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60" r:id="rId1"/>
  </p:sldMasterIdLst>
  <p:notesMasterIdLst>
    <p:notesMasterId r:id="rId44"/>
  </p:notesMasterIdLst>
  <p:sldIdLst>
    <p:sldId id="257" r:id="rId2"/>
    <p:sldId id="455" r:id="rId3"/>
    <p:sldId id="401" r:id="rId4"/>
    <p:sldId id="400" r:id="rId5"/>
    <p:sldId id="406" r:id="rId6"/>
    <p:sldId id="402" r:id="rId7"/>
    <p:sldId id="407" r:id="rId8"/>
    <p:sldId id="408" r:id="rId9"/>
    <p:sldId id="409" r:id="rId10"/>
    <p:sldId id="403" r:id="rId11"/>
    <p:sldId id="410" r:id="rId12"/>
    <p:sldId id="411" r:id="rId13"/>
    <p:sldId id="412" r:id="rId14"/>
    <p:sldId id="413" r:id="rId15"/>
    <p:sldId id="414" r:id="rId16"/>
    <p:sldId id="415" r:id="rId17"/>
    <p:sldId id="418" r:id="rId18"/>
    <p:sldId id="416" r:id="rId19"/>
    <p:sldId id="404" r:id="rId20"/>
    <p:sldId id="429" r:id="rId21"/>
    <p:sldId id="422" r:id="rId22"/>
    <p:sldId id="420" r:id="rId23"/>
    <p:sldId id="423" r:id="rId24"/>
    <p:sldId id="424" r:id="rId25"/>
    <p:sldId id="426" r:id="rId26"/>
    <p:sldId id="425" r:id="rId27"/>
    <p:sldId id="405" r:id="rId28"/>
    <p:sldId id="437" r:id="rId29"/>
    <p:sldId id="438" r:id="rId30"/>
    <p:sldId id="439" r:id="rId31"/>
    <p:sldId id="440" r:id="rId32"/>
    <p:sldId id="441" r:id="rId33"/>
    <p:sldId id="443" r:id="rId34"/>
    <p:sldId id="445" r:id="rId35"/>
    <p:sldId id="446" r:id="rId36"/>
    <p:sldId id="447" r:id="rId37"/>
    <p:sldId id="427" r:id="rId38"/>
    <p:sldId id="448" r:id="rId39"/>
    <p:sldId id="449" r:id="rId40"/>
    <p:sldId id="450" r:id="rId41"/>
    <p:sldId id="451" r:id="rId42"/>
    <p:sldId id="454" r:id="rId4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388"/>
    <p:restoredTop sz="78190"/>
  </p:normalViewPr>
  <p:slideViewPr>
    <p:cSldViewPr snapToGrid="0" snapToObjects="1">
      <p:cViewPr>
        <p:scale>
          <a:sx n="114" d="100"/>
          <a:sy n="114" d="100"/>
        </p:scale>
        <p:origin x="63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AB0295-79D2-9643-8380-6C60B57E0778}" type="datetimeFigureOut">
              <a:rPr lang="en-US" smtClean="0"/>
              <a:t>9/17/20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8513B2-5834-7F44-92C6-32D9C72F6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8424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646c57400e_2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2" name="Google Shape;202;g646c57400e_2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369486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8513B2-5834-7F44-92C6-32D9C72F607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4706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8513B2-5834-7F44-92C6-32D9C72F607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5062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8513B2-5834-7F44-92C6-32D9C72F607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270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 descr="comic-04.png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/>
          <p:nvPr/>
        </p:nvSpPr>
        <p:spPr>
          <a:xfrm>
            <a:off x="1753700" y="1228300"/>
            <a:ext cx="8548867" cy="5214133"/>
          </a:xfrm>
          <a:custGeom>
            <a:avLst/>
            <a:gdLst/>
            <a:ahLst/>
            <a:cxnLst/>
            <a:rect l="l" t="t" r="r" b="b"/>
            <a:pathLst>
              <a:path w="256466" h="156424" extrusionOk="0">
                <a:moveTo>
                  <a:pt x="39612" y="0"/>
                </a:moveTo>
                <a:lnTo>
                  <a:pt x="39612" y="26023"/>
                </a:lnTo>
                <a:lnTo>
                  <a:pt x="0" y="23918"/>
                </a:lnTo>
                <a:lnTo>
                  <a:pt x="40190" y="61876"/>
                </a:lnTo>
                <a:lnTo>
                  <a:pt x="40190" y="156424"/>
                </a:lnTo>
                <a:lnTo>
                  <a:pt x="256466" y="139076"/>
                </a:lnTo>
                <a:lnTo>
                  <a:pt x="248659" y="19951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12" name="Google Shape;12;p2"/>
          <p:cNvSpPr/>
          <p:nvPr/>
        </p:nvSpPr>
        <p:spPr>
          <a:xfrm>
            <a:off x="1347300" y="821900"/>
            <a:ext cx="8548867" cy="5214133"/>
          </a:xfrm>
          <a:custGeom>
            <a:avLst/>
            <a:gdLst/>
            <a:ahLst/>
            <a:cxnLst/>
            <a:rect l="l" t="t" r="r" b="b"/>
            <a:pathLst>
              <a:path w="256466" h="156424" extrusionOk="0">
                <a:moveTo>
                  <a:pt x="39612" y="0"/>
                </a:moveTo>
                <a:lnTo>
                  <a:pt x="39612" y="26023"/>
                </a:lnTo>
                <a:lnTo>
                  <a:pt x="0" y="23918"/>
                </a:lnTo>
                <a:lnTo>
                  <a:pt x="40190" y="61876"/>
                </a:lnTo>
                <a:lnTo>
                  <a:pt x="40190" y="156424"/>
                </a:lnTo>
                <a:lnTo>
                  <a:pt x="256466" y="139076"/>
                </a:lnTo>
                <a:lnTo>
                  <a:pt x="248659" y="19951"/>
                </a:lnTo>
                <a:close/>
              </a:path>
            </a:pathLst>
          </a:cu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3429500" y="2758167"/>
            <a:ext cx="5695600" cy="15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8533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8533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8533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8533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8533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8533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8533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8533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67921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accent2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4" descr="comic-02.png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4"/>
          <p:cNvSpPr/>
          <p:nvPr/>
        </p:nvSpPr>
        <p:spPr>
          <a:xfrm>
            <a:off x="2656468" y="50367"/>
            <a:ext cx="7488769" cy="6960587"/>
          </a:xfrm>
          <a:custGeom>
            <a:avLst/>
            <a:gdLst/>
            <a:ahLst/>
            <a:cxnLst/>
            <a:rect l="l" t="t" r="r" b="b"/>
            <a:pathLst>
              <a:path w="114788" h="106692" extrusionOk="0">
                <a:moveTo>
                  <a:pt x="40479" y="15324"/>
                </a:moveTo>
                <a:lnTo>
                  <a:pt x="41346" y="3758"/>
                </a:lnTo>
                <a:lnTo>
                  <a:pt x="52623" y="13878"/>
                </a:lnTo>
                <a:lnTo>
                  <a:pt x="56382" y="0"/>
                </a:lnTo>
                <a:lnTo>
                  <a:pt x="63610" y="14746"/>
                </a:lnTo>
                <a:lnTo>
                  <a:pt x="70549" y="2024"/>
                </a:lnTo>
                <a:lnTo>
                  <a:pt x="75754" y="17926"/>
                </a:lnTo>
                <a:lnTo>
                  <a:pt x="85006" y="6939"/>
                </a:lnTo>
                <a:lnTo>
                  <a:pt x="85006" y="23131"/>
                </a:lnTo>
                <a:lnTo>
                  <a:pt x="100620" y="13589"/>
                </a:lnTo>
                <a:lnTo>
                  <a:pt x="96861" y="31516"/>
                </a:lnTo>
                <a:lnTo>
                  <a:pt x="111896" y="26889"/>
                </a:lnTo>
                <a:lnTo>
                  <a:pt x="100909" y="41057"/>
                </a:lnTo>
                <a:lnTo>
                  <a:pt x="114209" y="42214"/>
                </a:lnTo>
                <a:lnTo>
                  <a:pt x="104379" y="53201"/>
                </a:lnTo>
                <a:lnTo>
                  <a:pt x="114788" y="59851"/>
                </a:lnTo>
                <a:lnTo>
                  <a:pt x="101198" y="64188"/>
                </a:lnTo>
                <a:lnTo>
                  <a:pt x="105246" y="74886"/>
                </a:lnTo>
                <a:lnTo>
                  <a:pt x="93102" y="73730"/>
                </a:lnTo>
                <a:lnTo>
                  <a:pt x="97150" y="85006"/>
                </a:lnTo>
                <a:lnTo>
                  <a:pt x="88187" y="81537"/>
                </a:lnTo>
                <a:lnTo>
                  <a:pt x="87319" y="95994"/>
                </a:lnTo>
                <a:lnTo>
                  <a:pt x="76043" y="91078"/>
                </a:lnTo>
                <a:lnTo>
                  <a:pt x="71417" y="101776"/>
                </a:lnTo>
                <a:lnTo>
                  <a:pt x="64478" y="93970"/>
                </a:lnTo>
                <a:lnTo>
                  <a:pt x="58984" y="106692"/>
                </a:lnTo>
                <a:lnTo>
                  <a:pt x="52334" y="88187"/>
                </a:lnTo>
                <a:lnTo>
                  <a:pt x="45105" y="100620"/>
                </a:lnTo>
                <a:lnTo>
                  <a:pt x="41636" y="86741"/>
                </a:lnTo>
                <a:lnTo>
                  <a:pt x="29492" y="102355"/>
                </a:lnTo>
                <a:lnTo>
                  <a:pt x="29781" y="83271"/>
                </a:lnTo>
                <a:lnTo>
                  <a:pt x="20239" y="87319"/>
                </a:lnTo>
                <a:lnTo>
                  <a:pt x="21107" y="76332"/>
                </a:lnTo>
                <a:lnTo>
                  <a:pt x="4915" y="79224"/>
                </a:lnTo>
                <a:lnTo>
                  <a:pt x="16191" y="66212"/>
                </a:lnTo>
                <a:lnTo>
                  <a:pt x="7806" y="62164"/>
                </a:lnTo>
                <a:lnTo>
                  <a:pt x="14167" y="56960"/>
                </a:lnTo>
                <a:lnTo>
                  <a:pt x="0" y="47997"/>
                </a:lnTo>
                <a:lnTo>
                  <a:pt x="18215" y="43081"/>
                </a:lnTo>
                <a:lnTo>
                  <a:pt x="9252" y="31516"/>
                </a:lnTo>
                <a:lnTo>
                  <a:pt x="26022" y="33540"/>
                </a:lnTo>
                <a:lnTo>
                  <a:pt x="16191" y="18504"/>
                </a:lnTo>
                <a:lnTo>
                  <a:pt x="31516" y="23420"/>
                </a:lnTo>
                <a:lnTo>
                  <a:pt x="32094" y="11854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24" name="Google Shape;24;p4"/>
          <p:cNvSpPr/>
          <p:nvPr/>
        </p:nvSpPr>
        <p:spPr>
          <a:xfrm>
            <a:off x="2351667" y="-152834"/>
            <a:ext cx="7488769" cy="6960587"/>
          </a:xfrm>
          <a:custGeom>
            <a:avLst/>
            <a:gdLst/>
            <a:ahLst/>
            <a:cxnLst/>
            <a:rect l="l" t="t" r="r" b="b"/>
            <a:pathLst>
              <a:path w="114788" h="106692" extrusionOk="0">
                <a:moveTo>
                  <a:pt x="40479" y="15324"/>
                </a:moveTo>
                <a:lnTo>
                  <a:pt x="41346" y="3758"/>
                </a:lnTo>
                <a:lnTo>
                  <a:pt x="52623" y="13878"/>
                </a:lnTo>
                <a:lnTo>
                  <a:pt x="56382" y="0"/>
                </a:lnTo>
                <a:lnTo>
                  <a:pt x="63610" y="14746"/>
                </a:lnTo>
                <a:lnTo>
                  <a:pt x="70549" y="2024"/>
                </a:lnTo>
                <a:lnTo>
                  <a:pt x="75754" y="17926"/>
                </a:lnTo>
                <a:lnTo>
                  <a:pt x="85006" y="6939"/>
                </a:lnTo>
                <a:lnTo>
                  <a:pt x="85006" y="23131"/>
                </a:lnTo>
                <a:lnTo>
                  <a:pt x="100620" y="13589"/>
                </a:lnTo>
                <a:lnTo>
                  <a:pt x="96861" y="31516"/>
                </a:lnTo>
                <a:lnTo>
                  <a:pt x="111896" y="26889"/>
                </a:lnTo>
                <a:lnTo>
                  <a:pt x="100909" y="41057"/>
                </a:lnTo>
                <a:lnTo>
                  <a:pt x="114209" y="42214"/>
                </a:lnTo>
                <a:lnTo>
                  <a:pt x="104379" y="53201"/>
                </a:lnTo>
                <a:lnTo>
                  <a:pt x="114788" y="59851"/>
                </a:lnTo>
                <a:lnTo>
                  <a:pt x="101198" y="64188"/>
                </a:lnTo>
                <a:lnTo>
                  <a:pt x="105246" y="74886"/>
                </a:lnTo>
                <a:lnTo>
                  <a:pt x="93102" y="73730"/>
                </a:lnTo>
                <a:lnTo>
                  <a:pt x="97150" y="85006"/>
                </a:lnTo>
                <a:lnTo>
                  <a:pt x="88187" y="81537"/>
                </a:lnTo>
                <a:lnTo>
                  <a:pt x="87319" y="95994"/>
                </a:lnTo>
                <a:lnTo>
                  <a:pt x="76043" y="91078"/>
                </a:lnTo>
                <a:lnTo>
                  <a:pt x="71417" y="101776"/>
                </a:lnTo>
                <a:lnTo>
                  <a:pt x="64478" y="93970"/>
                </a:lnTo>
                <a:lnTo>
                  <a:pt x="58984" y="106692"/>
                </a:lnTo>
                <a:lnTo>
                  <a:pt x="52334" y="88187"/>
                </a:lnTo>
                <a:lnTo>
                  <a:pt x="45105" y="100620"/>
                </a:lnTo>
                <a:lnTo>
                  <a:pt x="41636" y="86741"/>
                </a:lnTo>
                <a:lnTo>
                  <a:pt x="29492" y="102355"/>
                </a:lnTo>
                <a:lnTo>
                  <a:pt x="29781" y="83271"/>
                </a:lnTo>
                <a:lnTo>
                  <a:pt x="20239" y="87319"/>
                </a:lnTo>
                <a:lnTo>
                  <a:pt x="21107" y="76332"/>
                </a:lnTo>
                <a:lnTo>
                  <a:pt x="4915" y="79224"/>
                </a:lnTo>
                <a:lnTo>
                  <a:pt x="16191" y="66212"/>
                </a:lnTo>
                <a:lnTo>
                  <a:pt x="7806" y="62164"/>
                </a:lnTo>
                <a:lnTo>
                  <a:pt x="14167" y="56960"/>
                </a:lnTo>
                <a:lnTo>
                  <a:pt x="0" y="47997"/>
                </a:lnTo>
                <a:lnTo>
                  <a:pt x="18215" y="43081"/>
                </a:lnTo>
                <a:lnTo>
                  <a:pt x="9252" y="31516"/>
                </a:lnTo>
                <a:lnTo>
                  <a:pt x="26022" y="33540"/>
                </a:lnTo>
                <a:lnTo>
                  <a:pt x="16191" y="18504"/>
                </a:lnTo>
                <a:lnTo>
                  <a:pt x="31516" y="23420"/>
                </a:lnTo>
                <a:lnTo>
                  <a:pt x="32094" y="11854"/>
                </a:lnTo>
                <a:close/>
              </a:path>
            </a:pathLst>
          </a:cu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3874400" y="2882400"/>
            <a:ext cx="4443200" cy="109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507987" algn="ctr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ngers"/>
              <a:buChar char="×"/>
              <a:defRPr sz="32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1pPr>
            <a:lvl2pPr marL="1219170" lvl="1" indent="-50798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ngers"/>
              <a:buChar char="×"/>
              <a:defRPr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2pPr>
            <a:lvl3pPr marL="1828754" lvl="2" indent="-50798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ngers"/>
              <a:buChar char="×"/>
              <a:defRPr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3pPr>
            <a:lvl4pPr marL="2438339" lvl="3" indent="-50798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ngers"/>
              <a:buChar char="×"/>
              <a:defRPr sz="32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4pPr>
            <a:lvl5pPr marL="3047924" lvl="4" indent="-50798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ngers"/>
              <a:buChar char="×"/>
              <a:defRPr sz="32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5pPr>
            <a:lvl6pPr marL="3657509" lvl="5" indent="-50798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ngers"/>
              <a:buChar char="×"/>
              <a:defRPr sz="32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6pPr>
            <a:lvl7pPr marL="4267093" lvl="6" indent="-50798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ngers"/>
              <a:buChar char="×"/>
              <a:defRPr sz="32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7pPr>
            <a:lvl8pPr marL="4876678" lvl="7" indent="-50798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ngers"/>
              <a:buChar char="×"/>
              <a:defRPr sz="32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8pPr>
            <a:lvl9pPr marL="5486263" lvl="8" indent="-507987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ngers"/>
              <a:buChar char="×"/>
              <a:defRPr sz="32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latin typeface="Bangers"/>
                <a:ea typeface="Bangers"/>
                <a:cs typeface="Bangers"/>
                <a:sym typeface="Bangers"/>
              </a:defRPr>
            </a:lvl1pPr>
            <a:lvl2pPr lvl="1">
              <a:buNone/>
              <a:defRPr>
                <a:latin typeface="Bangers"/>
                <a:ea typeface="Bangers"/>
                <a:cs typeface="Bangers"/>
                <a:sym typeface="Bangers"/>
              </a:defRPr>
            </a:lvl2pPr>
            <a:lvl3pPr lvl="2">
              <a:buNone/>
              <a:defRPr>
                <a:latin typeface="Bangers"/>
                <a:ea typeface="Bangers"/>
                <a:cs typeface="Bangers"/>
                <a:sym typeface="Bangers"/>
              </a:defRPr>
            </a:lvl3pPr>
            <a:lvl4pPr lvl="3">
              <a:buNone/>
              <a:defRPr>
                <a:latin typeface="Bangers"/>
                <a:ea typeface="Bangers"/>
                <a:cs typeface="Bangers"/>
                <a:sym typeface="Bangers"/>
              </a:defRPr>
            </a:lvl4pPr>
            <a:lvl5pPr lvl="4">
              <a:buNone/>
              <a:defRPr>
                <a:latin typeface="Bangers"/>
                <a:ea typeface="Bangers"/>
                <a:cs typeface="Bangers"/>
                <a:sym typeface="Bangers"/>
              </a:defRPr>
            </a:lvl5pPr>
            <a:lvl6pPr lvl="5">
              <a:buNone/>
              <a:defRPr>
                <a:latin typeface="Bangers"/>
                <a:ea typeface="Bangers"/>
                <a:cs typeface="Bangers"/>
                <a:sym typeface="Bangers"/>
              </a:defRPr>
            </a:lvl6pPr>
            <a:lvl7pPr lvl="6">
              <a:buNone/>
              <a:defRPr>
                <a:latin typeface="Bangers"/>
                <a:ea typeface="Bangers"/>
                <a:cs typeface="Bangers"/>
                <a:sym typeface="Bangers"/>
              </a:defRPr>
            </a:lvl7pPr>
            <a:lvl8pPr lvl="7">
              <a:buNone/>
              <a:defRPr>
                <a:latin typeface="Bangers"/>
                <a:ea typeface="Bangers"/>
                <a:cs typeface="Bangers"/>
                <a:sym typeface="Bangers"/>
              </a:defRPr>
            </a:lvl8pPr>
            <a:lvl9pPr lvl="8">
              <a:buNone/>
              <a:defRPr>
                <a:latin typeface="Bangers"/>
                <a:ea typeface="Bangers"/>
                <a:cs typeface="Bangers"/>
                <a:sym typeface="Bangers"/>
              </a:defRPr>
            </a:lvl9pPr>
          </a:lstStyle>
          <a:p>
            <a:fld id="{B8AB1F1C-5B97-FA47-A21B-131B164DA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384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bg>
      <p:bgPr>
        <a:solidFill>
          <a:schemeClr val="accent3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5" descr="comic-01.png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5"/>
          <p:cNvSpPr/>
          <p:nvPr/>
        </p:nvSpPr>
        <p:spPr>
          <a:xfrm>
            <a:off x="979467" y="1018001"/>
            <a:ext cx="10505333" cy="5580367"/>
          </a:xfrm>
          <a:custGeom>
            <a:avLst/>
            <a:gdLst/>
            <a:ahLst/>
            <a:cxnLst/>
            <a:rect l="l" t="t" r="r" b="b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30" name="Google Shape;30;p5"/>
          <p:cNvSpPr/>
          <p:nvPr/>
        </p:nvSpPr>
        <p:spPr>
          <a:xfrm>
            <a:off x="674667" y="713201"/>
            <a:ext cx="10505333" cy="5580367"/>
          </a:xfrm>
          <a:custGeom>
            <a:avLst/>
            <a:gdLst/>
            <a:ahLst/>
            <a:cxnLst/>
            <a:rect l="l" t="t" r="r" b="b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 rot="161729">
            <a:off x="1301681" y="1169209"/>
            <a:ext cx="9373171" cy="101351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1402733" y="2061256"/>
            <a:ext cx="9290766" cy="38473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558786">
              <a:spcBef>
                <a:spcPts val="800"/>
              </a:spcBef>
              <a:spcAft>
                <a:spcPts val="0"/>
              </a:spcAft>
              <a:buSzPct val="100000"/>
              <a:buFont typeface="Sniglet" pitchFamily="82" charset="0"/>
              <a:buChar char="×"/>
              <a:defRPr sz="2400"/>
            </a:lvl1pPr>
            <a:lvl2pPr marL="1219170" lvl="1" indent="-507987">
              <a:spcBef>
                <a:spcPts val="0"/>
              </a:spcBef>
              <a:spcAft>
                <a:spcPts val="0"/>
              </a:spcAft>
              <a:buSzPts val="2400"/>
              <a:buChar char="×"/>
              <a:defRPr/>
            </a:lvl2pPr>
            <a:lvl3pPr marL="1828754" lvl="2" indent="-507987">
              <a:spcBef>
                <a:spcPts val="0"/>
              </a:spcBef>
              <a:spcAft>
                <a:spcPts val="0"/>
              </a:spcAft>
              <a:buSzPts val="2400"/>
              <a:buChar char="×"/>
              <a:defRPr/>
            </a:lvl3pPr>
            <a:lvl4pPr marL="2438339" lvl="3" indent="-457189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4pPr>
            <a:lvl5pPr marL="3047924" lvl="4" indent="-457189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5pPr>
            <a:lvl6pPr marL="3657509" lvl="5" indent="-457189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6pPr>
            <a:lvl7pPr marL="4267093" lvl="6" indent="-457189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7pPr>
            <a:lvl8pPr marL="4876678" lvl="7" indent="-457189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8pPr>
            <a:lvl9pPr marL="5486263" lvl="8" indent="-457189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Google Shape;33;p5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B8AB1F1C-5B97-FA47-A21B-131B164DA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597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bg>
      <p:bgPr>
        <a:solidFill>
          <a:srgbClr val="249651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6" descr="comic-01.png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6"/>
          <p:cNvSpPr/>
          <p:nvPr/>
        </p:nvSpPr>
        <p:spPr>
          <a:xfrm>
            <a:off x="979467" y="1018001"/>
            <a:ext cx="10505333" cy="5580367"/>
          </a:xfrm>
          <a:custGeom>
            <a:avLst/>
            <a:gdLst/>
            <a:ahLst/>
            <a:cxnLst/>
            <a:rect l="l" t="t" r="r" b="b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37" name="Google Shape;37;p6"/>
          <p:cNvSpPr/>
          <p:nvPr/>
        </p:nvSpPr>
        <p:spPr>
          <a:xfrm>
            <a:off x="674667" y="713201"/>
            <a:ext cx="10505333" cy="5580367"/>
          </a:xfrm>
          <a:custGeom>
            <a:avLst/>
            <a:gdLst/>
            <a:ahLst/>
            <a:cxnLst/>
            <a:rect l="l" t="t" r="r" b="b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 rot="161729">
            <a:off x="1301681" y="1169209"/>
            <a:ext cx="9373171" cy="101351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1"/>
          </p:nvPr>
        </p:nvSpPr>
        <p:spPr>
          <a:xfrm>
            <a:off x="1431500" y="2066833"/>
            <a:ext cx="4528400" cy="355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91054">
              <a:spcBef>
                <a:spcPts val="800"/>
              </a:spcBef>
              <a:spcAft>
                <a:spcPts val="0"/>
              </a:spcAft>
              <a:buSzPts val="2200"/>
              <a:buChar char="×"/>
              <a:defRPr sz="2400"/>
            </a:lvl1pPr>
            <a:lvl2pPr marL="1219170" lvl="1" indent="-491054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933"/>
            </a:lvl2pPr>
            <a:lvl3pPr marL="1828754" lvl="2" indent="-491054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933"/>
            </a:lvl3pPr>
            <a:lvl4pPr marL="2438339" lvl="3" indent="-491054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933"/>
            </a:lvl4pPr>
            <a:lvl5pPr marL="3047924" lvl="4" indent="-491054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933"/>
            </a:lvl5pPr>
            <a:lvl6pPr marL="3657509" lvl="5" indent="-491054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933"/>
            </a:lvl6pPr>
            <a:lvl7pPr marL="4267093" lvl="6" indent="-491054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933"/>
            </a:lvl7pPr>
            <a:lvl8pPr marL="4876678" lvl="7" indent="-491054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933"/>
            </a:lvl8pPr>
            <a:lvl9pPr marL="5486263" lvl="8" indent="-491054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9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2"/>
          </p:nvPr>
        </p:nvSpPr>
        <p:spPr>
          <a:xfrm>
            <a:off x="6232335" y="2066833"/>
            <a:ext cx="4528400" cy="355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91054">
              <a:spcBef>
                <a:spcPts val="800"/>
              </a:spcBef>
              <a:spcAft>
                <a:spcPts val="0"/>
              </a:spcAft>
              <a:buSzPts val="2200"/>
              <a:buChar char="×"/>
              <a:defRPr sz="2400"/>
            </a:lvl1pPr>
            <a:lvl2pPr marL="1219170" lvl="1" indent="-491054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933"/>
            </a:lvl2pPr>
            <a:lvl3pPr marL="1828754" lvl="2" indent="-491054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933"/>
            </a:lvl3pPr>
            <a:lvl4pPr marL="2438339" lvl="3" indent="-491054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933"/>
            </a:lvl4pPr>
            <a:lvl5pPr marL="3047924" lvl="4" indent="-491054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933"/>
            </a:lvl5pPr>
            <a:lvl6pPr marL="3657509" lvl="5" indent="-491054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933"/>
            </a:lvl6pPr>
            <a:lvl7pPr marL="4267093" lvl="6" indent="-491054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933"/>
            </a:lvl7pPr>
            <a:lvl8pPr marL="4876678" lvl="7" indent="-491054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933"/>
            </a:lvl8pPr>
            <a:lvl9pPr marL="5486263" lvl="8" indent="-491054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9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Google Shape;41;p6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B8AB1F1C-5B97-FA47-A21B-131B164DA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857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bg>
      <p:bgPr>
        <a:solidFill>
          <a:schemeClr val="accent5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p7" descr="comic-01.png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7"/>
          <p:cNvSpPr/>
          <p:nvPr/>
        </p:nvSpPr>
        <p:spPr>
          <a:xfrm>
            <a:off x="979467" y="1018001"/>
            <a:ext cx="10505333" cy="5580367"/>
          </a:xfrm>
          <a:custGeom>
            <a:avLst/>
            <a:gdLst/>
            <a:ahLst/>
            <a:cxnLst/>
            <a:rect l="l" t="t" r="r" b="b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45" name="Google Shape;45;p7"/>
          <p:cNvSpPr/>
          <p:nvPr/>
        </p:nvSpPr>
        <p:spPr>
          <a:xfrm>
            <a:off x="674667" y="713201"/>
            <a:ext cx="10505333" cy="5580367"/>
          </a:xfrm>
          <a:custGeom>
            <a:avLst/>
            <a:gdLst/>
            <a:ahLst/>
            <a:cxnLst/>
            <a:rect l="l" t="t" r="r" b="b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 rot="161729">
            <a:off x="1301681" y="1169209"/>
            <a:ext cx="9373171" cy="101351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1"/>
          </p:nvPr>
        </p:nvSpPr>
        <p:spPr>
          <a:xfrm>
            <a:off x="1203933" y="2074900"/>
            <a:ext cx="3060400" cy="3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×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2"/>
          </p:nvPr>
        </p:nvSpPr>
        <p:spPr>
          <a:xfrm>
            <a:off x="4421324" y="2074900"/>
            <a:ext cx="3060400" cy="3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×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3"/>
          </p:nvPr>
        </p:nvSpPr>
        <p:spPr>
          <a:xfrm>
            <a:off x="7638713" y="2074900"/>
            <a:ext cx="3060400" cy="3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×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Google Shape;50;p7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B8AB1F1C-5B97-FA47-A21B-131B164DA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77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bg>
      <p:bgPr>
        <a:solidFill>
          <a:schemeClr val="accent6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8" descr="comic-01.png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8"/>
          <p:cNvSpPr/>
          <p:nvPr/>
        </p:nvSpPr>
        <p:spPr>
          <a:xfrm>
            <a:off x="979467" y="1018001"/>
            <a:ext cx="10505333" cy="5580367"/>
          </a:xfrm>
          <a:custGeom>
            <a:avLst/>
            <a:gdLst/>
            <a:ahLst/>
            <a:cxnLst/>
            <a:rect l="l" t="t" r="r" b="b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54" name="Google Shape;54;p8"/>
          <p:cNvSpPr/>
          <p:nvPr/>
        </p:nvSpPr>
        <p:spPr>
          <a:xfrm>
            <a:off x="674667" y="713201"/>
            <a:ext cx="10505333" cy="5580367"/>
          </a:xfrm>
          <a:custGeom>
            <a:avLst/>
            <a:gdLst/>
            <a:ahLst/>
            <a:cxnLst/>
            <a:rect l="l" t="t" r="r" b="b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55" name="Google Shape;55;p8"/>
          <p:cNvSpPr txBox="1">
            <a:spLocks noGrp="1"/>
          </p:cNvSpPr>
          <p:nvPr>
            <p:ph type="title"/>
          </p:nvPr>
        </p:nvSpPr>
        <p:spPr>
          <a:xfrm rot="161729">
            <a:off x="1301681" y="1169209"/>
            <a:ext cx="9373171" cy="101351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B8AB1F1C-5B97-FA47-A21B-131B164DA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305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 userDrawn="1">
  <p:cSld name="Subtitle">
    <p:bg>
      <p:bgPr>
        <a:solidFill>
          <a:schemeClr val="accent4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3" descr="comic-04.png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/>
          <p:nvPr/>
        </p:nvSpPr>
        <p:spPr>
          <a:xfrm rot="169468" flipH="1">
            <a:off x="4811963" y="861595"/>
            <a:ext cx="6997300" cy="5079376"/>
          </a:xfrm>
          <a:prstGeom prst="wedgeEllipseCallout">
            <a:avLst>
              <a:gd name="adj1" fmla="val -42509"/>
              <a:gd name="adj2" fmla="val 62980"/>
            </a:avLst>
          </a:prstGeom>
          <a:solidFill>
            <a:srgbClr val="001936">
              <a:alpha val="2192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" name="Google Shape;17;p3"/>
          <p:cNvSpPr/>
          <p:nvPr/>
        </p:nvSpPr>
        <p:spPr>
          <a:xfrm rot="169468" flipH="1">
            <a:off x="4507163" y="556795"/>
            <a:ext cx="6997300" cy="5079376"/>
          </a:xfrm>
          <a:prstGeom prst="wedgeEllipseCallout">
            <a:avLst>
              <a:gd name="adj1" fmla="val -42509"/>
              <a:gd name="adj2" fmla="val 62980"/>
            </a:avLst>
          </a:pr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5468167" y="2212733"/>
            <a:ext cx="50232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B8AB1F1C-5B97-FA47-A21B-131B164DA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268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A7EB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 rot="161729">
            <a:off x="1301681" y="1169209"/>
            <a:ext cx="9373171" cy="1013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402733" y="2061256"/>
            <a:ext cx="10281200" cy="44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niglet"/>
              <a:buChar char="×"/>
              <a:defRPr sz="30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niglet"/>
              <a:buChar char="×"/>
              <a:defRPr sz="24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niglet"/>
              <a:buChar char="×"/>
              <a:defRPr sz="24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6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1pPr>
            <a:lvl2pPr lvl="1" algn="r">
              <a:buNone/>
              <a:defRPr sz="16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2pPr>
            <a:lvl3pPr lvl="2" algn="r">
              <a:buNone/>
              <a:defRPr sz="16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3pPr>
            <a:lvl4pPr lvl="3" algn="r">
              <a:buNone/>
              <a:defRPr sz="16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4pPr>
            <a:lvl5pPr lvl="4" algn="r">
              <a:buNone/>
              <a:defRPr sz="16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5pPr>
            <a:lvl6pPr lvl="5" algn="r">
              <a:buNone/>
              <a:defRPr sz="16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6pPr>
            <a:lvl7pPr lvl="6" algn="r">
              <a:buNone/>
              <a:defRPr sz="16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7pPr>
            <a:lvl8pPr lvl="7" algn="r">
              <a:buNone/>
              <a:defRPr sz="16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8pPr>
            <a:lvl9pPr lvl="8" algn="r">
              <a:buNone/>
              <a:defRPr sz="16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9pPr>
          </a:lstStyle>
          <a:p>
            <a:fld id="{B8AB1F1C-5B97-FA47-A21B-131B164DA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40859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71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man7.org/linux/man-pages/man3/exec.3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iffanybao.com/courses/cse545/labs/stack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people.eecs.berkeley.edu/~daw/papers/setuid-usenix02.pdf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9"/>
          <p:cNvSpPr txBox="1">
            <a:spLocks noGrp="1"/>
          </p:cNvSpPr>
          <p:nvPr>
            <p:ph type="ctrTitle"/>
          </p:nvPr>
        </p:nvSpPr>
        <p:spPr>
          <a:xfrm>
            <a:off x="2914133" y="1268218"/>
            <a:ext cx="6531200" cy="438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4267" dirty="0"/>
              <a:t>CSE 545 F2020, Week 5</a:t>
            </a:r>
            <a:br>
              <a:rPr lang="en" sz="4267" dirty="0"/>
            </a:br>
            <a:br>
              <a:rPr lang="en" sz="2400" dirty="0"/>
            </a:br>
            <a:r>
              <a:rPr lang="en" sz="5867" dirty="0"/>
              <a:t>Software Vulnerabilities I</a:t>
            </a:r>
            <a:br>
              <a:rPr lang="en" sz="5867" dirty="0"/>
            </a:br>
            <a:endParaRPr sz="3200" dirty="0"/>
          </a:p>
          <a:p>
            <a:pPr lvl="0" algn="r"/>
            <a:r>
              <a:rPr lang="en" sz="2400" u="sng" dirty="0"/>
              <a:t>Tiffany Bao</a:t>
            </a:r>
            <a:br>
              <a:rPr lang="en" sz="2400" u="sng" dirty="0"/>
            </a:br>
            <a:r>
              <a:rPr lang="en-US" sz="2400" dirty="0" err="1"/>
              <a:t>tbao@asu.edu</a:t>
            </a:r>
            <a:endParaRPr sz="2400" u="sng" dirty="0"/>
          </a:p>
        </p:txBody>
      </p:sp>
    </p:spTree>
    <p:extLst>
      <p:ext uri="{BB962C8B-B14F-4D97-AF65-F5344CB8AC3E}">
        <p14:creationId xmlns:p14="http://schemas.microsoft.com/office/powerpoint/2010/main" val="3929115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276A0-D3A4-EA4E-AC1D-6CEA002263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7007" y="2212733"/>
            <a:ext cx="5525520" cy="1546400"/>
          </a:xfrm>
        </p:spPr>
        <p:txBody>
          <a:bodyPr/>
          <a:lstStyle/>
          <a:p>
            <a:r>
              <a:rPr lang="en-US" dirty="0"/>
              <a:t>Command Line Injection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B17614-17AC-A745-87A4-6AD5C718992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8789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AAC37B-4C8E-0645-8AA4-44FB247B1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7D684C6-067D-BE4D-BE9A-9D8E5171BD2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10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1984E02-AB78-9748-9034-96BD64906E75}"/>
              </a:ext>
            </a:extLst>
          </p:cNvPr>
          <p:cNvSpPr/>
          <p:nvPr/>
        </p:nvSpPr>
        <p:spPr>
          <a:xfrm>
            <a:off x="1688409" y="2057124"/>
            <a:ext cx="7172561" cy="3380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br>
              <a:rPr lang="en-US" sz="1800" dirty="0">
                <a:latin typeface="Courier" pitchFamily="2" charset="0"/>
              </a:rPr>
            </a:br>
            <a:endParaRPr lang="en-US" sz="1800" dirty="0">
              <a:latin typeface="Courier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rgbClr val="B00040"/>
                </a:solidFill>
                <a:latin typeface="Courier" pitchFamily="2" charset="0"/>
              </a:rPr>
              <a:t>void</a:t>
            </a:r>
            <a:r>
              <a:rPr lang="en-US" sz="1800" dirty="0">
                <a:latin typeface="Courier" pitchFamily="2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urier" pitchFamily="2" charset="0"/>
              </a:rPr>
              <a:t>check</a:t>
            </a:r>
            <a:r>
              <a:rPr lang="en-US" sz="1800" dirty="0">
                <a:latin typeface="Courier" pitchFamily="2" charset="0"/>
              </a:rPr>
              <a:t>(</a:t>
            </a:r>
            <a:r>
              <a:rPr lang="en-US" sz="1800" dirty="0">
                <a:solidFill>
                  <a:srgbClr val="B00040"/>
                </a:solidFill>
                <a:latin typeface="Courier" pitchFamily="2" charset="0"/>
              </a:rPr>
              <a:t>char</a:t>
            </a:r>
            <a:r>
              <a:rPr lang="en-US" sz="1800" dirty="0">
                <a:latin typeface="Courier" pitchFamily="2" charset="0"/>
              </a:rPr>
              <a:t> id[</a:t>
            </a:r>
            <a:r>
              <a:rPr lang="en-US" sz="1800" dirty="0">
                <a:solidFill>
                  <a:srgbClr val="666666"/>
                </a:solidFill>
                <a:latin typeface="Courier" pitchFamily="2" charset="0"/>
              </a:rPr>
              <a:t>15</a:t>
            </a:r>
            <a:r>
              <a:rPr lang="en-US" sz="1800" dirty="0">
                <a:latin typeface="Courier" pitchFamily="2" charset="0"/>
              </a:rPr>
              <a:t>]){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Courier" pitchFamily="2" charset="0"/>
              </a:rPr>
              <a:t>  </a:t>
            </a:r>
            <a:r>
              <a:rPr lang="en-US" sz="1800" dirty="0">
                <a:solidFill>
                  <a:srgbClr val="B00040"/>
                </a:solidFill>
                <a:latin typeface="Courier" pitchFamily="2" charset="0"/>
              </a:rPr>
              <a:t>char</a:t>
            </a:r>
            <a:r>
              <a:rPr lang="en-US" sz="1800" dirty="0">
                <a:latin typeface="Courier" pitchFamily="2" charset="0"/>
              </a:rPr>
              <a:t> command[</a:t>
            </a:r>
            <a:r>
              <a:rPr lang="en-US" sz="1800" dirty="0">
                <a:solidFill>
                  <a:srgbClr val="666666"/>
                </a:solidFill>
                <a:latin typeface="Courier" pitchFamily="2" charset="0"/>
              </a:rPr>
              <a:t>50</a:t>
            </a:r>
            <a:r>
              <a:rPr lang="en-US" sz="1800" dirty="0">
                <a:latin typeface="Courier" pitchFamily="2" charset="0"/>
              </a:rPr>
              <a:t>] </a:t>
            </a:r>
            <a:r>
              <a:rPr lang="en-US" sz="1800" dirty="0">
                <a:solidFill>
                  <a:srgbClr val="666666"/>
                </a:solidFill>
                <a:latin typeface="Courier" pitchFamily="2" charset="0"/>
              </a:rPr>
              <a:t>=</a:t>
            </a:r>
            <a:r>
              <a:rPr lang="en-US" sz="1800" dirty="0">
                <a:latin typeface="Courier" pitchFamily="2" charset="0"/>
              </a:rPr>
              <a:t> {};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Courier" pitchFamily="2" charset="0"/>
              </a:rPr>
              <a:t>  </a:t>
            </a:r>
            <a:r>
              <a:rPr lang="en-US" sz="1800" dirty="0" err="1">
                <a:latin typeface="Courier" pitchFamily="2" charset="0"/>
              </a:rPr>
              <a:t>sprintf</a:t>
            </a:r>
            <a:r>
              <a:rPr lang="en-US" sz="1800" dirty="0">
                <a:latin typeface="Courier" pitchFamily="2" charset="0"/>
              </a:rPr>
              <a:t>(command, </a:t>
            </a:r>
            <a:r>
              <a:rPr lang="en-US" sz="1800" dirty="0">
                <a:solidFill>
                  <a:srgbClr val="BA2121"/>
                </a:solidFill>
                <a:latin typeface="Courier" pitchFamily="2" charset="0"/>
              </a:rPr>
              <a:t>"cat records/%s"</a:t>
            </a:r>
            <a:r>
              <a:rPr lang="en-US" sz="1800" dirty="0">
                <a:latin typeface="Courier" pitchFamily="2" charset="0"/>
              </a:rPr>
              <a:t>, id);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Courier" pitchFamily="2" charset="0"/>
              </a:rPr>
              <a:t>  system(command);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Courier" pitchFamily="2" charset="0"/>
              </a:rPr>
              <a:t>}</a:t>
            </a:r>
          </a:p>
          <a:p>
            <a:pPr>
              <a:lnSpc>
                <a:spcPct val="150000"/>
              </a:lnSpc>
            </a:pPr>
            <a:endParaRPr lang="en-US" sz="18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43625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AAC37B-4C8E-0645-8AA4-44FB247B1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7D684C6-067D-BE4D-BE9A-9D8E5171BD2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11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1984E02-AB78-9748-9034-96BD64906E75}"/>
              </a:ext>
            </a:extLst>
          </p:cNvPr>
          <p:cNvSpPr/>
          <p:nvPr/>
        </p:nvSpPr>
        <p:spPr>
          <a:xfrm>
            <a:off x="1688409" y="2057124"/>
            <a:ext cx="7281419" cy="3380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br>
              <a:rPr lang="en-US" sz="1800" dirty="0">
                <a:latin typeface="Courier" pitchFamily="2" charset="0"/>
              </a:rPr>
            </a:br>
            <a:endParaRPr lang="en-US" sz="1800" dirty="0">
              <a:latin typeface="Courier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rgbClr val="B00040"/>
                </a:solidFill>
                <a:latin typeface="Courier" pitchFamily="2" charset="0"/>
              </a:rPr>
              <a:t>void</a:t>
            </a:r>
            <a:r>
              <a:rPr lang="en-US" sz="1800" dirty="0">
                <a:latin typeface="Courier" pitchFamily="2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urier" pitchFamily="2" charset="0"/>
              </a:rPr>
              <a:t>check</a:t>
            </a:r>
            <a:r>
              <a:rPr lang="en-US" sz="1800" dirty="0">
                <a:latin typeface="Courier" pitchFamily="2" charset="0"/>
              </a:rPr>
              <a:t>(</a:t>
            </a:r>
            <a:r>
              <a:rPr lang="en-US" sz="1800" dirty="0">
                <a:solidFill>
                  <a:srgbClr val="B00040"/>
                </a:solidFill>
                <a:latin typeface="Courier" pitchFamily="2" charset="0"/>
              </a:rPr>
              <a:t>char</a:t>
            </a:r>
            <a:r>
              <a:rPr lang="en-US" sz="1800" dirty="0">
                <a:latin typeface="Courier" pitchFamily="2" charset="0"/>
              </a:rPr>
              <a:t> id[</a:t>
            </a:r>
            <a:r>
              <a:rPr lang="en-US" sz="1800" dirty="0">
                <a:solidFill>
                  <a:srgbClr val="666666"/>
                </a:solidFill>
                <a:latin typeface="Courier" pitchFamily="2" charset="0"/>
              </a:rPr>
              <a:t>15</a:t>
            </a:r>
            <a:r>
              <a:rPr lang="en-US" sz="1800" dirty="0">
                <a:latin typeface="Courier" pitchFamily="2" charset="0"/>
              </a:rPr>
              <a:t>]){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Courier" pitchFamily="2" charset="0"/>
              </a:rPr>
              <a:t>  </a:t>
            </a:r>
            <a:r>
              <a:rPr lang="en-US" sz="1800" dirty="0">
                <a:solidFill>
                  <a:srgbClr val="B00040"/>
                </a:solidFill>
                <a:latin typeface="Courier" pitchFamily="2" charset="0"/>
              </a:rPr>
              <a:t>char</a:t>
            </a:r>
            <a:r>
              <a:rPr lang="en-US" sz="1800" dirty="0">
                <a:latin typeface="Courier" pitchFamily="2" charset="0"/>
              </a:rPr>
              <a:t> command[</a:t>
            </a:r>
            <a:r>
              <a:rPr lang="en-US" sz="1800" dirty="0">
                <a:solidFill>
                  <a:srgbClr val="666666"/>
                </a:solidFill>
                <a:latin typeface="Courier" pitchFamily="2" charset="0"/>
              </a:rPr>
              <a:t>50</a:t>
            </a:r>
            <a:r>
              <a:rPr lang="en-US" sz="1800" dirty="0">
                <a:latin typeface="Courier" pitchFamily="2" charset="0"/>
              </a:rPr>
              <a:t>] </a:t>
            </a:r>
            <a:r>
              <a:rPr lang="en-US" sz="1800" dirty="0">
                <a:solidFill>
                  <a:srgbClr val="666666"/>
                </a:solidFill>
                <a:latin typeface="Courier" pitchFamily="2" charset="0"/>
              </a:rPr>
              <a:t>=</a:t>
            </a:r>
            <a:r>
              <a:rPr lang="en-US" sz="1800" dirty="0">
                <a:latin typeface="Courier" pitchFamily="2" charset="0"/>
              </a:rPr>
              <a:t> {};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Courier" pitchFamily="2" charset="0"/>
              </a:rPr>
              <a:t>  </a:t>
            </a:r>
            <a:r>
              <a:rPr lang="en-US" sz="1800" dirty="0" err="1">
                <a:latin typeface="Courier" pitchFamily="2" charset="0"/>
              </a:rPr>
              <a:t>sprintf</a:t>
            </a:r>
            <a:r>
              <a:rPr lang="en-US" sz="1800" dirty="0">
                <a:latin typeface="Courier" pitchFamily="2" charset="0"/>
              </a:rPr>
              <a:t>(command, </a:t>
            </a:r>
            <a:r>
              <a:rPr lang="en-US" sz="1800" dirty="0">
                <a:solidFill>
                  <a:srgbClr val="BA2121"/>
                </a:solidFill>
                <a:latin typeface="Courier" pitchFamily="2" charset="0"/>
              </a:rPr>
              <a:t>"cat records/%s"</a:t>
            </a:r>
            <a:r>
              <a:rPr lang="en-US" sz="1800" dirty="0">
                <a:latin typeface="Courier" pitchFamily="2" charset="0"/>
              </a:rPr>
              <a:t>, id);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Courier" pitchFamily="2" charset="0"/>
              </a:rPr>
              <a:t>  </a:t>
            </a:r>
            <a:r>
              <a:rPr lang="en-US" sz="1800" dirty="0">
                <a:highlight>
                  <a:srgbClr val="FFFF00"/>
                </a:highlight>
                <a:latin typeface="Courier" pitchFamily="2" charset="0"/>
              </a:rPr>
              <a:t>system(command);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Courier" pitchFamily="2" charset="0"/>
              </a:rPr>
              <a:t>}</a:t>
            </a:r>
          </a:p>
          <a:p>
            <a:pPr>
              <a:lnSpc>
                <a:spcPct val="150000"/>
              </a:lnSpc>
            </a:pPr>
            <a:endParaRPr lang="en-US" sz="18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05471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AAC37B-4C8E-0645-8AA4-44FB247B1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7D684C6-067D-BE4D-BE9A-9D8E5171BD2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12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1984E02-AB78-9748-9034-96BD64906E75}"/>
              </a:ext>
            </a:extLst>
          </p:cNvPr>
          <p:cNvSpPr/>
          <p:nvPr/>
        </p:nvSpPr>
        <p:spPr>
          <a:xfrm>
            <a:off x="1688410" y="2057124"/>
            <a:ext cx="8380876" cy="3657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accent6"/>
                </a:solidFill>
                <a:latin typeface="Courier" pitchFamily="2" charset="0"/>
              </a:rPr>
              <a:t>id: “</a:t>
            </a:r>
            <a:r>
              <a:rPr lang="en-US" sz="2400" dirty="0" err="1">
                <a:solidFill>
                  <a:schemeClr val="accent6"/>
                </a:solidFill>
                <a:latin typeface="Courier" pitchFamily="2" charset="0"/>
              </a:rPr>
              <a:t>tiffanyb</a:t>
            </a:r>
            <a:r>
              <a:rPr lang="en-US" sz="2400" dirty="0">
                <a:solidFill>
                  <a:schemeClr val="accent6"/>
                </a:solidFill>
                <a:latin typeface="Courier" pitchFamily="2" charset="0"/>
              </a:rPr>
              <a:t>”</a:t>
            </a:r>
            <a:br>
              <a:rPr lang="en-US" sz="2400" dirty="0">
                <a:solidFill>
                  <a:schemeClr val="accent6"/>
                </a:solidFill>
                <a:latin typeface="Courier" pitchFamily="2" charset="0"/>
              </a:rPr>
            </a:br>
            <a:endParaRPr lang="en-US" sz="2400" dirty="0">
              <a:solidFill>
                <a:schemeClr val="accent6"/>
              </a:solidFill>
              <a:latin typeface="Courier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rgbClr val="B00040"/>
                </a:solidFill>
                <a:latin typeface="Courier" pitchFamily="2" charset="0"/>
              </a:rPr>
              <a:t>void</a:t>
            </a:r>
            <a:r>
              <a:rPr lang="en-US" sz="1800" dirty="0">
                <a:latin typeface="Courier" pitchFamily="2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urier" pitchFamily="2" charset="0"/>
              </a:rPr>
              <a:t>check</a:t>
            </a:r>
            <a:r>
              <a:rPr lang="en-US" sz="1800" dirty="0">
                <a:latin typeface="Courier" pitchFamily="2" charset="0"/>
              </a:rPr>
              <a:t>(</a:t>
            </a:r>
            <a:r>
              <a:rPr lang="en-US" sz="1800" dirty="0">
                <a:solidFill>
                  <a:srgbClr val="B00040"/>
                </a:solidFill>
                <a:latin typeface="Courier" pitchFamily="2" charset="0"/>
              </a:rPr>
              <a:t>char</a:t>
            </a:r>
            <a:r>
              <a:rPr lang="en-US" sz="1800" dirty="0">
                <a:latin typeface="Courier" pitchFamily="2" charset="0"/>
              </a:rPr>
              <a:t> id[</a:t>
            </a:r>
            <a:r>
              <a:rPr lang="en-US" sz="1800" dirty="0">
                <a:solidFill>
                  <a:srgbClr val="666666"/>
                </a:solidFill>
                <a:latin typeface="Courier" pitchFamily="2" charset="0"/>
              </a:rPr>
              <a:t>15</a:t>
            </a:r>
            <a:r>
              <a:rPr lang="en-US" sz="1800" dirty="0">
                <a:latin typeface="Courier" pitchFamily="2" charset="0"/>
              </a:rPr>
              <a:t>]){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Courier" pitchFamily="2" charset="0"/>
              </a:rPr>
              <a:t>  </a:t>
            </a:r>
            <a:r>
              <a:rPr lang="en-US" sz="1800" dirty="0">
                <a:solidFill>
                  <a:srgbClr val="B00040"/>
                </a:solidFill>
                <a:latin typeface="Courier" pitchFamily="2" charset="0"/>
              </a:rPr>
              <a:t>char</a:t>
            </a:r>
            <a:r>
              <a:rPr lang="en-US" sz="1800" dirty="0">
                <a:latin typeface="Courier" pitchFamily="2" charset="0"/>
              </a:rPr>
              <a:t> command[</a:t>
            </a:r>
            <a:r>
              <a:rPr lang="en-US" sz="1800" dirty="0">
                <a:solidFill>
                  <a:srgbClr val="666666"/>
                </a:solidFill>
                <a:latin typeface="Courier" pitchFamily="2" charset="0"/>
              </a:rPr>
              <a:t>50</a:t>
            </a:r>
            <a:r>
              <a:rPr lang="en-US" sz="1800" dirty="0">
                <a:latin typeface="Courier" pitchFamily="2" charset="0"/>
              </a:rPr>
              <a:t>] </a:t>
            </a:r>
            <a:r>
              <a:rPr lang="en-US" sz="1800" dirty="0">
                <a:solidFill>
                  <a:srgbClr val="666666"/>
                </a:solidFill>
                <a:latin typeface="Courier" pitchFamily="2" charset="0"/>
              </a:rPr>
              <a:t>=</a:t>
            </a:r>
            <a:r>
              <a:rPr lang="en-US" sz="1800" dirty="0">
                <a:latin typeface="Courier" pitchFamily="2" charset="0"/>
              </a:rPr>
              <a:t> {};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Courier" pitchFamily="2" charset="0"/>
              </a:rPr>
              <a:t>  </a:t>
            </a:r>
            <a:r>
              <a:rPr lang="en-US" sz="1800" dirty="0" err="1">
                <a:latin typeface="Courier" pitchFamily="2" charset="0"/>
              </a:rPr>
              <a:t>sprintf</a:t>
            </a:r>
            <a:r>
              <a:rPr lang="en-US" sz="1800" dirty="0">
                <a:latin typeface="Courier" pitchFamily="2" charset="0"/>
              </a:rPr>
              <a:t>(command, </a:t>
            </a:r>
            <a:r>
              <a:rPr lang="en-US" sz="1800" dirty="0">
                <a:solidFill>
                  <a:srgbClr val="BA2121"/>
                </a:solidFill>
                <a:latin typeface="Courier" pitchFamily="2" charset="0"/>
              </a:rPr>
              <a:t>"cat records/%s"</a:t>
            </a:r>
            <a:r>
              <a:rPr lang="en-US" sz="1800" dirty="0">
                <a:latin typeface="Courier" pitchFamily="2" charset="0"/>
              </a:rPr>
              <a:t>, id);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Courier" pitchFamily="2" charset="0"/>
              </a:rPr>
              <a:t>  </a:t>
            </a:r>
            <a:r>
              <a:rPr lang="en-US" sz="1800" dirty="0">
                <a:highlight>
                  <a:srgbClr val="FFFF00"/>
                </a:highlight>
                <a:latin typeface="Courier" pitchFamily="2" charset="0"/>
              </a:rPr>
              <a:t>system(command); </a:t>
            </a:r>
            <a:r>
              <a:rPr lang="en-US" sz="1800" dirty="0">
                <a:latin typeface="Courier" pitchFamily="2" charset="0"/>
              </a:rPr>
              <a:t>       </a:t>
            </a:r>
            <a:r>
              <a:rPr lang="en-US" sz="1800" dirty="0">
                <a:solidFill>
                  <a:schemeClr val="accent6"/>
                </a:solidFill>
                <a:latin typeface="Courier" pitchFamily="2" charset="0"/>
              </a:rPr>
              <a:t>”cat records/</a:t>
            </a:r>
            <a:r>
              <a:rPr lang="en-US" sz="1800" dirty="0" err="1">
                <a:solidFill>
                  <a:schemeClr val="accent6"/>
                </a:solidFill>
                <a:latin typeface="Courier" pitchFamily="2" charset="0"/>
              </a:rPr>
              <a:t>tiffanyb</a:t>
            </a:r>
            <a:r>
              <a:rPr lang="en-US" sz="1800" dirty="0">
                <a:solidFill>
                  <a:schemeClr val="accent6"/>
                </a:solidFill>
                <a:latin typeface="Courier" pitchFamily="2" charset="0"/>
              </a:rPr>
              <a:t>”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Courier" pitchFamily="2" charset="0"/>
              </a:rPr>
              <a:t>}</a:t>
            </a:r>
          </a:p>
          <a:p>
            <a:pPr>
              <a:lnSpc>
                <a:spcPct val="150000"/>
              </a:lnSpc>
            </a:pPr>
            <a:endParaRPr lang="en-US" sz="18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53402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AAC37B-4C8E-0645-8AA4-44FB247B1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7D684C6-067D-BE4D-BE9A-9D8E5171BD2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13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1984E02-AB78-9748-9034-96BD64906E75}"/>
              </a:ext>
            </a:extLst>
          </p:cNvPr>
          <p:cNvSpPr/>
          <p:nvPr/>
        </p:nvSpPr>
        <p:spPr>
          <a:xfrm>
            <a:off x="1688410" y="2057124"/>
            <a:ext cx="8380876" cy="3657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accent6"/>
                </a:solidFill>
                <a:latin typeface="Courier" pitchFamily="2" charset="0"/>
              </a:rPr>
              <a:t>id: “</a:t>
            </a:r>
            <a:r>
              <a:rPr lang="en-US" sz="2400" dirty="0" err="1">
                <a:solidFill>
                  <a:schemeClr val="accent6"/>
                </a:solidFill>
                <a:latin typeface="Courier" pitchFamily="2" charset="0"/>
              </a:rPr>
              <a:t>tiffanyb</a:t>
            </a:r>
            <a:r>
              <a:rPr lang="en-US" sz="2400" dirty="0">
                <a:solidFill>
                  <a:schemeClr val="accent6"/>
                </a:solidFill>
                <a:latin typeface="Courier" pitchFamily="2" charset="0"/>
              </a:rPr>
              <a:t>; cat secret”</a:t>
            </a:r>
            <a:br>
              <a:rPr lang="en-US" sz="2400" dirty="0">
                <a:solidFill>
                  <a:schemeClr val="accent6"/>
                </a:solidFill>
                <a:latin typeface="Courier" pitchFamily="2" charset="0"/>
              </a:rPr>
            </a:br>
            <a:endParaRPr lang="en-US" sz="2400" dirty="0">
              <a:solidFill>
                <a:schemeClr val="accent6"/>
              </a:solidFill>
              <a:latin typeface="Courier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rgbClr val="B00040"/>
                </a:solidFill>
                <a:latin typeface="Courier" pitchFamily="2" charset="0"/>
              </a:rPr>
              <a:t>void</a:t>
            </a:r>
            <a:r>
              <a:rPr lang="en-US" sz="1800" dirty="0">
                <a:latin typeface="Courier" pitchFamily="2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urier" pitchFamily="2" charset="0"/>
              </a:rPr>
              <a:t>check</a:t>
            </a:r>
            <a:r>
              <a:rPr lang="en-US" sz="1800" dirty="0">
                <a:latin typeface="Courier" pitchFamily="2" charset="0"/>
              </a:rPr>
              <a:t>(</a:t>
            </a:r>
            <a:r>
              <a:rPr lang="en-US" sz="1800" dirty="0">
                <a:solidFill>
                  <a:srgbClr val="B00040"/>
                </a:solidFill>
                <a:latin typeface="Courier" pitchFamily="2" charset="0"/>
              </a:rPr>
              <a:t>char</a:t>
            </a:r>
            <a:r>
              <a:rPr lang="en-US" sz="1800" dirty="0">
                <a:latin typeface="Courier" pitchFamily="2" charset="0"/>
              </a:rPr>
              <a:t> id[</a:t>
            </a:r>
            <a:r>
              <a:rPr lang="en-US" sz="1800" dirty="0">
                <a:solidFill>
                  <a:srgbClr val="666666"/>
                </a:solidFill>
                <a:latin typeface="Courier" pitchFamily="2" charset="0"/>
              </a:rPr>
              <a:t>15</a:t>
            </a:r>
            <a:r>
              <a:rPr lang="en-US" sz="1800" dirty="0">
                <a:latin typeface="Courier" pitchFamily="2" charset="0"/>
              </a:rPr>
              <a:t>]){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Courier" pitchFamily="2" charset="0"/>
              </a:rPr>
              <a:t>  </a:t>
            </a:r>
            <a:r>
              <a:rPr lang="en-US" sz="1800" dirty="0">
                <a:solidFill>
                  <a:srgbClr val="B00040"/>
                </a:solidFill>
                <a:latin typeface="Courier" pitchFamily="2" charset="0"/>
              </a:rPr>
              <a:t>char</a:t>
            </a:r>
            <a:r>
              <a:rPr lang="en-US" sz="1800" dirty="0">
                <a:latin typeface="Courier" pitchFamily="2" charset="0"/>
              </a:rPr>
              <a:t> command[</a:t>
            </a:r>
            <a:r>
              <a:rPr lang="en-US" sz="1800" dirty="0">
                <a:solidFill>
                  <a:srgbClr val="666666"/>
                </a:solidFill>
                <a:latin typeface="Courier" pitchFamily="2" charset="0"/>
              </a:rPr>
              <a:t>50</a:t>
            </a:r>
            <a:r>
              <a:rPr lang="en-US" sz="1800" dirty="0">
                <a:latin typeface="Courier" pitchFamily="2" charset="0"/>
              </a:rPr>
              <a:t>] </a:t>
            </a:r>
            <a:r>
              <a:rPr lang="en-US" sz="1800" dirty="0">
                <a:solidFill>
                  <a:srgbClr val="666666"/>
                </a:solidFill>
                <a:latin typeface="Courier" pitchFamily="2" charset="0"/>
              </a:rPr>
              <a:t>=</a:t>
            </a:r>
            <a:r>
              <a:rPr lang="en-US" sz="1800" dirty="0">
                <a:latin typeface="Courier" pitchFamily="2" charset="0"/>
              </a:rPr>
              <a:t> {};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Courier" pitchFamily="2" charset="0"/>
              </a:rPr>
              <a:t>  </a:t>
            </a:r>
            <a:r>
              <a:rPr lang="en-US" sz="1800" dirty="0" err="1">
                <a:latin typeface="Courier" pitchFamily="2" charset="0"/>
              </a:rPr>
              <a:t>sprintf</a:t>
            </a:r>
            <a:r>
              <a:rPr lang="en-US" sz="1800" dirty="0">
                <a:latin typeface="Courier" pitchFamily="2" charset="0"/>
              </a:rPr>
              <a:t>(command, </a:t>
            </a:r>
            <a:r>
              <a:rPr lang="en-US" sz="1800" dirty="0">
                <a:solidFill>
                  <a:srgbClr val="BA2121"/>
                </a:solidFill>
                <a:latin typeface="Courier" pitchFamily="2" charset="0"/>
              </a:rPr>
              <a:t>"cat records/%s"</a:t>
            </a:r>
            <a:r>
              <a:rPr lang="en-US" sz="1800" dirty="0">
                <a:latin typeface="Courier" pitchFamily="2" charset="0"/>
              </a:rPr>
              <a:t>, id);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Courier" pitchFamily="2" charset="0"/>
              </a:rPr>
              <a:t>  </a:t>
            </a:r>
            <a:r>
              <a:rPr lang="en-US" sz="1800" dirty="0">
                <a:highlight>
                  <a:srgbClr val="FFFF00"/>
                </a:highlight>
                <a:latin typeface="Courier" pitchFamily="2" charset="0"/>
              </a:rPr>
              <a:t>system(command); </a:t>
            </a:r>
            <a:r>
              <a:rPr lang="en-US" sz="1800" dirty="0">
                <a:latin typeface="Courier" pitchFamily="2" charset="0"/>
              </a:rPr>
              <a:t>       </a:t>
            </a:r>
            <a:r>
              <a:rPr lang="en-US" sz="1800" dirty="0">
                <a:solidFill>
                  <a:schemeClr val="accent6"/>
                </a:solidFill>
                <a:latin typeface="Courier" pitchFamily="2" charset="0"/>
              </a:rPr>
              <a:t>”cat records/</a:t>
            </a:r>
            <a:r>
              <a:rPr lang="en-US" sz="1800" dirty="0" err="1">
                <a:solidFill>
                  <a:schemeClr val="accent6"/>
                </a:solidFill>
                <a:latin typeface="Courier" pitchFamily="2" charset="0"/>
              </a:rPr>
              <a:t>tiffanyb</a:t>
            </a:r>
            <a:r>
              <a:rPr lang="en-US" sz="1800" dirty="0">
                <a:solidFill>
                  <a:schemeClr val="accent6"/>
                </a:solidFill>
                <a:latin typeface="Courier" pitchFamily="2" charset="0"/>
              </a:rPr>
              <a:t>; cat secret”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Courier" pitchFamily="2" charset="0"/>
              </a:rPr>
              <a:t>}</a:t>
            </a:r>
          </a:p>
          <a:p>
            <a:pPr>
              <a:lnSpc>
                <a:spcPct val="150000"/>
              </a:lnSpc>
            </a:pPr>
            <a:endParaRPr lang="en-US" sz="18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18318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33E98-EB57-6342-81A4-EBAC7BAE6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1EAF21-B198-E74E-9B9B-A64CA1908A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F55B8F-9972-6B41-8249-F3DE14C3057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3221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0735D-CA6B-8549-BBF4-C5D0A4B59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DEFENSE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CDFA9B-2B99-4541-A3D6-5F178F3D6E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Avoid using </a:t>
            </a:r>
            <a:r>
              <a:rPr lang="en-US" dirty="0">
                <a:latin typeface="Courier" pitchFamily="2" charset="0"/>
              </a:rPr>
              <a:t>system</a:t>
            </a:r>
          </a:p>
          <a:p>
            <a:r>
              <a:rPr lang="en-US" dirty="0">
                <a:latin typeface="Sniglet" pitchFamily="82" charset="0"/>
              </a:rPr>
              <a:t>Use the </a:t>
            </a:r>
            <a:r>
              <a:rPr lang="en-US" dirty="0">
                <a:latin typeface="Courier" pitchFamily="2" charset="0"/>
              </a:rPr>
              <a:t>exec </a:t>
            </a:r>
            <a:r>
              <a:rPr lang="en-US" dirty="0">
                <a:latin typeface="Sniglet" pitchFamily="82" charset="0"/>
              </a:rPr>
              <a:t>family</a:t>
            </a:r>
          </a:p>
          <a:p>
            <a:pPr marL="50799" indent="0">
              <a:buNone/>
            </a:pPr>
            <a:endParaRPr lang="en-US" dirty="0">
              <a:latin typeface="Sniglet" pitchFamily="82" charset="0"/>
            </a:endParaRPr>
          </a:p>
          <a:p>
            <a:pPr marL="50799" indent="0">
              <a:buNone/>
            </a:pPr>
            <a:endParaRPr lang="en-US" dirty="0">
              <a:latin typeface="Courier" pitchFamily="2" charset="0"/>
            </a:endParaRPr>
          </a:p>
          <a:p>
            <a:pPr marL="50799" indent="0">
              <a:buNone/>
            </a:pPr>
            <a:endParaRPr lang="en-US" dirty="0">
              <a:latin typeface="Courier" pitchFamily="2" charset="0"/>
            </a:endParaRPr>
          </a:p>
          <a:p>
            <a:pPr marL="50799" indent="0">
              <a:buNone/>
            </a:pPr>
            <a:r>
              <a:rPr lang="en-US" sz="2000" dirty="0" err="1">
                <a:latin typeface="Courier" pitchFamily="2" charset="0"/>
              </a:rPr>
              <a:t>execl</a:t>
            </a:r>
            <a:r>
              <a:rPr lang="en-US" sz="2000" dirty="0">
                <a:latin typeface="Courier" pitchFamily="2" charset="0"/>
              </a:rPr>
              <a:t>(“/bin/ls”, “/bin/ls”, “-l”, “/home/</a:t>
            </a:r>
            <a:r>
              <a:rPr lang="en-US" sz="2000" dirty="0" err="1">
                <a:latin typeface="Courier" pitchFamily="2" charset="0"/>
              </a:rPr>
              <a:t>ctf</a:t>
            </a:r>
            <a:r>
              <a:rPr lang="en-US" sz="2000" dirty="0">
                <a:latin typeface="Courier" pitchFamily="2" charset="0"/>
              </a:rPr>
              <a:t>”, NULL);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C8483D-C304-CC4A-BDC1-1377E05A10D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15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6DC1345-F0F3-494F-90B7-36A2C35370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200" r="11005"/>
          <a:stretch/>
        </p:blipFill>
        <p:spPr>
          <a:xfrm>
            <a:off x="6096000" y="1872343"/>
            <a:ext cx="4819852" cy="280075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0124279-FD45-7F4F-B909-C2A3F81DF6B2}"/>
              </a:ext>
            </a:extLst>
          </p:cNvPr>
          <p:cNvSpPr/>
          <p:nvPr/>
        </p:nvSpPr>
        <p:spPr>
          <a:xfrm>
            <a:off x="1402733" y="5648249"/>
            <a:ext cx="43011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https://man7.org/linux/man-pages/man3/exec.3.html</a:t>
            </a:r>
            <a:endParaRPr lang="en-US" dirty="0">
              <a:solidFill>
                <a:schemeClr val="tx1"/>
              </a:solidFill>
              <a:latin typeface="Sniglet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74439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2384FC7-D7AC-9449-BFCC-C61C1E1B0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Defense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32746FD-D410-884E-AEBB-5A5EC1DBE9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47110" y="2066833"/>
            <a:ext cx="4612790" cy="3554800"/>
          </a:xfrm>
        </p:spPr>
        <p:txBody>
          <a:bodyPr/>
          <a:lstStyle/>
          <a:p>
            <a:pPr marL="118531" indent="0">
              <a:buNone/>
            </a:pPr>
            <a:r>
              <a:rPr lang="en-US" dirty="0"/>
              <a:t>Vulnerable to command line injection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AC2F521-5EAA-0947-89EC-9AF333EE81DA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5891660" y="2098037"/>
            <a:ext cx="5072743" cy="3554800"/>
          </a:xfrm>
        </p:spPr>
        <p:txBody>
          <a:bodyPr/>
          <a:lstStyle/>
          <a:p>
            <a:pPr marL="118531" indent="0">
              <a:buNone/>
            </a:pPr>
            <a:r>
              <a:rPr lang="en-US" dirty="0"/>
              <a:t>Immune to command line injection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82C0DC-40D0-914C-9D06-E5981908C2E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16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8497AFB-8FFE-EA49-BEFA-7A88F31100EA}"/>
              </a:ext>
            </a:extLst>
          </p:cNvPr>
          <p:cNvSpPr/>
          <p:nvPr/>
        </p:nvSpPr>
        <p:spPr>
          <a:xfrm>
            <a:off x="1585927" y="3079513"/>
            <a:ext cx="4407591" cy="2549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>
                <a:solidFill>
                  <a:srgbClr val="B00040"/>
                </a:solidFill>
                <a:latin typeface="Courier" pitchFamily="2" charset="0"/>
              </a:rPr>
              <a:t>void</a:t>
            </a:r>
            <a:r>
              <a:rPr lang="en-US" sz="1800" dirty="0">
                <a:latin typeface="Courier" pitchFamily="2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urier" pitchFamily="2" charset="0"/>
              </a:rPr>
              <a:t>check</a:t>
            </a:r>
            <a:r>
              <a:rPr lang="en-US" sz="1800" dirty="0">
                <a:latin typeface="Courier" pitchFamily="2" charset="0"/>
              </a:rPr>
              <a:t>(</a:t>
            </a:r>
            <a:r>
              <a:rPr lang="en-US" sz="1800" dirty="0">
                <a:solidFill>
                  <a:srgbClr val="B00040"/>
                </a:solidFill>
                <a:latin typeface="Courier" pitchFamily="2" charset="0"/>
              </a:rPr>
              <a:t>char</a:t>
            </a:r>
            <a:r>
              <a:rPr lang="en-US" sz="1800" dirty="0">
                <a:latin typeface="Courier" pitchFamily="2" charset="0"/>
              </a:rPr>
              <a:t> id[</a:t>
            </a:r>
            <a:r>
              <a:rPr lang="en-US" sz="1800" dirty="0">
                <a:solidFill>
                  <a:srgbClr val="666666"/>
                </a:solidFill>
                <a:latin typeface="Courier" pitchFamily="2" charset="0"/>
              </a:rPr>
              <a:t>15</a:t>
            </a:r>
            <a:r>
              <a:rPr lang="en-US" sz="1800" dirty="0">
                <a:latin typeface="Courier" pitchFamily="2" charset="0"/>
              </a:rPr>
              <a:t>]){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Courier" pitchFamily="2" charset="0"/>
              </a:rPr>
              <a:t>  </a:t>
            </a:r>
            <a:r>
              <a:rPr lang="en-US" sz="1800" dirty="0">
                <a:solidFill>
                  <a:srgbClr val="B00040"/>
                </a:solidFill>
                <a:latin typeface="Courier" pitchFamily="2" charset="0"/>
              </a:rPr>
              <a:t>char</a:t>
            </a:r>
            <a:r>
              <a:rPr lang="en-US" sz="1800" dirty="0">
                <a:latin typeface="Courier" pitchFamily="2" charset="0"/>
              </a:rPr>
              <a:t> command[</a:t>
            </a:r>
            <a:r>
              <a:rPr lang="en-US" sz="1800" dirty="0">
                <a:solidFill>
                  <a:srgbClr val="666666"/>
                </a:solidFill>
                <a:latin typeface="Courier" pitchFamily="2" charset="0"/>
              </a:rPr>
              <a:t>50</a:t>
            </a:r>
            <a:r>
              <a:rPr lang="en-US" sz="1800" dirty="0">
                <a:latin typeface="Courier" pitchFamily="2" charset="0"/>
              </a:rPr>
              <a:t>] </a:t>
            </a:r>
            <a:r>
              <a:rPr lang="en-US" sz="1800" dirty="0">
                <a:solidFill>
                  <a:srgbClr val="666666"/>
                </a:solidFill>
                <a:latin typeface="Courier" pitchFamily="2" charset="0"/>
              </a:rPr>
              <a:t>=</a:t>
            </a:r>
            <a:r>
              <a:rPr lang="en-US" sz="1800" dirty="0">
                <a:latin typeface="Courier" pitchFamily="2" charset="0"/>
              </a:rPr>
              <a:t> {};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Courier" pitchFamily="2" charset="0"/>
              </a:rPr>
              <a:t>  </a:t>
            </a:r>
            <a:r>
              <a:rPr lang="en-US" sz="1800" dirty="0" err="1">
                <a:latin typeface="Courier" pitchFamily="2" charset="0"/>
              </a:rPr>
              <a:t>sprintf</a:t>
            </a:r>
            <a:r>
              <a:rPr lang="en-US" sz="1800" dirty="0">
                <a:latin typeface="Courier" pitchFamily="2" charset="0"/>
              </a:rPr>
              <a:t>(command, 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rgbClr val="BA2121"/>
                </a:solidFill>
                <a:latin typeface="Courier" pitchFamily="2" charset="0"/>
              </a:rPr>
              <a:t>    "cat records/%s"</a:t>
            </a:r>
            <a:r>
              <a:rPr lang="en-US" sz="1800" dirty="0">
                <a:latin typeface="Courier" pitchFamily="2" charset="0"/>
              </a:rPr>
              <a:t>, id);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Courier" pitchFamily="2" charset="0"/>
              </a:rPr>
              <a:t>  system(command);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Courier" pitchFamily="2" charset="0"/>
              </a:rPr>
              <a:t>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8F4242-FC89-0B41-A934-2A4B90E2F140}"/>
              </a:ext>
            </a:extLst>
          </p:cNvPr>
          <p:cNvSpPr/>
          <p:nvPr/>
        </p:nvSpPr>
        <p:spPr>
          <a:xfrm>
            <a:off x="6085114" y="3123055"/>
            <a:ext cx="5072743" cy="2549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>
                <a:solidFill>
                  <a:srgbClr val="B00040"/>
                </a:solidFill>
                <a:latin typeface="Courier" pitchFamily="2" charset="0"/>
              </a:rPr>
              <a:t>void</a:t>
            </a:r>
            <a:r>
              <a:rPr lang="en-US" sz="1800" dirty="0">
                <a:latin typeface="Courier" pitchFamily="2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urier" pitchFamily="2" charset="0"/>
              </a:rPr>
              <a:t>check</a:t>
            </a:r>
            <a:r>
              <a:rPr lang="en-US" sz="1800" dirty="0">
                <a:latin typeface="Courier" pitchFamily="2" charset="0"/>
              </a:rPr>
              <a:t>(</a:t>
            </a:r>
            <a:r>
              <a:rPr lang="en-US" sz="1800" dirty="0">
                <a:solidFill>
                  <a:srgbClr val="B00040"/>
                </a:solidFill>
                <a:latin typeface="Courier" pitchFamily="2" charset="0"/>
              </a:rPr>
              <a:t>char</a:t>
            </a:r>
            <a:r>
              <a:rPr lang="en-US" sz="1800" dirty="0">
                <a:latin typeface="Courier" pitchFamily="2" charset="0"/>
              </a:rPr>
              <a:t> id[</a:t>
            </a:r>
            <a:r>
              <a:rPr lang="en-US" sz="1800" dirty="0">
                <a:solidFill>
                  <a:srgbClr val="666666"/>
                </a:solidFill>
                <a:latin typeface="Courier" pitchFamily="2" charset="0"/>
              </a:rPr>
              <a:t>15</a:t>
            </a:r>
            <a:r>
              <a:rPr lang="en-US" sz="1800" dirty="0">
                <a:latin typeface="Courier" pitchFamily="2" charset="0"/>
              </a:rPr>
              <a:t>]){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Courier" pitchFamily="2" charset="0"/>
              </a:rPr>
              <a:t>  </a:t>
            </a:r>
            <a:r>
              <a:rPr lang="en-US" sz="1800" dirty="0">
                <a:solidFill>
                  <a:srgbClr val="B00040"/>
                </a:solidFill>
                <a:latin typeface="Courier" pitchFamily="2" charset="0"/>
              </a:rPr>
              <a:t>char</a:t>
            </a:r>
            <a:r>
              <a:rPr lang="en-US" sz="1800" dirty="0">
                <a:latin typeface="Courier" pitchFamily="2" charset="0"/>
              </a:rPr>
              <a:t> path[</a:t>
            </a:r>
            <a:r>
              <a:rPr lang="en-US" sz="1800" dirty="0">
                <a:solidFill>
                  <a:srgbClr val="666666"/>
                </a:solidFill>
                <a:latin typeface="Courier" pitchFamily="2" charset="0"/>
              </a:rPr>
              <a:t>50</a:t>
            </a:r>
            <a:r>
              <a:rPr lang="en-US" sz="1800" dirty="0">
                <a:latin typeface="Courier" pitchFamily="2" charset="0"/>
              </a:rPr>
              <a:t>] </a:t>
            </a:r>
            <a:r>
              <a:rPr lang="en-US" sz="1800" dirty="0">
                <a:solidFill>
                  <a:srgbClr val="666666"/>
                </a:solidFill>
                <a:latin typeface="Courier" pitchFamily="2" charset="0"/>
              </a:rPr>
              <a:t>=</a:t>
            </a:r>
            <a:r>
              <a:rPr lang="en-US" sz="1800" dirty="0">
                <a:latin typeface="Courier" pitchFamily="2" charset="0"/>
              </a:rPr>
              <a:t> {};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Courier" pitchFamily="2" charset="0"/>
              </a:rPr>
              <a:t>  </a:t>
            </a:r>
            <a:r>
              <a:rPr lang="en-US" sz="1800" dirty="0" err="1">
                <a:latin typeface="Courier" pitchFamily="2" charset="0"/>
              </a:rPr>
              <a:t>sprintf</a:t>
            </a:r>
            <a:r>
              <a:rPr lang="en-US" sz="1800" dirty="0">
                <a:latin typeface="Courier" pitchFamily="2" charset="0"/>
              </a:rPr>
              <a:t>(path, </a:t>
            </a:r>
            <a:r>
              <a:rPr lang="en-US" sz="1800" dirty="0">
                <a:solidFill>
                  <a:srgbClr val="BA2121"/>
                </a:solidFill>
                <a:latin typeface="Courier" pitchFamily="2" charset="0"/>
              </a:rPr>
              <a:t>"records/%s"</a:t>
            </a:r>
            <a:r>
              <a:rPr lang="en-US" sz="1800" dirty="0">
                <a:latin typeface="Courier" pitchFamily="2" charset="0"/>
              </a:rPr>
              <a:t>, id);</a:t>
            </a:r>
            <a:endParaRPr lang="en-US" sz="1800" strike="sngStrike" dirty="0">
              <a:latin typeface="Courier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1800" dirty="0">
                <a:latin typeface="Courier" pitchFamily="2" charset="0"/>
              </a:rPr>
              <a:t>  </a:t>
            </a:r>
            <a:r>
              <a:rPr lang="en-US" sz="1800" dirty="0" err="1">
                <a:latin typeface="Courier" pitchFamily="2" charset="0"/>
              </a:rPr>
              <a:t>execl</a:t>
            </a:r>
            <a:r>
              <a:rPr lang="en-US" sz="1800" dirty="0">
                <a:latin typeface="Courier" pitchFamily="2" charset="0"/>
              </a:rPr>
              <a:t>(</a:t>
            </a:r>
            <a:r>
              <a:rPr lang="en-US" sz="1800" dirty="0">
                <a:solidFill>
                  <a:srgbClr val="BA2121"/>
                </a:solidFill>
                <a:latin typeface="Courier" pitchFamily="2" charset="0"/>
              </a:rPr>
              <a:t>”/bin/cat”,”/bin/cat"</a:t>
            </a:r>
            <a:r>
              <a:rPr lang="en-US" sz="1800" dirty="0">
                <a:latin typeface="Courier" pitchFamily="2" charset="0"/>
              </a:rPr>
              <a:t>,</a:t>
            </a:r>
            <a:r>
              <a:rPr lang="en-US" sz="1800" dirty="0">
                <a:solidFill>
                  <a:srgbClr val="BA2121"/>
                </a:solidFill>
                <a:latin typeface="Courier" pitchFamily="2" charset="0"/>
              </a:rPr>
              <a:t>           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rgbClr val="BA2121"/>
                </a:solidFill>
                <a:latin typeface="Courier" pitchFamily="2" charset="0"/>
              </a:rPr>
              <a:t>         </a:t>
            </a:r>
            <a:r>
              <a:rPr lang="en-US" sz="1800" dirty="0">
                <a:solidFill>
                  <a:schemeClr val="tx1"/>
                </a:solidFill>
                <a:latin typeface="Courier" pitchFamily="2" charset="0"/>
              </a:rPr>
              <a:t>path, NULL</a:t>
            </a:r>
            <a:r>
              <a:rPr lang="en-US" sz="1800" dirty="0">
                <a:latin typeface="Courier" pitchFamily="2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Courier" pitchFamily="2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047741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C21CA-9666-D045-8646-F745A9E06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0328" y="2789203"/>
            <a:ext cx="9373171" cy="1013519"/>
          </a:xfrm>
        </p:spPr>
        <p:txBody>
          <a:bodyPr anchor="ctr"/>
          <a:lstStyle/>
          <a:p>
            <a:pPr algn="ctr"/>
            <a:r>
              <a:rPr lang="en-US" sz="6000" dirty="0"/>
              <a:t>Is the code secure now?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C5F47E-5AD1-7644-84AA-71D455DF31D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9035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276A0-D3A4-EA4E-AC1D-6CEA002263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7007" y="2212733"/>
            <a:ext cx="5525520" cy="1546400"/>
          </a:xfrm>
        </p:spPr>
        <p:txBody>
          <a:bodyPr/>
          <a:lstStyle/>
          <a:p>
            <a:r>
              <a:rPr lang="en-US" dirty="0"/>
              <a:t>directory traversal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B17614-17AC-A745-87A4-6AD5C718992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558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4E84B8C-3666-7046-9504-F9BC5D279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Lab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C87057-F448-7D43-9710-BDC591A34B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pPr marL="50799" indent="0" algn="ctr">
              <a:buNone/>
            </a:pPr>
            <a:r>
              <a:rPr lang="en-US" dirty="0" err="1">
                <a:latin typeface="Courier" pitchFamily="2" charset="0"/>
              </a:rPr>
              <a:t>nc</a:t>
            </a:r>
            <a:r>
              <a:rPr lang="en-US" dirty="0">
                <a:latin typeface="Courier" pitchFamily="2" charset="0"/>
              </a:rPr>
              <a:t> asu-cse545.com 9000</a:t>
            </a:r>
          </a:p>
          <a:p>
            <a:pPr marL="50799" indent="0">
              <a:buNone/>
            </a:pPr>
            <a:r>
              <a:rPr lang="en-US" dirty="0">
                <a:latin typeface="Courier" pitchFamily="2" charset="0"/>
              </a:rPr>
              <a:t>binary: </a:t>
            </a:r>
            <a:r>
              <a:rPr lang="en-US" sz="1800" dirty="0">
                <a:latin typeface="Courier" pitchFamily="2" charset="0"/>
                <a:hlinkClick r:id="rId3"/>
              </a:rPr>
              <a:t>https://www.tiffanybao.com//courses/cse545/labs/stack</a:t>
            </a:r>
            <a:endParaRPr lang="en-US" sz="1800" dirty="0">
              <a:latin typeface="Courier" pitchFamily="2" charset="0"/>
            </a:endParaRPr>
          </a:p>
          <a:p>
            <a:pPr marL="50799" indent="0">
              <a:buNone/>
            </a:pPr>
            <a:r>
              <a:rPr lang="en-US" sz="1800" dirty="0">
                <a:latin typeface="Courier" pitchFamily="2" charset="0"/>
              </a:rPr>
              <a:t>md5: addffe3117320a175868a01e069e651c</a:t>
            </a:r>
          </a:p>
          <a:p>
            <a:pPr marL="50799" indent="0">
              <a:buNone/>
            </a:pPr>
            <a:r>
              <a:rPr lang="en-US" sz="1800" dirty="0">
                <a:latin typeface="Courier" pitchFamily="2" charset="0"/>
              </a:rPr>
              <a:t>Command: </a:t>
            </a:r>
          </a:p>
          <a:p>
            <a:pPr marL="50799" indent="0">
              <a:buNone/>
            </a:pPr>
            <a:r>
              <a:rPr lang="en-US" sz="1800" dirty="0">
                <a:latin typeface="Courier" pitchFamily="2" charset="0"/>
              </a:rPr>
              <a:t>  Mac: md5 [stack]</a:t>
            </a:r>
          </a:p>
          <a:p>
            <a:pPr marL="50799" indent="0">
              <a:buNone/>
            </a:pPr>
            <a:r>
              <a:rPr lang="en-US" sz="1800" dirty="0">
                <a:latin typeface="Courier" pitchFamily="2" charset="0"/>
              </a:rPr>
              <a:t>  Linux: md5sum </a:t>
            </a:r>
            <a:r>
              <a:rPr lang="en-US" sz="1800">
                <a:latin typeface="Courier" pitchFamily="2" charset="0"/>
              </a:rPr>
              <a:t>[stack]</a:t>
            </a:r>
            <a:endParaRPr lang="en-US" sz="1800" dirty="0">
              <a:latin typeface="Courier" pitchFamily="2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D926466-69B5-D944-B619-294269FC4B7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1797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2384FC7-D7AC-9449-BFCC-C61C1E1B0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Defense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32746FD-D410-884E-AEBB-5A5EC1DBE9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47110" y="2066833"/>
            <a:ext cx="4612790" cy="3554800"/>
          </a:xfrm>
        </p:spPr>
        <p:txBody>
          <a:bodyPr/>
          <a:lstStyle/>
          <a:p>
            <a:pPr marL="118531" indent="0">
              <a:buNone/>
            </a:pPr>
            <a:r>
              <a:rPr lang="en-US" dirty="0"/>
              <a:t>Vulnerable to command line injection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AC2F521-5EAA-0947-89EC-9AF333EE81DA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5891660" y="2098037"/>
            <a:ext cx="5072743" cy="3554800"/>
          </a:xfrm>
        </p:spPr>
        <p:txBody>
          <a:bodyPr/>
          <a:lstStyle/>
          <a:p>
            <a:pPr marL="118531" indent="0">
              <a:buNone/>
            </a:pPr>
            <a:r>
              <a:rPr lang="en-US" dirty="0"/>
              <a:t>Immune to command line injection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82C0DC-40D0-914C-9D06-E5981908C2E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19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8497AFB-8FFE-EA49-BEFA-7A88F31100EA}"/>
              </a:ext>
            </a:extLst>
          </p:cNvPr>
          <p:cNvSpPr/>
          <p:nvPr/>
        </p:nvSpPr>
        <p:spPr>
          <a:xfrm>
            <a:off x="1585927" y="3079513"/>
            <a:ext cx="4407591" cy="2549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>
                <a:solidFill>
                  <a:srgbClr val="B00040"/>
                </a:solidFill>
                <a:latin typeface="Courier" pitchFamily="2" charset="0"/>
              </a:rPr>
              <a:t>void</a:t>
            </a:r>
            <a:r>
              <a:rPr lang="en-US" sz="1800" dirty="0">
                <a:latin typeface="Courier" pitchFamily="2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urier" pitchFamily="2" charset="0"/>
              </a:rPr>
              <a:t>check</a:t>
            </a:r>
            <a:r>
              <a:rPr lang="en-US" sz="1800" dirty="0">
                <a:latin typeface="Courier" pitchFamily="2" charset="0"/>
              </a:rPr>
              <a:t>(</a:t>
            </a:r>
            <a:r>
              <a:rPr lang="en-US" sz="1800" dirty="0">
                <a:solidFill>
                  <a:srgbClr val="B00040"/>
                </a:solidFill>
                <a:latin typeface="Courier" pitchFamily="2" charset="0"/>
              </a:rPr>
              <a:t>char</a:t>
            </a:r>
            <a:r>
              <a:rPr lang="en-US" sz="1800" dirty="0">
                <a:latin typeface="Courier" pitchFamily="2" charset="0"/>
              </a:rPr>
              <a:t> id[</a:t>
            </a:r>
            <a:r>
              <a:rPr lang="en-US" sz="1800" dirty="0">
                <a:solidFill>
                  <a:srgbClr val="666666"/>
                </a:solidFill>
                <a:latin typeface="Courier" pitchFamily="2" charset="0"/>
              </a:rPr>
              <a:t>15</a:t>
            </a:r>
            <a:r>
              <a:rPr lang="en-US" sz="1800" dirty="0">
                <a:latin typeface="Courier" pitchFamily="2" charset="0"/>
              </a:rPr>
              <a:t>]){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Courier" pitchFamily="2" charset="0"/>
              </a:rPr>
              <a:t>  </a:t>
            </a:r>
            <a:r>
              <a:rPr lang="en-US" sz="1800" dirty="0">
                <a:solidFill>
                  <a:srgbClr val="B00040"/>
                </a:solidFill>
                <a:latin typeface="Courier" pitchFamily="2" charset="0"/>
              </a:rPr>
              <a:t>char</a:t>
            </a:r>
            <a:r>
              <a:rPr lang="en-US" sz="1800" dirty="0">
                <a:latin typeface="Courier" pitchFamily="2" charset="0"/>
              </a:rPr>
              <a:t> command[</a:t>
            </a:r>
            <a:r>
              <a:rPr lang="en-US" sz="1800" dirty="0">
                <a:solidFill>
                  <a:srgbClr val="666666"/>
                </a:solidFill>
                <a:latin typeface="Courier" pitchFamily="2" charset="0"/>
              </a:rPr>
              <a:t>50</a:t>
            </a:r>
            <a:r>
              <a:rPr lang="en-US" sz="1800" dirty="0">
                <a:latin typeface="Courier" pitchFamily="2" charset="0"/>
              </a:rPr>
              <a:t>] </a:t>
            </a:r>
            <a:r>
              <a:rPr lang="en-US" sz="1800" dirty="0">
                <a:solidFill>
                  <a:srgbClr val="666666"/>
                </a:solidFill>
                <a:latin typeface="Courier" pitchFamily="2" charset="0"/>
              </a:rPr>
              <a:t>=</a:t>
            </a:r>
            <a:r>
              <a:rPr lang="en-US" sz="1800" dirty="0">
                <a:latin typeface="Courier" pitchFamily="2" charset="0"/>
              </a:rPr>
              <a:t> {};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Courier" pitchFamily="2" charset="0"/>
              </a:rPr>
              <a:t>  </a:t>
            </a:r>
            <a:r>
              <a:rPr lang="en-US" sz="1800" dirty="0" err="1">
                <a:latin typeface="Courier" pitchFamily="2" charset="0"/>
              </a:rPr>
              <a:t>sprintf</a:t>
            </a:r>
            <a:r>
              <a:rPr lang="en-US" sz="1800" dirty="0">
                <a:latin typeface="Courier" pitchFamily="2" charset="0"/>
              </a:rPr>
              <a:t>(command, 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rgbClr val="BA2121"/>
                </a:solidFill>
                <a:latin typeface="Courier" pitchFamily="2" charset="0"/>
              </a:rPr>
              <a:t>    "cat records/%s"</a:t>
            </a:r>
            <a:r>
              <a:rPr lang="en-US" sz="1800" dirty="0">
                <a:latin typeface="Courier" pitchFamily="2" charset="0"/>
              </a:rPr>
              <a:t>, id);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Courier" pitchFamily="2" charset="0"/>
              </a:rPr>
              <a:t>  system(command);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Courier" pitchFamily="2" charset="0"/>
              </a:rPr>
              <a:t>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8F4242-FC89-0B41-A934-2A4B90E2F140}"/>
              </a:ext>
            </a:extLst>
          </p:cNvPr>
          <p:cNvSpPr/>
          <p:nvPr/>
        </p:nvSpPr>
        <p:spPr>
          <a:xfrm>
            <a:off x="6085114" y="3123055"/>
            <a:ext cx="5072743" cy="2549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>
                <a:solidFill>
                  <a:srgbClr val="B00040"/>
                </a:solidFill>
                <a:latin typeface="Courier" pitchFamily="2" charset="0"/>
              </a:rPr>
              <a:t>void</a:t>
            </a:r>
            <a:r>
              <a:rPr lang="en-US" sz="1800" dirty="0">
                <a:latin typeface="Courier" pitchFamily="2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urier" pitchFamily="2" charset="0"/>
              </a:rPr>
              <a:t>check</a:t>
            </a:r>
            <a:r>
              <a:rPr lang="en-US" sz="1800" dirty="0">
                <a:latin typeface="Courier" pitchFamily="2" charset="0"/>
              </a:rPr>
              <a:t>(</a:t>
            </a:r>
            <a:r>
              <a:rPr lang="en-US" sz="1800" dirty="0">
                <a:solidFill>
                  <a:srgbClr val="B00040"/>
                </a:solidFill>
                <a:latin typeface="Courier" pitchFamily="2" charset="0"/>
              </a:rPr>
              <a:t>char</a:t>
            </a:r>
            <a:r>
              <a:rPr lang="en-US" sz="1800" dirty="0">
                <a:latin typeface="Courier" pitchFamily="2" charset="0"/>
              </a:rPr>
              <a:t> id[</a:t>
            </a:r>
            <a:r>
              <a:rPr lang="en-US" sz="1800" dirty="0">
                <a:solidFill>
                  <a:srgbClr val="666666"/>
                </a:solidFill>
                <a:latin typeface="Courier" pitchFamily="2" charset="0"/>
              </a:rPr>
              <a:t>15</a:t>
            </a:r>
            <a:r>
              <a:rPr lang="en-US" sz="1800" dirty="0">
                <a:latin typeface="Courier" pitchFamily="2" charset="0"/>
              </a:rPr>
              <a:t>]){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Courier" pitchFamily="2" charset="0"/>
              </a:rPr>
              <a:t>  </a:t>
            </a:r>
            <a:r>
              <a:rPr lang="en-US" sz="1800" dirty="0">
                <a:solidFill>
                  <a:srgbClr val="B00040"/>
                </a:solidFill>
                <a:latin typeface="Courier" pitchFamily="2" charset="0"/>
              </a:rPr>
              <a:t>char</a:t>
            </a:r>
            <a:r>
              <a:rPr lang="en-US" sz="1800" dirty="0">
                <a:latin typeface="Courier" pitchFamily="2" charset="0"/>
              </a:rPr>
              <a:t> path[</a:t>
            </a:r>
            <a:r>
              <a:rPr lang="en-US" sz="1800" dirty="0">
                <a:solidFill>
                  <a:srgbClr val="666666"/>
                </a:solidFill>
                <a:latin typeface="Courier" pitchFamily="2" charset="0"/>
              </a:rPr>
              <a:t>50</a:t>
            </a:r>
            <a:r>
              <a:rPr lang="en-US" sz="1800" dirty="0">
                <a:latin typeface="Courier" pitchFamily="2" charset="0"/>
              </a:rPr>
              <a:t>] </a:t>
            </a:r>
            <a:r>
              <a:rPr lang="en-US" sz="1800" dirty="0">
                <a:solidFill>
                  <a:srgbClr val="666666"/>
                </a:solidFill>
                <a:latin typeface="Courier" pitchFamily="2" charset="0"/>
              </a:rPr>
              <a:t>=</a:t>
            </a:r>
            <a:r>
              <a:rPr lang="en-US" sz="1800" dirty="0">
                <a:latin typeface="Courier" pitchFamily="2" charset="0"/>
              </a:rPr>
              <a:t> {};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Courier" pitchFamily="2" charset="0"/>
              </a:rPr>
              <a:t>  </a:t>
            </a:r>
            <a:r>
              <a:rPr lang="en-US" sz="1800" dirty="0" err="1">
                <a:latin typeface="Courier" pitchFamily="2" charset="0"/>
              </a:rPr>
              <a:t>sprintf</a:t>
            </a:r>
            <a:r>
              <a:rPr lang="en-US" sz="1800" dirty="0">
                <a:latin typeface="Courier" pitchFamily="2" charset="0"/>
              </a:rPr>
              <a:t>(path, </a:t>
            </a:r>
            <a:r>
              <a:rPr lang="en-US" sz="1800" dirty="0">
                <a:solidFill>
                  <a:srgbClr val="BA2121"/>
                </a:solidFill>
                <a:latin typeface="Courier" pitchFamily="2" charset="0"/>
              </a:rPr>
              <a:t>"records/%s"</a:t>
            </a:r>
            <a:r>
              <a:rPr lang="en-US" sz="1800" dirty="0">
                <a:latin typeface="Courier" pitchFamily="2" charset="0"/>
              </a:rPr>
              <a:t>, id);</a:t>
            </a:r>
            <a:endParaRPr lang="en-US" sz="1800" strike="sngStrike" dirty="0">
              <a:latin typeface="Courier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1800" dirty="0">
                <a:latin typeface="Courier" pitchFamily="2" charset="0"/>
              </a:rPr>
              <a:t>  </a:t>
            </a:r>
            <a:r>
              <a:rPr lang="en-US" sz="1800" dirty="0" err="1">
                <a:latin typeface="Courier" pitchFamily="2" charset="0"/>
              </a:rPr>
              <a:t>execl</a:t>
            </a:r>
            <a:r>
              <a:rPr lang="en-US" sz="1800" dirty="0">
                <a:latin typeface="Courier" pitchFamily="2" charset="0"/>
              </a:rPr>
              <a:t>(</a:t>
            </a:r>
            <a:r>
              <a:rPr lang="en-US" sz="1800" dirty="0">
                <a:solidFill>
                  <a:srgbClr val="BA2121"/>
                </a:solidFill>
                <a:latin typeface="Courier" pitchFamily="2" charset="0"/>
              </a:rPr>
              <a:t>”/bin/cat”,”/bin/cat"</a:t>
            </a:r>
            <a:r>
              <a:rPr lang="en-US" sz="1800" dirty="0">
                <a:latin typeface="Courier" pitchFamily="2" charset="0"/>
              </a:rPr>
              <a:t>,</a:t>
            </a:r>
            <a:r>
              <a:rPr lang="en-US" sz="1800" dirty="0">
                <a:solidFill>
                  <a:srgbClr val="BA2121"/>
                </a:solidFill>
                <a:latin typeface="Courier" pitchFamily="2" charset="0"/>
              </a:rPr>
              <a:t>           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rgbClr val="BA2121"/>
                </a:solidFill>
                <a:latin typeface="Courier" pitchFamily="2" charset="0"/>
              </a:rPr>
              <a:t>         </a:t>
            </a:r>
            <a:r>
              <a:rPr lang="en-US" sz="1800" dirty="0">
                <a:solidFill>
                  <a:schemeClr val="tx1"/>
                </a:solidFill>
                <a:latin typeface="Courier" pitchFamily="2" charset="0"/>
              </a:rPr>
              <a:t>path, (char*) NULL</a:t>
            </a:r>
            <a:r>
              <a:rPr lang="en-US" sz="1800" dirty="0">
                <a:latin typeface="Courier" pitchFamily="2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Courier" pitchFamily="2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649161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AAC37B-4C8E-0645-8AA4-44FB247B1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7D684C6-067D-BE4D-BE9A-9D8E5171BD2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20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6CE6FD-C874-544D-BD20-A0D3459D971A}"/>
              </a:ext>
            </a:extLst>
          </p:cNvPr>
          <p:cNvSpPr/>
          <p:nvPr/>
        </p:nvSpPr>
        <p:spPr>
          <a:xfrm>
            <a:off x="1296217" y="2282825"/>
            <a:ext cx="10363202" cy="33686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sz="2400" dirty="0">
              <a:solidFill>
                <a:srgbClr val="B00040"/>
              </a:solidFill>
              <a:latin typeface="Courier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B00040"/>
                </a:solidFill>
                <a:latin typeface="Courier" pitchFamily="2" charset="0"/>
              </a:rPr>
              <a:t>void</a:t>
            </a:r>
            <a:r>
              <a:rPr lang="en-US" sz="2400" dirty="0">
                <a:latin typeface="Courier" pitchFamily="2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urier" pitchFamily="2" charset="0"/>
              </a:rPr>
              <a:t>check</a:t>
            </a:r>
            <a:r>
              <a:rPr lang="en-US" sz="2400" dirty="0">
                <a:latin typeface="Courier" pitchFamily="2" charset="0"/>
              </a:rPr>
              <a:t>(</a:t>
            </a:r>
            <a:r>
              <a:rPr lang="en-US" sz="2400" dirty="0">
                <a:solidFill>
                  <a:srgbClr val="B00040"/>
                </a:solidFill>
                <a:latin typeface="Courier" pitchFamily="2" charset="0"/>
              </a:rPr>
              <a:t>char</a:t>
            </a:r>
            <a:r>
              <a:rPr lang="en-US" sz="2400" dirty="0">
                <a:latin typeface="Courier" pitchFamily="2" charset="0"/>
              </a:rPr>
              <a:t> id[</a:t>
            </a:r>
            <a:r>
              <a:rPr lang="en-US" sz="2400" dirty="0">
                <a:solidFill>
                  <a:srgbClr val="666666"/>
                </a:solidFill>
                <a:latin typeface="Courier" pitchFamily="2" charset="0"/>
              </a:rPr>
              <a:t>15</a:t>
            </a:r>
            <a:r>
              <a:rPr lang="en-US" sz="2400" dirty="0">
                <a:latin typeface="Courier" pitchFamily="2" charset="0"/>
              </a:rPr>
              <a:t>]){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Courier" pitchFamily="2" charset="0"/>
              </a:rPr>
              <a:t>  </a:t>
            </a:r>
            <a:r>
              <a:rPr lang="en-US" sz="2400" dirty="0">
                <a:solidFill>
                  <a:srgbClr val="B00040"/>
                </a:solidFill>
                <a:latin typeface="Courier" pitchFamily="2" charset="0"/>
              </a:rPr>
              <a:t>char</a:t>
            </a:r>
            <a:r>
              <a:rPr lang="en-US" sz="2400" dirty="0">
                <a:latin typeface="Courier" pitchFamily="2" charset="0"/>
              </a:rPr>
              <a:t> path[</a:t>
            </a:r>
            <a:r>
              <a:rPr lang="en-US" sz="2400" dirty="0">
                <a:solidFill>
                  <a:srgbClr val="666666"/>
                </a:solidFill>
                <a:latin typeface="Courier" pitchFamily="2" charset="0"/>
              </a:rPr>
              <a:t>50</a:t>
            </a:r>
            <a:r>
              <a:rPr lang="en-US" sz="2400" dirty="0">
                <a:latin typeface="Courier" pitchFamily="2" charset="0"/>
              </a:rPr>
              <a:t>] </a:t>
            </a:r>
            <a:r>
              <a:rPr lang="en-US" sz="2400" dirty="0">
                <a:solidFill>
                  <a:srgbClr val="666666"/>
                </a:solidFill>
                <a:latin typeface="Courier" pitchFamily="2" charset="0"/>
              </a:rPr>
              <a:t>=</a:t>
            </a:r>
            <a:r>
              <a:rPr lang="en-US" sz="2400" dirty="0">
                <a:latin typeface="Courier" pitchFamily="2" charset="0"/>
              </a:rPr>
              <a:t> {};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Courier" pitchFamily="2" charset="0"/>
              </a:rPr>
              <a:t>  </a:t>
            </a:r>
            <a:r>
              <a:rPr lang="en-US" sz="2400" dirty="0" err="1">
                <a:latin typeface="Courier" pitchFamily="2" charset="0"/>
              </a:rPr>
              <a:t>sprintf</a:t>
            </a:r>
            <a:r>
              <a:rPr lang="en-US" sz="2400" dirty="0">
                <a:latin typeface="Courier" pitchFamily="2" charset="0"/>
              </a:rPr>
              <a:t>(path, </a:t>
            </a:r>
            <a:r>
              <a:rPr lang="en-US" sz="2400" dirty="0">
                <a:solidFill>
                  <a:srgbClr val="BA2121"/>
                </a:solidFill>
                <a:latin typeface="Courier" pitchFamily="2" charset="0"/>
              </a:rPr>
              <a:t>"records/%s"</a:t>
            </a:r>
            <a:r>
              <a:rPr lang="en-US" sz="2400" dirty="0">
                <a:latin typeface="Courier" pitchFamily="2" charset="0"/>
              </a:rPr>
              <a:t>, id);</a:t>
            </a:r>
            <a:endParaRPr lang="en-US" sz="2400" strike="sngStrike" dirty="0">
              <a:latin typeface="Courier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Courier" pitchFamily="2" charset="0"/>
              </a:rPr>
              <a:t>  </a:t>
            </a:r>
            <a:r>
              <a:rPr lang="en-US" sz="2400" dirty="0" err="1">
                <a:highlight>
                  <a:srgbClr val="FFFF00"/>
                </a:highlight>
                <a:latin typeface="Courier" pitchFamily="2" charset="0"/>
              </a:rPr>
              <a:t>execl</a:t>
            </a:r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(</a:t>
            </a:r>
            <a:r>
              <a:rPr lang="en-US" sz="2400" dirty="0">
                <a:solidFill>
                  <a:srgbClr val="BA2121"/>
                </a:solidFill>
                <a:highlight>
                  <a:srgbClr val="FFFF00"/>
                </a:highlight>
                <a:latin typeface="Courier" pitchFamily="2" charset="0"/>
              </a:rPr>
              <a:t>"/bin/cat", "/bin/cat"</a:t>
            </a:r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,</a:t>
            </a:r>
            <a:r>
              <a:rPr lang="en-US" sz="2400" dirty="0">
                <a:solidFill>
                  <a:srgbClr val="BA2121"/>
                </a:solidFill>
                <a:highlight>
                  <a:srgbClr val="FFFF00"/>
                </a:highlight>
                <a:latin typeface="Courier" pitchFamily="2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highlight>
                  <a:srgbClr val="FFFF00"/>
                </a:highlight>
                <a:latin typeface="Courier" pitchFamily="2" charset="0"/>
              </a:rPr>
              <a:t>path, NULL</a:t>
            </a:r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);</a:t>
            </a:r>
            <a:endParaRPr lang="en-US" sz="2000" dirty="0">
              <a:solidFill>
                <a:schemeClr val="accent6"/>
              </a:solidFill>
              <a:latin typeface="Courier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Courier" pitchFamily="2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691259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AAC37B-4C8E-0645-8AA4-44FB247B1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7D684C6-067D-BE4D-BE9A-9D8E5171BD2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21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6CE6FD-C874-544D-BD20-A0D3459D971A}"/>
              </a:ext>
            </a:extLst>
          </p:cNvPr>
          <p:cNvSpPr/>
          <p:nvPr/>
        </p:nvSpPr>
        <p:spPr>
          <a:xfrm>
            <a:off x="1296217" y="2282825"/>
            <a:ext cx="10363202" cy="39226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accent6"/>
                </a:solidFill>
                <a:latin typeface="Courier" pitchFamily="2" charset="0"/>
              </a:rPr>
              <a:t>id: </a:t>
            </a:r>
            <a:r>
              <a:rPr lang="en-US" sz="2400" dirty="0" err="1">
                <a:solidFill>
                  <a:schemeClr val="accent6"/>
                </a:solidFill>
                <a:latin typeface="Courier" pitchFamily="2" charset="0"/>
              </a:rPr>
              <a:t>tiffanyb</a:t>
            </a:r>
            <a:endParaRPr lang="en-US" sz="2400" dirty="0">
              <a:solidFill>
                <a:schemeClr val="accent6"/>
              </a:solidFill>
              <a:latin typeface="Courier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B00040"/>
                </a:solidFill>
                <a:latin typeface="Courier" pitchFamily="2" charset="0"/>
              </a:rPr>
              <a:t>void</a:t>
            </a:r>
            <a:r>
              <a:rPr lang="en-US" sz="2400" dirty="0">
                <a:latin typeface="Courier" pitchFamily="2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urier" pitchFamily="2" charset="0"/>
              </a:rPr>
              <a:t>check</a:t>
            </a:r>
            <a:r>
              <a:rPr lang="en-US" sz="2400" dirty="0">
                <a:latin typeface="Courier" pitchFamily="2" charset="0"/>
              </a:rPr>
              <a:t>(</a:t>
            </a:r>
            <a:r>
              <a:rPr lang="en-US" sz="2400" dirty="0">
                <a:solidFill>
                  <a:srgbClr val="B00040"/>
                </a:solidFill>
                <a:latin typeface="Courier" pitchFamily="2" charset="0"/>
              </a:rPr>
              <a:t>char</a:t>
            </a:r>
            <a:r>
              <a:rPr lang="en-US" sz="2400" dirty="0">
                <a:latin typeface="Courier" pitchFamily="2" charset="0"/>
              </a:rPr>
              <a:t> id[</a:t>
            </a:r>
            <a:r>
              <a:rPr lang="en-US" sz="2400" dirty="0">
                <a:solidFill>
                  <a:srgbClr val="666666"/>
                </a:solidFill>
                <a:latin typeface="Courier" pitchFamily="2" charset="0"/>
              </a:rPr>
              <a:t>15</a:t>
            </a:r>
            <a:r>
              <a:rPr lang="en-US" sz="2400" dirty="0">
                <a:latin typeface="Courier" pitchFamily="2" charset="0"/>
              </a:rPr>
              <a:t>]){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Courier" pitchFamily="2" charset="0"/>
              </a:rPr>
              <a:t>  </a:t>
            </a:r>
            <a:r>
              <a:rPr lang="en-US" sz="2400" dirty="0">
                <a:solidFill>
                  <a:srgbClr val="B00040"/>
                </a:solidFill>
                <a:latin typeface="Courier" pitchFamily="2" charset="0"/>
              </a:rPr>
              <a:t>char</a:t>
            </a:r>
            <a:r>
              <a:rPr lang="en-US" sz="2400" dirty="0">
                <a:latin typeface="Courier" pitchFamily="2" charset="0"/>
              </a:rPr>
              <a:t> path[</a:t>
            </a:r>
            <a:r>
              <a:rPr lang="en-US" sz="2400" dirty="0">
                <a:solidFill>
                  <a:srgbClr val="666666"/>
                </a:solidFill>
                <a:latin typeface="Courier" pitchFamily="2" charset="0"/>
              </a:rPr>
              <a:t>50</a:t>
            </a:r>
            <a:r>
              <a:rPr lang="en-US" sz="2400" dirty="0">
                <a:latin typeface="Courier" pitchFamily="2" charset="0"/>
              </a:rPr>
              <a:t>] </a:t>
            </a:r>
            <a:r>
              <a:rPr lang="en-US" sz="2400" dirty="0">
                <a:solidFill>
                  <a:srgbClr val="666666"/>
                </a:solidFill>
                <a:latin typeface="Courier" pitchFamily="2" charset="0"/>
              </a:rPr>
              <a:t>=</a:t>
            </a:r>
            <a:r>
              <a:rPr lang="en-US" sz="2400" dirty="0">
                <a:latin typeface="Courier" pitchFamily="2" charset="0"/>
              </a:rPr>
              <a:t> {};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Courier" pitchFamily="2" charset="0"/>
              </a:rPr>
              <a:t>  </a:t>
            </a:r>
            <a:r>
              <a:rPr lang="en-US" sz="2400" dirty="0" err="1">
                <a:latin typeface="Courier" pitchFamily="2" charset="0"/>
              </a:rPr>
              <a:t>sprintf</a:t>
            </a:r>
            <a:r>
              <a:rPr lang="en-US" sz="2400" dirty="0">
                <a:latin typeface="Courier" pitchFamily="2" charset="0"/>
              </a:rPr>
              <a:t>(path, </a:t>
            </a:r>
            <a:r>
              <a:rPr lang="en-US" sz="2400" dirty="0">
                <a:solidFill>
                  <a:srgbClr val="BA2121"/>
                </a:solidFill>
                <a:latin typeface="Courier" pitchFamily="2" charset="0"/>
              </a:rPr>
              <a:t>"records/%s"</a:t>
            </a:r>
            <a:r>
              <a:rPr lang="en-US" sz="2400" dirty="0">
                <a:latin typeface="Courier" pitchFamily="2" charset="0"/>
              </a:rPr>
              <a:t>, id);</a:t>
            </a:r>
            <a:endParaRPr lang="en-US" sz="2400" strike="sngStrike" dirty="0">
              <a:latin typeface="Courier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Courier" pitchFamily="2" charset="0"/>
              </a:rPr>
              <a:t>  </a:t>
            </a:r>
            <a:r>
              <a:rPr lang="en-US" sz="2400" dirty="0" err="1">
                <a:highlight>
                  <a:srgbClr val="FFFF00"/>
                </a:highlight>
                <a:latin typeface="Courier" pitchFamily="2" charset="0"/>
              </a:rPr>
              <a:t>execl</a:t>
            </a:r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(</a:t>
            </a:r>
            <a:r>
              <a:rPr lang="en-US" sz="2400" dirty="0">
                <a:solidFill>
                  <a:srgbClr val="BA2121"/>
                </a:solidFill>
                <a:highlight>
                  <a:srgbClr val="FFFF00"/>
                </a:highlight>
                <a:latin typeface="Courier" pitchFamily="2" charset="0"/>
              </a:rPr>
              <a:t>"/bin/cat", "/bin/cat", </a:t>
            </a:r>
            <a:r>
              <a:rPr lang="en-US" sz="2400" dirty="0">
                <a:solidFill>
                  <a:schemeClr val="tx1"/>
                </a:solidFill>
                <a:highlight>
                  <a:srgbClr val="FFFF00"/>
                </a:highlight>
                <a:latin typeface="Courier" pitchFamily="2" charset="0"/>
              </a:rPr>
              <a:t>path, NULL</a:t>
            </a:r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);</a:t>
            </a:r>
            <a:r>
              <a:rPr lang="en-US" sz="2400" dirty="0">
                <a:latin typeface="Courier" pitchFamily="2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accent6"/>
                </a:solidFill>
                <a:latin typeface="Courier" pitchFamily="2" charset="0"/>
              </a:rPr>
              <a:t>  </a:t>
            </a:r>
            <a:r>
              <a:rPr lang="en-US" sz="2000" dirty="0">
                <a:solidFill>
                  <a:schemeClr val="accent6"/>
                </a:solidFill>
                <a:latin typeface="Courier" pitchFamily="2" charset="0"/>
              </a:rPr>
              <a:t>// path: records/</a:t>
            </a:r>
            <a:r>
              <a:rPr lang="en-US" sz="2000" dirty="0" err="1">
                <a:solidFill>
                  <a:schemeClr val="accent6"/>
                </a:solidFill>
                <a:latin typeface="Courier" pitchFamily="2" charset="0"/>
              </a:rPr>
              <a:t>tiffanyb</a:t>
            </a:r>
            <a:endParaRPr lang="en-US" sz="2000" dirty="0">
              <a:solidFill>
                <a:schemeClr val="accent6"/>
              </a:solidFill>
              <a:latin typeface="Courier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Courier" pitchFamily="2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096027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AAC37B-4C8E-0645-8AA4-44FB247B1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7D684C6-067D-BE4D-BE9A-9D8E5171BD2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22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6CE6FD-C874-544D-BD20-A0D3459D971A}"/>
              </a:ext>
            </a:extLst>
          </p:cNvPr>
          <p:cNvSpPr/>
          <p:nvPr/>
        </p:nvSpPr>
        <p:spPr>
          <a:xfrm>
            <a:off x="1296217" y="2282825"/>
            <a:ext cx="10363202" cy="39226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accent6"/>
                </a:solidFill>
                <a:latin typeface="Courier" pitchFamily="2" charset="0"/>
              </a:rPr>
              <a:t>id: ../secret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B00040"/>
                </a:solidFill>
                <a:latin typeface="Courier" pitchFamily="2" charset="0"/>
              </a:rPr>
              <a:t>void</a:t>
            </a:r>
            <a:r>
              <a:rPr lang="en-US" sz="2400" dirty="0">
                <a:latin typeface="Courier" pitchFamily="2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urier" pitchFamily="2" charset="0"/>
              </a:rPr>
              <a:t>check</a:t>
            </a:r>
            <a:r>
              <a:rPr lang="en-US" sz="2400" dirty="0">
                <a:latin typeface="Courier" pitchFamily="2" charset="0"/>
              </a:rPr>
              <a:t>(</a:t>
            </a:r>
            <a:r>
              <a:rPr lang="en-US" sz="2400" dirty="0">
                <a:solidFill>
                  <a:srgbClr val="B00040"/>
                </a:solidFill>
                <a:latin typeface="Courier" pitchFamily="2" charset="0"/>
              </a:rPr>
              <a:t>char</a:t>
            </a:r>
            <a:r>
              <a:rPr lang="en-US" sz="2400" dirty="0">
                <a:latin typeface="Courier" pitchFamily="2" charset="0"/>
              </a:rPr>
              <a:t> id[</a:t>
            </a:r>
            <a:r>
              <a:rPr lang="en-US" sz="2400" dirty="0">
                <a:solidFill>
                  <a:srgbClr val="666666"/>
                </a:solidFill>
                <a:latin typeface="Courier" pitchFamily="2" charset="0"/>
              </a:rPr>
              <a:t>15</a:t>
            </a:r>
            <a:r>
              <a:rPr lang="en-US" sz="2400" dirty="0">
                <a:latin typeface="Courier" pitchFamily="2" charset="0"/>
              </a:rPr>
              <a:t>]){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Courier" pitchFamily="2" charset="0"/>
              </a:rPr>
              <a:t>  </a:t>
            </a:r>
            <a:r>
              <a:rPr lang="en-US" sz="2400" dirty="0">
                <a:solidFill>
                  <a:srgbClr val="B00040"/>
                </a:solidFill>
                <a:latin typeface="Courier" pitchFamily="2" charset="0"/>
              </a:rPr>
              <a:t>char</a:t>
            </a:r>
            <a:r>
              <a:rPr lang="en-US" sz="2400" dirty="0">
                <a:latin typeface="Courier" pitchFamily="2" charset="0"/>
              </a:rPr>
              <a:t> path[</a:t>
            </a:r>
            <a:r>
              <a:rPr lang="en-US" sz="2400" dirty="0">
                <a:solidFill>
                  <a:srgbClr val="666666"/>
                </a:solidFill>
                <a:latin typeface="Courier" pitchFamily="2" charset="0"/>
              </a:rPr>
              <a:t>50</a:t>
            </a:r>
            <a:r>
              <a:rPr lang="en-US" sz="2400" dirty="0">
                <a:latin typeface="Courier" pitchFamily="2" charset="0"/>
              </a:rPr>
              <a:t>] </a:t>
            </a:r>
            <a:r>
              <a:rPr lang="en-US" sz="2400" dirty="0">
                <a:solidFill>
                  <a:srgbClr val="666666"/>
                </a:solidFill>
                <a:latin typeface="Courier" pitchFamily="2" charset="0"/>
              </a:rPr>
              <a:t>=</a:t>
            </a:r>
            <a:r>
              <a:rPr lang="en-US" sz="2400" dirty="0">
                <a:latin typeface="Courier" pitchFamily="2" charset="0"/>
              </a:rPr>
              <a:t> {};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Courier" pitchFamily="2" charset="0"/>
              </a:rPr>
              <a:t>  </a:t>
            </a:r>
            <a:r>
              <a:rPr lang="en-US" sz="2400" dirty="0" err="1">
                <a:latin typeface="Courier" pitchFamily="2" charset="0"/>
              </a:rPr>
              <a:t>sprintf</a:t>
            </a:r>
            <a:r>
              <a:rPr lang="en-US" sz="2400" dirty="0">
                <a:latin typeface="Courier" pitchFamily="2" charset="0"/>
              </a:rPr>
              <a:t>(path, </a:t>
            </a:r>
            <a:r>
              <a:rPr lang="en-US" sz="2400" dirty="0">
                <a:solidFill>
                  <a:srgbClr val="BA2121"/>
                </a:solidFill>
                <a:latin typeface="Courier" pitchFamily="2" charset="0"/>
              </a:rPr>
              <a:t>"records/%s"</a:t>
            </a:r>
            <a:r>
              <a:rPr lang="en-US" sz="2400" dirty="0">
                <a:latin typeface="Courier" pitchFamily="2" charset="0"/>
              </a:rPr>
              <a:t>, id);</a:t>
            </a:r>
            <a:endParaRPr lang="en-US" sz="2400" strike="sngStrike" dirty="0">
              <a:latin typeface="Courier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Courier" pitchFamily="2" charset="0"/>
              </a:rPr>
              <a:t>  </a:t>
            </a:r>
            <a:r>
              <a:rPr lang="en-US" sz="2400" dirty="0" err="1">
                <a:highlight>
                  <a:srgbClr val="FFFF00"/>
                </a:highlight>
                <a:latin typeface="Courier" pitchFamily="2" charset="0"/>
              </a:rPr>
              <a:t>execl</a:t>
            </a:r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(</a:t>
            </a:r>
            <a:r>
              <a:rPr lang="en-US" sz="2400" dirty="0">
                <a:solidFill>
                  <a:srgbClr val="BA2121"/>
                </a:solidFill>
                <a:highlight>
                  <a:srgbClr val="FFFF00"/>
                </a:highlight>
                <a:latin typeface="Courier" pitchFamily="2" charset="0"/>
              </a:rPr>
              <a:t>"/bin/cat", "/bin/cat", </a:t>
            </a:r>
            <a:r>
              <a:rPr lang="en-US" sz="2400" dirty="0">
                <a:solidFill>
                  <a:schemeClr val="tx1"/>
                </a:solidFill>
                <a:highlight>
                  <a:srgbClr val="FFFF00"/>
                </a:highlight>
                <a:latin typeface="Courier" pitchFamily="2" charset="0"/>
              </a:rPr>
              <a:t>path, NULL</a:t>
            </a:r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);</a:t>
            </a:r>
            <a:r>
              <a:rPr lang="en-US" sz="2400" dirty="0">
                <a:latin typeface="Courier" pitchFamily="2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accent6"/>
                </a:solidFill>
                <a:latin typeface="Courier" pitchFamily="2" charset="0"/>
              </a:rPr>
              <a:t>  </a:t>
            </a:r>
            <a:r>
              <a:rPr lang="en-US" sz="2000" dirty="0">
                <a:solidFill>
                  <a:schemeClr val="accent6"/>
                </a:solidFill>
                <a:latin typeface="Courier" pitchFamily="2" charset="0"/>
              </a:rPr>
              <a:t>// path: records/../secret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Courier" pitchFamily="2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429974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3EB96-EC43-1B4D-9A14-16C423423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C8E386-BE40-E64A-8C31-5CD585A60C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5863FE-73CF-AF4C-AB4A-5637F521585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617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DE5E5-EF10-B940-BD0A-637F7EF91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Defense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CA2D15-2F98-694A-939C-351DB6A736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Check path</a:t>
            </a:r>
          </a:p>
          <a:p>
            <a:pPr marL="50799" indent="0">
              <a:buNone/>
            </a:pPr>
            <a:endParaRPr lang="en-US" sz="2800" dirty="0"/>
          </a:p>
          <a:p>
            <a:r>
              <a:rPr lang="en-US" sz="2800" dirty="0"/>
              <a:t>Set correct permission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4BB7A4-EFA4-6C45-A297-3192B7EE87A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3687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AEC8B73-3813-5645-A3F7-1F922FDB8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Defense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C8A43A8-B8CA-F24A-AFDF-D5117A5DAC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2271" y="2088602"/>
            <a:ext cx="4745730" cy="3554800"/>
          </a:xfrm>
        </p:spPr>
        <p:txBody>
          <a:bodyPr/>
          <a:lstStyle/>
          <a:p>
            <a:pPr marL="118531" indent="0">
              <a:buNone/>
            </a:pPr>
            <a:r>
              <a:rPr lang="en-US" dirty="0"/>
              <a:t>Vulnerable to directory traversal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8196854-181C-2548-87E7-804C13720D1B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6090821" y="2066833"/>
            <a:ext cx="4528400" cy="3554800"/>
          </a:xfrm>
        </p:spPr>
        <p:txBody>
          <a:bodyPr/>
          <a:lstStyle/>
          <a:p>
            <a:pPr marL="118531" indent="0">
              <a:buNone/>
            </a:pPr>
            <a:r>
              <a:rPr lang="en-US" dirty="0"/>
              <a:t>Immune to directory traversal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10779A-9734-6B42-BE72-AB4851EA5CA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25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84BE43-7E43-9F45-8702-22222A471C89}"/>
              </a:ext>
            </a:extLst>
          </p:cNvPr>
          <p:cNvSpPr/>
          <p:nvPr/>
        </p:nvSpPr>
        <p:spPr>
          <a:xfrm>
            <a:off x="1219200" y="3055711"/>
            <a:ext cx="4974771" cy="2549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>
                <a:solidFill>
                  <a:srgbClr val="B00040"/>
                </a:solidFill>
                <a:latin typeface="Courier" pitchFamily="2" charset="0"/>
              </a:rPr>
              <a:t>void</a:t>
            </a:r>
            <a:r>
              <a:rPr lang="en-US" sz="1800" dirty="0">
                <a:latin typeface="Courier" pitchFamily="2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urier" pitchFamily="2" charset="0"/>
              </a:rPr>
              <a:t>check</a:t>
            </a:r>
            <a:r>
              <a:rPr lang="en-US" sz="1800" dirty="0">
                <a:latin typeface="Courier" pitchFamily="2" charset="0"/>
              </a:rPr>
              <a:t>(</a:t>
            </a:r>
            <a:r>
              <a:rPr lang="en-US" sz="1800" dirty="0">
                <a:solidFill>
                  <a:srgbClr val="B00040"/>
                </a:solidFill>
                <a:latin typeface="Courier" pitchFamily="2" charset="0"/>
              </a:rPr>
              <a:t>char</a:t>
            </a:r>
            <a:r>
              <a:rPr lang="en-US" sz="1800" dirty="0">
                <a:latin typeface="Courier" pitchFamily="2" charset="0"/>
              </a:rPr>
              <a:t> id[</a:t>
            </a:r>
            <a:r>
              <a:rPr lang="en-US" sz="1800" dirty="0">
                <a:solidFill>
                  <a:srgbClr val="666666"/>
                </a:solidFill>
                <a:latin typeface="Courier" pitchFamily="2" charset="0"/>
              </a:rPr>
              <a:t>15</a:t>
            </a:r>
            <a:r>
              <a:rPr lang="en-US" sz="1800" dirty="0">
                <a:latin typeface="Courier" pitchFamily="2" charset="0"/>
              </a:rPr>
              <a:t>]){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Courier" pitchFamily="2" charset="0"/>
              </a:rPr>
              <a:t>  </a:t>
            </a:r>
            <a:r>
              <a:rPr lang="en-US" sz="1800" dirty="0">
                <a:solidFill>
                  <a:srgbClr val="B00040"/>
                </a:solidFill>
                <a:latin typeface="Courier" pitchFamily="2" charset="0"/>
              </a:rPr>
              <a:t>char</a:t>
            </a:r>
            <a:r>
              <a:rPr lang="en-US" sz="1800" dirty="0">
                <a:latin typeface="Courier" pitchFamily="2" charset="0"/>
              </a:rPr>
              <a:t> path[</a:t>
            </a:r>
            <a:r>
              <a:rPr lang="en-US" sz="1800" dirty="0">
                <a:solidFill>
                  <a:srgbClr val="666666"/>
                </a:solidFill>
                <a:latin typeface="Courier" pitchFamily="2" charset="0"/>
              </a:rPr>
              <a:t>50</a:t>
            </a:r>
            <a:r>
              <a:rPr lang="en-US" sz="1800" dirty="0">
                <a:latin typeface="Courier" pitchFamily="2" charset="0"/>
              </a:rPr>
              <a:t>] </a:t>
            </a:r>
            <a:r>
              <a:rPr lang="en-US" sz="1800" dirty="0">
                <a:solidFill>
                  <a:srgbClr val="666666"/>
                </a:solidFill>
                <a:latin typeface="Courier" pitchFamily="2" charset="0"/>
              </a:rPr>
              <a:t>=</a:t>
            </a:r>
            <a:r>
              <a:rPr lang="en-US" sz="1800" dirty="0">
                <a:latin typeface="Courier" pitchFamily="2" charset="0"/>
              </a:rPr>
              <a:t> {};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Courier" pitchFamily="2" charset="0"/>
              </a:rPr>
              <a:t>  </a:t>
            </a:r>
            <a:r>
              <a:rPr lang="en-US" sz="1800" dirty="0" err="1">
                <a:latin typeface="Courier" pitchFamily="2" charset="0"/>
              </a:rPr>
              <a:t>sprintf</a:t>
            </a:r>
            <a:r>
              <a:rPr lang="en-US" sz="1800" dirty="0">
                <a:latin typeface="Courier" pitchFamily="2" charset="0"/>
              </a:rPr>
              <a:t>(path, </a:t>
            </a:r>
            <a:r>
              <a:rPr lang="en-US" sz="1800" dirty="0">
                <a:solidFill>
                  <a:srgbClr val="BA2121"/>
                </a:solidFill>
                <a:latin typeface="Courier" pitchFamily="2" charset="0"/>
              </a:rPr>
              <a:t>"records/%s"</a:t>
            </a:r>
            <a:r>
              <a:rPr lang="en-US" sz="1800" dirty="0">
                <a:latin typeface="Courier" pitchFamily="2" charset="0"/>
              </a:rPr>
              <a:t>, id);</a:t>
            </a:r>
            <a:endParaRPr lang="en-US" sz="1800" strike="sngStrike" dirty="0">
              <a:latin typeface="Courier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1800" dirty="0">
                <a:latin typeface="Courier" pitchFamily="2" charset="0"/>
              </a:rPr>
              <a:t>  </a:t>
            </a:r>
            <a:r>
              <a:rPr lang="en-US" sz="1800" dirty="0" err="1">
                <a:highlight>
                  <a:srgbClr val="FFFF00"/>
                </a:highlight>
                <a:latin typeface="Courier" pitchFamily="2" charset="0"/>
              </a:rPr>
              <a:t>execl</a:t>
            </a:r>
            <a:r>
              <a:rPr lang="en-US" sz="1800" dirty="0">
                <a:highlight>
                  <a:srgbClr val="FFFF00"/>
                </a:highlight>
                <a:latin typeface="Courier" pitchFamily="2" charset="0"/>
              </a:rPr>
              <a:t>(</a:t>
            </a:r>
            <a:r>
              <a:rPr lang="en-US" sz="1800" dirty="0">
                <a:solidFill>
                  <a:srgbClr val="BA2121"/>
                </a:solidFill>
                <a:highlight>
                  <a:srgbClr val="FFFF00"/>
                </a:highlight>
                <a:latin typeface="Courier" pitchFamily="2" charset="0"/>
              </a:rPr>
              <a:t>"/bin/cat", "/bin/cat", </a:t>
            </a:r>
            <a:r>
              <a:rPr lang="en-US" sz="1800" dirty="0">
                <a:solidFill>
                  <a:schemeClr val="tx1"/>
                </a:solidFill>
                <a:highlight>
                  <a:srgbClr val="FFFF00"/>
                </a:highlight>
                <a:latin typeface="Courier" pitchFamily="2" charset="0"/>
              </a:rPr>
              <a:t>path, NULL</a:t>
            </a:r>
            <a:r>
              <a:rPr lang="en-US" sz="1800" dirty="0">
                <a:highlight>
                  <a:srgbClr val="FFFF00"/>
                </a:highlight>
                <a:latin typeface="Courier" pitchFamily="2" charset="0"/>
              </a:rPr>
              <a:t>);</a:t>
            </a:r>
            <a:r>
              <a:rPr lang="en-US" sz="1800" dirty="0">
                <a:latin typeface="Courier" pitchFamily="2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Courier" pitchFamily="2" charset="0"/>
              </a:rPr>
              <a:t>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B8535D3-6859-594A-833A-2B6A6DC30DBD}"/>
              </a:ext>
            </a:extLst>
          </p:cNvPr>
          <p:cNvSpPr/>
          <p:nvPr/>
        </p:nvSpPr>
        <p:spPr>
          <a:xfrm>
            <a:off x="6244466" y="2858402"/>
            <a:ext cx="4946048" cy="3011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>
                <a:solidFill>
                  <a:srgbClr val="B00040"/>
                </a:solidFill>
                <a:latin typeface="Courier" pitchFamily="2" charset="0"/>
              </a:rPr>
              <a:t>void</a:t>
            </a:r>
            <a:r>
              <a:rPr lang="en-US" sz="1800" dirty="0">
                <a:latin typeface="Courier" pitchFamily="2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urier" pitchFamily="2" charset="0"/>
              </a:rPr>
              <a:t>check</a:t>
            </a:r>
            <a:r>
              <a:rPr lang="en-US" sz="1800" dirty="0">
                <a:latin typeface="Courier" pitchFamily="2" charset="0"/>
              </a:rPr>
              <a:t>(</a:t>
            </a:r>
            <a:r>
              <a:rPr lang="en-US" sz="1800" dirty="0">
                <a:solidFill>
                  <a:srgbClr val="B00040"/>
                </a:solidFill>
                <a:latin typeface="Courier" pitchFamily="2" charset="0"/>
              </a:rPr>
              <a:t>char</a:t>
            </a:r>
            <a:r>
              <a:rPr lang="en-US" sz="1800" dirty="0">
                <a:latin typeface="Courier" pitchFamily="2" charset="0"/>
              </a:rPr>
              <a:t> id[</a:t>
            </a:r>
            <a:r>
              <a:rPr lang="en-US" sz="1800" dirty="0">
                <a:solidFill>
                  <a:srgbClr val="666666"/>
                </a:solidFill>
                <a:latin typeface="Courier" pitchFamily="2" charset="0"/>
              </a:rPr>
              <a:t>15</a:t>
            </a:r>
            <a:r>
              <a:rPr lang="en-US" sz="1800" dirty="0">
                <a:latin typeface="Courier" pitchFamily="2" charset="0"/>
              </a:rPr>
              <a:t>]){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Courier" pitchFamily="2" charset="0"/>
              </a:rPr>
              <a:t>  </a:t>
            </a:r>
            <a:r>
              <a:rPr lang="en-US" sz="1800" dirty="0">
                <a:solidFill>
                  <a:srgbClr val="B00040"/>
                </a:solidFill>
                <a:latin typeface="Courier" pitchFamily="2" charset="0"/>
              </a:rPr>
              <a:t>char</a:t>
            </a:r>
            <a:r>
              <a:rPr lang="en-US" sz="1800" dirty="0">
                <a:latin typeface="Courier" pitchFamily="2" charset="0"/>
              </a:rPr>
              <a:t> path[</a:t>
            </a:r>
            <a:r>
              <a:rPr lang="en-US" sz="1800" dirty="0">
                <a:solidFill>
                  <a:srgbClr val="666666"/>
                </a:solidFill>
                <a:latin typeface="Courier" pitchFamily="2" charset="0"/>
              </a:rPr>
              <a:t>50</a:t>
            </a:r>
            <a:r>
              <a:rPr lang="en-US" sz="1800" dirty="0">
                <a:latin typeface="Courier" pitchFamily="2" charset="0"/>
              </a:rPr>
              <a:t>] </a:t>
            </a:r>
            <a:r>
              <a:rPr lang="en-US" sz="1800" dirty="0">
                <a:solidFill>
                  <a:srgbClr val="666666"/>
                </a:solidFill>
                <a:latin typeface="Courier" pitchFamily="2" charset="0"/>
              </a:rPr>
              <a:t>=</a:t>
            </a:r>
            <a:r>
              <a:rPr lang="en-US" sz="1800" dirty="0">
                <a:latin typeface="Courier" pitchFamily="2" charset="0"/>
              </a:rPr>
              <a:t> {};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Courier" pitchFamily="2" charset="0"/>
              </a:rPr>
              <a:t>  </a:t>
            </a:r>
            <a:r>
              <a:rPr lang="en-US" sz="1800" dirty="0" err="1">
                <a:latin typeface="Courier" pitchFamily="2" charset="0"/>
              </a:rPr>
              <a:t>sprintf</a:t>
            </a:r>
            <a:r>
              <a:rPr lang="en-US" sz="1800" dirty="0">
                <a:latin typeface="Courier" pitchFamily="2" charset="0"/>
              </a:rPr>
              <a:t>(path, </a:t>
            </a:r>
            <a:r>
              <a:rPr lang="en-US" sz="1800" dirty="0">
                <a:solidFill>
                  <a:srgbClr val="BA2121"/>
                </a:solidFill>
                <a:latin typeface="Courier" pitchFamily="2" charset="0"/>
              </a:rPr>
              <a:t>"records/%s"</a:t>
            </a:r>
            <a:r>
              <a:rPr lang="en-US" sz="1800" dirty="0">
                <a:latin typeface="Courier" pitchFamily="2" charset="0"/>
              </a:rPr>
              <a:t>, id);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Courier" pitchFamily="2" charset="0"/>
              </a:rPr>
              <a:t>  </a:t>
            </a:r>
            <a:r>
              <a:rPr lang="en-US" sz="2000" b="1" dirty="0">
                <a:solidFill>
                  <a:srgbClr val="00B050"/>
                </a:solidFill>
                <a:latin typeface="Courier" pitchFamily="2" charset="0"/>
              </a:rPr>
              <a:t>if (</a:t>
            </a:r>
            <a:r>
              <a:rPr lang="en-US" sz="2000" b="1" dirty="0" err="1">
                <a:solidFill>
                  <a:srgbClr val="00B050"/>
                </a:solidFill>
                <a:latin typeface="Courier" pitchFamily="2" charset="0"/>
              </a:rPr>
              <a:t>valid_path</a:t>
            </a:r>
            <a:r>
              <a:rPr lang="en-US" sz="2000" b="1" dirty="0">
                <a:solidFill>
                  <a:srgbClr val="00B050"/>
                </a:solidFill>
                <a:latin typeface="Courier" pitchFamily="2" charset="0"/>
              </a:rPr>
              <a:t>(path) != 0)</a:t>
            </a:r>
            <a:endParaRPr lang="en-US" sz="1800" b="1" dirty="0">
              <a:solidFill>
                <a:srgbClr val="00B050"/>
              </a:solidFill>
              <a:latin typeface="Courier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1800" dirty="0">
                <a:latin typeface="Courier" pitchFamily="2" charset="0"/>
              </a:rPr>
              <a:t>    </a:t>
            </a:r>
            <a:r>
              <a:rPr lang="en-US" sz="1800" dirty="0" err="1">
                <a:highlight>
                  <a:srgbClr val="FFFF00"/>
                </a:highlight>
                <a:latin typeface="Courier" pitchFamily="2" charset="0"/>
              </a:rPr>
              <a:t>execl</a:t>
            </a:r>
            <a:r>
              <a:rPr lang="en-US" sz="1800" dirty="0">
                <a:highlight>
                  <a:srgbClr val="FFFF00"/>
                </a:highlight>
                <a:latin typeface="Courier" pitchFamily="2" charset="0"/>
              </a:rPr>
              <a:t>(</a:t>
            </a:r>
            <a:r>
              <a:rPr lang="en-US" sz="1800" dirty="0">
                <a:solidFill>
                  <a:srgbClr val="BA2121"/>
                </a:solidFill>
                <a:highlight>
                  <a:srgbClr val="FFFF00"/>
                </a:highlight>
                <a:latin typeface="Courier" pitchFamily="2" charset="0"/>
              </a:rPr>
              <a:t>"/bin/cat", "/bin/cat", </a:t>
            </a:r>
            <a:r>
              <a:rPr lang="en-US" sz="1800" dirty="0">
                <a:solidFill>
                  <a:schemeClr val="tx1"/>
                </a:solidFill>
                <a:highlight>
                  <a:srgbClr val="FFFF00"/>
                </a:highlight>
                <a:latin typeface="Courier" pitchFamily="2" charset="0"/>
              </a:rPr>
              <a:t>path, NULL</a:t>
            </a:r>
            <a:r>
              <a:rPr lang="en-US" sz="1800" dirty="0">
                <a:highlight>
                  <a:srgbClr val="FFFF00"/>
                </a:highlight>
                <a:latin typeface="Courier" pitchFamily="2" charset="0"/>
              </a:rPr>
              <a:t>);</a:t>
            </a:r>
            <a:r>
              <a:rPr lang="en-US" sz="1800" dirty="0">
                <a:latin typeface="Courier" pitchFamily="2" charset="0"/>
              </a:rPr>
              <a:t> </a:t>
            </a:r>
            <a:endParaRPr lang="en-US" sz="1600" dirty="0">
              <a:solidFill>
                <a:schemeClr val="accent6"/>
              </a:solidFill>
              <a:latin typeface="Courier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1800" dirty="0">
                <a:latin typeface="Courier" pitchFamily="2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450588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276A0-D3A4-EA4E-AC1D-6CEA002263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7007" y="2212733"/>
            <a:ext cx="5525520" cy="1546400"/>
          </a:xfrm>
        </p:spPr>
        <p:txBody>
          <a:bodyPr/>
          <a:lstStyle/>
          <a:p>
            <a:r>
              <a:rPr lang="en-US" dirty="0"/>
              <a:t>Stack overflow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B17614-17AC-A745-87A4-6AD5C718992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5910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5024CD-871D-4241-AEEF-7F8685EE5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stack works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09335C1-DA68-6243-B24E-E4D0BF61E04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27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7676B4F-7244-0940-A77E-379D57D6C2E7}"/>
              </a:ext>
            </a:extLst>
          </p:cNvPr>
          <p:cNvSpPr/>
          <p:nvPr/>
        </p:nvSpPr>
        <p:spPr>
          <a:xfrm>
            <a:off x="1533405" y="2239282"/>
            <a:ext cx="4148937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B00040"/>
                </a:solidFill>
                <a:latin typeface="Courier" pitchFamily="2" charset="0"/>
              </a:rPr>
              <a:t>void</a:t>
            </a:r>
            <a:r>
              <a:rPr lang="en-US" sz="2000" dirty="0">
                <a:latin typeface="Courier" pitchFamily="2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urier" pitchFamily="2" charset="0"/>
              </a:rPr>
              <a:t>foo</a:t>
            </a:r>
            <a:r>
              <a:rPr lang="en-US" sz="2000" dirty="0">
                <a:latin typeface="Courier" pitchFamily="2" charset="0"/>
              </a:rPr>
              <a:t>(){</a:t>
            </a:r>
          </a:p>
          <a:p>
            <a:r>
              <a:rPr lang="en-US" sz="2000" dirty="0">
                <a:latin typeface="Courier" pitchFamily="2" charset="0"/>
              </a:rPr>
              <a:t>  </a:t>
            </a:r>
            <a:r>
              <a:rPr lang="en-US" sz="2000" dirty="0">
                <a:solidFill>
                  <a:srgbClr val="B00040"/>
                </a:solidFill>
                <a:latin typeface="Courier" pitchFamily="2" charset="0"/>
              </a:rPr>
              <a:t>int</a:t>
            </a:r>
            <a:r>
              <a:rPr lang="en-US" sz="2000" dirty="0">
                <a:latin typeface="Courier" pitchFamily="2" charset="0"/>
              </a:rPr>
              <a:t> x = 0;</a:t>
            </a:r>
          </a:p>
          <a:p>
            <a:r>
              <a:rPr lang="en-US" sz="2000" dirty="0">
                <a:solidFill>
                  <a:srgbClr val="B00040"/>
                </a:solidFill>
                <a:latin typeface="Courier" pitchFamily="2" charset="0"/>
              </a:rPr>
              <a:t>  int</a:t>
            </a:r>
            <a:r>
              <a:rPr lang="en-US" sz="2000" dirty="0">
                <a:latin typeface="Courier" pitchFamily="2" charset="0"/>
              </a:rPr>
              <a:t> y = 1;</a:t>
            </a:r>
          </a:p>
          <a:p>
            <a:r>
              <a:rPr lang="en-US" sz="2000" dirty="0">
                <a:latin typeface="Courier" pitchFamily="2" charset="0"/>
              </a:rPr>
              <a:t>  </a:t>
            </a:r>
            <a:r>
              <a:rPr lang="en-US" sz="2000" dirty="0" err="1">
                <a:latin typeface="Courier" pitchFamily="2" charset="0"/>
              </a:rPr>
              <a:t>printf</a:t>
            </a:r>
            <a:r>
              <a:rPr lang="en-US" sz="2000" dirty="0">
                <a:latin typeface="Courier" pitchFamily="2" charset="0"/>
              </a:rPr>
              <a:t>(</a:t>
            </a:r>
            <a:r>
              <a:rPr lang="en-US" sz="2000" dirty="0">
                <a:solidFill>
                  <a:srgbClr val="BA2121"/>
                </a:solidFill>
                <a:latin typeface="Courier" pitchFamily="2" charset="0"/>
              </a:rPr>
              <a:t>”%d</a:t>
            </a:r>
            <a:r>
              <a:rPr lang="en-US" sz="2000" b="1" dirty="0">
                <a:solidFill>
                  <a:srgbClr val="BB6622"/>
                </a:solidFill>
                <a:latin typeface="Courier" pitchFamily="2" charset="0"/>
              </a:rPr>
              <a:t>\n</a:t>
            </a:r>
            <a:r>
              <a:rPr lang="en-US" sz="2000" dirty="0">
                <a:solidFill>
                  <a:srgbClr val="BA2121"/>
                </a:solidFill>
                <a:latin typeface="Courier" pitchFamily="2" charset="0"/>
              </a:rPr>
              <a:t>”, </a:t>
            </a:r>
            <a:r>
              <a:rPr lang="en-US" sz="2000" dirty="0">
                <a:latin typeface="Courier" pitchFamily="2" charset="0"/>
              </a:rPr>
              <a:t>x + y);</a:t>
            </a:r>
          </a:p>
          <a:p>
            <a:r>
              <a:rPr lang="en-US" sz="2000" dirty="0">
                <a:latin typeface="Courier" pitchFamily="2" charset="0"/>
              </a:rPr>
              <a:t>}</a:t>
            </a:r>
          </a:p>
          <a:p>
            <a:endParaRPr lang="en-US" sz="2000" dirty="0">
              <a:latin typeface="Courier" pitchFamily="2" charset="0"/>
            </a:endParaRPr>
          </a:p>
          <a:p>
            <a:r>
              <a:rPr lang="en-US" sz="2000" dirty="0">
                <a:solidFill>
                  <a:srgbClr val="B00040"/>
                </a:solidFill>
                <a:latin typeface="Courier" pitchFamily="2" charset="0"/>
              </a:rPr>
              <a:t>void</a:t>
            </a:r>
            <a:r>
              <a:rPr lang="en-US" sz="2000" dirty="0">
                <a:latin typeface="Courier" pitchFamily="2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urier" pitchFamily="2" charset="0"/>
              </a:rPr>
              <a:t>bar</a:t>
            </a:r>
            <a:r>
              <a:rPr lang="en-US" sz="2000" dirty="0">
                <a:latin typeface="Courier" pitchFamily="2" charset="0"/>
              </a:rPr>
              <a:t>(){</a:t>
            </a:r>
          </a:p>
          <a:p>
            <a:r>
              <a:rPr lang="en-US" sz="2000" dirty="0">
                <a:latin typeface="Courier" pitchFamily="2" charset="0"/>
              </a:rPr>
              <a:t>  foo();</a:t>
            </a:r>
          </a:p>
          <a:p>
            <a:r>
              <a:rPr lang="en-US" sz="2000" dirty="0">
                <a:latin typeface="Courier" pitchFamily="2" charset="0"/>
              </a:rPr>
              <a:t>  </a:t>
            </a:r>
            <a:r>
              <a:rPr lang="en-US" sz="2000" dirty="0" err="1">
                <a:latin typeface="Courier" pitchFamily="2" charset="0"/>
              </a:rPr>
              <a:t>printf</a:t>
            </a:r>
            <a:r>
              <a:rPr lang="en-US" sz="2000" dirty="0">
                <a:latin typeface="Courier" pitchFamily="2" charset="0"/>
              </a:rPr>
              <a:t>(</a:t>
            </a:r>
            <a:r>
              <a:rPr lang="en-US" sz="2000" dirty="0">
                <a:solidFill>
                  <a:srgbClr val="BA2121"/>
                </a:solidFill>
                <a:latin typeface="Courier" pitchFamily="2" charset="0"/>
              </a:rPr>
              <a:t>”bye</a:t>
            </a:r>
            <a:r>
              <a:rPr lang="en-US" sz="2000" b="1" dirty="0">
                <a:solidFill>
                  <a:srgbClr val="BB6622"/>
                </a:solidFill>
                <a:latin typeface="Courier" pitchFamily="2" charset="0"/>
              </a:rPr>
              <a:t>\n</a:t>
            </a:r>
            <a:r>
              <a:rPr lang="en-US" sz="2000" dirty="0">
                <a:solidFill>
                  <a:srgbClr val="BA2121"/>
                </a:solidFill>
                <a:latin typeface="Courier" pitchFamily="2" charset="0"/>
              </a:rPr>
              <a:t>”</a:t>
            </a:r>
            <a:r>
              <a:rPr lang="en-US" sz="2000" dirty="0">
                <a:latin typeface="Courier" pitchFamily="2" charset="0"/>
              </a:rPr>
              <a:t>);</a:t>
            </a:r>
          </a:p>
          <a:p>
            <a:r>
              <a:rPr lang="en-US" sz="2000" dirty="0">
                <a:latin typeface="Courier" pitchFamily="2" charset="0"/>
              </a:rPr>
              <a:t>}</a:t>
            </a:r>
          </a:p>
          <a:p>
            <a:endParaRPr lang="en-US" sz="2000" dirty="0">
              <a:effectLst/>
              <a:latin typeface="Courier" pitchFamily="2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C5843FB-EA2F-8246-A0D9-C6B5A84CF7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257007"/>
              </p:ext>
            </p:extLst>
          </p:nvPr>
        </p:nvGraphicFramePr>
        <p:xfrm>
          <a:off x="7408813" y="1438122"/>
          <a:ext cx="1928323" cy="447282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28323">
                  <a:extLst>
                    <a:ext uri="{9D8B030D-6E8A-4147-A177-3AD203B41FA5}">
                      <a16:colId xmlns:a16="http://schemas.microsoft.com/office/drawing/2014/main" val="41378428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Courier" pitchFamily="2" charset="0"/>
                      </a:endParaRPr>
                    </a:p>
                  </a:txBody>
                  <a:tcPr marL="75570" marR="75570"/>
                </a:tc>
                <a:extLst>
                  <a:ext uri="{0D108BD9-81ED-4DB2-BD59-A6C34878D82A}">
                    <a16:rowId xmlns:a16="http://schemas.microsoft.com/office/drawing/2014/main" val="987878568"/>
                  </a:ext>
                </a:extLst>
              </a:tr>
              <a:tr h="2595880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Courier" pitchFamily="2" charset="0"/>
                      </a:endParaRPr>
                    </a:p>
                  </a:txBody>
                  <a:tcPr marL="75570" marR="75570"/>
                </a:tc>
                <a:extLst>
                  <a:ext uri="{0D108BD9-81ED-4DB2-BD59-A6C34878D82A}">
                    <a16:rowId xmlns:a16="http://schemas.microsoft.com/office/drawing/2014/main" val="3553514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Sniglet" pitchFamily="82" charset="0"/>
                        </a:rPr>
                        <a:t>saved 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latin typeface="Courier" pitchFamily="2" charset="0"/>
                        </a:rPr>
                        <a:t>rip</a:t>
                      </a:r>
                      <a:r>
                        <a:rPr lang="en-US" sz="1800" dirty="0">
                          <a:latin typeface="Sniglet" pitchFamily="82" charset="0"/>
                        </a:rPr>
                        <a:t> </a:t>
                      </a:r>
                    </a:p>
                    <a:p>
                      <a:pPr algn="ctr"/>
                      <a:r>
                        <a:rPr lang="en-US" sz="1800" dirty="0">
                          <a:latin typeface="Sniglet" pitchFamily="82" charset="0"/>
                        </a:rPr>
                        <a:t>…</a:t>
                      </a:r>
                      <a:endParaRPr lang="en-US" sz="1800" dirty="0">
                        <a:latin typeface="Courier" pitchFamily="2" charset="0"/>
                      </a:endParaRPr>
                    </a:p>
                  </a:txBody>
                  <a:tcPr marL="75570" marR="75570"/>
                </a:tc>
                <a:extLst>
                  <a:ext uri="{0D108BD9-81ED-4DB2-BD59-A6C34878D82A}">
                    <a16:rowId xmlns:a16="http://schemas.microsoft.com/office/drawing/2014/main" val="2962680696"/>
                  </a:ext>
                </a:extLst>
              </a:tr>
              <a:tr h="86602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urier" pitchFamily="2" charset="0"/>
                        </a:rPr>
                        <a:t>…</a:t>
                      </a:r>
                    </a:p>
                  </a:txBody>
                  <a:tcPr marL="75570" marR="75570"/>
                </a:tc>
                <a:extLst>
                  <a:ext uri="{0D108BD9-81ED-4DB2-BD59-A6C34878D82A}">
                    <a16:rowId xmlns:a16="http://schemas.microsoft.com/office/drawing/2014/main" val="222391780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BFDC997C-1EF2-E04E-8FB7-16E270C07BE9}"/>
              </a:ext>
            </a:extLst>
          </p:cNvPr>
          <p:cNvSpPr txBox="1"/>
          <p:nvPr/>
        </p:nvSpPr>
        <p:spPr>
          <a:xfrm>
            <a:off x="6330469" y="5733706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ourier" pitchFamily="2" charset="0"/>
              </a:rPr>
              <a:t>rbp</a:t>
            </a:r>
            <a:r>
              <a:rPr lang="en-US" sz="1800" dirty="0">
                <a:latin typeface="Courier" pitchFamily="2" charset="0"/>
              </a:rPr>
              <a:t> -&gt;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F86F42-8677-7047-BD1E-4F431A2F56C7}"/>
              </a:ext>
            </a:extLst>
          </p:cNvPr>
          <p:cNvSpPr txBox="1"/>
          <p:nvPr/>
        </p:nvSpPr>
        <p:spPr>
          <a:xfrm>
            <a:off x="9534584" y="1522079"/>
            <a:ext cx="1140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niglet" pitchFamily="82" charset="0"/>
              </a:rPr>
              <a:t>low address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55BE62E-CB3D-A849-AF4B-0B0800B6B0B3}"/>
              </a:ext>
            </a:extLst>
          </p:cNvPr>
          <p:cNvSpPr txBox="1"/>
          <p:nvPr/>
        </p:nvSpPr>
        <p:spPr>
          <a:xfrm>
            <a:off x="9534585" y="4885763"/>
            <a:ext cx="11945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niglet" pitchFamily="82" charset="0"/>
              </a:rPr>
              <a:t>high address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B8F0DD6-0D04-EA4D-A2A2-89A62F8385E6}"/>
              </a:ext>
            </a:extLst>
          </p:cNvPr>
          <p:cNvCxnSpPr/>
          <p:nvPr/>
        </p:nvCxnSpPr>
        <p:spPr>
          <a:xfrm>
            <a:off x="9503228" y="1675967"/>
            <a:ext cx="0" cy="33636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ED195B3-F353-FE44-884A-1E4434D5315F}"/>
              </a:ext>
            </a:extLst>
          </p:cNvPr>
          <p:cNvSpPr txBox="1"/>
          <p:nvPr/>
        </p:nvSpPr>
        <p:spPr>
          <a:xfrm>
            <a:off x="6330469" y="4880047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ourier" pitchFamily="2" charset="0"/>
              </a:rPr>
              <a:t>rsp</a:t>
            </a:r>
            <a:r>
              <a:rPr lang="en-US" sz="1800" dirty="0">
                <a:latin typeface="Courier" pitchFamily="2" charset="0"/>
              </a:rPr>
              <a:t> -&gt;</a:t>
            </a:r>
          </a:p>
        </p:txBody>
      </p:sp>
    </p:spTree>
    <p:extLst>
      <p:ext uri="{BB962C8B-B14F-4D97-AF65-F5344CB8AC3E}">
        <p14:creationId xmlns:p14="http://schemas.microsoft.com/office/powerpoint/2010/main" val="14766554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5024CD-871D-4241-AEEF-7F8685EE5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stack works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09335C1-DA68-6243-B24E-E4D0BF61E04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28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7676B4F-7244-0940-A77E-379D57D6C2E7}"/>
              </a:ext>
            </a:extLst>
          </p:cNvPr>
          <p:cNvSpPr/>
          <p:nvPr/>
        </p:nvSpPr>
        <p:spPr>
          <a:xfrm>
            <a:off x="1533405" y="2239282"/>
            <a:ext cx="4148937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B00040"/>
                </a:solidFill>
                <a:latin typeface="Courier" pitchFamily="2" charset="0"/>
              </a:rPr>
              <a:t>void</a:t>
            </a:r>
            <a:r>
              <a:rPr lang="en-US" sz="2000" dirty="0">
                <a:latin typeface="Courier" pitchFamily="2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urier" pitchFamily="2" charset="0"/>
              </a:rPr>
              <a:t>foo</a:t>
            </a:r>
            <a:r>
              <a:rPr lang="en-US" sz="2000" dirty="0">
                <a:latin typeface="Courier" pitchFamily="2" charset="0"/>
              </a:rPr>
              <a:t>(){</a:t>
            </a:r>
          </a:p>
          <a:p>
            <a:r>
              <a:rPr lang="en-US" sz="2000" dirty="0">
                <a:latin typeface="Courier" pitchFamily="2" charset="0"/>
              </a:rPr>
              <a:t>  </a:t>
            </a:r>
            <a:r>
              <a:rPr lang="en-US" sz="2000" dirty="0">
                <a:solidFill>
                  <a:srgbClr val="B00040"/>
                </a:solidFill>
                <a:latin typeface="Courier" pitchFamily="2" charset="0"/>
              </a:rPr>
              <a:t>int</a:t>
            </a:r>
            <a:r>
              <a:rPr lang="en-US" sz="2000" dirty="0">
                <a:latin typeface="Courier" pitchFamily="2" charset="0"/>
              </a:rPr>
              <a:t> x = 0;</a:t>
            </a:r>
          </a:p>
          <a:p>
            <a:r>
              <a:rPr lang="en-US" sz="2000" dirty="0">
                <a:solidFill>
                  <a:srgbClr val="B00040"/>
                </a:solidFill>
                <a:latin typeface="Courier" pitchFamily="2" charset="0"/>
              </a:rPr>
              <a:t>  int</a:t>
            </a:r>
            <a:r>
              <a:rPr lang="en-US" sz="2000" dirty="0">
                <a:latin typeface="Courier" pitchFamily="2" charset="0"/>
              </a:rPr>
              <a:t> y = 1;</a:t>
            </a:r>
          </a:p>
          <a:p>
            <a:r>
              <a:rPr lang="en-US" sz="2000" dirty="0">
                <a:latin typeface="Courier" pitchFamily="2" charset="0"/>
              </a:rPr>
              <a:t>  </a:t>
            </a:r>
            <a:r>
              <a:rPr lang="en-US" sz="2000" dirty="0" err="1">
                <a:latin typeface="Courier" pitchFamily="2" charset="0"/>
              </a:rPr>
              <a:t>printf</a:t>
            </a:r>
            <a:r>
              <a:rPr lang="en-US" sz="2000" dirty="0">
                <a:latin typeface="Courier" pitchFamily="2" charset="0"/>
              </a:rPr>
              <a:t>(</a:t>
            </a:r>
            <a:r>
              <a:rPr lang="en-US" sz="2000" dirty="0">
                <a:solidFill>
                  <a:srgbClr val="BA2121"/>
                </a:solidFill>
                <a:latin typeface="Courier" pitchFamily="2" charset="0"/>
              </a:rPr>
              <a:t>”%d</a:t>
            </a:r>
            <a:r>
              <a:rPr lang="en-US" sz="2000" b="1" dirty="0">
                <a:solidFill>
                  <a:srgbClr val="BB6622"/>
                </a:solidFill>
                <a:latin typeface="Courier" pitchFamily="2" charset="0"/>
              </a:rPr>
              <a:t>\n</a:t>
            </a:r>
            <a:r>
              <a:rPr lang="en-US" sz="2000" dirty="0">
                <a:solidFill>
                  <a:srgbClr val="BA2121"/>
                </a:solidFill>
                <a:latin typeface="Courier" pitchFamily="2" charset="0"/>
              </a:rPr>
              <a:t>”, </a:t>
            </a:r>
            <a:r>
              <a:rPr lang="en-US" sz="2000" dirty="0">
                <a:latin typeface="Courier" pitchFamily="2" charset="0"/>
              </a:rPr>
              <a:t>x + y);</a:t>
            </a:r>
          </a:p>
          <a:p>
            <a:r>
              <a:rPr lang="en-US" sz="2000" dirty="0">
                <a:latin typeface="Courier" pitchFamily="2" charset="0"/>
              </a:rPr>
              <a:t>}</a:t>
            </a:r>
          </a:p>
          <a:p>
            <a:endParaRPr lang="en-US" sz="2000" dirty="0">
              <a:latin typeface="Courier" pitchFamily="2" charset="0"/>
            </a:endParaRPr>
          </a:p>
          <a:p>
            <a:r>
              <a:rPr lang="en-US" sz="2000" dirty="0">
                <a:solidFill>
                  <a:srgbClr val="B00040"/>
                </a:solidFill>
                <a:latin typeface="Courier" pitchFamily="2" charset="0"/>
              </a:rPr>
              <a:t>void</a:t>
            </a:r>
            <a:r>
              <a:rPr lang="en-US" sz="2000" dirty="0">
                <a:latin typeface="Courier" pitchFamily="2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urier" pitchFamily="2" charset="0"/>
              </a:rPr>
              <a:t>bar</a:t>
            </a:r>
            <a:r>
              <a:rPr lang="en-US" sz="2000" dirty="0">
                <a:latin typeface="Courier" pitchFamily="2" charset="0"/>
              </a:rPr>
              <a:t>(){</a:t>
            </a:r>
          </a:p>
          <a:p>
            <a:r>
              <a:rPr lang="en-US" sz="2000" dirty="0">
                <a:latin typeface="Courier" pitchFamily="2" charset="0"/>
              </a:rPr>
              <a:t>  foo();</a:t>
            </a:r>
          </a:p>
          <a:p>
            <a:r>
              <a:rPr lang="en-US" sz="2000" dirty="0">
                <a:latin typeface="Courier" pitchFamily="2" charset="0"/>
              </a:rPr>
              <a:t>  </a:t>
            </a:r>
            <a:r>
              <a:rPr lang="en-US" sz="2000" dirty="0" err="1">
                <a:latin typeface="Courier" pitchFamily="2" charset="0"/>
              </a:rPr>
              <a:t>printf</a:t>
            </a:r>
            <a:r>
              <a:rPr lang="en-US" sz="2000" dirty="0">
                <a:latin typeface="Courier" pitchFamily="2" charset="0"/>
              </a:rPr>
              <a:t>(</a:t>
            </a:r>
            <a:r>
              <a:rPr lang="en-US" sz="2000" dirty="0">
                <a:solidFill>
                  <a:srgbClr val="BA2121"/>
                </a:solidFill>
                <a:latin typeface="Courier" pitchFamily="2" charset="0"/>
              </a:rPr>
              <a:t>”bye</a:t>
            </a:r>
            <a:r>
              <a:rPr lang="en-US" sz="2000" b="1" dirty="0">
                <a:solidFill>
                  <a:srgbClr val="BB6622"/>
                </a:solidFill>
                <a:latin typeface="Courier" pitchFamily="2" charset="0"/>
              </a:rPr>
              <a:t>\n</a:t>
            </a:r>
            <a:r>
              <a:rPr lang="en-US" sz="2000" dirty="0">
                <a:solidFill>
                  <a:srgbClr val="BA2121"/>
                </a:solidFill>
                <a:latin typeface="Courier" pitchFamily="2" charset="0"/>
              </a:rPr>
              <a:t>”</a:t>
            </a:r>
            <a:r>
              <a:rPr lang="en-US" sz="2000" dirty="0">
                <a:latin typeface="Courier" pitchFamily="2" charset="0"/>
              </a:rPr>
              <a:t>);</a:t>
            </a:r>
          </a:p>
          <a:p>
            <a:r>
              <a:rPr lang="en-US" sz="2000" dirty="0">
                <a:latin typeface="Courier" pitchFamily="2" charset="0"/>
              </a:rPr>
              <a:t>}</a:t>
            </a:r>
          </a:p>
          <a:p>
            <a:endParaRPr lang="en-US" sz="2000" dirty="0">
              <a:effectLst/>
              <a:latin typeface="Courier" pitchFamily="2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C5843FB-EA2F-8246-A0D9-C6B5A84CF7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4376699"/>
              </p:ext>
            </p:extLst>
          </p:nvPr>
        </p:nvGraphicFramePr>
        <p:xfrm>
          <a:off x="7408813" y="1438122"/>
          <a:ext cx="1928323" cy="447282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28323">
                  <a:extLst>
                    <a:ext uri="{9D8B030D-6E8A-4147-A177-3AD203B41FA5}">
                      <a16:colId xmlns:a16="http://schemas.microsoft.com/office/drawing/2014/main" val="4137842853"/>
                    </a:ext>
                  </a:extLst>
                </a:gridCol>
              </a:tblGrid>
              <a:tr h="296672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urier" pitchFamily="2" charset="0"/>
                        </a:rPr>
                        <a:t>…</a:t>
                      </a:r>
                    </a:p>
                  </a:txBody>
                  <a:tcPr marL="75570" marR="75570" anchor="b"/>
                </a:tc>
                <a:extLst>
                  <a:ext uri="{0D108BD9-81ED-4DB2-BD59-A6C34878D82A}">
                    <a16:rowId xmlns:a16="http://schemas.microsoft.com/office/drawing/2014/main" val="987878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Sniglet" pitchFamily="82" charset="0"/>
                        </a:rPr>
                        <a:t>saved </a:t>
                      </a:r>
                      <a:r>
                        <a:rPr lang="en-US" sz="1800" dirty="0">
                          <a:latin typeface="Courier" pitchFamily="2" charset="0"/>
                        </a:rPr>
                        <a:t>rip</a:t>
                      </a:r>
                      <a:r>
                        <a:rPr lang="en-US" sz="1800" dirty="0">
                          <a:latin typeface="Sniglet" pitchFamily="82" charset="0"/>
                        </a:rPr>
                        <a:t> </a:t>
                      </a:r>
                    </a:p>
                    <a:p>
                      <a:pPr algn="ctr"/>
                      <a:r>
                        <a:rPr lang="en-US" sz="1800" dirty="0">
                          <a:latin typeface="Sniglet" pitchFamily="82" charset="0"/>
                        </a:rPr>
                        <a:t>(return address)</a:t>
                      </a:r>
                      <a:r>
                        <a:rPr lang="en-US" sz="1800" dirty="0">
                          <a:latin typeface="Courier" pitchFamily="2" charset="0"/>
                        </a:rPr>
                        <a:t> </a:t>
                      </a:r>
                    </a:p>
                  </a:txBody>
                  <a:tcPr marL="75570" marR="75570"/>
                </a:tc>
                <a:extLst>
                  <a:ext uri="{0D108BD9-81ED-4DB2-BD59-A6C34878D82A}">
                    <a16:rowId xmlns:a16="http://schemas.microsoft.com/office/drawing/2014/main" val="2962680696"/>
                  </a:ext>
                </a:extLst>
              </a:tr>
              <a:tr h="86602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urier" pitchFamily="2" charset="0"/>
                        </a:rPr>
                        <a:t>…</a:t>
                      </a:r>
                    </a:p>
                  </a:txBody>
                  <a:tcPr marL="75570" marR="75570"/>
                </a:tc>
                <a:extLst>
                  <a:ext uri="{0D108BD9-81ED-4DB2-BD59-A6C34878D82A}">
                    <a16:rowId xmlns:a16="http://schemas.microsoft.com/office/drawing/2014/main" val="222391780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BFDC997C-1EF2-E04E-8FB7-16E270C07BE9}"/>
              </a:ext>
            </a:extLst>
          </p:cNvPr>
          <p:cNvSpPr txBox="1"/>
          <p:nvPr/>
        </p:nvSpPr>
        <p:spPr>
          <a:xfrm>
            <a:off x="6330469" y="5733706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ourier" pitchFamily="2" charset="0"/>
              </a:rPr>
              <a:t>rbp</a:t>
            </a:r>
            <a:r>
              <a:rPr lang="en-US" sz="1800" dirty="0">
                <a:latin typeface="Courier" pitchFamily="2" charset="0"/>
              </a:rPr>
              <a:t> -&gt;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F86F42-8677-7047-BD1E-4F431A2F56C7}"/>
              </a:ext>
            </a:extLst>
          </p:cNvPr>
          <p:cNvSpPr txBox="1"/>
          <p:nvPr/>
        </p:nvSpPr>
        <p:spPr>
          <a:xfrm>
            <a:off x="9534584" y="1522079"/>
            <a:ext cx="1140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niglet" pitchFamily="82" charset="0"/>
              </a:rPr>
              <a:t>low address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55BE62E-CB3D-A849-AF4B-0B0800B6B0B3}"/>
              </a:ext>
            </a:extLst>
          </p:cNvPr>
          <p:cNvSpPr txBox="1"/>
          <p:nvPr/>
        </p:nvSpPr>
        <p:spPr>
          <a:xfrm>
            <a:off x="9534585" y="4885763"/>
            <a:ext cx="11945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niglet" pitchFamily="82" charset="0"/>
              </a:rPr>
              <a:t>high address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B8F0DD6-0D04-EA4D-A2A2-89A62F8385E6}"/>
              </a:ext>
            </a:extLst>
          </p:cNvPr>
          <p:cNvCxnSpPr/>
          <p:nvPr/>
        </p:nvCxnSpPr>
        <p:spPr>
          <a:xfrm>
            <a:off x="9503228" y="1675967"/>
            <a:ext cx="0" cy="33636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ED195B3-F353-FE44-884A-1E4434D5315F}"/>
              </a:ext>
            </a:extLst>
          </p:cNvPr>
          <p:cNvSpPr txBox="1"/>
          <p:nvPr/>
        </p:nvSpPr>
        <p:spPr>
          <a:xfrm>
            <a:off x="6313952" y="4227224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ourier" pitchFamily="2" charset="0"/>
              </a:rPr>
              <a:t>rsp</a:t>
            </a:r>
            <a:r>
              <a:rPr lang="en-US" sz="1800" dirty="0">
                <a:latin typeface="Courier" pitchFamily="2" charset="0"/>
              </a:rPr>
              <a:t> -&gt;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88C01EA-448D-C14F-B3D5-065109E9CFA1}"/>
              </a:ext>
            </a:extLst>
          </p:cNvPr>
          <p:cNvCxnSpPr/>
          <p:nvPr/>
        </p:nvCxnSpPr>
        <p:spPr>
          <a:xfrm flipH="1">
            <a:off x="4441371" y="4669971"/>
            <a:ext cx="2900913" cy="210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9EF3DD1E-2A80-2746-A9C1-90943685C9DF}"/>
              </a:ext>
            </a:extLst>
          </p:cNvPr>
          <p:cNvSpPr/>
          <p:nvPr/>
        </p:nvSpPr>
        <p:spPr>
          <a:xfrm>
            <a:off x="3773020" y="2253873"/>
            <a:ext cx="3144070" cy="8093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latin typeface="Courier" pitchFamily="2" charset="0"/>
              </a:rPr>
              <a:t>&lt;+0&gt;:	push   </a:t>
            </a:r>
            <a:r>
              <a:rPr lang="en-US" sz="1600" dirty="0" err="1">
                <a:latin typeface="Courier" pitchFamily="2" charset="0"/>
              </a:rPr>
              <a:t>rbp</a:t>
            </a:r>
            <a:endParaRPr lang="en-US" sz="1600" dirty="0">
              <a:latin typeface="Courier" pitchFamily="2" charset="0"/>
            </a:endParaRPr>
          </a:p>
          <a:p>
            <a:r>
              <a:rPr lang="en-US" sz="1600" dirty="0">
                <a:latin typeface="Courier" pitchFamily="2" charset="0"/>
              </a:rPr>
              <a:t>&lt;+1&gt;:	mov    </a:t>
            </a:r>
            <a:r>
              <a:rPr lang="en-US" sz="1600" dirty="0" err="1">
                <a:latin typeface="Courier" pitchFamily="2" charset="0"/>
              </a:rPr>
              <a:t>rbp,rsp</a:t>
            </a:r>
            <a:endParaRPr lang="en-US" sz="1600" dirty="0">
              <a:latin typeface="Courier" pitchFamily="2" charset="0"/>
            </a:endParaRPr>
          </a:p>
          <a:p>
            <a:r>
              <a:rPr lang="en-US" sz="1600" dirty="0">
                <a:latin typeface="Courier" pitchFamily="2" charset="0"/>
              </a:rPr>
              <a:t>&lt;+4&gt;:	sub    rsp,0x50</a:t>
            </a:r>
          </a:p>
        </p:txBody>
      </p:sp>
    </p:spTree>
    <p:extLst>
      <p:ext uri="{BB962C8B-B14F-4D97-AF65-F5344CB8AC3E}">
        <p14:creationId xmlns:p14="http://schemas.microsoft.com/office/powerpoint/2010/main" val="660704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4A714B-ABAA-2148-9342-A7418B01A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Remember what I said…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13A836-D1CA-C84D-AB8F-D1CF3AFA41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799" indent="0">
              <a:buNone/>
            </a:pPr>
            <a:endParaRPr lang="en-US" dirty="0"/>
          </a:p>
          <a:p>
            <a:pPr marL="50799" indent="0">
              <a:buNone/>
            </a:pPr>
            <a:endParaRPr lang="en-US" dirty="0"/>
          </a:p>
          <a:p>
            <a:pPr marL="50799" indent="0">
              <a:buNone/>
            </a:pPr>
            <a:r>
              <a:rPr lang="en-US" sz="4400" dirty="0"/>
              <a:t>“This program is secure”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FC923F-98F9-8346-B4C5-57CBEFE1EBC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9205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5024CD-871D-4241-AEEF-7F8685EE5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stack works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09335C1-DA68-6243-B24E-E4D0BF61E04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29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7676B4F-7244-0940-A77E-379D57D6C2E7}"/>
              </a:ext>
            </a:extLst>
          </p:cNvPr>
          <p:cNvSpPr/>
          <p:nvPr/>
        </p:nvSpPr>
        <p:spPr>
          <a:xfrm>
            <a:off x="1533405" y="2239282"/>
            <a:ext cx="4148937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B00040"/>
                </a:solidFill>
                <a:latin typeface="Courier" pitchFamily="2" charset="0"/>
              </a:rPr>
              <a:t>void</a:t>
            </a:r>
            <a:r>
              <a:rPr lang="en-US" sz="2000" dirty="0">
                <a:latin typeface="Courier" pitchFamily="2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urier" pitchFamily="2" charset="0"/>
              </a:rPr>
              <a:t>foo</a:t>
            </a:r>
            <a:r>
              <a:rPr lang="en-US" sz="2000" dirty="0">
                <a:latin typeface="Courier" pitchFamily="2" charset="0"/>
              </a:rPr>
              <a:t>(){</a:t>
            </a:r>
          </a:p>
          <a:p>
            <a:r>
              <a:rPr lang="en-US" sz="2000" dirty="0">
                <a:latin typeface="Courier" pitchFamily="2" charset="0"/>
              </a:rPr>
              <a:t>  </a:t>
            </a:r>
            <a:r>
              <a:rPr lang="en-US" sz="2000" dirty="0">
                <a:solidFill>
                  <a:srgbClr val="B00040"/>
                </a:solidFill>
                <a:latin typeface="Courier" pitchFamily="2" charset="0"/>
              </a:rPr>
              <a:t>int</a:t>
            </a:r>
            <a:r>
              <a:rPr lang="en-US" sz="2000" dirty="0">
                <a:latin typeface="Courier" pitchFamily="2" charset="0"/>
              </a:rPr>
              <a:t> x = 0;</a:t>
            </a:r>
          </a:p>
          <a:p>
            <a:r>
              <a:rPr lang="en-US" sz="2000" dirty="0">
                <a:solidFill>
                  <a:srgbClr val="B00040"/>
                </a:solidFill>
                <a:latin typeface="Courier" pitchFamily="2" charset="0"/>
              </a:rPr>
              <a:t>  int</a:t>
            </a:r>
            <a:r>
              <a:rPr lang="en-US" sz="2000" dirty="0">
                <a:latin typeface="Courier" pitchFamily="2" charset="0"/>
              </a:rPr>
              <a:t> y = 1;</a:t>
            </a:r>
          </a:p>
          <a:p>
            <a:r>
              <a:rPr lang="en-US" sz="2000" dirty="0">
                <a:latin typeface="Courier" pitchFamily="2" charset="0"/>
              </a:rPr>
              <a:t>  </a:t>
            </a:r>
            <a:r>
              <a:rPr lang="en-US" sz="2000" dirty="0" err="1">
                <a:latin typeface="Courier" pitchFamily="2" charset="0"/>
              </a:rPr>
              <a:t>printf</a:t>
            </a:r>
            <a:r>
              <a:rPr lang="en-US" sz="2000" dirty="0">
                <a:latin typeface="Courier" pitchFamily="2" charset="0"/>
              </a:rPr>
              <a:t>(</a:t>
            </a:r>
            <a:r>
              <a:rPr lang="en-US" sz="2000" dirty="0">
                <a:solidFill>
                  <a:srgbClr val="BA2121"/>
                </a:solidFill>
                <a:latin typeface="Courier" pitchFamily="2" charset="0"/>
              </a:rPr>
              <a:t>”%d</a:t>
            </a:r>
            <a:r>
              <a:rPr lang="en-US" sz="2000" b="1" dirty="0">
                <a:solidFill>
                  <a:srgbClr val="BB6622"/>
                </a:solidFill>
                <a:latin typeface="Courier" pitchFamily="2" charset="0"/>
              </a:rPr>
              <a:t>\n</a:t>
            </a:r>
            <a:r>
              <a:rPr lang="en-US" sz="2000" dirty="0">
                <a:solidFill>
                  <a:srgbClr val="BA2121"/>
                </a:solidFill>
                <a:latin typeface="Courier" pitchFamily="2" charset="0"/>
              </a:rPr>
              <a:t>”, </a:t>
            </a:r>
            <a:r>
              <a:rPr lang="en-US" sz="2000" dirty="0">
                <a:latin typeface="Courier" pitchFamily="2" charset="0"/>
              </a:rPr>
              <a:t>x + y);</a:t>
            </a:r>
          </a:p>
          <a:p>
            <a:r>
              <a:rPr lang="en-US" sz="2000" dirty="0">
                <a:latin typeface="Courier" pitchFamily="2" charset="0"/>
              </a:rPr>
              <a:t>}</a:t>
            </a:r>
          </a:p>
          <a:p>
            <a:endParaRPr lang="en-US" sz="2000" dirty="0">
              <a:latin typeface="Courier" pitchFamily="2" charset="0"/>
            </a:endParaRPr>
          </a:p>
          <a:p>
            <a:r>
              <a:rPr lang="en-US" sz="2000" dirty="0">
                <a:solidFill>
                  <a:srgbClr val="B00040"/>
                </a:solidFill>
                <a:latin typeface="Courier" pitchFamily="2" charset="0"/>
              </a:rPr>
              <a:t>void</a:t>
            </a:r>
            <a:r>
              <a:rPr lang="en-US" sz="2000" dirty="0">
                <a:latin typeface="Courier" pitchFamily="2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urier" pitchFamily="2" charset="0"/>
              </a:rPr>
              <a:t>bar</a:t>
            </a:r>
            <a:r>
              <a:rPr lang="en-US" sz="2000" dirty="0">
                <a:latin typeface="Courier" pitchFamily="2" charset="0"/>
              </a:rPr>
              <a:t>(){</a:t>
            </a:r>
          </a:p>
          <a:p>
            <a:r>
              <a:rPr lang="en-US" sz="2000" dirty="0">
                <a:latin typeface="Courier" pitchFamily="2" charset="0"/>
              </a:rPr>
              <a:t>  foo();</a:t>
            </a:r>
          </a:p>
          <a:p>
            <a:r>
              <a:rPr lang="en-US" sz="2000" dirty="0">
                <a:latin typeface="Courier" pitchFamily="2" charset="0"/>
              </a:rPr>
              <a:t>  </a:t>
            </a:r>
            <a:r>
              <a:rPr lang="en-US" sz="2000" dirty="0" err="1">
                <a:latin typeface="Courier" pitchFamily="2" charset="0"/>
              </a:rPr>
              <a:t>printf</a:t>
            </a:r>
            <a:r>
              <a:rPr lang="en-US" sz="2000" dirty="0">
                <a:latin typeface="Courier" pitchFamily="2" charset="0"/>
              </a:rPr>
              <a:t>(</a:t>
            </a:r>
            <a:r>
              <a:rPr lang="en-US" sz="2000" dirty="0">
                <a:solidFill>
                  <a:srgbClr val="BA2121"/>
                </a:solidFill>
                <a:latin typeface="Courier" pitchFamily="2" charset="0"/>
              </a:rPr>
              <a:t>”bye</a:t>
            </a:r>
            <a:r>
              <a:rPr lang="en-US" sz="2000" b="1" dirty="0">
                <a:solidFill>
                  <a:srgbClr val="BB6622"/>
                </a:solidFill>
                <a:latin typeface="Courier" pitchFamily="2" charset="0"/>
              </a:rPr>
              <a:t>\n</a:t>
            </a:r>
            <a:r>
              <a:rPr lang="en-US" sz="2000" dirty="0">
                <a:solidFill>
                  <a:srgbClr val="BA2121"/>
                </a:solidFill>
                <a:latin typeface="Courier" pitchFamily="2" charset="0"/>
              </a:rPr>
              <a:t>”</a:t>
            </a:r>
            <a:r>
              <a:rPr lang="en-US" sz="2000" dirty="0">
                <a:latin typeface="Courier" pitchFamily="2" charset="0"/>
              </a:rPr>
              <a:t>);</a:t>
            </a:r>
          </a:p>
          <a:p>
            <a:r>
              <a:rPr lang="en-US" sz="2000" dirty="0">
                <a:latin typeface="Courier" pitchFamily="2" charset="0"/>
              </a:rPr>
              <a:t>}</a:t>
            </a:r>
          </a:p>
          <a:p>
            <a:endParaRPr lang="en-US" sz="2000" dirty="0">
              <a:effectLst/>
              <a:latin typeface="Courier" pitchFamily="2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C5843FB-EA2F-8246-A0D9-C6B5A84CF7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4695351"/>
              </p:ext>
            </p:extLst>
          </p:nvPr>
        </p:nvGraphicFramePr>
        <p:xfrm>
          <a:off x="7408813" y="1438122"/>
          <a:ext cx="1928323" cy="447282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28323">
                  <a:extLst>
                    <a:ext uri="{9D8B030D-6E8A-4147-A177-3AD203B41FA5}">
                      <a16:colId xmlns:a16="http://schemas.microsoft.com/office/drawing/2014/main" val="4137842853"/>
                    </a:ext>
                  </a:extLst>
                </a:gridCol>
              </a:tblGrid>
              <a:tr h="259588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urier" pitchFamily="2" charset="0"/>
                        </a:rPr>
                        <a:t>…</a:t>
                      </a:r>
                    </a:p>
                  </a:txBody>
                  <a:tcPr marL="75570" marR="75570" anchor="b"/>
                </a:tc>
                <a:extLst>
                  <a:ext uri="{0D108BD9-81ED-4DB2-BD59-A6C34878D82A}">
                    <a16:rowId xmlns:a16="http://schemas.microsoft.com/office/drawing/2014/main" val="987878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Sniglet" pitchFamily="82" charset="0"/>
                        </a:rPr>
                        <a:t>saved </a:t>
                      </a:r>
                      <a:r>
                        <a:rPr lang="en-US" sz="1800" dirty="0" err="1">
                          <a:latin typeface="Courier" pitchFamily="2" charset="0"/>
                        </a:rPr>
                        <a:t>rbp</a:t>
                      </a:r>
                      <a:r>
                        <a:rPr lang="en-US" sz="1800" dirty="0">
                          <a:latin typeface="Sniglet" pitchFamily="82" charset="0"/>
                        </a:rPr>
                        <a:t> </a:t>
                      </a:r>
                    </a:p>
                  </a:txBody>
                  <a:tcPr marL="75570" marR="75570"/>
                </a:tc>
                <a:extLst>
                  <a:ext uri="{0D108BD9-81ED-4DB2-BD59-A6C34878D82A}">
                    <a16:rowId xmlns:a16="http://schemas.microsoft.com/office/drawing/2014/main" val="391311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Sniglet" pitchFamily="82" charset="0"/>
                        </a:rPr>
                        <a:t>saved </a:t>
                      </a:r>
                      <a:r>
                        <a:rPr lang="en-US" sz="1800" dirty="0">
                          <a:latin typeface="Courier" pitchFamily="2" charset="0"/>
                        </a:rPr>
                        <a:t>rip</a:t>
                      </a:r>
                      <a:r>
                        <a:rPr lang="en-US" sz="1800" dirty="0">
                          <a:latin typeface="Sniglet" pitchFamily="82" charset="0"/>
                        </a:rPr>
                        <a:t> </a:t>
                      </a:r>
                    </a:p>
                    <a:p>
                      <a:pPr algn="ctr"/>
                      <a:r>
                        <a:rPr lang="en-US" sz="1800" dirty="0">
                          <a:latin typeface="Sniglet" pitchFamily="82" charset="0"/>
                        </a:rPr>
                        <a:t>(return address)</a:t>
                      </a:r>
                      <a:r>
                        <a:rPr lang="en-US" sz="1800" dirty="0">
                          <a:latin typeface="Courier" pitchFamily="2" charset="0"/>
                        </a:rPr>
                        <a:t> </a:t>
                      </a:r>
                    </a:p>
                  </a:txBody>
                  <a:tcPr marL="75570" marR="75570"/>
                </a:tc>
                <a:extLst>
                  <a:ext uri="{0D108BD9-81ED-4DB2-BD59-A6C34878D82A}">
                    <a16:rowId xmlns:a16="http://schemas.microsoft.com/office/drawing/2014/main" val="2962680696"/>
                  </a:ext>
                </a:extLst>
              </a:tr>
              <a:tr h="86602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urier" pitchFamily="2" charset="0"/>
                        </a:rPr>
                        <a:t>…</a:t>
                      </a:r>
                    </a:p>
                  </a:txBody>
                  <a:tcPr marL="75570" marR="75570"/>
                </a:tc>
                <a:extLst>
                  <a:ext uri="{0D108BD9-81ED-4DB2-BD59-A6C34878D82A}">
                    <a16:rowId xmlns:a16="http://schemas.microsoft.com/office/drawing/2014/main" val="222391780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BFDC997C-1EF2-E04E-8FB7-16E270C07BE9}"/>
              </a:ext>
            </a:extLst>
          </p:cNvPr>
          <p:cNvSpPr txBox="1"/>
          <p:nvPr/>
        </p:nvSpPr>
        <p:spPr>
          <a:xfrm>
            <a:off x="6330469" y="5733706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ourier" pitchFamily="2" charset="0"/>
              </a:rPr>
              <a:t>rbp</a:t>
            </a:r>
            <a:r>
              <a:rPr lang="en-US" sz="1800" dirty="0">
                <a:latin typeface="Courier" pitchFamily="2" charset="0"/>
              </a:rPr>
              <a:t> -&gt;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F86F42-8677-7047-BD1E-4F431A2F56C7}"/>
              </a:ext>
            </a:extLst>
          </p:cNvPr>
          <p:cNvSpPr txBox="1"/>
          <p:nvPr/>
        </p:nvSpPr>
        <p:spPr>
          <a:xfrm>
            <a:off x="9534584" y="1522079"/>
            <a:ext cx="1140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niglet" pitchFamily="82" charset="0"/>
              </a:rPr>
              <a:t>low address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55BE62E-CB3D-A849-AF4B-0B0800B6B0B3}"/>
              </a:ext>
            </a:extLst>
          </p:cNvPr>
          <p:cNvSpPr txBox="1"/>
          <p:nvPr/>
        </p:nvSpPr>
        <p:spPr>
          <a:xfrm>
            <a:off x="9534585" y="4885763"/>
            <a:ext cx="11945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niglet" pitchFamily="82" charset="0"/>
              </a:rPr>
              <a:t>high address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B8F0DD6-0D04-EA4D-A2A2-89A62F8385E6}"/>
              </a:ext>
            </a:extLst>
          </p:cNvPr>
          <p:cNvCxnSpPr/>
          <p:nvPr/>
        </p:nvCxnSpPr>
        <p:spPr>
          <a:xfrm>
            <a:off x="9503228" y="1675967"/>
            <a:ext cx="0" cy="33636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ED195B3-F353-FE44-884A-1E4434D5315F}"/>
              </a:ext>
            </a:extLst>
          </p:cNvPr>
          <p:cNvSpPr txBox="1"/>
          <p:nvPr/>
        </p:nvSpPr>
        <p:spPr>
          <a:xfrm>
            <a:off x="6313952" y="385711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ourier" pitchFamily="2" charset="0"/>
              </a:rPr>
              <a:t>rsp</a:t>
            </a:r>
            <a:r>
              <a:rPr lang="en-US" sz="1800" dirty="0">
                <a:latin typeface="Courier" pitchFamily="2" charset="0"/>
              </a:rPr>
              <a:t> -&gt;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88C01EA-448D-C14F-B3D5-065109E9CFA1}"/>
              </a:ext>
            </a:extLst>
          </p:cNvPr>
          <p:cNvCxnSpPr/>
          <p:nvPr/>
        </p:nvCxnSpPr>
        <p:spPr>
          <a:xfrm flipH="1">
            <a:off x="4441371" y="4669971"/>
            <a:ext cx="2900913" cy="210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9EF3DD1E-2A80-2746-A9C1-90943685C9DF}"/>
              </a:ext>
            </a:extLst>
          </p:cNvPr>
          <p:cNvSpPr/>
          <p:nvPr/>
        </p:nvSpPr>
        <p:spPr>
          <a:xfrm>
            <a:off x="3685933" y="2261444"/>
            <a:ext cx="3144070" cy="83099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urier" pitchFamily="2" charset="0"/>
              </a:rPr>
              <a:t>&lt;+0&gt;:	push   </a:t>
            </a:r>
            <a:r>
              <a:rPr lang="en-US" sz="1600" dirty="0" err="1">
                <a:solidFill>
                  <a:schemeClr val="accent6"/>
                </a:solidFill>
                <a:latin typeface="Courier" pitchFamily="2" charset="0"/>
              </a:rPr>
              <a:t>rbp</a:t>
            </a:r>
            <a:endParaRPr lang="en-US" sz="1600" dirty="0">
              <a:solidFill>
                <a:schemeClr val="accent6"/>
              </a:solidFill>
              <a:latin typeface="Courier" pitchFamily="2" charset="0"/>
            </a:endParaRPr>
          </a:p>
          <a:p>
            <a:r>
              <a:rPr lang="en-US" sz="1600" dirty="0">
                <a:latin typeface="Courier" pitchFamily="2" charset="0"/>
              </a:rPr>
              <a:t>&lt;+1&gt;:	mov    </a:t>
            </a:r>
            <a:r>
              <a:rPr lang="en-US" sz="1600" dirty="0" err="1">
                <a:latin typeface="Courier" pitchFamily="2" charset="0"/>
              </a:rPr>
              <a:t>rbp,rsp</a:t>
            </a:r>
            <a:endParaRPr lang="en-US" sz="1600" dirty="0">
              <a:latin typeface="Courier" pitchFamily="2" charset="0"/>
            </a:endParaRPr>
          </a:p>
          <a:p>
            <a:r>
              <a:rPr lang="en-US" sz="1600" dirty="0">
                <a:latin typeface="Courier" pitchFamily="2" charset="0"/>
              </a:rPr>
              <a:t>&lt;+4&gt;:	sub    rsp,0x50</a:t>
            </a:r>
          </a:p>
        </p:txBody>
      </p:sp>
    </p:spTree>
    <p:extLst>
      <p:ext uri="{BB962C8B-B14F-4D97-AF65-F5344CB8AC3E}">
        <p14:creationId xmlns:p14="http://schemas.microsoft.com/office/powerpoint/2010/main" val="5446814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5024CD-871D-4241-AEEF-7F8685EE5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stack works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09335C1-DA68-6243-B24E-E4D0BF61E04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30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7676B4F-7244-0940-A77E-379D57D6C2E7}"/>
              </a:ext>
            </a:extLst>
          </p:cNvPr>
          <p:cNvSpPr/>
          <p:nvPr/>
        </p:nvSpPr>
        <p:spPr>
          <a:xfrm>
            <a:off x="1533405" y="2239282"/>
            <a:ext cx="4148937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B00040"/>
                </a:solidFill>
                <a:latin typeface="Courier" pitchFamily="2" charset="0"/>
              </a:rPr>
              <a:t>void</a:t>
            </a:r>
            <a:r>
              <a:rPr lang="en-US" sz="2000" dirty="0">
                <a:latin typeface="Courier" pitchFamily="2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urier" pitchFamily="2" charset="0"/>
              </a:rPr>
              <a:t>foo</a:t>
            </a:r>
            <a:r>
              <a:rPr lang="en-US" sz="2000" dirty="0">
                <a:latin typeface="Courier" pitchFamily="2" charset="0"/>
              </a:rPr>
              <a:t>(){</a:t>
            </a:r>
          </a:p>
          <a:p>
            <a:r>
              <a:rPr lang="en-US" sz="2000" dirty="0">
                <a:latin typeface="Courier" pitchFamily="2" charset="0"/>
              </a:rPr>
              <a:t>  </a:t>
            </a:r>
            <a:r>
              <a:rPr lang="en-US" sz="2000" dirty="0">
                <a:solidFill>
                  <a:srgbClr val="B00040"/>
                </a:solidFill>
                <a:latin typeface="Courier" pitchFamily="2" charset="0"/>
              </a:rPr>
              <a:t>int</a:t>
            </a:r>
            <a:r>
              <a:rPr lang="en-US" sz="2000" dirty="0">
                <a:latin typeface="Courier" pitchFamily="2" charset="0"/>
              </a:rPr>
              <a:t> x = 0;</a:t>
            </a:r>
          </a:p>
          <a:p>
            <a:r>
              <a:rPr lang="en-US" sz="2000" dirty="0">
                <a:solidFill>
                  <a:srgbClr val="B00040"/>
                </a:solidFill>
                <a:latin typeface="Courier" pitchFamily="2" charset="0"/>
              </a:rPr>
              <a:t>  int</a:t>
            </a:r>
            <a:r>
              <a:rPr lang="en-US" sz="2000" dirty="0">
                <a:latin typeface="Courier" pitchFamily="2" charset="0"/>
              </a:rPr>
              <a:t> y = 1;</a:t>
            </a:r>
          </a:p>
          <a:p>
            <a:r>
              <a:rPr lang="en-US" sz="2000" dirty="0">
                <a:latin typeface="Courier" pitchFamily="2" charset="0"/>
              </a:rPr>
              <a:t>  </a:t>
            </a:r>
            <a:r>
              <a:rPr lang="en-US" sz="2000" dirty="0" err="1">
                <a:latin typeface="Courier" pitchFamily="2" charset="0"/>
              </a:rPr>
              <a:t>printf</a:t>
            </a:r>
            <a:r>
              <a:rPr lang="en-US" sz="2000" dirty="0">
                <a:latin typeface="Courier" pitchFamily="2" charset="0"/>
              </a:rPr>
              <a:t>(</a:t>
            </a:r>
            <a:r>
              <a:rPr lang="en-US" sz="2000" dirty="0">
                <a:solidFill>
                  <a:srgbClr val="BA2121"/>
                </a:solidFill>
                <a:latin typeface="Courier" pitchFamily="2" charset="0"/>
              </a:rPr>
              <a:t>”%d</a:t>
            </a:r>
            <a:r>
              <a:rPr lang="en-US" sz="2000" b="1" dirty="0">
                <a:solidFill>
                  <a:srgbClr val="BB6622"/>
                </a:solidFill>
                <a:latin typeface="Courier" pitchFamily="2" charset="0"/>
              </a:rPr>
              <a:t>\n</a:t>
            </a:r>
            <a:r>
              <a:rPr lang="en-US" sz="2000" dirty="0">
                <a:solidFill>
                  <a:srgbClr val="BA2121"/>
                </a:solidFill>
                <a:latin typeface="Courier" pitchFamily="2" charset="0"/>
              </a:rPr>
              <a:t>”, </a:t>
            </a:r>
            <a:r>
              <a:rPr lang="en-US" sz="2000" dirty="0">
                <a:latin typeface="Courier" pitchFamily="2" charset="0"/>
              </a:rPr>
              <a:t>x + y);</a:t>
            </a:r>
          </a:p>
          <a:p>
            <a:r>
              <a:rPr lang="en-US" sz="2000" dirty="0">
                <a:latin typeface="Courier" pitchFamily="2" charset="0"/>
              </a:rPr>
              <a:t>}</a:t>
            </a:r>
          </a:p>
          <a:p>
            <a:endParaRPr lang="en-US" sz="2000" dirty="0">
              <a:latin typeface="Courier" pitchFamily="2" charset="0"/>
            </a:endParaRPr>
          </a:p>
          <a:p>
            <a:r>
              <a:rPr lang="en-US" sz="2000" dirty="0">
                <a:solidFill>
                  <a:srgbClr val="B00040"/>
                </a:solidFill>
                <a:latin typeface="Courier" pitchFamily="2" charset="0"/>
              </a:rPr>
              <a:t>void</a:t>
            </a:r>
            <a:r>
              <a:rPr lang="en-US" sz="2000" dirty="0">
                <a:latin typeface="Courier" pitchFamily="2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urier" pitchFamily="2" charset="0"/>
              </a:rPr>
              <a:t>bar</a:t>
            </a:r>
            <a:r>
              <a:rPr lang="en-US" sz="2000" dirty="0">
                <a:latin typeface="Courier" pitchFamily="2" charset="0"/>
              </a:rPr>
              <a:t>(){</a:t>
            </a:r>
          </a:p>
          <a:p>
            <a:r>
              <a:rPr lang="en-US" sz="2000" dirty="0">
                <a:latin typeface="Courier" pitchFamily="2" charset="0"/>
              </a:rPr>
              <a:t>  foo();</a:t>
            </a:r>
          </a:p>
          <a:p>
            <a:r>
              <a:rPr lang="en-US" sz="2000" dirty="0">
                <a:latin typeface="Courier" pitchFamily="2" charset="0"/>
              </a:rPr>
              <a:t>  </a:t>
            </a:r>
            <a:r>
              <a:rPr lang="en-US" sz="2000" dirty="0" err="1">
                <a:latin typeface="Courier" pitchFamily="2" charset="0"/>
              </a:rPr>
              <a:t>printf</a:t>
            </a:r>
            <a:r>
              <a:rPr lang="en-US" sz="2000" dirty="0">
                <a:latin typeface="Courier" pitchFamily="2" charset="0"/>
              </a:rPr>
              <a:t>(</a:t>
            </a:r>
            <a:r>
              <a:rPr lang="en-US" sz="2000" dirty="0">
                <a:solidFill>
                  <a:srgbClr val="BA2121"/>
                </a:solidFill>
                <a:latin typeface="Courier" pitchFamily="2" charset="0"/>
              </a:rPr>
              <a:t>”bye</a:t>
            </a:r>
            <a:r>
              <a:rPr lang="en-US" sz="2000" b="1" dirty="0">
                <a:solidFill>
                  <a:srgbClr val="BB6622"/>
                </a:solidFill>
                <a:latin typeface="Courier" pitchFamily="2" charset="0"/>
              </a:rPr>
              <a:t>\n</a:t>
            </a:r>
            <a:r>
              <a:rPr lang="en-US" sz="2000" dirty="0">
                <a:solidFill>
                  <a:srgbClr val="BA2121"/>
                </a:solidFill>
                <a:latin typeface="Courier" pitchFamily="2" charset="0"/>
              </a:rPr>
              <a:t>”</a:t>
            </a:r>
            <a:r>
              <a:rPr lang="en-US" sz="2000" dirty="0">
                <a:latin typeface="Courier" pitchFamily="2" charset="0"/>
              </a:rPr>
              <a:t>);</a:t>
            </a:r>
          </a:p>
          <a:p>
            <a:r>
              <a:rPr lang="en-US" sz="2000" dirty="0">
                <a:latin typeface="Courier" pitchFamily="2" charset="0"/>
              </a:rPr>
              <a:t>}</a:t>
            </a:r>
          </a:p>
          <a:p>
            <a:endParaRPr lang="en-US" sz="2000" dirty="0">
              <a:effectLst/>
              <a:latin typeface="Courier" pitchFamily="2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C5843FB-EA2F-8246-A0D9-C6B5A84CF7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4815661"/>
              </p:ext>
            </p:extLst>
          </p:nvPr>
        </p:nvGraphicFramePr>
        <p:xfrm>
          <a:off x="7408813" y="1438122"/>
          <a:ext cx="1928323" cy="447282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28323">
                  <a:extLst>
                    <a:ext uri="{9D8B030D-6E8A-4147-A177-3AD203B41FA5}">
                      <a16:colId xmlns:a16="http://schemas.microsoft.com/office/drawing/2014/main" val="4137842853"/>
                    </a:ext>
                  </a:extLst>
                </a:gridCol>
              </a:tblGrid>
              <a:tr h="259588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urier" pitchFamily="2" charset="0"/>
                        </a:rPr>
                        <a:t>…</a:t>
                      </a:r>
                    </a:p>
                  </a:txBody>
                  <a:tcPr marL="75570" marR="75570" anchor="b"/>
                </a:tc>
                <a:extLst>
                  <a:ext uri="{0D108BD9-81ED-4DB2-BD59-A6C34878D82A}">
                    <a16:rowId xmlns:a16="http://schemas.microsoft.com/office/drawing/2014/main" val="987878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Sniglet" pitchFamily="82" charset="0"/>
                        </a:rPr>
                        <a:t>saved </a:t>
                      </a:r>
                      <a:r>
                        <a:rPr lang="en-US" sz="1800" dirty="0" err="1">
                          <a:latin typeface="Courier" pitchFamily="2" charset="0"/>
                        </a:rPr>
                        <a:t>rbp</a:t>
                      </a:r>
                      <a:r>
                        <a:rPr lang="en-US" sz="1800" dirty="0">
                          <a:latin typeface="Sniglet" pitchFamily="82" charset="0"/>
                        </a:rPr>
                        <a:t> </a:t>
                      </a:r>
                    </a:p>
                  </a:txBody>
                  <a:tcPr marL="75570" marR="75570"/>
                </a:tc>
                <a:extLst>
                  <a:ext uri="{0D108BD9-81ED-4DB2-BD59-A6C34878D82A}">
                    <a16:rowId xmlns:a16="http://schemas.microsoft.com/office/drawing/2014/main" val="391311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Sniglet" pitchFamily="82" charset="0"/>
                        </a:rPr>
                        <a:t>saved </a:t>
                      </a:r>
                      <a:r>
                        <a:rPr lang="en-US" sz="1800" dirty="0">
                          <a:latin typeface="Courier" pitchFamily="2" charset="0"/>
                        </a:rPr>
                        <a:t>rip</a:t>
                      </a:r>
                      <a:r>
                        <a:rPr lang="en-US" sz="1800" dirty="0">
                          <a:latin typeface="Sniglet" pitchFamily="82" charset="0"/>
                        </a:rPr>
                        <a:t> </a:t>
                      </a:r>
                    </a:p>
                    <a:p>
                      <a:pPr algn="ctr"/>
                      <a:r>
                        <a:rPr lang="en-US" sz="1800" dirty="0">
                          <a:latin typeface="Sniglet" pitchFamily="82" charset="0"/>
                        </a:rPr>
                        <a:t>(return address)</a:t>
                      </a:r>
                      <a:r>
                        <a:rPr lang="en-US" sz="1800" dirty="0">
                          <a:latin typeface="Courier" pitchFamily="2" charset="0"/>
                        </a:rPr>
                        <a:t> </a:t>
                      </a:r>
                    </a:p>
                  </a:txBody>
                  <a:tcPr marL="75570" marR="75570"/>
                </a:tc>
                <a:extLst>
                  <a:ext uri="{0D108BD9-81ED-4DB2-BD59-A6C34878D82A}">
                    <a16:rowId xmlns:a16="http://schemas.microsoft.com/office/drawing/2014/main" val="2962680696"/>
                  </a:ext>
                </a:extLst>
              </a:tr>
              <a:tr h="86602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urier" pitchFamily="2" charset="0"/>
                        </a:rPr>
                        <a:t>…</a:t>
                      </a:r>
                    </a:p>
                  </a:txBody>
                  <a:tcPr marL="75570" marR="75570"/>
                </a:tc>
                <a:extLst>
                  <a:ext uri="{0D108BD9-81ED-4DB2-BD59-A6C34878D82A}">
                    <a16:rowId xmlns:a16="http://schemas.microsoft.com/office/drawing/2014/main" val="222391780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BFDC997C-1EF2-E04E-8FB7-16E270C07BE9}"/>
              </a:ext>
            </a:extLst>
          </p:cNvPr>
          <p:cNvSpPr txBox="1"/>
          <p:nvPr/>
        </p:nvSpPr>
        <p:spPr>
          <a:xfrm>
            <a:off x="5372141" y="3878882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ourier" pitchFamily="2" charset="0"/>
              </a:rPr>
              <a:t>rbp</a:t>
            </a:r>
            <a:r>
              <a:rPr lang="en-US" sz="1800" dirty="0">
                <a:latin typeface="Courier" pitchFamily="2" charset="0"/>
              </a:rPr>
              <a:t> -&gt;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F86F42-8677-7047-BD1E-4F431A2F56C7}"/>
              </a:ext>
            </a:extLst>
          </p:cNvPr>
          <p:cNvSpPr txBox="1"/>
          <p:nvPr/>
        </p:nvSpPr>
        <p:spPr>
          <a:xfrm>
            <a:off x="9534584" y="1522079"/>
            <a:ext cx="1140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niglet" pitchFamily="82" charset="0"/>
              </a:rPr>
              <a:t>low address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55BE62E-CB3D-A849-AF4B-0B0800B6B0B3}"/>
              </a:ext>
            </a:extLst>
          </p:cNvPr>
          <p:cNvSpPr txBox="1"/>
          <p:nvPr/>
        </p:nvSpPr>
        <p:spPr>
          <a:xfrm>
            <a:off x="9534585" y="4885763"/>
            <a:ext cx="11945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niglet" pitchFamily="82" charset="0"/>
              </a:rPr>
              <a:t>high address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B8F0DD6-0D04-EA4D-A2A2-89A62F8385E6}"/>
              </a:ext>
            </a:extLst>
          </p:cNvPr>
          <p:cNvCxnSpPr/>
          <p:nvPr/>
        </p:nvCxnSpPr>
        <p:spPr>
          <a:xfrm>
            <a:off x="9503228" y="1675967"/>
            <a:ext cx="0" cy="33636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ED195B3-F353-FE44-884A-1E4434D5315F}"/>
              </a:ext>
            </a:extLst>
          </p:cNvPr>
          <p:cNvSpPr txBox="1"/>
          <p:nvPr/>
        </p:nvSpPr>
        <p:spPr>
          <a:xfrm>
            <a:off x="6313952" y="385711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ourier" pitchFamily="2" charset="0"/>
              </a:rPr>
              <a:t>rsp</a:t>
            </a:r>
            <a:r>
              <a:rPr lang="en-US" sz="1800" dirty="0">
                <a:latin typeface="Courier" pitchFamily="2" charset="0"/>
              </a:rPr>
              <a:t> -&gt;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88C01EA-448D-C14F-B3D5-065109E9CFA1}"/>
              </a:ext>
            </a:extLst>
          </p:cNvPr>
          <p:cNvCxnSpPr/>
          <p:nvPr/>
        </p:nvCxnSpPr>
        <p:spPr>
          <a:xfrm flipH="1">
            <a:off x="4441371" y="4669971"/>
            <a:ext cx="2900913" cy="210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9EF3DD1E-2A80-2746-A9C1-90943685C9DF}"/>
              </a:ext>
            </a:extLst>
          </p:cNvPr>
          <p:cNvSpPr/>
          <p:nvPr/>
        </p:nvSpPr>
        <p:spPr>
          <a:xfrm>
            <a:off x="3685933" y="2261444"/>
            <a:ext cx="3144070" cy="83099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latin typeface="Courier" pitchFamily="2" charset="0"/>
              </a:rPr>
              <a:t>&lt;+0&gt;:	push   </a:t>
            </a:r>
            <a:r>
              <a:rPr lang="en-US" sz="1600" dirty="0" err="1">
                <a:latin typeface="Courier" pitchFamily="2" charset="0"/>
              </a:rPr>
              <a:t>rbp</a:t>
            </a:r>
            <a:endParaRPr lang="en-US" sz="1600" dirty="0">
              <a:latin typeface="Courier" pitchFamily="2" charset="0"/>
            </a:endParaRPr>
          </a:p>
          <a:p>
            <a:r>
              <a:rPr lang="en-US" sz="1600" dirty="0">
                <a:solidFill>
                  <a:schemeClr val="accent6"/>
                </a:solidFill>
                <a:latin typeface="Courier" pitchFamily="2" charset="0"/>
              </a:rPr>
              <a:t>&lt;+1&gt;:	mov    </a:t>
            </a:r>
            <a:r>
              <a:rPr lang="en-US" sz="1600" dirty="0" err="1">
                <a:solidFill>
                  <a:schemeClr val="accent6"/>
                </a:solidFill>
                <a:latin typeface="Courier" pitchFamily="2" charset="0"/>
              </a:rPr>
              <a:t>rbp,rsp</a:t>
            </a:r>
            <a:endParaRPr lang="en-US" sz="1600" dirty="0">
              <a:solidFill>
                <a:schemeClr val="accent6"/>
              </a:solidFill>
              <a:latin typeface="Courier" pitchFamily="2" charset="0"/>
            </a:endParaRPr>
          </a:p>
          <a:p>
            <a:r>
              <a:rPr lang="en-US" sz="1600" dirty="0">
                <a:latin typeface="Courier" pitchFamily="2" charset="0"/>
              </a:rPr>
              <a:t>&lt;+4&gt;:	sub    rsp,0x50</a:t>
            </a:r>
          </a:p>
        </p:txBody>
      </p:sp>
    </p:spTree>
    <p:extLst>
      <p:ext uri="{BB962C8B-B14F-4D97-AF65-F5344CB8AC3E}">
        <p14:creationId xmlns:p14="http://schemas.microsoft.com/office/powerpoint/2010/main" val="24075719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5024CD-871D-4241-AEEF-7F8685EE5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stack works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09335C1-DA68-6243-B24E-E4D0BF61E04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31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7676B4F-7244-0940-A77E-379D57D6C2E7}"/>
              </a:ext>
            </a:extLst>
          </p:cNvPr>
          <p:cNvSpPr/>
          <p:nvPr/>
        </p:nvSpPr>
        <p:spPr>
          <a:xfrm>
            <a:off x="1533405" y="2239282"/>
            <a:ext cx="4148937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B00040"/>
                </a:solidFill>
                <a:latin typeface="Courier" pitchFamily="2" charset="0"/>
              </a:rPr>
              <a:t>void</a:t>
            </a:r>
            <a:r>
              <a:rPr lang="en-US" sz="2000" dirty="0">
                <a:latin typeface="Courier" pitchFamily="2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urier" pitchFamily="2" charset="0"/>
              </a:rPr>
              <a:t>foo</a:t>
            </a:r>
            <a:r>
              <a:rPr lang="en-US" sz="2000" dirty="0">
                <a:latin typeface="Courier" pitchFamily="2" charset="0"/>
              </a:rPr>
              <a:t>(){</a:t>
            </a:r>
          </a:p>
          <a:p>
            <a:r>
              <a:rPr lang="en-US" sz="2000" dirty="0">
                <a:latin typeface="Courier" pitchFamily="2" charset="0"/>
              </a:rPr>
              <a:t>  </a:t>
            </a:r>
            <a:r>
              <a:rPr lang="en-US" sz="2000" dirty="0">
                <a:solidFill>
                  <a:srgbClr val="B00040"/>
                </a:solidFill>
                <a:latin typeface="Courier" pitchFamily="2" charset="0"/>
              </a:rPr>
              <a:t>int</a:t>
            </a:r>
            <a:r>
              <a:rPr lang="en-US" sz="2000" dirty="0">
                <a:latin typeface="Courier" pitchFamily="2" charset="0"/>
              </a:rPr>
              <a:t> x = 0;</a:t>
            </a:r>
          </a:p>
          <a:p>
            <a:r>
              <a:rPr lang="en-US" sz="2000" dirty="0">
                <a:solidFill>
                  <a:srgbClr val="B00040"/>
                </a:solidFill>
                <a:latin typeface="Courier" pitchFamily="2" charset="0"/>
              </a:rPr>
              <a:t>  int</a:t>
            </a:r>
            <a:r>
              <a:rPr lang="en-US" sz="2000" dirty="0">
                <a:latin typeface="Courier" pitchFamily="2" charset="0"/>
              </a:rPr>
              <a:t> y = 1;</a:t>
            </a:r>
          </a:p>
          <a:p>
            <a:r>
              <a:rPr lang="en-US" sz="2000" dirty="0">
                <a:latin typeface="Courier" pitchFamily="2" charset="0"/>
              </a:rPr>
              <a:t>  </a:t>
            </a:r>
            <a:r>
              <a:rPr lang="en-US" sz="2000" dirty="0" err="1">
                <a:latin typeface="Courier" pitchFamily="2" charset="0"/>
              </a:rPr>
              <a:t>printf</a:t>
            </a:r>
            <a:r>
              <a:rPr lang="en-US" sz="2000" dirty="0">
                <a:latin typeface="Courier" pitchFamily="2" charset="0"/>
              </a:rPr>
              <a:t>(</a:t>
            </a:r>
            <a:r>
              <a:rPr lang="en-US" sz="2000" dirty="0">
                <a:solidFill>
                  <a:srgbClr val="BA2121"/>
                </a:solidFill>
                <a:latin typeface="Courier" pitchFamily="2" charset="0"/>
              </a:rPr>
              <a:t>”%d</a:t>
            </a:r>
            <a:r>
              <a:rPr lang="en-US" sz="2000" b="1" dirty="0">
                <a:solidFill>
                  <a:srgbClr val="BB6622"/>
                </a:solidFill>
                <a:latin typeface="Courier" pitchFamily="2" charset="0"/>
              </a:rPr>
              <a:t>\n</a:t>
            </a:r>
            <a:r>
              <a:rPr lang="en-US" sz="2000" dirty="0">
                <a:solidFill>
                  <a:srgbClr val="BA2121"/>
                </a:solidFill>
                <a:latin typeface="Courier" pitchFamily="2" charset="0"/>
              </a:rPr>
              <a:t>”, </a:t>
            </a:r>
            <a:r>
              <a:rPr lang="en-US" sz="2000" dirty="0">
                <a:latin typeface="Courier" pitchFamily="2" charset="0"/>
              </a:rPr>
              <a:t>x + y);</a:t>
            </a:r>
          </a:p>
          <a:p>
            <a:r>
              <a:rPr lang="en-US" sz="2000" dirty="0">
                <a:latin typeface="Courier" pitchFamily="2" charset="0"/>
              </a:rPr>
              <a:t>}</a:t>
            </a:r>
          </a:p>
          <a:p>
            <a:endParaRPr lang="en-US" sz="2000" dirty="0">
              <a:latin typeface="Courier" pitchFamily="2" charset="0"/>
            </a:endParaRPr>
          </a:p>
          <a:p>
            <a:r>
              <a:rPr lang="en-US" sz="2000" dirty="0">
                <a:solidFill>
                  <a:srgbClr val="B00040"/>
                </a:solidFill>
                <a:latin typeface="Courier" pitchFamily="2" charset="0"/>
              </a:rPr>
              <a:t>void</a:t>
            </a:r>
            <a:r>
              <a:rPr lang="en-US" sz="2000" dirty="0">
                <a:latin typeface="Courier" pitchFamily="2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urier" pitchFamily="2" charset="0"/>
              </a:rPr>
              <a:t>bar</a:t>
            </a:r>
            <a:r>
              <a:rPr lang="en-US" sz="2000" dirty="0">
                <a:latin typeface="Courier" pitchFamily="2" charset="0"/>
              </a:rPr>
              <a:t>(){</a:t>
            </a:r>
          </a:p>
          <a:p>
            <a:r>
              <a:rPr lang="en-US" sz="2000" dirty="0">
                <a:latin typeface="Courier" pitchFamily="2" charset="0"/>
              </a:rPr>
              <a:t>  foo();</a:t>
            </a:r>
          </a:p>
          <a:p>
            <a:r>
              <a:rPr lang="en-US" sz="2000" dirty="0">
                <a:latin typeface="Courier" pitchFamily="2" charset="0"/>
              </a:rPr>
              <a:t>  </a:t>
            </a:r>
            <a:r>
              <a:rPr lang="en-US" sz="2000" dirty="0" err="1">
                <a:latin typeface="Courier" pitchFamily="2" charset="0"/>
              </a:rPr>
              <a:t>printf</a:t>
            </a:r>
            <a:r>
              <a:rPr lang="en-US" sz="2000" dirty="0">
                <a:latin typeface="Courier" pitchFamily="2" charset="0"/>
              </a:rPr>
              <a:t>(</a:t>
            </a:r>
            <a:r>
              <a:rPr lang="en-US" sz="2000" dirty="0">
                <a:solidFill>
                  <a:srgbClr val="BA2121"/>
                </a:solidFill>
                <a:latin typeface="Courier" pitchFamily="2" charset="0"/>
              </a:rPr>
              <a:t>”bye</a:t>
            </a:r>
            <a:r>
              <a:rPr lang="en-US" sz="2000" b="1" dirty="0">
                <a:solidFill>
                  <a:srgbClr val="BB6622"/>
                </a:solidFill>
                <a:latin typeface="Courier" pitchFamily="2" charset="0"/>
              </a:rPr>
              <a:t>\n</a:t>
            </a:r>
            <a:r>
              <a:rPr lang="en-US" sz="2000" dirty="0">
                <a:solidFill>
                  <a:srgbClr val="BA2121"/>
                </a:solidFill>
                <a:latin typeface="Courier" pitchFamily="2" charset="0"/>
              </a:rPr>
              <a:t>”</a:t>
            </a:r>
            <a:r>
              <a:rPr lang="en-US" sz="2000" dirty="0">
                <a:latin typeface="Courier" pitchFamily="2" charset="0"/>
              </a:rPr>
              <a:t>);</a:t>
            </a:r>
          </a:p>
          <a:p>
            <a:r>
              <a:rPr lang="en-US" sz="2000" dirty="0">
                <a:latin typeface="Courier" pitchFamily="2" charset="0"/>
              </a:rPr>
              <a:t>}</a:t>
            </a:r>
          </a:p>
          <a:p>
            <a:endParaRPr lang="en-US" sz="2000" dirty="0">
              <a:effectLst/>
              <a:latin typeface="Courier" pitchFamily="2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C5843FB-EA2F-8246-A0D9-C6B5A84CF7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7501577"/>
              </p:ext>
            </p:extLst>
          </p:nvPr>
        </p:nvGraphicFramePr>
        <p:xfrm>
          <a:off x="7408813" y="1438122"/>
          <a:ext cx="1928323" cy="447282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28323">
                  <a:extLst>
                    <a:ext uri="{9D8B030D-6E8A-4147-A177-3AD203B41FA5}">
                      <a16:colId xmlns:a16="http://schemas.microsoft.com/office/drawing/2014/main" val="41378428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Courier" pitchFamily="2" charset="0"/>
                      </a:endParaRPr>
                    </a:p>
                  </a:txBody>
                  <a:tcPr marL="75570" marR="75570"/>
                </a:tc>
                <a:extLst>
                  <a:ext uri="{0D108BD9-81ED-4DB2-BD59-A6C34878D82A}">
                    <a16:rowId xmlns:a16="http://schemas.microsoft.com/office/drawing/2014/main" val="987878568"/>
                  </a:ext>
                </a:extLst>
              </a:tr>
              <a:tr h="22250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urier" pitchFamily="2" charset="0"/>
                        </a:rPr>
                        <a:t>…</a:t>
                      </a:r>
                    </a:p>
                  </a:txBody>
                  <a:tcPr marL="75570" marR="75570" anchor="ctr"/>
                </a:tc>
                <a:extLst>
                  <a:ext uri="{0D108BD9-81ED-4DB2-BD59-A6C34878D82A}">
                    <a16:rowId xmlns:a16="http://schemas.microsoft.com/office/drawing/2014/main" val="3553514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Sniglet" pitchFamily="82" charset="0"/>
                        </a:rPr>
                        <a:t>saved </a:t>
                      </a:r>
                      <a:r>
                        <a:rPr lang="en-US" sz="1800" dirty="0" err="1">
                          <a:latin typeface="Courier" pitchFamily="2" charset="0"/>
                        </a:rPr>
                        <a:t>rbp</a:t>
                      </a:r>
                      <a:r>
                        <a:rPr lang="en-US" sz="1800" dirty="0">
                          <a:latin typeface="Sniglet" pitchFamily="82" charset="0"/>
                        </a:rPr>
                        <a:t> </a:t>
                      </a:r>
                    </a:p>
                  </a:txBody>
                  <a:tcPr marL="75570" marR="75570"/>
                </a:tc>
                <a:extLst>
                  <a:ext uri="{0D108BD9-81ED-4DB2-BD59-A6C34878D82A}">
                    <a16:rowId xmlns:a16="http://schemas.microsoft.com/office/drawing/2014/main" val="391311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Sniglet" pitchFamily="82" charset="0"/>
                        </a:rPr>
                        <a:t>saved </a:t>
                      </a:r>
                      <a:r>
                        <a:rPr lang="en-US" sz="1800" dirty="0">
                          <a:latin typeface="Courier" pitchFamily="2" charset="0"/>
                        </a:rPr>
                        <a:t>rip</a:t>
                      </a:r>
                      <a:r>
                        <a:rPr lang="en-US" sz="1800" dirty="0">
                          <a:latin typeface="Sniglet" pitchFamily="82" charset="0"/>
                        </a:rPr>
                        <a:t> </a:t>
                      </a:r>
                    </a:p>
                    <a:p>
                      <a:pPr algn="ctr"/>
                      <a:r>
                        <a:rPr lang="en-US" sz="1800" dirty="0">
                          <a:latin typeface="Sniglet" pitchFamily="82" charset="0"/>
                        </a:rPr>
                        <a:t>(return address)</a:t>
                      </a:r>
                      <a:r>
                        <a:rPr lang="en-US" sz="1800" dirty="0">
                          <a:latin typeface="Courier" pitchFamily="2" charset="0"/>
                        </a:rPr>
                        <a:t> </a:t>
                      </a:r>
                    </a:p>
                  </a:txBody>
                  <a:tcPr marL="75570" marR="75570"/>
                </a:tc>
                <a:extLst>
                  <a:ext uri="{0D108BD9-81ED-4DB2-BD59-A6C34878D82A}">
                    <a16:rowId xmlns:a16="http://schemas.microsoft.com/office/drawing/2014/main" val="2962680696"/>
                  </a:ext>
                </a:extLst>
              </a:tr>
              <a:tr h="86602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urier" pitchFamily="2" charset="0"/>
                        </a:rPr>
                        <a:t>…</a:t>
                      </a:r>
                    </a:p>
                  </a:txBody>
                  <a:tcPr marL="75570" marR="75570"/>
                </a:tc>
                <a:extLst>
                  <a:ext uri="{0D108BD9-81ED-4DB2-BD59-A6C34878D82A}">
                    <a16:rowId xmlns:a16="http://schemas.microsoft.com/office/drawing/2014/main" val="222391780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BFDC997C-1EF2-E04E-8FB7-16E270C07BE9}"/>
              </a:ext>
            </a:extLst>
          </p:cNvPr>
          <p:cNvSpPr txBox="1"/>
          <p:nvPr/>
        </p:nvSpPr>
        <p:spPr>
          <a:xfrm>
            <a:off x="6308313" y="3878882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ourier" pitchFamily="2" charset="0"/>
              </a:rPr>
              <a:t>rbp</a:t>
            </a:r>
            <a:r>
              <a:rPr lang="en-US" sz="1800" dirty="0">
                <a:latin typeface="Courier" pitchFamily="2" charset="0"/>
              </a:rPr>
              <a:t> -&gt;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F86F42-8677-7047-BD1E-4F431A2F56C7}"/>
              </a:ext>
            </a:extLst>
          </p:cNvPr>
          <p:cNvSpPr txBox="1"/>
          <p:nvPr/>
        </p:nvSpPr>
        <p:spPr>
          <a:xfrm>
            <a:off x="9534584" y="1522079"/>
            <a:ext cx="1140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niglet" pitchFamily="82" charset="0"/>
              </a:rPr>
              <a:t>low address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55BE62E-CB3D-A849-AF4B-0B0800B6B0B3}"/>
              </a:ext>
            </a:extLst>
          </p:cNvPr>
          <p:cNvSpPr txBox="1"/>
          <p:nvPr/>
        </p:nvSpPr>
        <p:spPr>
          <a:xfrm>
            <a:off x="9534585" y="4885763"/>
            <a:ext cx="11945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niglet" pitchFamily="82" charset="0"/>
              </a:rPr>
              <a:t>high address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B8F0DD6-0D04-EA4D-A2A2-89A62F8385E6}"/>
              </a:ext>
            </a:extLst>
          </p:cNvPr>
          <p:cNvCxnSpPr/>
          <p:nvPr/>
        </p:nvCxnSpPr>
        <p:spPr>
          <a:xfrm>
            <a:off x="9503228" y="1675967"/>
            <a:ext cx="0" cy="33636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ED195B3-F353-FE44-884A-1E4434D5315F}"/>
              </a:ext>
            </a:extLst>
          </p:cNvPr>
          <p:cNvSpPr txBox="1"/>
          <p:nvPr/>
        </p:nvSpPr>
        <p:spPr>
          <a:xfrm>
            <a:off x="6313952" y="1636423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ourier" pitchFamily="2" charset="0"/>
              </a:rPr>
              <a:t>rsp</a:t>
            </a:r>
            <a:r>
              <a:rPr lang="en-US" sz="1800" dirty="0">
                <a:latin typeface="Courier" pitchFamily="2" charset="0"/>
              </a:rPr>
              <a:t> -&gt;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88C01EA-448D-C14F-B3D5-065109E9CFA1}"/>
              </a:ext>
            </a:extLst>
          </p:cNvPr>
          <p:cNvCxnSpPr/>
          <p:nvPr/>
        </p:nvCxnSpPr>
        <p:spPr>
          <a:xfrm flipH="1">
            <a:off x="4441371" y="4669971"/>
            <a:ext cx="2900913" cy="210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9EF3DD1E-2A80-2746-A9C1-90943685C9DF}"/>
              </a:ext>
            </a:extLst>
          </p:cNvPr>
          <p:cNvSpPr/>
          <p:nvPr/>
        </p:nvSpPr>
        <p:spPr>
          <a:xfrm>
            <a:off x="3685933" y="2261444"/>
            <a:ext cx="3144070" cy="8309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latin typeface="Courier" pitchFamily="2" charset="0"/>
              </a:rPr>
              <a:t>&lt;+0&gt;:	push   </a:t>
            </a:r>
            <a:r>
              <a:rPr lang="en-US" sz="1600" dirty="0" err="1">
                <a:latin typeface="Courier" pitchFamily="2" charset="0"/>
              </a:rPr>
              <a:t>rbp</a:t>
            </a:r>
            <a:endParaRPr lang="en-US" sz="1600" dirty="0">
              <a:latin typeface="Courier" pitchFamily="2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ourier" pitchFamily="2" charset="0"/>
              </a:rPr>
              <a:t>&lt;+1&gt;:	mov    </a:t>
            </a:r>
            <a:r>
              <a:rPr lang="en-US" sz="1600" dirty="0" err="1">
                <a:solidFill>
                  <a:schemeClr val="tx1"/>
                </a:solidFill>
                <a:latin typeface="Courier" pitchFamily="2" charset="0"/>
              </a:rPr>
              <a:t>rbp,rsp</a:t>
            </a:r>
            <a:endParaRPr lang="en-US" sz="1600" dirty="0">
              <a:solidFill>
                <a:schemeClr val="tx1"/>
              </a:solidFill>
              <a:latin typeface="Courier" pitchFamily="2" charset="0"/>
            </a:endParaRPr>
          </a:p>
          <a:p>
            <a:r>
              <a:rPr lang="en-US" sz="1600" dirty="0">
                <a:solidFill>
                  <a:schemeClr val="accent6"/>
                </a:solidFill>
                <a:latin typeface="Courier" pitchFamily="2" charset="0"/>
              </a:rPr>
              <a:t>&lt;+4&gt;:	sub    rsp,0x50</a:t>
            </a:r>
          </a:p>
        </p:txBody>
      </p:sp>
    </p:spTree>
    <p:extLst>
      <p:ext uri="{BB962C8B-B14F-4D97-AF65-F5344CB8AC3E}">
        <p14:creationId xmlns:p14="http://schemas.microsoft.com/office/powerpoint/2010/main" val="6282303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5024CD-871D-4241-AEEF-7F8685EE5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stack works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09335C1-DA68-6243-B24E-E4D0BF61E04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32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7676B4F-7244-0940-A77E-379D57D6C2E7}"/>
              </a:ext>
            </a:extLst>
          </p:cNvPr>
          <p:cNvSpPr/>
          <p:nvPr/>
        </p:nvSpPr>
        <p:spPr>
          <a:xfrm>
            <a:off x="1533405" y="2239282"/>
            <a:ext cx="4148937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B00040"/>
                </a:solidFill>
                <a:latin typeface="Courier" pitchFamily="2" charset="0"/>
              </a:rPr>
              <a:t>void</a:t>
            </a:r>
            <a:r>
              <a:rPr lang="en-US" sz="2000" dirty="0">
                <a:latin typeface="Courier" pitchFamily="2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urier" pitchFamily="2" charset="0"/>
              </a:rPr>
              <a:t>foo</a:t>
            </a:r>
            <a:r>
              <a:rPr lang="en-US" sz="2000" dirty="0">
                <a:latin typeface="Courier" pitchFamily="2" charset="0"/>
              </a:rPr>
              <a:t>(){</a:t>
            </a:r>
          </a:p>
          <a:p>
            <a:r>
              <a:rPr lang="en-US" sz="2000" dirty="0">
                <a:latin typeface="Courier" pitchFamily="2" charset="0"/>
              </a:rPr>
              <a:t>  </a:t>
            </a:r>
            <a:r>
              <a:rPr lang="en-US" sz="2000" dirty="0">
                <a:solidFill>
                  <a:srgbClr val="B00040"/>
                </a:solidFill>
                <a:latin typeface="Courier" pitchFamily="2" charset="0"/>
              </a:rPr>
              <a:t>int</a:t>
            </a:r>
            <a:r>
              <a:rPr lang="en-US" sz="2000" dirty="0">
                <a:latin typeface="Courier" pitchFamily="2" charset="0"/>
              </a:rPr>
              <a:t> x = 0;</a:t>
            </a:r>
          </a:p>
          <a:p>
            <a:r>
              <a:rPr lang="en-US" sz="2000" dirty="0">
                <a:solidFill>
                  <a:srgbClr val="B00040"/>
                </a:solidFill>
                <a:latin typeface="Courier" pitchFamily="2" charset="0"/>
              </a:rPr>
              <a:t>  int</a:t>
            </a:r>
            <a:r>
              <a:rPr lang="en-US" sz="2000" dirty="0">
                <a:latin typeface="Courier" pitchFamily="2" charset="0"/>
              </a:rPr>
              <a:t> y = 1;</a:t>
            </a:r>
          </a:p>
          <a:p>
            <a:r>
              <a:rPr lang="en-US" sz="2000" dirty="0">
                <a:latin typeface="Courier" pitchFamily="2" charset="0"/>
              </a:rPr>
              <a:t>  </a:t>
            </a:r>
            <a:r>
              <a:rPr lang="en-US" sz="2000" dirty="0" err="1">
                <a:latin typeface="Courier" pitchFamily="2" charset="0"/>
              </a:rPr>
              <a:t>printf</a:t>
            </a:r>
            <a:r>
              <a:rPr lang="en-US" sz="2000" dirty="0">
                <a:latin typeface="Courier" pitchFamily="2" charset="0"/>
              </a:rPr>
              <a:t>(</a:t>
            </a:r>
            <a:r>
              <a:rPr lang="en-US" sz="2000" dirty="0">
                <a:solidFill>
                  <a:srgbClr val="BA2121"/>
                </a:solidFill>
                <a:latin typeface="Courier" pitchFamily="2" charset="0"/>
              </a:rPr>
              <a:t>”%d</a:t>
            </a:r>
            <a:r>
              <a:rPr lang="en-US" sz="2000" b="1" dirty="0">
                <a:solidFill>
                  <a:srgbClr val="BB6622"/>
                </a:solidFill>
                <a:latin typeface="Courier" pitchFamily="2" charset="0"/>
              </a:rPr>
              <a:t>\n</a:t>
            </a:r>
            <a:r>
              <a:rPr lang="en-US" sz="2000" dirty="0">
                <a:solidFill>
                  <a:srgbClr val="BA2121"/>
                </a:solidFill>
                <a:latin typeface="Courier" pitchFamily="2" charset="0"/>
              </a:rPr>
              <a:t>”, </a:t>
            </a:r>
            <a:r>
              <a:rPr lang="en-US" sz="2000" dirty="0">
                <a:latin typeface="Courier" pitchFamily="2" charset="0"/>
              </a:rPr>
              <a:t>x + y);</a:t>
            </a:r>
          </a:p>
          <a:p>
            <a:r>
              <a:rPr lang="en-US" sz="2000" dirty="0">
                <a:latin typeface="Courier" pitchFamily="2" charset="0"/>
              </a:rPr>
              <a:t>}</a:t>
            </a:r>
          </a:p>
          <a:p>
            <a:endParaRPr lang="en-US" sz="2000" dirty="0">
              <a:latin typeface="Courier" pitchFamily="2" charset="0"/>
            </a:endParaRPr>
          </a:p>
          <a:p>
            <a:r>
              <a:rPr lang="en-US" sz="2000" dirty="0">
                <a:solidFill>
                  <a:srgbClr val="B00040"/>
                </a:solidFill>
                <a:latin typeface="Courier" pitchFamily="2" charset="0"/>
              </a:rPr>
              <a:t>void</a:t>
            </a:r>
            <a:r>
              <a:rPr lang="en-US" sz="2000" dirty="0">
                <a:latin typeface="Courier" pitchFamily="2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urier" pitchFamily="2" charset="0"/>
              </a:rPr>
              <a:t>bar</a:t>
            </a:r>
            <a:r>
              <a:rPr lang="en-US" sz="2000" dirty="0">
                <a:latin typeface="Courier" pitchFamily="2" charset="0"/>
              </a:rPr>
              <a:t>(){</a:t>
            </a:r>
          </a:p>
          <a:p>
            <a:r>
              <a:rPr lang="en-US" sz="2000" dirty="0">
                <a:latin typeface="Courier" pitchFamily="2" charset="0"/>
              </a:rPr>
              <a:t>  foo();</a:t>
            </a:r>
          </a:p>
          <a:p>
            <a:r>
              <a:rPr lang="en-US" sz="2000" dirty="0">
                <a:latin typeface="Courier" pitchFamily="2" charset="0"/>
              </a:rPr>
              <a:t>  </a:t>
            </a:r>
            <a:r>
              <a:rPr lang="en-US" sz="2000" dirty="0" err="1">
                <a:latin typeface="Courier" pitchFamily="2" charset="0"/>
              </a:rPr>
              <a:t>printf</a:t>
            </a:r>
            <a:r>
              <a:rPr lang="en-US" sz="2000" dirty="0">
                <a:latin typeface="Courier" pitchFamily="2" charset="0"/>
              </a:rPr>
              <a:t>(</a:t>
            </a:r>
            <a:r>
              <a:rPr lang="en-US" sz="2000" dirty="0">
                <a:solidFill>
                  <a:srgbClr val="BA2121"/>
                </a:solidFill>
                <a:latin typeface="Courier" pitchFamily="2" charset="0"/>
              </a:rPr>
              <a:t>”bye</a:t>
            </a:r>
            <a:r>
              <a:rPr lang="en-US" sz="2000" b="1" dirty="0">
                <a:solidFill>
                  <a:srgbClr val="BB6622"/>
                </a:solidFill>
                <a:latin typeface="Courier" pitchFamily="2" charset="0"/>
              </a:rPr>
              <a:t>\n</a:t>
            </a:r>
            <a:r>
              <a:rPr lang="en-US" sz="2000" dirty="0">
                <a:solidFill>
                  <a:srgbClr val="BA2121"/>
                </a:solidFill>
                <a:latin typeface="Courier" pitchFamily="2" charset="0"/>
              </a:rPr>
              <a:t>”</a:t>
            </a:r>
            <a:r>
              <a:rPr lang="en-US" sz="2000" dirty="0">
                <a:latin typeface="Courier" pitchFamily="2" charset="0"/>
              </a:rPr>
              <a:t>);</a:t>
            </a:r>
          </a:p>
          <a:p>
            <a:r>
              <a:rPr lang="en-US" sz="2000" dirty="0">
                <a:latin typeface="Courier" pitchFamily="2" charset="0"/>
              </a:rPr>
              <a:t>}</a:t>
            </a:r>
          </a:p>
          <a:p>
            <a:endParaRPr lang="en-US" sz="2000" dirty="0">
              <a:effectLst/>
              <a:latin typeface="Courier" pitchFamily="2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C5843FB-EA2F-8246-A0D9-C6B5A84CF7E3}"/>
              </a:ext>
            </a:extLst>
          </p:cNvPr>
          <p:cNvGraphicFramePr>
            <a:graphicFrameLocks noGrp="1"/>
          </p:cNvGraphicFramePr>
          <p:nvPr/>
        </p:nvGraphicFramePr>
        <p:xfrm>
          <a:off x="7408813" y="1438122"/>
          <a:ext cx="1928323" cy="447282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28323">
                  <a:extLst>
                    <a:ext uri="{9D8B030D-6E8A-4147-A177-3AD203B41FA5}">
                      <a16:colId xmlns:a16="http://schemas.microsoft.com/office/drawing/2014/main" val="41378428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Courier" pitchFamily="2" charset="0"/>
                      </a:endParaRPr>
                    </a:p>
                  </a:txBody>
                  <a:tcPr marL="75570" marR="75570"/>
                </a:tc>
                <a:extLst>
                  <a:ext uri="{0D108BD9-81ED-4DB2-BD59-A6C34878D82A}">
                    <a16:rowId xmlns:a16="http://schemas.microsoft.com/office/drawing/2014/main" val="987878568"/>
                  </a:ext>
                </a:extLst>
              </a:tr>
              <a:tr h="22250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urier" pitchFamily="2" charset="0"/>
                        </a:rPr>
                        <a:t>…</a:t>
                      </a:r>
                    </a:p>
                  </a:txBody>
                  <a:tcPr marL="75570" marR="75570" anchor="ctr"/>
                </a:tc>
                <a:extLst>
                  <a:ext uri="{0D108BD9-81ED-4DB2-BD59-A6C34878D82A}">
                    <a16:rowId xmlns:a16="http://schemas.microsoft.com/office/drawing/2014/main" val="3553514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Sniglet" pitchFamily="82" charset="0"/>
                        </a:rPr>
                        <a:t>saved </a:t>
                      </a:r>
                      <a:r>
                        <a:rPr lang="en-US" sz="1800" dirty="0" err="1">
                          <a:latin typeface="Courier" pitchFamily="2" charset="0"/>
                        </a:rPr>
                        <a:t>rbp</a:t>
                      </a:r>
                      <a:r>
                        <a:rPr lang="en-US" sz="1800" dirty="0">
                          <a:latin typeface="Sniglet" pitchFamily="82" charset="0"/>
                        </a:rPr>
                        <a:t> </a:t>
                      </a:r>
                    </a:p>
                  </a:txBody>
                  <a:tcPr marL="75570" marR="75570"/>
                </a:tc>
                <a:extLst>
                  <a:ext uri="{0D108BD9-81ED-4DB2-BD59-A6C34878D82A}">
                    <a16:rowId xmlns:a16="http://schemas.microsoft.com/office/drawing/2014/main" val="391311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Sniglet" pitchFamily="82" charset="0"/>
                        </a:rPr>
                        <a:t>saved </a:t>
                      </a:r>
                      <a:r>
                        <a:rPr lang="en-US" sz="1800" dirty="0">
                          <a:latin typeface="Courier" pitchFamily="2" charset="0"/>
                        </a:rPr>
                        <a:t>rip</a:t>
                      </a:r>
                      <a:r>
                        <a:rPr lang="en-US" sz="1800" dirty="0">
                          <a:latin typeface="Sniglet" pitchFamily="82" charset="0"/>
                        </a:rPr>
                        <a:t> </a:t>
                      </a:r>
                    </a:p>
                    <a:p>
                      <a:pPr algn="ctr"/>
                      <a:r>
                        <a:rPr lang="en-US" sz="1800" dirty="0">
                          <a:latin typeface="Sniglet" pitchFamily="82" charset="0"/>
                        </a:rPr>
                        <a:t>(return address)</a:t>
                      </a:r>
                      <a:r>
                        <a:rPr lang="en-US" sz="1800" dirty="0">
                          <a:latin typeface="Courier" pitchFamily="2" charset="0"/>
                        </a:rPr>
                        <a:t> </a:t>
                      </a:r>
                    </a:p>
                  </a:txBody>
                  <a:tcPr marL="75570" marR="75570"/>
                </a:tc>
                <a:extLst>
                  <a:ext uri="{0D108BD9-81ED-4DB2-BD59-A6C34878D82A}">
                    <a16:rowId xmlns:a16="http://schemas.microsoft.com/office/drawing/2014/main" val="2962680696"/>
                  </a:ext>
                </a:extLst>
              </a:tr>
              <a:tr h="86602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urier" pitchFamily="2" charset="0"/>
                        </a:rPr>
                        <a:t>…</a:t>
                      </a:r>
                    </a:p>
                  </a:txBody>
                  <a:tcPr marL="75570" marR="75570"/>
                </a:tc>
                <a:extLst>
                  <a:ext uri="{0D108BD9-81ED-4DB2-BD59-A6C34878D82A}">
                    <a16:rowId xmlns:a16="http://schemas.microsoft.com/office/drawing/2014/main" val="222391780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BFDC997C-1EF2-E04E-8FB7-16E270C07BE9}"/>
              </a:ext>
            </a:extLst>
          </p:cNvPr>
          <p:cNvSpPr txBox="1"/>
          <p:nvPr/>
        </p:nvSpPr>
        <p:spPr>
          <a:xfrm>
            <a:off x="5275159" y="3867675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ourier" pitchFamily="2" charset="0"/>
              </a:rPr>
              <a:t>rsp</a:t>
            </a:r>
            <a:r>
              <a:rPr lang="en-US" sz="1800" dirty="0">
                <a:latin typeface="Courier" pitchFamily="2" charset="0"/>
              </a:rPr>
              <a:t> -&gt;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F86F42-8677-7047-BD1E-4F431A2F56C7}"/>
              </a:ext>
            </a:extLst>
          </p:cNvPr>
          <p:cNvSpPr txBox="1"/>
          <p:nvPr/>
        </p:nvSpPr>
        <p:spPr>
          <a:xfrm>
            <a:off x="9534584" y="1522079"/>
            <a:ext cx="1140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niglet" pitchFamily="82" charset="0"/>
              </a:rPr>
              <a:t>low address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55BE62E-CB3D-A849-AF4B-0B0800B6B0B3}"/>
              </a:ext>
            </a:extLst>
          </p:cNvPr>
          <p:cNvSpPr txBox="1"/>
          <p:nvPr/>
        </p:nvSpPr>
        <p:spPr>
          <a:xfrm>
            <a:off x="9534585" y="4885763"/>
            <a:ext cx="11945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niglet" pitchFamily="82" charset="0"/>
              </a:rPr>
              <a:t>high address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B8F0DD6-0D04-EA4D-A2A2-89A62F8385E6}"/>
              </a:ext>
            </a:extLst>
          </p:cNvPr>
          <p:cNvCxnSpPr/>
          <p:nvPr/>
        </p:nvCxnSpPr>
        <p:spPr>
          <a:xfrm>
            <a:off x="9503228" y="1675967"/>
            <a:ext cx="0" cy="33636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ED195B3-F353-FE44-884A-1E4434D5315F}"/>
              </a:ext>
            </a:extLst>
          </p:cNvPr>
          <p:cNvSpPr txBox="1"/>
          <p:nvPr/>
        </p:nvSpPr>
        <p:spPr>
          <a:xfrm>
            <a:off x="6308312" y="3868781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ourier" pitchFamily="2" charset="0"/>
              </a:rPr>
              <a:t>rbp</a:t>
            </a:r>
            <a:r>
              <a:rPr lang="en-US" sz="1800" dirty="0">
                <a:latin typeface="Courier" pitchFamily="2" charset="0"/>
              </a:rPr>
              <a:t> -&gt;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88C01EA-448D-C14F-B3D5-065109E9CFA1}"/>
              </a:ext>
            </a:extLst>
          </p:cNvPr>
          <p:cNvCxnSpPr/>
          <p:nvPr/>
        </p:nvCxnSpPr>
        <p:spPr>
          <a:xfrm flipH="1">
            <a:off x="4441371" y="4669971"/>
            <a:ext cx="2900913" cy="210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9EF3DD1E-2A80-2746-A9C1-90943685C9DF}"/>
              </a:ext>
            </a:extLst>
          </p:cNvPr>
          <p:cNvSpPr/>
          <p:nvPr/>
        </p:nvSpPr>
        <p:spPr>
          <a:xfrm>
            <a:off x="3981702" y="2303351"/>
            <a:ext cx="1862444" cy="60806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urier" pitchFamily="2" charset="0"/>
              </a:rPr>
              <a:t>&lt;+182&gt;:	leave</a:t>
            </a:r>
          </a:p>
          <a:p>
            <a:r>
              <a:rPr lang="en-US" sz="1600" dirty="0">
                <a:solidFill>
                  <a:schemeClr val="tx1"/>
                </a:solidFill>
                <a:latin typeface="Courier" pitchFamily="2" charset="0"/>
              </a:rPr>
              <a:t>&lt;+183&gt;:	ret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73BCD3-BE6D-A74F-AB69-9687112D5A68}"/>
              </a:ext>
            </a:extLst>
          </p:cNvPr>
          <p:cNvSpPr/>
          <p:nvPr/>
        </p:nvSpPr>
        <p:spPr>
          <a:xfrm>
            <a:off x="5827310" y="2135328"/>
            <a:ext cx="14734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Courier" pitchFamily="2" charset="0"/>
              </a:rPr>
              <a:t>mov </a:t>
            </a:r>
            <a:r>
              <a:rPr lang="en-US" dirty="0" err="1">
                <a:solidFill>
                  <a:schemeClr val="accent6"/>
                </a:solidFill>
                <a:latin typeface="Courier" pitchFamily="2" charset="0"/>
              </a:rPr>
              <a:t>rsp</a:t>
            </a:r>
            <a:r>
              <a:rPr lang="en-US" dirty="0">
                <a:solidFill>
                  <a:schemeClr val="accent6"/>
                </a:solidFill>
                <a:latin typeface="Courier" pitchFamily="2" charset="0"/>
              </a:rPr>
              <a:t>, </a:t>
            </a:r>
            <a:r>
              <a:rPr lang="en-US" dirty="0" err="1">
                <a:solidFill>
                  <a:schemeClr val="accent6"/>
                </a:solidFill>
                <a:latin typeface="Courier" pitchFamily="2" charset="0"/>
              </a:rPr>
              <a:t>rbp</a:t>
            </a:r>
            <a:endParaRPr lang="en-US" dirty="0">
              <a:solidFill>
                <a:schemeClr val="accent6"/>
              </a:solidFill>
              <a:latin typeface="Courier" pitchFamily="2" charset="0"/>
            </a:endParaRPr>
          </a:p>
          <a:p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pop </a:t>
            </a:r>
            <a:r>
              <a:rPr lang="en-US" dirty="0" err="1">
                <a:solidFill>
                  <a:schemeClr val="tx1"/>
                </a:solidFill>
                <a:latin typeface="Courier" pitchFamily="2" charset="0"/>
              </a:rPr>
              <a:t>rbp</a:t>
            </a:r>
            <a:endParaRPr lang="en-US" dirty="0">
              <a:solidFill>
                <a:schemeClr val="tx1"/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22828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5024CD-871D-4241-AEEF-7F8685EE5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stack works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09335C1-DA68-6243-B24E-E4D0BF61E04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33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7676B4F-7244-0940-A77E-379D57D6C2E7}"/>
              </a:ext>
            </a:extLst>
          </p:cNvPr>
          <p:cNvSpPr/>
          <p:nvPr/>
        </p:nvSpPr>
        <p:spPr>
          <a:xfrm>
            <a:off x="1533405" y="2239282"/>
            <a:ext cx="4148937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B00040"/>
                </a:solidFill>
                <a:latin typeface="Courier" pitchFamily="2" charset="0"/>
              </a:rPr>
              <a:t>void</a:t>
            </a:r>
            <a:r>
              <a:rPr lang="en-US" sz="2000" dirty="0">
                <a:latin typeface="Courier" pitchFamily="2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urier" pitchFamily="2" charset="0"/>
              </a:rPr>
              <a:t>foo</a:t>
            </a:r>
            <a:r>
              <a:rPr lang="en-US" sz="2000" dirty="0">
                <a:latin typeface="Courier" pitchFamily="2" charset="0"/>
              </a:rPr>
              <a:t>(){</a:t>
            </a:r>
          </a:p>
          <a:p>
            <a:r>
              <a:rPr lang="en-US" sz="2000" dirty="0">
                <a:latin typeface="Courier" pitchFamily="2" charset="0"/>
              </a:rPr>
              <a:t>  </a:t>
            </a:r>
            <a:r>
              <a:rPr lang="en-US" sz="2000" dirty="0">
                <a:solidFill>
                  <a:srgbClr val="B00040"/>
                </a:solidFill>
                <a:latin typeface="Courier" pitchFamily="2" charset="0"/>
              </a:rPr>
              <a:t>int</a:t>
            </a:r>
            <a:r>
              <a:rPr lang="en-US" sz="2000" dirty="0">
                <a:latin typeface="Courier" pitchFamily="2" charset="0"/>
              </a:rPr>
              <a:t> x = 0;</a:t>
            </a:r>
          </a:p>
          <a:p>
            <a:r>
              <a:rPr lang="en-US" sz="2000" dirty="0">
                <a:solidFill>
                  <a:srgbClr val="B00040"/>
                </a:solidFill>
                <a:latin typeface="Courier" pitchFamily="2" charset="0"/>
              </a:rPr>
              <a:t>  int</a:t>
            </a:r>
            <a:r>
              <a:rPr lang="en-US" sz="2000" dirty="0">
                <a:latin typeface="Courier" pitchFamily="2" charset="0"/>
              </a:rPr>
              <a:t> y = 1;</a:t>
            </a:r>
          </a:p>
          <a:p>
            <a:r>
              <a:rPr lang="en-US" sz="2000" dirty="0">
                <a:latin typeface="Courier" pitchFamily="2" charset="0"/>
              </a:rPr>
              <a:t>  </a:t>
            </a:r>
            <a:r>
              <a:rPr lang="en-US" sz="2000" dirty="0" err="1">
                <a:latin typeface="Courier" pitchFamily="2" charset="0"/>
              </a:rPr>
              <a:t>printf</a:t>
            </a:r>
            <a:r>
              <a:rPr lang="en-US" sz="2000" dirty="0">
                <a:latin typeface="Courier" pitchFamily="2" charset="0"/>
              </a:rPr>
              <a:t>(</a:t>
            </a:r>
            <a:r>
              <a:rPr lang="en-US" sz="2000" dirty="0">
                <a:solidFill>
                  <a:srgbClr val="BA2121"/>
                </a:solidFill>
                <a:latin typeface="Courier" pitchFamily="2" charset="0"/>
              </a:rPr>
              <a:t>”%d</a:t>
            </a:r>
            <a:r>
              <a:rPr lang="en-US" sz="2000" b="1" dirty="0">
                <a:solidFill>
                  <a:srgbClr val="BB6622"/>
                </a:solidFill>
                <a:latin typeface="Courier" pitchFamily="2" charset="0"/>
              </a:rPr>
              <a:t>\n</a:t>
            </a:r>
            <a:r>
              <a:rPr lang="en-US" sz="2000" dirty="0">
                <a:solidFill>
                  <a:srgbClr val="BA2121"/>
                </a:solidFill>
                <a:latin typeface="Courier" pitchFamily="2" charset="0"/>
              </a:rPr>
              <a:t>”, </a:t>
            </a:r>
            <a:r>
              <a:rPr lang="en-US" sz="2000" dirty="0">
                <a:latin typeface="Courier" pitchFamily="2" charset="0"/>
              </a:rPr>
              <a:t>x + y);</a:t>
            </a:r>
          </a:p>
          <a:p>
            <a:r>
              <a:rPr lang="en-US" sz="2000" dirty="0">
                <a:latin typeface="Courier" pitchFamily="2" charset="0"/>
              </a:rPr>
              <a:t>}</a:t>
            </a:r>
          </a:p>
          <a:p>
            <a:endParaRPr lang="en-US" sz="2000" dirty="0">
              <a:latin typeface="Courier" pitchFamily="2" charset="0"/>
            </a:endParaRPr>
          </a:p>
          <a:p>
            <a:r>
              <a:rPr lang="en-US" sz="2000" dirty="0">
                <a:solidFill>
                  <a:srgbClr val="B00040"/>
                </a:solidFill>
                <a:latin typeface="Courier" pitchFamily="2" charset="0"/>
              </a:rPr>
              <a:t>void</a:t>
            </a:r>
            <a:r>
              <a:rPr lang="en-US" sz="2000" dirty="0">
                <a:latin typeface="Courier" pitchFamily="2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urier" pitchFamily="2" charset="0"/>
              </a:rPr>
              <a:t>bar</a:t>
            </a:r>
            <a:r>
              <a:rPr lang="en-US" sz="2000" dirty="0">
                <a:latin typeface="Courier" pitchFamily="2" charset="0"/>
              </a:rPr>
              <a:t>(){</a:t>
            </a:r>
          </a:p>
          <a:p>
            <a:r>
              <a:rPr lang="en-US" sz="2000" dirty="0">
                <a:latin typeface="Courier" pitchFamily="2" charset="0"/>
              </a:rPr>
              <a:t>  foo();</a:t>
            </a:r>
          </a:p>
          <a:p>
            <a:r>
              <a:rPr lang="en-US" sz="2000" dirty="0">
                <a:latin typeface="Courier" pitchFamily="2" charset="0"/>
              </a:rPr>
              <a:t>  </a:t>
            </a:r>
            <a:r>
              <a:rPr lang="en-US" sz="2000" dirty="0" err="1">
                <a:latin typeface="Courier" pitchFamily="2" charset="0"/>
              </a:rPr>
              <a:t>printf</a:t>
            </a:r>
            <a:r>
              <a:rPr lang="en-US" sz="2000" dirty="0">
                <a:latin typeface="Courier" pitchFamily="2" charset="0"/>
              </a:rPr>
              <a:t>(</a:t>
            </a:r>
            <a:r>
              <a:rPr lang="en-US" sz="2000" dirty="0">
                <a:solidFill>
                  <a:srgbClr val="BA2121"/>
                </a:solidFill>
                <a:latin typeface="Courier" pitchFamily="2" charset="0"/>
              </a:rPr>
              <a:t>”bye</a:t>
            </a:r>
            <a:r>
              <a:rPr lang="en-US" sz="2000" b="1" dirty="0">
                <a:solidFill>
                  <a:srgbClr val="BB6622"/>
                </a:solidFill>
                <a:latin typeface="Courier" pitchFamily="2" charset="0"/>
              </a:rPr>
              <a:t>\n</a:t>
            </a:r>
            <a:r>
              <a:rPr lang="en-US" sz="2000" dirty="0">
                <a:solidFill>
                  <a:srgbClr val="BA2121"/>
                </a:solidFill>
                <a:latin typeface="Courier" pitchFamily="2" charset="0"/>
              </a:rPr>
              <a:t>”</a:t>
            </a:r>
            <a:r>
              <a:rPr lang="en-US" sz="2000" dirty="0">
                <a:latin typeface="Courier" pitchFamily="2" charset="0"/>
              </a:rPr>
              <a:t>);</a:t>
            </a:r>
          </a:p>
          <a:p>
            <a:r>
              <a:rPr lang="en-US" sz="2000" dirty="0">
                <a:latin typeface="Courier" pitchFamily="2" charset="0"/>
              </a:rPr>
              <a:t>}</a:t>
            </a:r>
          </a:p>
          <a:p>
            <a:endParaRPr lang="en-US" sz="2000" dirty="0">
              <a:effectLst/>
              <a:latin typeface="Courier" pitchFamily="2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C5843FB-EA2F-8246-A0D9-C6B5A84CF7E3}"/>
              </a:ext>
            </a:extLst>
          </p:cNvPr>
          <p:cNvGraphicFramePr>
            <a:graphicFrameLocks noGrp="1"/>
          </p:cNvGraphicFramePr>
          <p:nvPr/>
        </p:nvGraphicFramePr>
        <p:xfrm>
          <a:off x="7408813" y="1438122"/>
          <a:ext cx="1928323" cy="447282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28323">
                  <a:extLst>
                    <a:ext uri="{9D8B030D-6E8A-4147-A177-3AD203B41FA5}">
                      <a16:colId xmlns:a16="http://schemas.microsoft.com/office/drawing/2014/main" val="41378428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Courier" pitchFamily="2" charset="0"/>
                      </a:endParaRPr>
                    </a:p>
                  </a:txBody>
                  <a:tcPr marL="75570" marR="75570"/>
                </a:tc>
                <a:extLst>
                  <a:ext uri="{0D108BD9-81ED-4DB2-BD59-A6C34878D82A}">
                    <a16:rowId xmlns:a16="http://schemas.microsoft.com/office/drawing/2014/main" val="987878568"/>
                  </a:ext>
                </a:extLst>
              </a:tr>
              <a:tr h="22250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urier" pitchFamily="2" charset="0"/>
                        </a:rPr>
                        <a:t>…</a:t>
                      </a:r>
                    </a:p>
                  </a:txBody>
                  <a:tcPr marL="75570" marR="75570" anchor="ctr"/>
                </a:tc>
                <a:extLst>
                  <a:ext uri="{0D108BD9-81ED-4DB2-BD59-A6C34878D82A}">
                    <a16:rowId xmlns:a16="http://schemas.microsoft.com/office/drawing/2014/main" val="3553514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Sniglet" pitchFamily="82" charset="0"/>
                        </a:rPr>
                        <a:t>saved </a:t>
                      </a:r>
                      <a:r>
                        <a:rPr lang="en-US" sz="1800" dirty="0" err="1">
                          <a:latin typeface="Courier" pitchFamily="2" charset="0"/>
                        </a:rPr>
                        <a:t>rbp</a:t>
                      </a:r>
                      <a:r>
                        <a:rPr lang="en-US" sz="1800" dirty="0">
                          <a:latin typeface="Sniglet" pitchFamily="82" charset="0"/>
                        </a:rPr>
                        <a:t> </a:t>
                      </a:r>
                    </a:p>
                  </a:txBody>
                  <a:tcPr marL="75570" marR="75570"/>
                </a:tc>
                <a:extLst>
                  <a:ext uri="{0D108BD9-81ED-4DB2-BD59-A6C34878D82A}">
                    <a16:rowId xmlns:a16="http://schemas.microsoft.com/office/drawing/2014/main" val="391311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Sniglet" pitchFamily="82" charset="0"/>
                        </a:rPr>
                        <a:t>saved </a:t>
                      </a:r>
                      <a:r>
                        <a:rPr lang="en-US" sz="1800" dirty="0">
                          <a:latin typeface="Courier" pitchFamily="2" charset="0"/>
                        </a:rPr>
                        <a:t>rip</a:t>
                      </a:r>
                      <a:r>
                        <a:rPr lang="en-US" sz="1800" dirty="0">
                          <a:latin typeface="Sniglet" pitchFamily="82" charset="0"/>
                        </a:rPr>
                        <a:t> </a:t>
                      </a:r>
                    </a:p>
                    <a:p>
                      <a:pPr algn="ctr"/>
                      <a:r>
                        <a:rPr lang="en-US" sz="1800" dirty="0">
                          <a:latin typeface="Sniglet" pitchFamily="82" charset="0"/>
                        </a:rPr>
                        <a:t>(return address)</a:t>
                      </a:r>
                      <a:r>
                        <a:rPr lang="en-US" sz="1800" dirty="0">
                          <a:latin typeface="Courier" pitchFamily="2" charset="0"/>
                        </a:rPr>
                        <a:t> </a:t>
                      </a:r>
                    </a:p>
                  </a:txBody>
                  <a:tcPr marL="75570" marR="75570"/>
                </a:tc>
                <a:extLst>
                  <a:ext uri="{0D108BD9-81ED-4DB2-BD59-A6C34878D82A}">
                    <a16:rowId xmlns:a16="http://schemas.microsoft.com/office/drawing/2014/main" val="2962680696"/>
                  </a:ext>
                </a:extLst>
              </a:tr>
              <a:tr h="86602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urier" pitchFamily="2" charset="0"/>
                        </a:rPr>
                        <a:t>…</a:t>
                      </a:r>
                    </a:p>
                  </a:txBody>
                  <a:tcPr marL="75570" marR="75570"/>
                </a:tc>
                <a:extLst>
                  <a:ext uri="{0D108BD9-81ED-4DB2-BD59-A6C34878D82A}">
                    <a16:rowId xmlns:a16="http://schemas.microsoft.com/office/drawing/2014/main" val="222391780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BFDC997C-1EF2-E04E-8FB7-16E270C07BE9}"/>
              </a:ext>
            </a:extLst>
          </p:cNvPr>
          <p:cNvSpPr txBox="1"/>
          <p:nvPr/>
        </p:nvSpPr>
        <p:spPr>
          <a:xfrm>
            <a:off x="6320188" y="423779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ourier" pitchFamily="2" charset="0"/>
              </a:rPr>
              <a:t>rsp</a:t>
            </a:r>
            <a:r>
              <a:rPr lang="en-US" sz="1800" dirty="0">
                <a:latin typeface="Courier" pitchFamily="2" charset="0"/>
              </a:rPr>
              <a:t> -&gt;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F86F42-8677-7047-BD1E-4F431A2F56C7}"/>
              </a:ext>
            </a:extLst>
          </p:cNvPr>
          <p:cNvSpPr txBox="1"/>
          <p:nvPr/>
        </p:nvSpPr>
        <p:spPr>
          <a:xfrm>
            <a:off x="9534584" y="1522079"/>
            <a:ext cx="1140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niglet" pitchFamily="82" charset="0"/>
              </a:rPr>
              <a:t>low address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55BE62E-CB3D-A849-AF4B-0B0800B6B0B3}"/>
              </a:ext>
            </a:extLst>
          </p:cNvPr>
          <p:cNvSpPr txBox="1"/>
          <p:nvPr/>
        </p:nvSpPr>
        <p:spPr>
          <a:xfrm>
            <a:off x="9534585" y="4885763"/>
            <a:ext cx="11945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niglet" pitchFamily="82" charset="0"/>
              </a:rPr>
              <a:t>high address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B8F0DD6-0D04-EA4D-A2A2-89A62F8385E6}"/>
              </a:ext>
            </a:extLst>
          </p:cNvPr>
          <p:cNvCxnSpPr/>
          <p:nvPr/>
        </p:nvCxnSpPr>
        <p:spPr>
          <a:xfrm>
            <a:off x="9503228" y="1675967"/>
            <a:ext cx="0" cy="33636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ED195B3-F353-FE44-884A-1E4434D5315F}"/>
              </a:ext>
            </a:extLst>
          </p:cNvPr>
          <p:cNvSpPr txBox="1"/>
          <p:nvPr/>
        </p:nvSpPr>
        <p:spPr>
          <a:xfrm>
            <a:off x="6308312" y="5719353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ourier" pitchFamily="2" charset="0"/>
              </a:rPr>
              <a:t>rbp</a:t>
            </a:r>
            <a:r>
              <a:rPr lang="en-US" sz="1800" dirty="0">
                <a:latin typeface="Courier" pitchFamily="2" charset="0"/>
              </a:rPr>
              <a:t> -&gt;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88C01EA-448D-C14F-B3D5-065109E9CFA1}"/>
              </a:ext>
            </a:extLst>
          </p:cNvPr>
          <p:cNvCxnSpPr/>
          <p:nvPr/>
        </p:nvCxnSpPr>
        <p:spPr>
          <a:xfrm flipH="1">
            <a:off x="4441371" y="4669971"/>
            <a:ext cx="2900913" cy="210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9EF3DD1E-2A80-2746-A9C1-90943685C9DF}"/>
              </a:ext>
            </a:extLst>
          </p:cNvPr>
          <p:cNvSpPr/>
          <p:nvPr/>
        </p:nvSpPr>
        <p:spPr>
          <a:xfrm>
            <a:off x="3981702" y="2303351"/>
            <a:ext cx="1862444" cy="60806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urier" pitchFamily="2" charset="0"/>
              </a:rPr>
              <a:t>&lt;+182&gt;:	leave</a:t>
            </a:r>
          </a:p>
          <a:p>
            <a:r>
              <a:rPr lang="en-US" sz="1600" dirty="0">
                <a:solidFill>
                  <a:schemeClr val="tx1"/>
                </a:solidFill>
                <a:latin typeface="Courier" pitchFamily="2" charset="0"/>
              </a:rPr>
              <a:t>&lt;+183&gt;:	ret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73BCD3-BE6D-A74F-AB69-9687112D5A68}"/>
              </a:ext>
            </a:extLst>
          </p:cNvPr>
          <p:cNvSpPr/>
          <p:nvPr/>
        </p:nvSpPr>
        <p:spPr>
          <a:xfrm>
            <a:off x="5827310" y="2135328"/>
            <a:ext cx="14734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mov </a:t>
            </a:r>
            <a:r>
              <a:rPr lang="en-US" dirty="0" err="1">
                <a:solidFill>
                  <a:schemeClr val="tx1"/>
                </a:solidFill>
                <a:latin typeface="Courier" pitchFamily="2" charset="0"/>
              </a:rPr>
              <a:t>rsp</a:t>
            </a:r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Courier" pitchFamily="2" charset="0"/>
              </a:rPr>
              <a:t>rbp</a:t>
            </a:r>
            <a:endParaRPr lang="en-US" dirty="0">
              <a:solidFill>
                <a:schemeClr val="tx1"/>
              </a:solidFill>
              <a:latin typeface="Courier" pitchFamily="2" charset="0"/>
            </a:endParaRPr>
          </a:p>
          <a:p>
            <a:r>
              <a:rPr lang="en-US" dirty="0">
                <a:solidFill>
                  <a:schemeClr val="accent6"/>
                </a:solidFill>
                <a:latin typeface="Courier" pitchFamily="2" charset="0"/>
              </a:rPr>
              <a:t>pop </a:t>
            </a:r>
            <a:r>
              <a:rPr lang="en-US" dirty="0" err="1">
                <a:solidFill>
                  <a:schemeClr val="accent6"/>
                </a:solidFill>
                <a:latin typeface="Courier" pitchFamily="2" charset="0"/>
              </a:rPr>
              <a:t>rbp</a:t>
            </a:r>
            <a:endParaRPr lang="en-US" dirty="0">
              <a:solidFill>
                <a:schemeClr val="accent6"/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14255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5024CD-871D-4241-AEEF-7F8685EE5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stack works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09335C1-DA68-6243-B24E-E4D0BF61E04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34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7676B4F-7244-0940-A77E-379D57D6C2E7}"/>
              </a:ext>
            </a:extLst>
          </p:cNvPr>
          <p:cNvSpPr/>
          <p:nvPr/>
        </p:nvSpPr>
        <p:spPr>
          <a:xfrm>
            <a:off x="1533405" y="2239282"/>
            <a:ext cx="4148937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B00040"/>
                </a:solidFill>
                <a:latin typeface="Courier" pitchFamily="2" charset="0"/>
              </a:rPr>
              <a:t>void</a:t>
            </a:r>
            <a:r>
              <a:rPr lang="en-US" sz="2000" dirty="0">
                <a:latin typeface="Courier" pitchFamily="2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urier" pitchFamily="2" charset="0"/>
              </a:rPr>
              <a:t>foo</a:t>
            </a:r>
            <a:r>
              <a:rPr lang="en-US" sz="2000" dirty="0">
                <a:latin typeface="Courier" pitchFamily="2" charset="0"/>
              </a:rPr>
              <a:t>(){</a:t>
            </a:r>
          </a:p>
          <a:p>
            <a:r>
              <a:rPr lang="en-US" sz="2000" dirty="0">
                <a:latin typeface="Courier" pitchFamily="2" charset="0"/>
              </a:rPr>
              <a:t>  </a:t>
            </a:r>
            <a:r>
              <a:rPr lang="en-US" sz="2000" dirty="0">
                <a:solidFill>
                  <a:srgbClr val="B00040"/>
                </a:solidFill>
                <a:latin typeface="Courier" pitchFamily="2" charset="0"/>
              </a:rPr>
              <a:t>int</a:t>
            </a:r>
            <a:r>
              <a:rPr lang="en-US" sz="2000" dirty="0">
                <a:latin typeface="Courier" pitchFamily="2" charset="0"/>
              </a:rPr>
              <a:t> x = 0;</a:t>
            </a:r>
          </a:p>
          <a:p>
            <a:r>
              <a:rPr lang="en-US" sz="2000" dirty="0">
                <a:solidFill>
                  <a:srgbClr val="B00040"/>
                </a:solidFill>
                <a:latin typeface="Courier" pitchFamily="2" charset="0"/>
              </a:rPr>
              <a:t>  int</a:t>
            </a:r>
            <a:r>
              <a:rPr lang="en-US" sz="2000" dirty="0">
                <a:latin typeface="Courier" pitchFamily="2" charset="0"/>
              </a:rPr>
              <a:t> y = 1;</a:t>
            </a:r>
          </a:p>
          <a:p>
            <a:r>
              <a:rPr lang="en-US" sz="2000" dirty="0">
                <a:latin typeface="Courier" pitchFamily="2" charset="0"/>
              </a:rPr>
              <a:t>  </a:t>
            </a:r>
            <a:r>
              <a:rPr lang="en-US" sz="2000" dirty="0" err="1">
                <a:latin typeface="Courier" pitchFamily="2" charset="0"/>
              </a:rPr>
              <a:t>printf</a:t>
            </a:r>
            <a:r>
              <a:rPr lang="en-US" sz="2000" dirty="0">
                <a:latin typeface="Courier" pitchFamily="2" charset="0"/>
              </a:rPr>
              <a:t>(</a:t>
            </a:r>
            <a:r>
              <a:rPr lang="en-US" sz="2000" dirty="0">
                <a:solidFill>
                  <a:srgbClr val="BA2121"/>
                </a:solidFill>
                <a:latin typeface="Courier" pitchFamily="2" charset="0"/>
              </a:rPr>
              <a:t>”%d</a:t>
            </a:r>
            <a:r>
              <a:rPr lang="en-US" sz="2000" b="1" dirty="0">
                <a:solidFill>
                  <a:srgbClr val="BB6622"/>
                </a:solidFill>
                <a:latin typeface="Courier" pitchFamily="2" charset="0"/>
              </a:rPr>
              <a:t>\n</a:t>
            </a:r>
            <a:r>
              <a:rPr lang="en-US" sz="2000" dirty="0">
                <a:solidFill>
                  <a:srgbClr val="BA2121"/>
                </a:solidFill>
                <a:latin typeface="Courier" pitchFamily="2" charset="0"/>
              </a:rPr>
              <a:t>”, </a:t>
            </a:r>
            <a:r>
              <a:rPr lang="en-US" sz="2000" dirty="0">
                <a:latin typeface="Courier" pitchFamily="2" charset="0"/>
              </a:rPr>
              <a:t>x + y);</a:t>
            </a:r>
          </a:p>
          <a:p>
            <a:r>
              <a:rPr lang="en-US" sz="2000" dirty="0">
                <a:latin typeface="Courier" pitchFamily="2" charset="0"/>
              </a:rPr>
              <a:t>}</a:t>
            </a:r>
          </a:p>
          <a:p>
            <a:endParaRPr lang="en-US" sz="2000" dirty="0">
              <a:latin typeface="Courier" pitchFamily="2" charset="0"/>
            </a:endParaRPr>
          </a:p>
          <a:p>
            <a:r>
              <a:rPr lang="en-US" sz="2000" dirty="0">
                <a:solidFill>
                  <a:srgbClr val="B00040"/>
                </a:solidFill>
                <a:latin typeface="Courier" pitchFamily="2" charset="0"/>
              </a:rPr>
              <a:t>void</a:t>
            </a:r>
            <a:r>
              <a:rPr lang="en-US" sz="2000" dirty="0">
                <a:latin typeface="Courier" pitchFamily="2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urier" pitchFamily="2" charset="0"/>
              </a:rPr>
              <a:t>bar</a:t>
            </a:r>
            <a:r>
              <a:rPr lang="en-US" sz="2000" dirty="0">
                <a:latin typeface="Courier" pitchFamily="2" charset="0"/>
              </a:rPr>
              <a:t>(){</a:t>
            </a:r>
          </a:p>
          <a:p>
            <a:r>
              <a:rPr lang="en-US" sz="2000" dirty="0">
                <a:latin typeface="Courier" pitchFamily="2" charset="0"/>
              </a:rPr>
              <a:t>  foo();</a:t>
            </a:r>
          </a:p>
          <a:p>
            <a:r>
              <a:rPr lang="en-US" sz="2000" dirty="0">
                <a:latin typeface="Courier" pitchFamily="2" charset="0"/>
              </a:rPr>
              <a:t>  </a:t>
            </a:r>
            <a:r>
              <a:rPr lang="en-US" sz="2000" dirty="0" err="1">
                <a:latin typeface="Courier" pitchFamily="2" charset="0"/>
              </a:rPr>
              <a:t>printf</a:t>
            </a:r>
            <a:r>
              <a:rPr lang="en-US" sz="2000" dirty="0">
                <a:latin typeface="Courier" pitchFamily="2" charset="0"/>
              </a:rPr>
              <a:t>(</a:t>
            </a:r>
            <a:r>
              <a:rPr lang="en-US" sz="2000" dirty="0">
                <a:solidFill>
                  <a:srgbClr val="BA2121"/>
                </a:solidFill>
                <a:latin typeface="Courier" pitchFamily="2" charset="0"/>
              </a:rPr>
              <a:t>”bye</a:t>
            </a:r>
            <a:r>
              <a:rPr lang="en-US" sz="2000" b="1" dirty="0">
                <a:solidFill>
                  <a:srgbClr val="BB6622"/>
                </a:solidFill>
                <a:latin typeface="Courier" pitchFamily="2" charset="0"/>
              </a:rPr>
              <a:t>\n</a:t>
            </a:r>
            <a:r>
              <a:rPr lang="en-US" sz="2000" dirty="0">
                <a:solidFill>
                  <a:srgbClr val="BA2121"/>
                </a:solidFill>
                <a:latin typeface="Courier" pitchFamily="2" charset="0"/>
              </a:rPr>
              <a:t>”</a:t>
            </a:r>
            <a:r>
              <a:rPr lang="en-US" sz="2000" dirty="0">
                <a:latin typeface="Courier" pitchFamily="2" charset="0"/>
              </a:rPr>
              <a:t>);</a:t>
            </a:r>
          </a:p>
          <a:p>
            <a:r>
              <a:rPr lang="en-US" sz="2000" dirty="0">
                <a:latin typeface="Courier" pitchFamily="2" charset="0"/>
              </a:rPr>
              <a:t>}</a:t>
            </a:r>
          </a:p>
          <a:p>
            <a:endParaRPr lang="en-US" sz="2000" dirty="0">
              <a:effectLst/>
              <a:latin typeface="Courier" pitchFamily="2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C5843FB-EA2F-8246-A0D9-C6B5A84CF7E3}"/>
              </a:ext>
            </a:extLst>
          </p:cNvPr>
          <p:cNvGraphicFramePr>
            <a:graphicFrameLocks noGrp="1"/>
          </p:cNvGraphicFramePr>
          <p:nvPr/>
        </p:nvGraphicFramePr>
        <p:xfrm>
          <a:off x="7408813" y="1438122"/>
          <a:ext cx="1928323" cy="447282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28323">
                  <a:extLst>
                    <a:ext uri="{9D8B030D-6E8A-4147-A177-3AD203B41FA5}">
                      <a16:colId xmlns:a16="http://schemas.microsoft.com/office/drawing/2014/main" val="41378428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Courier" pitchFamily="2" charset="0"/>
                      </a:endParaRPr>
                    </a:p>
                  </a:txBody>
                  <a:tcPr marL="75570" marR="75570"/>
                </a:tc>
                <a:extLst>
                  <a:ext uri="{0D108BD9-81ED-4DB2-BD59-A6C34878D82A}">
                    <a16:rowId xmlns:a16="http://schemas.microsoft.com/office/drawing/2014/main" val="987878568"/>
                  </a:ext>
                </a:extLst>
              </a:tr>
              <a:tr h="22250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urier" pitchFamily="2" charset="0"/>
                        </a:rPr>
                        <a:t>…</a:t>
                      </a:r>
                    </a:p>
                  </a:txBody>
                  <a:tcPr marL="75570" marR="75570" anchor="ctr"/>
                </a:tc>
                <a:extLst>
                  <a:ext uri="{0D108BD9-81ED-4DB2-BD59-A6C34878D82A}">
                    <a16:rowId xmlns:a16="http://schemas.microsoft.com/office/drawing/2014/main" val="3553514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Sniglet" pitchFamily="82" charset="0"/>
                        </a:rPr>
                        <a:t>saved </a:t>
                      </a:r>
                      <a:r>
                        <a:rPr lang="en-US" sz="1800" dirty="0" err="1">
                          <a:latin typeface="Courier" pitchFamily="2" charset="0"/>
                        </a:rPr>
                        <a:t>rbp</a:t>
                      </a:r>
                      <a:r>
                        <a:rPr lang="en-US" sz="1800" dirty="0">
                          <a:latin typeface="Sniglet" pitchFamily="82" charset="0"/>
                        </a:rPr>
                        <a:t> </a:t>
                      </a:r>
                    </a:p>
                  </a:txBody>
                  <a:tcPr marL="75570" marR="75570"/>
                </a:tc>
                <a:extLst>
                  <a:ext uri="{0D108BD9-81ED-4DB2-BD59-A6C34878D82A}">
                    <a16:rowId xmlns:a16="http://schemas.microsoft.com/office/drawing/2014/main" val="391311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Sniglet" pitchFamily="82" charset="0"/>
                        </a:rPr>
                        <a:t>saved </a:t>
                      </a:r>
                      <a:r>
                        <a:rPr lang="en-US" sz="1800" dirty="0">
                          <a:latin typeface="Courier" pitchFamily="2" charset="0"/>
                        </a:rPr>
                        <a:t>rip</a:t>
                      </a:r>
                      <a:r>
                        <a:rPr lang="en-US" sz="1800" dirty="0">
                          <a:latin typeface="Sniglet" pitchFamily="82" charset="0"/>
                        </a:rPr>
                        <a:t> </a:t>
                      </a:r>
                    </a:p>
                    <a:p>
                      <a:pPr algn="ctr"/>
                      <a:r>
                        <a:rPr lang="en-US" sz="1800" dirty="0">
                          <a:latin typeface="Sniglet" pitchFamily="82" charset="0"/>
                        </a:rPr>
                        <a:t>(return address)</a:t>
                      </a:r>
                      <a:r>
                        <a:rPr lang="en-US" sz="1800" dirty="0">
                          <a:latin typeface="Courier" pitchFamily="2" charset="0"/>
                        </a:rPr>
                        <a:t> </a:t>
                      </a:r>
                    </a:p>
                  </a:txBody>
                  <a:tcPr marL="75570" marR="75570"/>
                </a:tc>
                <a:extLst>
                  <a:ext uri="{0D108BD9-81ED-4DB2-BD59-A6C34878D82A}">
                    <a16:rowId xmlns:a16="http://schemas.microsoft.com/office/drawing/2014/main" val="2962680696"/>
                  </a:ext>
                </a:extLst>
              </a:tr>
              <a:tr h="86602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urier" pitchFamily="2" charset="0"/>
                        </a:rPr>
                        <a:t>…</a:t>
                      </a:r>
                    </a:p>
                  </a:txBody>
                  <a:tcPr marL="75570" marR="75570"/>
                </a:tc>
                <a:extLst>
                  <a:ext uri="{0D108BD9-81ED-4DB2-BD59-A6C34878D82A}">
                    <a16:rowId xmlns:a16="http://schemas.microsoft.com/office/drawing/2014/main" val="222391780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BFDC997C-1EF2-E04E-8FB7-16E270C07BE9}"/>
              </a:ext>
            </a:extLst>
          </p:cNvPr>
          <p:cNvSpPr txBox="1"/>
          <p:nvPr/>
        </p:nvSpPr>
        <p:spPr>
          <a:xfrm>
            <a:off x="6320188" y="4880046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ourier" pitchFamily="2" charset="0"/>
              </a:rPr>
              <a:t>rsp</a:t>
            </a:r>
            <a:r>
              <a:rPr lang="en-US" sz="1800" dirty="0">
                <a:latin typeface="Courier" pitchFamily="2" charset="0"/>
              </a:rPr>
              <a:t> -&gt;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F86F42-8677-7047-BD1E-4F431A2F56C7}"/>
              </a:ext>
            </a:extLst>
          </p:cNvPr>
          <p:cNvSpPr txBox="1"/>
          <p:nvPr/>
        </p:nvSpPr>
        <p:spPr>
          <a:xfrm>
            <a:off x="9534584" y="1522079"/>
            <a:ext cx="1140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niglet" pitchFamily="82" charset="0"/>
              </a:rPr>
              <a:t>low address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55BE62E-CB3D-A849-AF4B-0B0800B6B0B3}"/>
              </a:ext>
            </a:extLst>
          </p:cNvPr>
          <p:cNvSpPr txBox="1"/>
          <p:nvPr/>
        </p:nvSpPr>
        <p:spPr>
          <a:xfrm>
            <a:off x="9534585" y="4885763"/>
            <a:ext cx="11945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niglet" pitchFamily="82" charset="0"/>
              </a:rPr>
              <a:t>high address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B8F0DD6-0D04-EA4D-A2A2-89A62F8385E6}"/>
              </a:ext>
            </a:extLst>
          </p:cNvPr>
          <p:cNvCxnSpPr/>
          <p:nvPr/>
        </p:nvCxnSpPr>
        <p:spPr>
          <a:xfrm>
            <a:off x="9503228" y="1675967"/>
            <a:ext cx="0" cy="33636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ED195B3-F353-FE44-884A-1E4434D5315F}"/>
              </a:ext>
            </a:extLst>
          </p:cNvPr>
          <p:cNvSpPr txBox="1"/>
          <p:nvPr/>
        </p:nvSpPr>
        <p:spPr>
          <a:xfrm>
            <a:off x="6308312" y="5719353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ourier" pitchFamily="2" charset="0"/>
              </a:rPr>
              <a:t>rbp</a:t>
            </a:r>
            <a:r>
              <a:rPr lang="en-US" sz="1800" dirty="0">
                <a:latin typeface="Courier" pitchFamily="2" charset="0"/>
              </a:rPr>
              <a:t> -&gt;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88C01EA-448D-C14F-B3D5-065109E9CFA1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4441373" y="4450060"/>
            <a:ext cx="943584" cy="429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9EF3DD1E-2A80-2746-A9C1-90943685C9DF}"/>
              </a:ext>
            </a:extLst>
          </p:cNvPr>
          <p:cNvSpPr/>
          <p:nvPr/>
        </p:nvSpPr>
        <p:spPr>
          <a:xfrm>
            <a:off x="3981702" y="2303351"/>
            <a:ext cx="1862444" cy="60806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Courier" pitchFamily="2" charset="0"/>
              </a:rPr>
              <a:t>&lt;+182&gt;:	leave</a:t>
            </a:r>
          </a:p>
          <a:p>
            <a:r>
              <a:rPr lang="en-US" sz="1600" dirty="0">
                <a:solidFill>
                  <a:schemeClr val="accent6"/>
                </a:solidFill>
                <a:latin typeface="Courier" pitchFamily="2" charset="0"/>
              </a:rPr>
              <a:t>&lt;+183&gt;:	ret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62186D2-FF89-6446-9583-C3D65D0CC613}"/>
              </a:ext>
            </a:extLst>
          </p:cNvPr>
          <p:cNvSpPr/>
          <p:nvPr/>
        </p:nvSpPr>
        <p:spPr>
          <a:xfrm>
            <a:off x="5384957" y="4265394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rip</a:t>
            </a:r>
            <a:endParaRPr lang="en-US" sz="1800" dirty="0"/>
          </a:p>
        </p:txBody>
      </p: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1BFD0253-4D22-F148-9840-9A9D8A40892D}"/>
              </a:ext>
            </a:extLst>
          </p:cNvPr>
          <p:cNvCxnSpPr>
            <a:endCxn id="8" idx="3"/>
          </p:cNvCxnSpPr>
          <p:nvPr/>
        </p:nvCxnSpPr>
        <p:spPr>
          <a:xfrm rot="10800000">
            <a:off x="5983199" y="4450061"/>
            <a:ext cx="1756545" cy="21991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17029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5024CD-871D-4241-AEEF-7F8685EE5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stack works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09335C1-DA68-6243-B24E-E4D0BF61E04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35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7676B4F-7244-0940-A77E-379D57D6C2E7}"/>
              </a:ext>
            </a:extLst>
          </p:cNvPr>
          <p:cNvSpPr/>
          <p:nvPr/>
        </p:nvSpPr>
        <p:spPr>
          <a:xfrm>
            <a:off x="1533405" y="2239282"/>
            <a:ext cx="4148937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B00040"/>
                </a:solidFill>
                <a:latin typeface="Courier" pitchFamily="2" charset="0"/>
              </a:rPr>
              <a:t>void</a:t>
            </a:r>
            <a:r>
              <a:rPr lang="en-US" sz="2000" dirty="0">
                <a:latin typeface="Courier" pitchFamily="2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urier" pitchFamily="2" charset="0"/>
              </a:rPr>
              <a:t>foo</a:t>
            </a:r>
            <a:r>
              <a:rPr lang="en-US" sz="2000" dirty="0">
                <a:latin typeface="Courier" pitchFamily="2" charset="0"/>
              </a:rPr>
              <a:t>(){</a:t>
            </a:r>
          </a:p>
          <a:p>
            <a:r>
              <a:rPr lang="en-US" sz="2000" dirty="0">
                <a:latin typeface="Courier" pitchFamily="2" charset="0"/>
              </a:rPr>
              <a:t>  </a:t>
            </a:r>
            <a:r>
              <a:rPr lang="en-US" sz="2000" dirty="0">
                <a:solidFill>
                  <a:srgbClr val="B00040"/>
                </a:solidFill>
                <a:latin typeface="Courier" pitchFamily="2" charset="0"/>
              </a:rPr>
              <a:t>int</a:t>
            </a:r>
            <a:r>
              <a:rPr lang="en-US" sz="2000" dirty="0">
                <a:latin typeface="Courier" pitchFamily="2" charset="0"/>
              </a:rPr>
              <a:t> x = 0;</a:t>
            </a:r>
          </a:p>
          <a:p>
            <a:r>
              <a:rPr lang="en-US" sz="2000" dirty="0">
                <a:solidFill>
                  <a:srgbClr val="B00040"/>
                </a:solidFill>
                <a:latin typeface="Courier" pitchFamily="2" charset="0"/>
              </a:rPr>
              <a:t>  int</a:t>
            </a:r>
            <a:r>
              <a:rPr lang="en-US" sz="2000" dirty="0">
                <a:latin typeface="Courier" pitchFamily="2" charset="0"/>
              </a:rPr>
              <a:t> y = 1;</a:t>
            </a:r>
          </a:p>
          <a:p>
            <a:r>
              <a:rPr lang="en-US" sz="2000" dirty="0">
                <a:latin typeface="Courier" pitchFamily="2" charset="0"/>
              </a:rPr>
              <a:t>  </a:t>
            </a:r>
            <a:r>
              <a:rPr lang="en-US" sz="2000" dirty="0" err="1">
                <a:latin typeface="Courier" pitchFamily="2" charset="0"/>
              </a:rPr>
              <a:t>printf</a:t>
            </a:r>
            <a:r>
              <a:rPr lang="en-US" sz="2000" dirty="0">
                <a:latin typeface="Courier" pitchFamily="2" charset="0"/>
              </a:rPr>
              <a:t>(</a:t>
            </a:r>
            <a:r>
              <a:rPr lang="en-US" sz="2000" dirty="0">
                <a:solidFill>
                  <a:srgbClr val="BA2121"/>
                </a:solidFill>
                <a:latin typeface="Courier" pitchFamily="2" charset="0"/>
              </a:rPr>
              <a:t>”%d</a:t>
            </a:r>
            <a:r>
              <a:rPr lang="en-US" sz="2000" b="1" dirty="0">
                <a:solidFill>
                  <a:srgbClr val="BB6622"/>
                </a:solidFill>
                <a:latin typeface="Courier" pitchFamily="2" charset="0"/>
              </a:rPr>
              <a:t>\n</a:t>
            </a:r>
            <a:r>
              <a:rPr lang="en-US" sz="2000" dirty="0">
                <a:solidFill>
                  <a:srgbClr val="BA2121"/>
                </a:solidFill>
                <a:latin typeface="Courier" pitchFamily="2" charset="0"/>
              </a:rPr>
              <a:t>”, </a:t>
            </a:r>
            <a:r>
              <a:rPr lang="en-US" sz="2000" dirty="0">
                <a:latin typeface="Courier" pitchFamily="2" charset="0"/>
              </a:rPr>
              <a:t>x + y);</a:t>
            </a:r>
          </a:p>
          <a:p>
            <a:r>
              <a:rPr lang="en-US" sz="2000" dirty="0">
                <a:latin typeface="Courier" pitchFamily="2" charset="0"/>
              </a:rPr>
              <a:t>}</a:t>
            </a:r>
          </a:p>
          <a:p>
            <a:endParaRPr lang="en-US" sz="2000" dirty="0">
              <a:latin typeface="Courier" pitchFamily="2" charset="0"/>
            </a:endParaRPr>
          </a:p>
          <a:p>
            <a:r>
              <a:rPr lang="en-US" sz="2000" dirty="0">
                <a:solidFill>
                  <a:srgbClr val="B00040"/>
                </a:solidFill>
                <a:latin typeface="Courier" pitchFamily="2" charset="0"/>
              </a:rPr>
              <a:t>void</a:t>
            </a:r>
            <a:r>
              <a:rPr lang="en-US" sz="2000" dirty="0">
                <a:latin typeface="Courier" pitchFamily="2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urier" pitchFamily="2" charset="0"/>
              </a:rPr>
              <a:t>bar</a:t>
            </a:r>
            <a:r>
              <a:rPr lang="en-US" sz="2000" dirty="0">
                <a:latin typeface="Courier" pitchFamily="2" charset="0"/>
              </a:rPr>
              <a:t>(){</a:t>
            </a:r>
          </a:p>
          <a:p>
            <a:r>
              <a:rPr lang="en-US" sz="2000" dirty="0">
                <a:latin typeface="Courier" pitchFamily="2" charset="0"/>
              </a:rPr>
              <a:t>  foo();</a:t>
            </a:r>
          </a:p>
          <a:p>
            <a:r>
              <a:rPr lang="en-US" sz="2000" dirty="0">
                <a:latin typeface="Courier" pitchFamily="2" charset="0"/>
              </a:rPr>
              <a:t>  </a:t>
            </a:r>
            <a:r>
              <a:rPr lang="en-US" sz="2000" dirty="0" err="1">
                <a:latin typeface="Courier" pitchFamily="2" charset="0"/>
              </a:rPr>
              <a:t>printf</a:t>
            </a:r>
            <a:r>
              <a:rPr lang="en-US" sz="2000" dirty="0">
                <a:latin typeface="Courier" pitchFamily="2" charset="0"/>
              </a:rPr>
              <a:t>(</a:t>
            </a:r>
            <a:r>
              <a:rPr lang="en-US" sz="2000" dirty="0">
                <a:solidFill>
                  <a:srgbClr val="BA2121"/>
                </a:solidFill>
                <a:latin typeface="Courier" pitchFamily="2" charset="0"/>
              </a:rPr>
              <a:t>”bye</a:t>
            </a:r>
            <a:r>
              <a:rPr lang="en-US" sz="2000" b="1" dirty="0">
                <a:solidFill>
                  <a:srgbClr val="BB6622"/>
                </a:solidFill>
                <a:latin typeface="Courier" pitchFamily="2" charset="0"/>
              </a:rPr>
              <a:t>\n</a:t>
            </a:r>
            <a:r>
              <a:rPr lang="en-US" sz="2000" dirty="0">
                <a:solidFill>
                  <a:srgbClr val="BA2121"/>
                </a:solidFill>
                <a:latin typeface="Courier" pitchFamily="2" charset="0"/>
              </a:rPr>
              <a:t>”</a:t>
            </a:r>
            <a:r>
              <a:rPr lang="en-US" sz="2000" dirty="0">
                <a:latin typeface="Courier" pitchFamily="2" charset="0"/>
              </a:rPr>
              <a:t>);</a:t>
            </a:r>
          </a:p>
          <a:p>
            <a:r>
              <a:rPr lang="en-US" sz="2000" dirty="0">
                <a:latin typeface="Courier" pitchFamily="2" charset="0"/>
              </a:rPr>
              <a:t>}</a:t>
            </a:r>
          </a:p>
          <a:p>
            <a:endParaRPr lang="en-US" sz="2000" dirty="0">
              <a:effectLst/>
              <a:latin typeface="Courier" pitchFamily="2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C5843FB-EA2F-8246-A0D9-C6B5A84CF7E3}"/>
              </a:ext>
            </a:extLst>
          </p:cNvPr>
          <p:cNvGraphicFramePr>
            <a:graphicFrameLocks noGrp="1"/>
          </p:cNvGraphicFramePr>
          <p:nvPr/>
        </p:nvGraphicFramePr>
        <p:xfrm>
          <a:off x="7408813" y="1438122"/>
          <a:ext cx="1928323" cy="447282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28323">
                  <a:extLst>
                    <a:ext uri="{9D8B030D-6E8A-4147-A177-3AD203B41FA5}">
                      <a16:colId xmlns:a16="http://schemas.microsoft.com/office/drawing/2014/main" val="41378428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Courier" pitchFamily="2" charset="0"/>
                      </a:endParaRPr>
                    </a:p>
                  </a:txBody>
                  <a:tcPr marL="75570" marR="75570"/>
                </a:tc>
                <a:extLst>
                  <a:ext uri="{0D108BD9-81ED-4DB2-BD59-A6C34878D82A}">
                    <a16:rowId xmlns:a16="http://schemas.microsoft.com/office/drawing/2014/main" val="987878568"/>
                  </a:ext>
                </a:extLst>
              </a:tr>
              <a:tr h="22250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urier" pitchFamily="2" charset="0"/>
                        </a:rPr>
                        <a:t>…</a:t>
                      </a:r>
                    </a:p>
                  </a:txBody>
                  <a:tcPr marL="75570" marR="75570" anchor="ctr"/>
                </a:tc>
                <a:extLst>
                  <a:ext uri="{0D108BD9-81ED-4DB2-BD59-A6C34878D82A}">
                    <a16:rowId xmlns:a16="http://schemas.microsoft.com/office/drawing/2014/main" val="3553514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Sniglet" pitchFamily="82" charset="0"/>
                        </a:rPr>
                        <a:t>saved </a:t>
                      </a:r>
                      <a:r>
                        <a:rPr lang="en-US" sz="1800" dirty="0" err="1">
                          <a:latin typeface="Courier" pitchFamily="2" charset="0"/>
                        </a:rPr>
                        <a:t>rbp</a:t>
                      </a:r>
                      <a:r>
                        <a:rPr lang="en-US" sz="1800" dirty="0">
                          <a:latin typeface="Sniglet" pitchFamily="82" charset="0"/>
                        </a:rPr>
                        <a:t> </a:t>
                      </a:r>
                    </a:p>
                  </a:txBody>
                  <a:tcPr marL="75570" marR="75570"/>
                </a:tc>
                <a:extLst>
                  <a:ext uri="{0D108BD9-81ED-4DB2-BD59-A6C34878D82A}">
                    <a16:rowId xmlns:a16="http://schemas.microsoft.com/office/drawing/2014/main" val="391311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Sniglet" pitchFamily="82" charset="0"/>
                        </a:rPr>
                        <a:t>saved </a:t>
                      </a:r>
                      <a:r>
                        <a:rPr lang="en-US" sz="1800" dirty="0">
                          <a:latin typeface="Courier" pitchFamily="2" charset="0"/>
                        </a:rPr>
                        <a:t>rip</a:t>
                      </a:r>
                      <a:r>
                        <a:rPr lang="en-US" sz="1800" dirty="0">
                          <a:latin typeface="Sniglet" pitchFamily="82" charset="0"/>
                        </a:rPr>
                        <a:t> </a:t>
                      </a:r>
                    </a:p>
                    <a:p>
                      <a:pPr algn="ctr"/>
                      <a:r>
                        <a:rPr lang="en-US" sz="1800" dirty="0">
                          <a:latin typeface="Sniglet" pitchFamily="82" charset="0"/>
                        </a:rPr>
                        <a:t>(return address)</a:t>
                      </a:r>
                      <a:r>
                        <a:rPr lang="en-US" sz="1800" dirty="0">
                          <a:latin typeface="Courier" pitchFamily="2" charset="0"/>
                        </a:rPr>
                        <a:t> </a:t>
                      </a:r>
                    </a:p>
                  </a:txBody>
                  <a:tcPr marL="75570" marR="75570"/>
                </a:tc>
                <a:extLst>
                  <a:ext uri="{0D108BD9-81ED-4DB2-BD59-A6C34878D82A}">
                    <a16:rowId xmlns:a16="http://schemas.microsoft.com/office/drawing/2014/main" val="2962680696"/>
                  </a:ext>
                </a:extLst>
              </a:tr>
              <a:tr h="86602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urier" pitchFamily="2" charset="0"/>
                        </a:rPr>
                        <a:t>…</a:t>
                      </a:r>
                    </a:p>
                  </a:txBody>
                  <a:tcPr marL="75570" marR="75570"/>
                </a:tc>
                <a:extLst>
                  <a:ext uri="{0D108BD9-81ED-4DB2-BD59-A6C34878D82A}">
                    <a16:rowId xmlns:a16="http://schemas.microsoft.com/office/drawing/2014/main" val="222391780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BFDC997C-1EF2-E04E-8FB7-16E270C07BE9}"/>
              </a:ext>
            </a:extLst>
          </p:cNvPr>
          <p:cNvSpPr txBox="1"/>
          <p:nvPr/>
        </p:nvSpPr>
        <p:spPr>
          <a:xfrm>
            <a:off x="6320188" y="4880046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ourier" pitchFamily="2" charset="0"/>
              </a:rPr>
              <a:t>rsp</a:t>
            </a:r>
            <a:r>
              <a:rPr lang="en-US" sz="1800" dirty="0">
                <a:latin typeface="Courier" pitchFamily="2" charset="0"/>
              </a:rPr>
              <a:t> -&gt;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F86F42-8677-7047-BD1E-4F431A2F56C7}"/>
              </a:ext>
            </a:extLst>
          </p:cNvPr>
          <p:cNvSpPr txBox="1"/>
          <p:nvPr/>
        </p:nvSpPr>
        <p:spPr>
          <a:xfrm>
            <a:off x="9534584" y="1522079"/>
            <a:ext cx="1140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niglet" pitchFamily="82" charset="0"/>
              </a:rPr>
              <a:t>low address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55BE62E-CB3D-A849-AF4B-0B0800B6B0B3}"/>
              </a:ext>
            </a:extLst>
          </p:cNvPr>
          <p:cNvSpPr txBox="1"/>
          <p:nvPr/>
        </p:nvSpPr>
        <p:spPr>
          <a:xfrm>
            <a:off x="9534585" y="4885763"/>
            <a:ext cx="11945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niglet" pitchFamily="82" charset="0"/>
              </a:rPr>
              <a:t>high address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B8F0DD6-0D04-EA4D-A2A2-89A62F8385E6}"/>
              </a:ext>
            </a:extLst>
          </p:cNvPr>
          <p:cNvCxnSpPr/>
          <p:nvPr/>
        </p:nvCxnSpPr>
        <p:spPr>
          <a:xfrm>
            <a:off x="9503228" y="1675967"/>
            <a:ext cx="0" cy="33636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ED195B3-F353-FE44-884A-1E4434D5315F}"/>
              </a:ext>
            </a:extLst>
          </p:cNvPr>
          <p:cNvSpPr txBox="1"/>
          <p:nvPr/>
        </p:nvSpPr>
        <p:spPr>
          <a:xfrm>
            <a:off x="6308312" y="5719353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ourier" pitchFamily="2" charset="0"/>
              </a:rPr>
              <a:t>rbp</a:t>
            </a:r>
            <a:r>
              <a:rPr lang="en-US" sz="1800" dirty="0">
                <a:latin typeface="Courier" pitchFamily="2" charset="0"/>
              </a:rPr>
              <a:t> -&gt;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88C01EA-448D-C14F-B3D5-065109E9CFA1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4441373" y="4450060"/>
            <a:ext cx="943584" cy="429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9EF3DD1E-2A80-2746-A9C1-90943685C9DF}"/>
              </a:ext>
            </a:extLst>
          </p:cNvPr>
          <p:cNvSpPr/>
          <p:nvPr/>
        </p:nvSpPr>
        <p:spPr>
          <a:xfrm>
            <a:off x="3981702" y="2303351"/>
            <a:ext cx="1862444" cy="60806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Courier" pitchFamily="2" charset="0"/>
              </a:rPr>
              <a:t>&lt;+182&gt;:	leave</a:t>
            </a:r>
          </a:p>
          <a:p>
            <a:r>
              <a:rPr lang="en-US" sz="1600" dirty="0">
                <a:solidFill>
                  <a:schemeClr val="accent6"/>
                </a:solidFill>
                <a:latin typeface="Courier" pitchFamily="2" charset="0"/>
              </a:rPr>
              <a:t>&lt;+183&gt;:	ret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62186D2-FF89-6446-9583-C3D65D0CC613}"/>
              </a:ext>
            </a:extLst>
          </p:cNvPr>
          <p:cNvSpPr/>
          <p:nvPr/>
        </p:nvSpPr>
        <p:spPr>
          <a:xfrm>
            <a:off x="5384957" y="4265394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rip</a:t>
            </a:r>
            <a:endParaRPr lang="en-US" sz="1800" dirty="0"/>
          </a:p>
        </p:txBody>
      </p: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1BFD0253-4D22-F148-9840-9A9D8A40892D}"/>
              </a:ext>
            </a:extLst>
          </p:cNvPr>
          <p:cNvCxnSpPr>
            <a:endCxn id="8" idx="3"/>
          </p:cNvCxnSpPr>
          <p:nvPr/>
        </p:nvCxnSpPr>
        <p:spPr>
          <a:xfrm rot="10800000">
            <a:off x="5983199" y="4450061"/>
            <a:ext cx="1756545" cy="21991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D2844F51-9D07-424C-B28F-4211A0561119}"/>
              </a:ext>
            </a:extLst>
          </p:cNvPr>
          <p:cNvSpPr/>
          <p:nvPr/>
        </p:nvSpPr>
        <p:spPr>
          <a:xfrm>
            <a:off x="7424057" y="2547257"/>
            <a:ext cx="1883229" cy="2492394"/>
          </a:xfrm>
          <a:prstGeom prst="rect">
            <a:avLst/>
          </a:prstGeom>
          <a:solidFill>
            <a:schemeClr val="accent1">
              <a:alpha val="58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Sniglet" pitchFamily="82" charset="0"/>
              </a:rPr>
              <a:t>Overwrite</a:t>
            </a:r>
            <a:endParaRPr lang="en-US" sz="3600" b="1" dirty="0">
              <a:solidFill>
                <a:schemeClr val="tx1"/>
              </a:solidFill>
              <a:latin typeface="Sniglet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98714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5024CD-871D-4241-AEEF-7F8685EE5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09335C1-DA68-6243-B24E-E4D0BF61E04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36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7676B4F-7244-0940-A77E-379D57D6C2E7}"/>
              </a:ext>
            </a:extLst>
          </p:cNvPr>
          <p:cNvSpPr/>
          <p:nvPr/>
        </p:nvSpPr>
        <p:spPr>
          <a:xfrm>
            <a:off x="1283034" y="1956252"/>
            <a:ext cx="685800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B00040"/>
                </a:solidFill>
                <a:latin typeface="Courier" pitchFamily="2" charset="0"/>
              </a:rPr>
              <a:t>void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" pitchFamily="2" charset="0"/>
              </a:rPr>
              <a:t>check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>
                <a:solidFill>
                  <a:srgbClr val="B00040"/>
                </a:solidFill>
                <a:latin typeface="Courier" pitchFamily="2" charset="0"/>
              </a:rPr>
              <a:t>char</a:t>
            </a:r>
            <a:r>
              <a:rPr lang="en-US" dirty="0">
                <a:latin typeface="Courier" pitchFamily="2" charset="0"/>
              </a:rPr>
              <a:t> id[</a:t>
            </a:r>
            <a:r>
              <a:rPr lang="en-US" dirty="0">
                <a:solidFill>
                  <a:srgbClr val="666666"/>
                </a:solidFill>
                <a:latin typeface="Courier" pitchFamily="2" charset="0"/>
              </a:rPr>
              <a:t>15</a:t>
            </a:r>
            <a:r>
              <a:rPr lang="en-US" dirty="0">
                <a:latin typeface="Courier" pitchFamily="2" charset="0"/>
              </a:rPr>
              <a:t>]){</a:t>
            </a:r>
          </a:p>
          <a:p>
            <a:r>
              <a:rPr lang="en-US" dirty="0">
                <a:latin typeface="Courier" pitchFamily="2" charset="0"/>
              </a:rPr>
              <a:t>  </a:t>
            </a:r>
            <a:r>
              <a:rPr lang="en-US" dirty="0">
                <a:solidFill>
                  <a:srgbClr val="B00040"/>
                </a:solidFill>
                <a:latin typeface="Courier" pitchFamily="2" charset="0"/>
              </a:rPr>
              <a:t>char</a:t>
            </a:r>
            <a:r>
              <a:rPr lang="en-US" dirty="0">
                <a:latin typeface="Courier" pitchFamily="2" charset="0"/>
              </a:rPr>
              <a:t> path[</a:t>
            </a:r>
            <a:r>
              <a:rPr lang="en-US" dirty="0">
                <a:solidFill>
                  <a:srgbClr val="666666"/>
                </a:solidFill>
                <a:latin typeface="Courier" pitchFamily="2" charset="0"/>
              </a:rPr>
              <a:t>50</a:t>
            </a:r>
            <a:r>
              <a:rPr lang="en-US" dirty="0">
                <a:latin typeface="Courier" pitchFamily="2" charset="0"/>
              </a:rPr>
              <a:t>] </a:t>
            </a:r>
            <a:r>
              <a:rPr lang="en-US" dirty="0">
                <a:solidFill>
                  <a:srgbClr val="666666"/>
                </a:solidFill>
                <a:latin typeface="Courier" pitchFamily="2" charset="0"/>
              </a:rPr>
              <a:t>=</a:t>
            </a:r>
            <a:r>
              <a:rPr lang="en-US" dirty="0">
                <a:latin typeface="Courier" pitchFamily="2" charset="0"/>
              </a:rPr>
              <a:t> {};</a:t>
            </a:r>
          </a:p>
          <a:p>
            <a:r>
              <a:rPr lang="en-US" dirty="0">
                <a:latin typeface="Courier" pitchFamily="2" charset="0"/>
              </a:rPr>
              <a:t>  </a:t>
            </a:r>
            <a:r>
              <a:rPr lang="en-US" dirty="0">
                <a:solidFill>
                  <a:srgbClr val="B00040"/>
                </a:solidFill>
                <a:latin typeface="Courier" pitchFamily="2" charset="0"/>
              </a:rPr>
              <a:t>int</a:t>
            </a:r>
            <a:r>
              <a:rPr lang="en-US" dirty="0">
                <a:latin typeface="Courier" pitchFamily="2" charset="0"/>
              </a:rPr>
              <a:t> res;</a:t>
            </a:r>
          </a:p>
          <a:p>
            <a:r>
              <a:rPr lang="en-US" dirty="0">
                <a:latin typeface="Courier" pitchFamily="2" charset="0"/>
              </a:rPr>
              <a:t>  </a:t>
            </a:r>
            <a:r>
              <a:rPr lang="en-US" dirty="0" err="1">
                <a:latin typeface="Courier" pitchFamily="2" charset="0"/>
              </a:rPr>
              <a:t>sprintf</a:t>
            </a:r>
            <a:r>
              <a:rPr lang="en-US" dirty="0">
                <a:latin typeface="Courier" pitchFamily="2" charset="0"/>
              </a:rPr>
              <a:t>(path, </a:t>
            </a:r>
            <a:r>
              <a:rPr lang="en-US" dirty="0">
                <a:solidFill>
                  <a:srgbClr val="BA2121"/>
                </a:solidFill>
                <a:latin typeface="Courier" pitchFamily="2" charset="0"/>
              </a:rPr>
              <a:t>"records/%s"</a:t>
            </a:r>
            <a:r>
              <a:rPr lang="en-US" dirty="0">
                <a:latin typeface="Courier" pitchFamily="2" charset="0"/>
              </a:rPr>
              <a:t>, id);</a:t>
            </a:r>
          </a:p>
          <a:p>
            <a:r>
              <a:rPr lang="en-US" dirty="0">
                <a:latin typeface="Courier" pitchFamily="2" charset="0"/>
              </a:rPr>
              <a:t>  </a:t>
            </a:r>
            <a:r>
              <a:rPr lang="en-US" b="1" dirty="0">
                <a:solidFill>
                  <a:srgbClr val="008000"/>
                </a:solidFill>
                <a:latin typeface="Courier" pitchFamily="2" charset="0"/>
              </a:rPr>
              <a:t>if</a:t>
            </a:r>
            <a:r>
              <a:rPr lang="en-US" dirty="0">
                <a:latin typeface="Courier" pitchFamily="2" charset="0"/>
              </a:rPr>
              <a:t> (</a:t>
            </a:r>
            <a:r>
              <a:rPr lang="en-US" dirty="0" err="1">
                <a:latin typeface="Courier" pitchFamily="2" charset="0"/>
              </a:rPr>
              <a:t>valid_path</a:t>
            </a:r>
            <a:r>
              <a:rPr lang="en-US" dirty="0">
                <a:latin typeface="Courier" pitchFamily="2" charset="0"/>
              </a:rPr>
              <a:t>(path) </a:t>
            </a:r>
            <a:r>
              <a:rPr lang="en-US" dirty="0">
                <a:solidFill>
                  <a:srgbClr val="666666"/>
                </a:solidFill>
                <a:latin typeface="Courier" pitchFamily="2" charset="0"/>
              </a:rPr>
              <a:t>!=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>
                <a:solidFill>
                  <a:srgbClr val="666666"/>
                </a:solidFill>
                <a:latin typeface="Courier" pitchFamily="2" charset="0"/>
              </a:rPr>
              <a:t>0</a:t>
            </a:r>
            <a:r>
              <a:rPr lang="en-US" dirty="0">
                <a:latin typeface="Courier" pitchFamily="2" charset="0"/>
              </a:rPr>
              <a:t>){</a:t>
            </a:r>
          </a:p>
          <a:p>
            <a:r>
              <a:rPr lang="en-US" dirty="0">
                <a:latin typeface="Courier" pitchFamily="2" charset="0"/>
              </a:rPr>
              <a:t>    res </a:t>
            </a:r>
            <a:r>
              <a:rPr lang="en-US" dirty="0">
                <a:solidFill>
                  <a:srgbClr val="666666"/>
                </a:solidFill>
                <a:latin typeface="Courier" pitchFamily="2" charset="0"/>
              </a:rPr>
              <a:t>=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 err="1">
                <a:latin typeface="Courier" pitchFamily="2" charset="0"/>
              </a:rPr>
              <a:t>execl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>
                <a:solidFill>
                  <a:srgbClr val="BA2121"/>
                </a:solidFill>
                <a:latin typeface="Courier" pitchFamily="2" charset="0"/>
              </a:rPr>
              <a:t>"/</a:t>
            </a:r>
            <a:r>
              <a:rPr lang="en-US" dirty="0" err="1">
                <a:solidFill>
                  <a:srgbClr val="BA2121"/>
                </a:solidFill>
                <a:latin typeface="Courier" pitchFamily="2" charset="0"/>
              </a:rPr>
              <a:t>usr</a:t>
            </a:r>
            <a:r>
              <a:rPr lang="en-US" dirty="0">
                <a:solidFill>
                  <a:srgbClr val="BA2121"/>
                </a:solidFill>
                <a:latin typeface="Courier" pitchFamily="2" charset="0"/>
              </a:rPr>
              <a:t>/bin/cat"</a:t>
            </a:r>
            <a:r>
              <a:rPr lang="en-US" dirty="0">
                <a:latin typeface="Courier" pitchFamily="2" charset="0"/>
              </a:rPr>
              <a:t>, </a:t>
            </a:r>
            <a:r>
              <a:rPr lang="en-US" dirty="0">
                <a:solidFill>
                  <a:srgbClr val="BA2121"/>
                </a:solidFill>
                <a:latin typeface="Courier" pitchFamily="2" charset="0"/>
              </a:rPr>
              <a:t>"/</a:t>
            </a:r>
            <a:r>
              <a:rPr lang="en-US" dirty="0" err="1">
                <a:solidFill>
                  <a:srgbClr val="BA2121"/>
                </a:solidFill>
                <a:latin typeface="Courier" pitchFamily="2" charset="0"/>
              </a:rPr>
              <a:t>usr</a:t>
            </a:r>
            <a:r>
              <a:rPr lang="en-US" dirty="0">
                <a:solidFill>
                  <a:srgbClr val="BA2121"/>
                </a:solidFill>
                <a:latin typeface="Courier" pitchFamily="2" charset="0"/>
              </a:rPr>
              <a:t>/bin/cat"</a:t>
            </a:r>
            <a:r>
              <a:rPr lang="en-US" dirty="0">
                <a:latin typeface="Courier" pitchFamily="2" charset="0"/>
              </a:rPr>
              <a:t>, path, </a:t>
            </a:r>
            <a:r>
              <a:rPr lang="en-US" dirty="0">
                <a:solidFill>
                  <a:srgbClr val="008000"/>
                </a:solidFill>
                <a:latin typeface="Courier" pitchFamily="2" charset="0"/>
              </a:rPr>
              <a:t>NULL</a:t>
            </a:r>
            <a:r>
              <a:rPr lang="en-US" dirty="0">
                <a:latin typeface="Courier" pitchFamily="2" charset="0"/>
              </a:rPr>
              <a:t>);</a:t>
            </a:r>
            <a:endParaRPr lang="en-US" dirty="0">
              <a:solidFill>
                <a:srgbClr val="BA2121"/>
              </a:solidFill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    </a:t>
            </a:r>
            <a:r>
              <a:rPr lang="en-US" b="1" dirty="0">
                <a:solidFill>
                  <a:srgbClr val="008000"/>
                </a:solidFill>
                <a:latin typeface="Courier" pitchFamily="2" charset="0"/>
              </a:rPr>
              <a:t>if</a:t>
            </a:r>
            <a:r>
              <a:rPr lang="en-US" dirty="0">
                <a:latin typeface="Courier" pitchFamily="2" charset="0"/>
              </a:rPr>
              <a:t> (res </a:t>
            </a:r>
            <a:r>
              <a:rPr lang="en-US" dirty="0">
                <a:solidFill>
                  <a:srgbClr val="666666"/>
                </a:solidFill>
                <a:latin typeface="Courier" pitchFamily="2" charset="0"/>
              </a:rPr>
              <a:t>==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>
                <a:solidFill>
                  <a:srgbClr val="666666"/>
                </a:solidFill>
                <a:latin typeface="Courier" pitchFamily="2" charset="0"/>
              </a:rPr>
              <a:t>0</a:t>
            </a:r>
            <a:r>
              <a:rPr lang="en-US" dirty="0">
                <a:latin typeface="Courier" pitchFamily="2" charset="0"/>
              </a:rPr>
              <a:t>) </a:t>
            </a:r>
            <a:r>
              <a:rPr lang="en-US" dirty="0" err="1">
                <a:latin typeface="Courier" pitchFamily="2" charset="0"/>
              </a:rPr>
              <a:t>printf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>
                <a:solidFill>
                  <a:srgbClr val="BA2121"/>
                </a:solidFill>
                <a:latin typeface="Courier" pitchFamily="2" charset="0"/>
              </a:rPr>
              <a:t>"Check pass!</a:t>
            </a:r>
            <a:r>
              <a:rPr lang="en-US" b="1" dirty="0">
                <a:solidFill>
                  <a:srgbClr val="BB6622"/>
                </a:solidFill>
                <a:latin typeface="Courier" pitchFamily="2" charset="0"/>
              </a:rPr>
              <a:t>\n</a:t>
            </a:r>
            <a:r>
              <a:rPr lang="en-US" dirty="0">
                <a:solidFill>
                  <a:srgbClr val="BA2121"/>
                </a:solidFill>
                <a:latin typeface="Courier" pitchFamily="2" charset="0"/>
              </a:rPr>
              <a:t>"</a:t>
            </a:r>
            <a:r>
              <a:rPr lang="en-US" dirty="0">
                <a:latin typeface="Courier" pitchFamily="2" charset="0"/>
              </a:rPr>
              <a:t>);</a:t>
            </a:r>
          </a:p>
          <a:p>
            <a:r>
              <a:rPr lang="en-US" dirty="0">
                <a:latin typeface="Courier" pitchFamily="2" charset="0"/>
              </a:rPr>
              <a:t>    </a:t>
            </a:r>
            <a:r>
              <a:rPr lang="en-US" b="1" dirty="0">
                <a:solidFill>
                  <a:srgbClr val="008000"/>
                </a:solidFill>
                <a:latin typeface="Courier" pitchFamily="2" charset="0"/>
              </a:rPr>
              <a:t>else </a:t>
            </a:r>
            <a:r>
              <a:rPr lang="en-US" dirty="0" err="1">
                <a:latin typeface="Courier" pitchFamily="2" charset="0"/>
              </a:rPr>
              <a:t>printf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>
                <a:solidFill>
                  <a:srgbClr val="BA2121"/>
                </a:solidFill>
                <a:latin typeface="Courier" pitchFamily="2" charset="0"/>
              </a:rPr>
              <a:t>"Check failed</a:t>
            </a:r>
            <a:r>
              <a:rPr lang="en-US" b="1" dirty="0">
                <a:solidFill>
                  <a:srgbClr val="BB6622"/>
                </a:solidFill>
                <a:latin typeface="Courier" pitchFamily="2" charset="0"/>
              </a:rPr>
              <a:t>\n</a:t>
            </a:r>
            <a:r>
              <a:rPr lang="en-US" dirty="0">
                <a:solidFill>
                  <a:srgbClr val="BA2121"/>
                </a:solidFill>
                <a:latin typeface="Courier" pitchFamily="2" charset="0"/>
              </a:rPr>
              <a:t>"</a:t>
            </a:r>
            <a:r>
              <a:rPr lang="en-US" dirty="0">
                <a:latin typeface="Courier" pitchFamily="2" charset="0"/>
              </a:rPr>
              <a:t>);</a:t>
            </a:r>
          </a:p>
          <a:p>
            <a:r>
              <a:rPr lang="en-US" dirty="0">
                <a:latin typeface="Courier" pitchFamily="2" charset="0"/>
              </a:rPr>
              <a:t>  }</a:t>
            </a:r>
          </a:p>
          <a:p>
            <a:r>
              <a:rPr lang="en-US" dirty="0">
                <a:latin typeface="Courier" pitchFamily="2" charset="0"/>
              </a:rPr>
              <a:t>}</a:t>
            </a:r>
            <a:br>
              <a:rPr lang="en-US" dirty="0">
                <a:latin typeface="Courier" pitchFamily="2" charset="0"/>
              </a:rPr>
            </a:br>
            <a:endParaRPr lang="en-US" dirty="0">
              <a:effectLst/>
              <a:latin typeface="Courier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5BDD55F-E397-364A-8921-C9C0386FBE06}"/>
              </a:ext>
            </a:extLst>
          </p:cNvPr>
          <p:cNvSpPr/>
          <p:nvPr/>
        </p:nvSpPr>
        <p:spPr>
          <a:xfrm>
            <a:off x="1283034" y="4024426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>
              <a:latin typeface="Courier" pitchFamily="2" charset="0"/>
            </a:endParaRPr>
          </a:p>
          <a:p>
            <a:r>
              <a:rPr lang="en-US" dirty="0">
                <a:solidFill>
                  <a:srgbClr val="B00040"/>
                </a:solidFill>
                <a:latin typeface="Courier" pitchFamily="2" charset="0"/>
              </a:rPr>
              <a:t>int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" pitchFamily="2" charset="0"/>
              </a:rPr>
              <a:t>main</a:t>
            </a:r>
            <a:r>
              <a:rPr lang="en-US" dirty="0">
                <a:latin typeface="Courier" pitchFamily="2" charset="0"/>
              </a:rPr>
              <a:t>(){</a:t>
            </a:r>
          </a:p>
          <a:p>
            <a:r>
              <a:rPr lang="en-US" dirty="0">
                <a:latin typeface="Courier" pitchFamily="2" charset="0"/>
              </a:rPr>
              <a:t>  </a:t>
            </a:r>
            <a:r>
              <a:rPr lang="en-US" dirty="0">
                <a:solidFill>
                  <a:srgbClr val="B00040"/>
                </a:solidFill>
                <a:latin typeface="Courier" pitchFamily="2" charset="0"/>
              </a:rPr>
              <a:t>char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>
                <a:solidFill>
                  <a:srgbClr val="666666"/>
                </a:solidFill>
                <a:latin typeface="Courier" pitchFamily="2" charset="0"/>
              </a:rPr>
              <a:t>*</a:t>
            </a:r>
            <a:r>
              <a:rPr lang="en-US" dirty="0">
                <a:latin typeface="Courier" pitchFamily="2" charset="0"/>
              </a:rPr>
              <a:t>id </a:t>
            </a:r>
            <a:r>
              <a:rPr lang="en-US" dirty="0">
                <a:solidFill>
                  <a:srgbClr val="666666"/>
                </a:solidFill>
                <a:latin typeface="Courier" pitchFamily="2" charset="0"/>
              </a:rPr>
              <a:t>=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" pitchFamily="2" charset="0"/>
              </a:rPr>
              <a:t>NULL</a:t>
            </a:r>
            <a:r>
              <a:rPr lang="en-US" dirty="0">
                <a:latin typeface="Courier" pitchFamily="2" charset="0"/>
              </a:rPr>
              <a:t>;</a:t>
            </a:r>
          </a:p>
          <a:p>
            <a:r>
              <a:rPr lang="en-US" dirty="0">
                <a:latin typeface="Courier" pitchFamily="2" charset="0"/>
              </a:rPr>
              <a:t>  </a:t>
            </a:r>
            <a:r>
              <a:rPr lang="en-US" dirty="0" err="1">
                <a:solidFill>
                  <a:srgbClr val="B00040"/>
                </a:solidFill>
                <a:latin typeface="Courier" pitchFamily="2" charset="0"/>
              </a:rPr>
              <a:t>size_t</a:t>
            </a:r>
            <a:r>
              <a:rPr lang="en-US" dirty="0">
                <a:latin typeface="Courier" pitchFamily="2" charset="0"/>
              </a:rPr>
              <a:t> size </a:t>
            </a:r>
            <a:r>
              <a:rPr lang="en-US" dirty="0">
                <a:solidFill>
                  <a:srgbClr val="666666"/>
                </a:solidFill>
                <a:latin typeface="Courier" pitchFamily="2" charset="0"/>
              </a:rPr>
              <a:t>=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>
                <a:solidFill>
                  <a:srgbClr val="666666"/>
                </a:solidFill>
                <a:latin typeface="Courier" pitchFamily="2" charset="0"/>
              </a:rPr>
              <a:t>0</a:t>
            </a:r>
            <a:r>
              <a:rPr lang="en-US" dirty="0">
                <a:latin typeface="Courier" pitchFamily="2" charset="0"/>
              </a:rPr>
              <a:t>;</a:t>
            </a:r>
          </a:p>
          <a:p>
            <a:r>
              <a:rPr lang="en-US" dirty="0">
                <a:latin typeface="Courier" pitchFamily="2" charset="0"/>
              </a:rPr>
              <a:t>  </a:t>
            </a:r>
            <a:r>
              <a:rPr lang="en-US" dirty="0" err="1">
                <a:solidFill>
                  <a:srgbClr val="B00040"/>
                </a:solidFill>
                <a:latin typeface="Courier" pitchFamily="2" charset="0"/>
              </a:rPr>
              <a:t>ssize_t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 err="1">
                <a:latin typeface="Courier" pitchFamily="2" charset="0"/>
              </a:rPr>
              <a:t>len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>
                <a:solidFill>
                  <a:srgbClr val="666666"/>
                </a:solidFill>
                <a:latin typeface="Courier" pitchFamily="2" charset="0"/>
              </a:rPr>
              <a:t>=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>
                <a:solidFill>
                  <a:srgbClr val="666666"/>
                </a:solidFill>
                <a:latin typeface="Courier" pitchFamily="2" charset="0"/>
              </a:rPr>
              <a:t>0</a:t>
            </a:r>
            <a:r>
              <a:rPr lang="en-US" dirty="0">
                <a:latin typeface="Courier" pitchFamily="2" charset="0"/>
              </a:rPr>
              <a:t>;</a:t>
            </a:r>
          </a:p>
          <a:p>
            <a:r>
              <a:rPr lang="en-US" dirty="0">
                <a:latin typeface="Courier" pitchFamily="2" charset="0"/>
              </a:rPr>
              <a:t>  </a:t>
            </a:r>
            <a:r>
              <a:rPr lang="en-US" dirty="0" err="1">
                <a:latin typeface="Courier" pitchFamily="2" charset="0"/>
              </a:rPr>
              <a:t>len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>
                <a:solidFill>
                  <a:srgbClr val="666666"/>
                </a:solidFill>
                <a:latin typeface="Courier" pitchFamily="2" charset="0"/>
              </a:rPr>
              <a:t>=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 err="1">
                <a:latin typeface="Courier" pitchFamily="2" charset="0"/>
              </a:rPr>
              <a:t>getline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>
                <a:solidFill>
                  <a:srgbClr val="666666"/>
                </a:solidFill>
                <a:latin typeface="Courier" pitchFamily="2" charset="0"/>
              </a:rPr>
              <a:t>&amp;</a:t>
            </a:r>
            <a:r>
              <a:rPr lang="en-US" dirty="0">
                <a:latin typeface="Courier" pitchFamily="2" charset="0"/>
              </a:rPr>
              <a:t>id, </a:t>
            </a:r>
            <a:r>
              <a:rPr lang="en-US" dirty="0">
                <a:solidFill>
                  <a:srgbClr val="666666"/>
                </a:solidFill>
                <a:latin typeface="Courier" pitchFamily="2" charset="0"/>
              </a:rPr>
              <a:t>&amp;</a:t>
            </a:r>
            <a:r>
              <a:rPr lang="en-US" dirty="0">
                <a:latin typeface="Courier" pitchFamily="2" charset="0"/>
              </a:rPr>
              <a:t>size, stdin);</a:t>
            </a:r>
          </a:p>
          <a:p>
            <a:r>
              <a:rPr lang="en-US" dirty="0">
                <a:latin typeface="Courier" pitchFamily="2" charset="0"/>
              </a:rPr>
              <a:t>  id[</a:t>
            </a:r>
            <a:r>
              <a:rPr lang="en-US" dirty="0" err="1">
                <a:latin typeface="Courier" pitchFamily="2" charset="0"/>
              </a:rPr>
              <a:t>len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>
                <a:solidFill>
                  <a:srgbClr val="666666"/>
                </a:solidFill>
                <a:latin typeface="Courier" pitchFamily="2" charset="0"/>
              </a:rPr>
              <a:t>-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>
                <a:solidFill>
                  <a:srgbClr val="666666"/>
                </a:solidFill>
                <a:latin typeface="Courier" pitchFamily="2" charset="0"/>
              </a:rPr>
              <a:t>1</a:t>
            </a:r>
            <a:r>
              <a:rPr lang="en-US" dirty="0">
                <a:latin typeface="Courier" pitchFamily="2" charset="0"/>
              </a:rPr>
              <a:t>] </a:t>
            </a:r>
            <a:r>
              <a:rPr lang="en-US" dirty="0">
                <a:solidFill>
                  <a:srgbClr val="666666"/>
                </a:solidFill>
                <a:latin typeface="Courier" pitchFamily="2" charset="0"/>
              </a:rPr>
              <a:t>=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>
                <a:solidFill>
                  <a:srgbClr val="666666"/>
                </a:solidFill>
                <a:latin typeface="Courier" pitchFamily="2" charset="0"/>
              </a:rPr>
              <a:t>0</a:t>
            </a:r>
            <a:r>
              <a:rPr lang="en-US" dirty="0">
                <a:latin typeface="Courier" pitchFamily="2" charset="0"/>
              </a:rPr>
              <a:t>;</a:t>
            </a:r>
          </a:p>
          <a:p>
            <a:r>
              <a:rPr lang="en-US" dirty="0">
                <a:latin typeface="Courier" pitchFamily="2" charset="0"/>
              </a:rPr>
              <a:t>  check(id);</a:t>
            </a:r>
          </a:p>
          <a:p>
            <a:r>
              <a:rPr lang="en-US" dirty="0">
                <a:latin typeface="Courier" pitchFamily="2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266238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5024CD-871D-4241-AEEF-7F8685EE5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09335C1-DA68-6243-B24E-E4D0BF61E04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37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16C775-47D8-374F-8547-A08AA9DC4A87}"/>
              </a:ext>
            </a:extLst>
          </p:cNvPr>
          <p:cNvSpPr/>
          <p:nvPr/>
        </p:nvSpPr>
        <p:spPr>
          <a:xfrm>
            <a:off x="1283034" y="1968499"/>
            <a:ext cx="4557837" cy="4861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B00040"/>
                </a:solidFill>
                <a:latin typeface="Courier" pitchFamily="2" charset="0"/>
              </a:rPr>
              <a:t>void</a:t>
            </a:r>
            <a:r>
              <a:rPr lang="en-US" sz="1600" dirty="0">
                <a:latin typeface="Courier" pitchFamily="2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urier" pitchFamily="2" charset="0"/>
              </a:rPr>
              <a:t>check</a:t>
            </a:r>
            <a:r>
              <a:rPr lang="en-US" sz="1600" dirty="0">
                <a:latin typeface="Courier" pitchFamily="2" charset="0"/>
              </a:rPr>
              <a:t>(</a:t>
            </a:r>
            <a:r>
              <a:rPr lang="en-US" sz="1600" dirty="0">
                <a:solidFill>
                  <a:srgbClr val="B00040"/>
                </a:solidFill>
                <a:latin typeface="Courier" pitchFamily="2" charset="0"/>
              </a:rPr>
              <a:t>char</a:t>
            </a:r>
            <a:r>
              <a:rPr lang="en-US" sz="1600" dirty="0">
                <a:latin typeface="Courier" pitchFamily="2" charset="0"/>
              </a:rPr>
              <a:t> id[</a:t>
            </a:r>
            <a:r>
              <a:rPr lang="en-US" sz="1600" dirty="0">
                <a:solidFill>
                  <a:srgbClr val="666666"/>
                </a:solidFill>
                <a:latin typeface="Courier" pitchFamily="2" charset="0"/>
              </a:rPr>
              <a:t>15</a:t>
            </a:r>
            <a:r>
              <a:rPr lang="en-US" sz="1600" dirty="0">
                <a:latin typeface="Courier" pitchFamily="2" charset="0"/>
              </a:rPr>
              <a:t>]){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Courier" pitchFamily="2" charset="0"/>
              </a:rPr>
              <a:t>  </a:t>
            </a:r>
            <a:r>
              <a:rPr lang="en-US" sz="1600" dirty="0">
                <a:solidFill>
                  <a:srgbClr val="B00040"/>
                </a:solidFill>
                <a:latin typeface="Courier" pitchFamily="2" charset="0"/>
              </a:rPr>
              <a:t>char</a:t>
            </a:r>
            <a:r>
              <a:rPr lang="en-US" sz="1600" dirty="0">
                <a:latin typeface="Courier" pitchFamily="2" charset="0"/>
              </a:rPr>
              <a:t> path[</a:t>
            </a:r>
            <a:r>
              <a:rPr lang="en-US" sz="1600" dirty="0">
                <a:solidFill>
                  <a:srgbClr val="666666"/>
                </a:solidFill>
                <a:latin typeface="Courier" pitchFamily="2" charset="0"/>
              </a:rPr>
              <a:t>50</a:t>
            </a:r>
            <a:r>
              <a:rPr lang="en-US" sz="1600" dirty="0">
                <a:latin typeface="Courier" pitchFamily="2" charset="0"/>
              </a:rPr>
              <a:t>] </a:t>
            </a:r>
            <a:r>
              <a:rPr lang="en-US" sz="1600" dirty="0">
                <a:solidFill>
                  <a:srgbClr val="666666"/>
                </a:solidFill>
                <a:latin typeface="Courier" pitchFamily="2" charset="0"/>
              </a:rPr>
              <a:t>=</a:t>
            </a:r>
            <a:r>
              <a:rPr lang="en-US" sz="1600" dirty="0">
                <a:latin typeface="Courier" pitchFamily="2" charset="0"/>
              </a:rPr>
              <a:t> {};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Courier" pitchFamily="2" charset="0"/>
              </a:rPr>
              <a:t>  </a:t>
            </a:r>
            <a:r>
              <a:rPr lang="en-US" sz="1600" dirty="0">
                <a:solidFill>
                  <a:srgbClr val="B00040"/>
                </a:solidFill>
                <a:latin typeface="Courier" pitchFamily="2" charset="0"/>
              </a:rPr>
              <a:t>int</a:t>
            </a:r>
            <a:r>
              <a:rPr lang="en-US" sz="1600" dirty="0">
                <a:latin typeface="Courier" pitchFamily="2" charset="0"/>
              </a:rPr>
              <a:t> res;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Courier" pitchFamily="2" charset="0"/>
              </a:rPr>
              <a:t>  </a:t>
            </a:r>
            <a:r>
              <a:rPr lang="en-US" sz="1600" dirty="0" err="1">
                <a:latin typeface="Courier" pitchFamily="2" charset="0"/>
              </a:rPr>
              <a:t>sprintf</a:t>
            </a:r>
            <a:r>
              <a:rPr lang="en-US" sz="1600" dirty="0">
                <a:latin typeface="Courier" pitchFamily="2" charset="0"/>
              </a:rPr>
              <a:t>(path, </a:t>
            </a:r>
            <a:r>
              <a:rPr lang="en-US" sz="1600" dirty="0">
                <a:solidFill>
                  <a:srgbClr val="BA2121"/>
                </a:solidFill>
                <a:latin typeface="Courier" pitchFamily="2" charset="0"/>
              </a:rPr>
              <a:t>"records/%s"</a:t>
            </a:r>
            <a:r>
              <a:rPr lang="en-US" sz="1600" dirty="0">
                <a:latin typeface="Courier" pitchFamily="2" charset="0"/>
              </a:rPr>
              <a:t>, id);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Courier" pitchFamily="2" charset="0"/>
              </a:rPr>
              <a:t>  </a:t>
            </a:r>
            <a:r>
              <a:rPr lang="en-US" sz="1600" b="1" dirty="0">
                <a:solidFill>
                  <a:srgbClr val="008000"/>
                </a:solidFill>
                <a:latin typeface="Courier" pitchFamily="2" charset="0"/>
              </a:rPr>
              <a:t>if</a:t>
            </a:r>
            <a:r>
              <a:rPr lang="en-US" sz="1600" dirty="0">
                <a:latin typeface="Courier" pitchFamily="2" charset="0"/>
              </a:rPr>
              <a:t> (</a:t>
            </a:r>
            <a:r>
              <a:rPr lang="en-US" sz="1600" dirty="0" err="1">
                <a:latin typeface="Courier" pitchFamily="2" charset="0"/>
              </a:rPr>
              <a:t>valid_path</a:t>
            </a:r>
            <a:r>
              <a:rPr lang="en-US" sz="1600" dirty="0">
                <a:latin typeface="Courier" pitchFamily="2" charset="0"/>
              </a:rPr>
              <a:t>(path) </a:t>
            </a:r>
            <a:r>
              <a:rPr lang="en-US" sz="1600" dirty="0">
                <a:solidFill>
                  <a:srgbClr val="666666"/>
                </a:solidFill>
                <a:latin typeface="Courier" pitchFamily="2" charset="0"/>
              </a:rPr>
              <a:t>!=</a:t>
            </a:r>
            <a:r>
              <a:rPr lang="en-US" sz="1600" dirty="0">
                <a:latin typeface="Courier" pitchFamily="2" charset="0"/>
              </a:rPr>
              <a:t> </a:t>
            </a:r>
            <a:r>
              <a:rPr lang="en-US" sz="1600" dirty="0">
                <a:solidFill>
                  <a:srgbClr val="666666"/>
                </a:solidFill>
                <a:latin typeface="Courier" pitchFamily="2" charset="0"/>
              </a:rPr>
              <a:t>0</a:t>
            </a:r>
            <a:r>
              <a:rPr lang="en-US" sz="1600" dirty="0">
                <a:latin typeface="Courier" pitchFamily="2" charset="0"/>
              </a:rPr>
              <a:t>){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Courier" pitchFamily="2" charset="0"/>
              </a:rPr>
              <a:t>    res </a:t>
            </a:r>
            <a:r>
              <a:rPr lang="en-US" sz="1600" dirty="0">
                <a:solidFill>
                  <a:srgbClr val="666666"/>
                </a:solidFill>
                <a:latin typeface="Courier" pitchFamily="2" charset="0"/>
              </a:rPr>
              <a:t>=</a:t>
            </a:r>
            <a:r>
              <a:rPr lang="en-US" sz="1600" dirty="0">
                <a:latin typeface="Courier" pitchFamily="2" charset="0"/>
              </a:rPr>
              <a:t> </a:t>
            </a:r>
            <a:r>
              <a:rPr lang="en-US" sz="1600" dirty="0" err="1">
                <a:latin typeface="Courier" pitchFamily="2" charset="0"/>
              </a:rPr>
              <a:t>execl</a:t>
            </a:r>
            <a:r>
              <a:rPr lang="en-US" sz="1600" dirty="0">
                <a:latin typeface="Courier" pitchFamily="2" charset="0"/>
              </a:rPr>
              <a:t>(</a:t>
            </a:r>
            <a:r>
              <a:rPr lang="en-US" sz="1600" dirty="0">
                <a:solidFill>
                  <a:srgbClr val="BA2121"/>
                </a:solidFill>
                <a:latin typeface="Courier" pitchFamily="2" charset="0"/>
              </a:rPr>
              <a:t>"/</a:t>
            </a:r>
            <a:r>
              <a:rPr lang="en-US" sz="1600" dirty="0" err="1">
                <a:solidFill>
                  <a:srgbClr val="BA2121"/>
                </a:solidFill>
                <a:latin typeface="Courier" pitchFamily="2" charset="0"/>
              </a:rPr>
              <a:t>usr</a:t>
            </a:r>
            <a:r>
              <a:rPr lang="en-US" sz="1600" dirty="0">
                <a:solidFill>
                  <a:srgbClr val="BA2121"/>
                </a:solidFill>
                <a:latin typeface="Courier" pitchFamily="2" charset="0"/>
              </a:rPr>
              <a:t>/bin/cat"</a:t>
            </a:r>
            <a:r>
              <a:rPr lang="en-US" sz="1600" dirty="0">
                <a:latin typeface="Courier" pitchFamily="2" charset="0"/>
              </a:rPr>
              <a:t>, </a:t>
            </a:r>
            <a:r>
              <a:rPr lang="en-US" sz="1600" dirty="0">
                <a:solidFill>
                  <a:srgbClr val="BA2121"/>
                </a:solidFill>
                <a:latin typeface="Courier" pitchFamily="2" charset="0"/>
              </a:rPr>
              <a:t>"/</a:t>
            </a:r>
            <a:r>
              <a:rPr lang="en-US" sz="1600" dirty="0" err="1">
                <a:solidFill>
                  <a:srgbClr val="BA2121"/>
                </a:solidFill>
                <a:latin typeface="Courier" pitchFamily="2" charset="0"/>
              </a:rPr>
              <a:t>usr</a:t>
            </a:r>
            <a:r>
              <a:rPr lang="en-US" sz="1600" dirty="0">
                <a:solidFill>
                  <a:srgbClr val="BA2121"/>
                </a:solidFill>
                <a:latin typeface="Courier" pitchFamily="2" charset="0"/>
              </a:rPr>
              <a:t>/bin/cat"</a:t>
            </a:r>
            <a:r>
              <a:rPr lang="en-US" sz="1600" dirty="0">
                <a:latin typeface="Courier" pitchFamily="2" charset="0"/>
              </a:rPr>
              <a:t>, path, </a:t>
            </a:r>
            <a:r>
              <a:rPr lang="en-US" sz="1600" dirty="0">
                <a:solidFill>
                  <a:srgbClr val="008000"/>
                </a:solidFill>
                <a:latin typeface="Courier" pitchFamily="2" charset="0"/>
              </a:rPr>
              <a:t>NULL</a:t>
            </a:r>
            <a:r>
              <a:rPr lang="en-US" sz="1600" dirty="0">
                <a:latin typeface="Courier" pitchFamily="2" charset="0"/>
              </a:rPr>
              <a:t>);</a:t>
            </a:r>
            <a:endParaRPr lang="en-US" sz="1600" dirty="0">
              <a:solidFill>
                <a:srgbClr val="BA2121"/>
              </a:solidFill>
              <a:latin typeface="Courier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latin typeface="Courier" pitchFamily="2" charset="0"/>
              </a:rPr>
              <a:t>    </a:t>
            </a:r>
            <a:r>
              <a:rPr lang="en-US" sz="1600" b="1" dirty="0">
                <a:solidFill>
                  <a:srgbClr val="008000"/>
                </a:solidFill>
                <a:latin typeface="Courier" pitchFamily="2" charset="0"/>
              </a:rPr>
              <a:t>if</a:t>
            </a:r>
            <a:r>
              <a:rPr lang="en-US" sz="1600" dirty="0">
                <a:latin typeface="Courier" pitchFamily="2" charset="0"/>
              </a:rPr>
              <a:t> (res </a:t>
            </a:r>
            <a:r>
              <a:rPr lang="en-US" sz="1600" dirty="0">
                <a:solidFill>
                  <a:srgbClr val="666666"/>
                </a:solidFill>
                <a:latin typeface="Courier" pitchFamily="2" charset="0"/>
              </a:rPr>
              <a:t>==</a:t>
            </a:r>
            <a:r>
              <a:rPr lang="en-US" sz="1600" dirty="0">
                <a:latin typeface="Courier" pitchFamily="2" charset="0"/>
              </a:rPr>
              <a:t> </a:t>
            </a:r>
            <a:r>
              <a:rPr lang="en-US" sz="1600" dirty="0">
                <a:solidFill>
                  <a:srgbClr val="666666"/>
                </a:solidFill>
                <a:latin typeface="Courier" pitchFamily="2" charset="0"/>
              </a:rPr>
              <a:t>0</a:t>
            </a:r>
            <a:r>
              <a:rPr lang="en-US" sz="1600" dirty="0">
                <a:latin typeface="Courier" pitchFamily="2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Courier" pitchFamily="2" charset="0"/>
              </a:rPr>
              <a:t>      </a:t>
            </a:r>
            <a:r>
              <a:rPr lang="en-US" sz="1600" dirty="0" err="1">
                <a:latin typeface="Courier" pitchFamily="2" charset="0"/>
              </a:rPr>
              <a:t>printf</a:t>
            </a:r>
            <a:r>
              <a:rPr lang="en-US" sz="1600" dirty="0">
                <a:latin typeface="Courier" pitchFamily="2" charset="0"/>
              </a:rPr>
              <a:t>(</a:t>
            </a:r>
            <a:r>
              <a:rPr lang="en-US" sz="1600" dirty="0">
                <a:solidFill>
                  <a:srgbClr val="BA2121"/>
                </a:solidFill>
                <a:latin typeface="Courier" pitchFamily="2" charset="0"/>
              </a:rPr>
              <a:t>"Check pass!</a:t>
            </a:r>
            <a:r>
              <a:rPr lang="en-US" sz="1600" b="1" dirty="0">
                <a:solidFill>
                  <a:srgbClr val="BB6622"/>
                </a:solidFill>
                <a:latin typeface="Courier" pitchFamily="2" charset="0"/>
              </a:rPr>
              <a:t>\n</a:t>
            </a:r>
            <a:r>
              <a:rPr lang="en-US" sz="1600" dirty="0">
                <a:solidFill>
                  <a:srgbClr val="BA2121"/>
                </a:solidFill>
                <a:latin typeface="Courier" pitchFamily="2" charset="0"/>
              </a:rPr>
              <a:t>"</a:t>
            </a:r>
            <a:r>
              <a:rPr lang="en-US" sz="1600" dirty="0">
                <a:latin typeface="Courier" pitchFamily="2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Courier" pitchFamily="2" charset="0"/>
              </a:rPr>
              <a:t>    </a:t>
            </a:r>
            <a:r>
              <a:rPr lang="en-US" sz="1600" b="1" dirty="0">
                <a:solidFill>
                  <a:srgbClr val="008000"/>
                </a:solidFill>
                <a:latin typeface="Courier" pitchFamily="2" charset="0"/>
              </a:rPr>
              <a:t>else </a:t>
            </a:r>
            <a:r>
              <a:rPr lang="en-US" sz="1600" dirty="0" err="1">
                <a:latin typeface="Courier" pitchFamily="2" charset="0"/>
              </a:rPr>
              <a:t>printf</a:t>
            </a:r>
            <a:r>
              <a:rPr lang="en-US" sz="1600" dirty="0">
                <a:latin typeface="Courier" pitchFamily="2" charset="0"/>
              </a:rPr>
              <a:t>(</a:t>
            </a:r>
            <a:r>
              <a:rPr lang="en-US" sz="1600" dirty="0">
                <a:solidFill>
                  <a:srgbClr val="BA2121"/>
                </a:solidFill>
                <a:latin typeface="Courier" pitchFamily="2" charset="0"/>
              </a:rPr>
              <a:t>"Check failed</a:t>
            </a:r>
            <a:r>
              <a:rPr lang="en-US" sz="1600" b="1" dirty="0">
                <a:solidFill>
                  <a:srgbClr val="BB6622"/>
                </a:solidFill>
                <a:latin typeface="Courier" pitchFamily="2" charset="0"/>
              </a:rPr>
              <a:t>\n</a:t>
            </a:r>
            <a:r>
              <a:rPr lang="en-US" sz="1600" dirty="0">
                <a:solidFill>
                  <a:srgbClr val="BA2121"/>
                </a:solidFill>
                <a:latin typeface="Courier" pitchFamily="2" charset="0"/>
              </a:rPr>
              <a:t>"</a:t>
            </a:r>
            <a:r>
              <a:rPr lang="en-US" sz="1600" dirty="0">
                <a:latin typeface="Courier" pitchFamily="2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Courier" pitchFamily="2" charset="0"/>
              </a:rPr>
              <a:t>  }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Courier" pitchFamily="2" charset="0"/>
              </a:rPr>
              <a:t>}</a:t>
            </a:r>
            <a:br>
              <a:rPr lang="en-US" sz="1600" dirty="0">
                <a:latin typeface="Courier" pitchFamily="2" charset="0"/>
              </a:rPr>
            </a:br>
            <a:endParaRPr lang="en-US" sz="1600" dirty="0">
              <a:effectLst/>
              <a:latin typeface="Courier" pitchFamily="2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B410A3F-7837-964A-8B3C-6951321516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4750958"/>
              </p:ext>
            </p:extLst>
          </p:nvPr>
        </p:nvGraphicFramePr>
        <p:xfrm>
          <a:off x="8120743" y="1438122"/>
          <a:ext cx="2333270" cy="3977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33270">
                  <a:extLst>
                    <a:ext uri="{9D8B030D-6E8A-4147-A177-3AD203B41FA5}">
                      <a16:colId xmlns:a16="http://schemas.microsoft.com/office/drawing/2014/main" val="41378428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800" dirty="0">
                        <a:latin typeface="Courier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7878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urier" pitchFamily="2" charset="0"/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514581"/>
                  </a:ext>
                </a:extLst>
              </a:tr>
              <a:tr h="111252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urier" pitchFamily="2" charset="0"/>
                        </a:rPr>
                        <a:t>char path[50]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0893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urier" pitchFamily="2" charset="0"/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1289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urier" pitchFamily="2" charset="0"/>
                        </a:rPr>
                        <a:t>int 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553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Sniglet" pitchFamily="82" charset="0"/>
                        </a:rPr>
                        <a:t>saved </a:t>
                      </a:r>
                      <a:r>
                        <a:rPr lang="en-US" sz="1800" dirty="0" err="1">
                          <a:latin typeface="Courier" pitchFamily="2" charset="0"/>
                        </a:rPr>
                        <a:t>rbp</a:t>
                      </a:r>
                      <a:r>
                        <a:rPr lang="en-US" sz="1800" dirty="0">
                          <a:latin typeface="Sniglet" pitchFamily="82" charset="0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311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Sniglet" pitchFamily="82" charset="0"/>
                        </a:rPr>
                        <a:t>saved </a:t>
                      </a:r>
                      <a:r>
                        <a:rPr lang="en-US" sz="1800" dirty="0">
                          <a:latin typeface="Courier" pitchFamily="2" charset="0"/>
                        </a:rPr>
                        <a:t>rip</a:t>
                      </a:r>
                      <a:r>
                        <a:rPr lang="en-US" sz="1800" dirty="0">
                          <a:latin typeface="Sniglet" pitchFamily="82" charset="0"/>
                        </a:rPr>
                        <a:t> </a:t>
                      </a:r>
                    </a:p>
                    <a:p>
                      <a:pPr algn="ctr"/>
                      <a:r>
                        <a:rPr lang="en-US" sz="1800" dirty="0">
                          <a:latin typeface="Sniglet" pitchFamily="82" charset="0"/>
                        </a:rPr>
                        <a:t>(return address)</a:t>
                      </a:r>
                      <a:r>
                        <a:rPr lang="en-US" sz="1800" dirty="0">
                          <a:latin typeface="Courier" pitchFamily="2" charset="0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680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urier" pitchFamily="2" charset="0"/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91780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739BE17C-2CB9-0B47-A529-F56262E46B85}"/>
              </a:ext>
            </a:extLst>
          </p:cNvPr>
          <p:cNvSpPr txBox="1"/>
          <p:nvPr/>
        </p:nvSpPr>
        <p:spPr>
          <a:xfrm>
            <a:off x="7030008" y="3858212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ourier" pitchFamily="2" charset="0"/>
              </a:rPr>
              <a:t>rbp</a:t>
            </a:r>
            <a:r>
              <a:rPr lang="en-US" sz="1800" dirty="0">
                <a:latin typeface="Courier" pitchFamily="2" charset="0"/>
              </a:rPr>
              <a:t> -&gt;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7DC6267-7DCF-0A46-B115-DF502F3D1709}"/>
              </a:ext>
            </a:extLst>
          </p:cNvPr>
          <p:cNvSpPr txBox="1"/>
          <p:nvPr/>
        </p:nvSpPr>
        <p:spPr>
          <a:xfrm>
            <a:off x="6475817" y="4218435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ourier" pitchFamily="2" charset="0"/>
              </a:rPr>
              <a:t>rbp</a:t>
            </a:r>
            <a:r>
              <a:rPr lang="en-US" sz="1800" dirty="0">
                <a:latin typeface="Courier" pitchFamily="2" charset="0"/>
              </a:rPr>
              <a:t> + 8 -&gt;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BB5C27E-3859-284E-AC1E-DB5BF9347D3F}"/>
              </a:ext>
            </a:extLst>
          </p:cNvPr>
          <p:cNvSpPr txBox="1"/>
          <p:nvPr/>
        </p:nvSpPr>
        <p:spPr>
          <a:xfrm>
            <a:off x="7016152" y="1641483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ourier" pitchFamily="2" charset="0"/>
              </a:rPr>
              <a:t>rsp</a:t>
            </a:r>
            <a:r>
              <a:rPr lang="en-US" sz="1800" dirty="0">
                <a:latin typeface="Courier" pitchFamily="2" charset="0"/>
              </a:rPr>
              <a:t> -&gt;</a:t>
            </a:r>
          </a:p>
        </p:txBody>
      </p:sp>
    </p:spTree>
    <p:extLst>
      <p:ext uri="{BB962C8B-B14F-4D97-AF65-F5344CB8AC3E}">
        <p14:creationId xmlns:p14="http://schemas.microsoft.com/office/powerpoint/2010/main" val="6282056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5024CD-871D-4241-AEEF-7F8685EE5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09335C1-DA68-6243-B24E-E4D0BF61E04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38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16C775-47D8-374F-8547-A08AA9DC4A87}"/>
              </a:ext>
            </a:extLst>
          </p:cNvPr>
          <p:cNvSpPr/>
          <p:nvPr/>
        </p:nvSpPr>
        <p:spPr>
          <a:xfrm>
            <a:off x="1283034" y="1968499"/>
            <a:ext cx="4557837" cy="4861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B00040"/>
                </a:solidFill>
                <a:latin typeface="Courier" pitchFamily="2" charset="0"/>
              </a:rPr>
              <a:t>void</a:t>
            </a:r>
            <a:r>
              <a:rPr lang="en-US" sz="1600" dirty="0">
                <a:latin typeface="Courier" pitchFamily="2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urier" pitchFamily="2" charset="0"/>
              </a:rPr>
              <a:t>check</a:t>
            </a:r>
            <a:r>
              <a:rPr lang="en-US" sz="1600" dirty="0">
                <a:latin typeface="Courier" pitchFamily="2" charset="0"/>
              </a:rPr>
              <a:t>(</a:t>
            </a:r>
            <a:r>
              <a:rPr lang="en-US" sz="1600" dirty="0">
                <a:solidFill>
                  <a:srgbClr val="B00040"/>
                </a:solidFill>
                <a:latin typeface="Courier" pitchFamily="2" charset="0"/>
              </a:rPr>
              <a:t>char</a:t>
            </a:r>
            <a:r>
              <a:rPr lang="en-US" sz="1600" dirty="0">
                <a:latin typeface="Courier" pitchFamily="2" charset="0"/>
              </a:rPr>
              <a:t> id[</a:t>
            </a:r>
            <a:r>
              <a:rPr lang="en-US" sz="1600" dirty="0">
                <a:solidFill>
                  <a:srgbClr val="666666"/>
                </a:solidFill>
                <a:latin typeface="Courier" pitchFamily="2" charset="0"/>
              </a:rPr>
              <a:t>15</a:t>
            </a:r>
            <a:r>
              <a:rPr lang="en-US" sz="1600" dirty="0">
                <a:latin typeface="Courier" pitchFamily="2" charset="0"/>
              </a:rPr>
              <a:t>]){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Courier" pitchFamily="2" charset="0"/>
              </a:rPr>
              <a:t>  </a:t>
            </a:r>
            <a:r>
              <a:rPr lang="en-US" sz="1600" dirty="0">
                <a:solidFill>
                  <a:srgbClr val="B00040"/>
                </a:solidFill>
                <a:latin typeface="Courier" pitchFamily="2" charset="0"/>
              </a:rPr>
              <a:t>char</a:t>
            </a:r>
            <a:r>
              <a:rPr lang="en-US" sz="1600" dirty="0">
                <a:latin typeface="Courier" pitchFamily="2" charset="0"/>
              </a:rPr>
              <a:t> path[</a:t>
            </a:r>
            <a:r>
              <a:rPr lang="en-US" sz="1600" dirty="0">
                <a:solidFill>
                  <a:srgbClr val="666666"/>
                </a:solidFill>
                <a:latin typeface="Courier" pitchFamily="2" charset="0"/>
              </a:rPr>
              <a:t>50</a:t>
            </a:r>
            <a:r>
              <a:rPr lang="en-US" sz="1600" dirty="0">
                <a:latin typeface="Courier" pitchFamily="2" charset="0"/>
              </a:rPr>
              <a:t>] </a:t>
            </a:r>
            <a:r>
              <a:rPr lang="en-US" sz="1600" dirty="0">
                <a:solidFill>
                  <a:srgbClr val="666666"/>
                </a:solidFill>
                <a:latin typeface="Courier" pitchFamily="2" charset="0"/>
              </a:rPr>
              <a:t>=</a:t>
            </a:r>
            <a:r>
              <a:rPr lang="en-US" sz="1600" dirty="0">
                <a:latin typeface="Courier" pitchFamily="2" charset="0"/>
              </a:rPr>
              <a:t> {};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Courier" pitchFamily="2" charset="0"/>
              </a:rPr>
              <a:t>  </a:t>
            </a:r>
            <a:r>
              <a:rPr lang="en-US" sz="1600" dirty="0">
                <a:solidFill>
                  <a:srgbClr val="B00040"/>
                </a:solidFill>
                <a:latin typeface="Courier" pitchFamily="2" charset="0"/>
              </a:rPr>
              <a:t>int</a:t>
            </a:r>
            <a:r>
              <a:rPr lang="en-US" sz="1600" dirty="0">
                <a:latin typeface="Courier" pitchFamily="2" charset="0"/>
              </a:rPr>
              <a:t> res;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Courier" pitchFamily="2" charset="0"/>
              </a:rPr>
              <a:t>  </a:t>
            </a:r>
            <a:r>
              <a:rPr lang="en-US" sz="1600" dirty="0" err="1">
                <a:latin typeface="Courier" pitchFamily="2" charset="0"/>
              </a:rPr>
              <a:t>sprintf</a:t>
            </a:r>
            <a:r>
              <a:rPr lang="en-US" sz="1600" dirty="0">
                <a:latin typeface="Courier" pitchFamily="2" charset="0"/>
              </a:rPr>
              <a:t>(path, </a:t>
            </a:r>
            <a:r>
              <a:rPr lang="en-US" sz="1600" dirty="0">
                <a:solidFill>
                  <a:srgbClr val="BA2121"/>
                </a:solidFill>
                <a:latin typeface="Courier" pitchFamily="2" charset="0"/>
              </a:rPr>
              <a:t>"records/%s"</a:t>
            </a:r>
            <a:r>
              <a:rPr lang="en-US" sz="1600" dirty="0">
                <a:latin typeface="Courier" pitchFamily="2" charset="0"/>
              </a:rPr>
              <a:t>, id);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Courier" pitchFamily="2" charset="0"/>
              </a:rPr>
              <a:t>  </a:t>
            </a:r>
            <a:r>
              <a:rPr lang="en-US" sz="1600" b="1" dirty="0">
                <a:solidFill>
                  <a:srgbClr val="008000"/>
                </a:solidFill>
                <a:latin typeface="Courier" pitchFamily="2" charset="0"/>
              </a:rPr>
              <a:t>if</a:t>
            </a:r>
            <a:r>
              <a:rPr lang="en-US" sz="1600" dirty="0">
                <a:latin typeface="Courier" pitchFamily="2" charset="0"/>
              </a:rPr>
              <a:t> (</a:t>
            </a:r>
            <a:r>
              <a:rPr lang="en-US" sz="1600" dirty="0" err="1">
                <a:latin typeface="Courier" pitchFamily="2" charset="0"/>
              </a:rPr>
              <a:t>valid_path</a:t>
            </a:r>
            <a:r>
              <a:rPr lang="en-US" sz="1600" dirty="0">
                <a:latin typeface="Courier" pitchFamily="2" charset="0"/>
              </a:rPr>
              <a:t>(path) </a:t>
            </a:r>
            <a:r>
              <a:rPr lang="en-US" sz="1600" dirty="0">
                <a:solidFill>
                  <a:srgbClr val="666666"/>
                </a:solidFill>
                <a:latin typeface="Courier" pitchFamily="2" charset="0"/>
              </a:rPr>
              <a:t>!=</a:t>
            </a:r>
            <a:r>
              <a:rPr lang="en-US" sz="1600" dirty="0">
                <a:latin typeface="Courier" pitchFamily="2" charset="0"/>
              </a:rPr>
              <a:t> </a:t>
            </a:r>
            <a:r>
              <a:rPr lang="en-US" sz="1600" dirty="0">
                <a:solidFill>
                  <a:srgbClr val="666666"/>
                </a:solidFill>
                <a:latin typeface="Courier" pitchFamily="2" charset="0"/>
              </a:rPr>
              <a:t>0</a:t>
            </a:r>
            <a:r>
              <a:rPr lang="en-US" sz="1600" dirty="0">
                <a:latin typeface="Courier" pitchFamily="2" charset="0"/>
              </a:rPr>
              <a:t>){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Courier" pitchFamily="2" charset="0"/>
              </a:rPr>
              <a:t>    res </a:t>
            </a:r>
            <a:r>
              <a:rPr lang="en-US" sz="1600" dirty="0">
                <a:solidFill>
                  <a:srgbClr val="666666"/>
                </a:solidFill>
                <a:latin typeface="Courier" pitchFamily="2" charset="0"/>
              </a:rPr>
              <a:t>=</a:t>
            </a:r>
            <a:r>
              <a:rPr lang="en-US" sz="1600" dirty="0">
                <a:latin typeface="Courier" pitchFamily="2" charset="0"/>
              </a:rPr>
              <a:t> </a:t>
            </a:r>
            <a:r>
              <a:rPr lang="en-US" sz="1600" dirty="0" err="1">
                <a:latin typeface="Courier" pitchFamily="2" charset="0"/>
              </a:rPr>
              <a:t>execl</a:t>
            </a:r>
            <a:r>
              <a:rPr lang="en-US" sz="1600" dirty="0">
                <a:latin typeface="Courier" pitchFamily="2" charset="0"/>
              </a:rPr>
              <a:t>(</a:t>
            </a:r>
            <a:r>
              <a:rPr lang="en-US" sz="1600" dirty="0">
                <a:solidFill>
                  <a:srgbClr val="BA2121"/>
                </a:solidFill>
                <a:latin typeface="Courier" pitchFamily="2" charset="0"/>
              </a:rPr>
              <a:t>"/</a:t>
            </a:r>
            <a:r>
              <a:rPr lang="en-US" sz="1600" dirty="0" err="1">
                <a:solidFill>
                  <a:srgbClr val="BA2121"/>
                </a:solidFill>
                <a:latin typeface="Courier" pitchFamily="2" charset="0"/>
              </a:rPr>
              <a:t>usr</a:t>
            </a:r>
            <a:r>
              <a:rPr lang="en-US" sz="1600" dirty="0">
                <a:solidFill>
                  <a:srgbClr val="BA2121"/>
                </a:solidFill>
                <a:latin typeface="Courier" pitchFamily="2" charset="0"/>
              </a:rPr>
              <a:t>/bin/cat"</a:t>
            </a:r>
            <a:r>
              <a:rPr lang="en-US" sz="1600" dirty="0">
                <a:latin typeface="Courier" pitchFamily="2" charset="0"/>
              </a:rPr>
              <a:t>, </a:t>
            </a:r>
            <a:r>
              <a:rPr lang="en-US" sz="1600" dirty="0">
                <a:solidFill>
                  <a:srgbClr val="BA2121"/>
                </a:solidFill>
                <a:latin typeface="Courier" pitchFamily="2" charset="0"/>
              </a:rPr>
              <a:t>"/</a:t>
            </a:r>
            <a:r>
              <a:rPr lang="en-US" sz="1600" dirty="0" err="1">
                <a:solidFill>
                  <a:srgbClr val="BA2121"/>
                </a:solidFill>
                <a:latin typeface="Courier" pitchFamily="2" charset="0"/>
              </a:rPr>
              <a:t>usr</a:t>
            </a:r>
            <a:r>
              <a:rPr lang="en-US" sz="1600" dirty="0">
                <a:solidFill>
                  <a:srgbClr val="BA2121"/>
                </a:solidFill>
                <a:latin typeface="Courier" pitchFamily="2" charset="0"/>
              </a:rPr>
              <a:t>/bin/cat"</a:t>
            </a:r>
            <a:r>
              <a:rPr lang="en-US" sz="1600" dirty="0">
                <a:latin typeface="Courier" pitchFamily="2" charset="0"/>
              </a:rPr>
              <a:t>, path, </a:t>
            </a:r>
            <a:r>
              <a:rPr lang="en-US" sz="1600" dirty="0">
                <a:solidFill>
                  <a:srgbClr val="008000"/>
                </a:solidFill>
                <a:latin typeface="Courier" pitchFamily="2" charset="0"/>
              </a:rPr>
              <a:t>NULL</a:t>
            </a:r>
            <a:r>
              <a:rPr lang="en-US" sz="1600" dirty="0">
                <a:latin typeface="Courier" pitchFamily="2" charset="0"/>
              </a:rPr>
              <a:t>);</a:t>
            </a:r>
            <a:endParaRPr lang="en-US" sz="1600" dirty="0">
              <a:solidFill>
                <a:srgbClr val="BA2121"/>
              </a:solidFill>
              <a:latin typeface="Courier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latin typeface="Courier" pitchFamily="2" charset="0"/>
              </a:rPr>
              <a:t>    </a:t>
            </a:r>
            <a:r>
              <a:rPr lang="en-US" sz="1600" b="1" dirty="0">
                <a:solidFill>
                  <a:srgbClr val="008000"/>
                </a:solidFill>
                <a:latin typeface="Courier" pitchFamily="2" charset="0"/>
              </a:rPr>
              <a:t>if</a:t>
            </a:r>
            <a:r>
              <a:rPr lang="en-US" sz="1600" dirty="0">
                <a:latin typeface="Courier" pitchFamily="2" charset="0"/>
              </a:rPr>
              <a:t> (res </a:t>
            </a:r>
            <a:r>
              <a:rPr lang="en-US" sz="1600" dirty="0">
                <a:solidFill>
                  <a:srgbClr val="666666"/>
                </a:solidFill>
                <a:latin typeface="Courier" pitchFamily="2" charset="0"/>
              </a:rPr>
              <a:t>==</a:t>
            </a:r>
            <a:r>
              <a:rPr lang="en-US" sz="1600" dirty="0">
                <a:latin typeface="Courier" pitchFamily="2" charset="0"/>
              </a:rPr>
              <a:t> </a:t>
            </a:r>
            <a:r>
              <a:rPr lang="en-US" sz="1600" dirty="0">
                <a:solidFill>
                  <a:srgbClr val="666666"/>
                </a:solidFill>
                <a:latin typeface="Courier" pitchFamily="2" charset="0"/>
              </a:rPr>
              <a:t>0</a:t>
            </a:r>
            <a:r>
              <a:rPr lang="en-US" sz="1600" dirty="0">
                <a:latin typeface="Courier" pitchFamily="2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Courier" pitchFamily="2" charset="0"/>
              </a:rPr>
              <a:t>      </a:t>
            </a:r>
            <a:r>
              <a:rPr lang="en-US" sz="1600" dirty="0" err="1">
                <a:latin typeface="Courier" pitchFamily="2" charset="0"/>
              </a:rPr>
              <a:t>printf</a:t>
            </a:r>
            <a:r>
              <a:rPr lang="en-US" sz="1600" dirty="0">
                <a:latin typeface="Courier" pitchFamily="2" charset="0"/>
              </a:rPr>
              <a:t>(</a:t>
            </a:r>
            <a:r>
              <a:rPr lang="en-US" sz="1600" dirty="0">
                <a:solidFill>
                  <a:srgbClr val="BA2121"/>
                </a:solidFill>
                <a:latin typeface="Courier" pitchFamily="2" charset="0"/>
              </a:rPr>
              <a:t>"Check pass!</a:t>
            </a:r>
            <a:r>
              <a:rPr lang="en-US" sz="1600" b="1" dirty="0">
                <a:solidFill>
                  <a:srgbClr val="BB6622"/>
                </a:solidFill>
                <a:latin typeface="Courier" pitchFamily="2" charset="0"/>
              </a:rPr>
              <a:t>\n</a:t>
            </a:r>
            <a:r>
              <a:rPr lang="en-US" sz="1600" dirty="0">
                <a:solidFill>
                  <a:srgbClr val="BA2121"/>
                </a:solidFill>
                <a:latin typeface="Courier" pitchFamily="2" charset="0"/>
              </a:rPr>
              <a:t>"</a:t>
            </a:r>
            <a:r>
              <a:rPr lang="en-US" sz="1600" dirty="0">
                <a:latin typeface="Courier" pitchFamily="2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Courier" pitchFamily="2" charset="0"/>
              </a:rPr>
              <a:t>    </a:t>
            </a:r>
            <a:r>
              <a:rPr lang="en-US" sz="1600" b="1" dirty="0">
                <a:solidFill>
                  <a:srgbClr val="008000"/>
                </a:solidFill>
                <a:latin typeface="Courier" pitchFamily="2" charset="0"/>
              </a:rPr>
              <a:t>else </a:t>
            </a:r>
            <a:r>
              <a:rPr lang="en-US" sz="1600" dirty="0" err="1">
                <a:latin typeface="Courier" pitchFamily="2" charset="0"/>
              </a:rPr>
              <a:t>printf</a:t>
            </a:r>
            <a:r>
              <a:rPr lang="en-US" sz="1600" dirty="0">
                <a:latin typeface="Courier" pitchFamily="2" charset="0"/>
              </a:rPr>
              <a:t>(</a:t>
            </a:r>
            <a:r>
              <a:rPr lang="en-US" sz="1600" dirty="0">
                <a:solidFill>
                  <a:srgbClr val="BA2121"/>
                </a:solidFill>
                <a:latin typeface="Courier" pitchFamily="2" charset="0"/>
              </a:rPr>
              <a:t>"Check failed</a:t>
            </a:r>
            <a:r>
              <a:rPr lang="en-US" sz="1600" b="1" dirty="0">
                <a:solidFill>
                  <a:srgbClr val="BB6622"/>
                </a:solidFill>
                <a:latin typeface="Courier" pitchFamily="2" charset="0"/>
              </a:rPr>
              <a:t>\n</a:t>
            </a:r>
            <a:r>
              <a:rPr lang="en-US" sz="1600" dirty="0">
                <a:solidFill>
                  <a:srgbClr val="BA2121"/>
                </a:solidFill>
                <a:latin typeface="Courier" pitchFamily="2" charset="0"/>
              </a:rPr>
              <a:t>"</a:t>
            </a:r>
            <a:r>
              <a:rPr lang="en-US" sz="1600" dirty="0">
                <a:latin typeface="Courier" pitchFamily="2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Courier" pitchFamily="2" charset="0"/>
              </a:rPr>
              <a:t>  }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Courier" pitchFamily="2" charset="0"/>
              </a:rPr>
              <a:t>}</a:t>
            </a:r>
            <a:br>
              <a:rPr lang="en-US" sz="1600" dirty="0">
                <a:latin typeface="Courier" pitchFamily="2" charset="0"/>
              </a:rPr>
            </a:br>
            <a:endParaRPr lang="en-US" sz="1600" dirty="0">
              <a:effectLst/>
              <a:latin typeface="Courier" pitchFamily="2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B410A3F-7837-964A-8B3C-69513215168A}"/>
              </a:ext>
            </a:extLst>
          </p:cNvPr>
          <p:cNvGraphicFramePr>
            <a:graphicFrameLocks noGrp="1"/>
          </p:cNvGraphicFramePr>
          <p:nvPr/>
        </p:nvGraphicFramePr>
        <p:xfrm>
          <a:off x="8120743" y="1438122"/>
          <a:ext cx="2333270" cy="3977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33270">
                  <a:extLst>
                    <a:ext uri="{9D8B030D-6E8A-4147-A177-3AD203B41FA5}">
                      <a16:colId xmlns:a16="http://schemas.microsoft.com/office/drawing/2014/main" val="41378428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800" dirty="0">
                        <a:latin typeface="Courier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7878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urier" pitchFamily="2" charset="0"/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514581"/>
                  </a:ext>
                </a:extLst>
              </a:tr>
              <a:tr h="111252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urier" pitchFamily="2" charset="0"/>
                        </a:rPr>
                        <a:t>char path[50]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0893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urier" pitchFamily="2" charset="0"/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1289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urier" pitchFamily="2" charset="0"/>
                        </a:rPr>
                        <a:t>int 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553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Sniglet" pitchFamily="82" charset="0"/>
                        </a:rPr>
                        <a:t>saved </a:t>
                      </a:r>
                      <a:r>
                        <a:rPr lang="en-US" sz="1800" dirty="0" err="1">
                          <a:latin typeface="Courier" pitchFamily="2" charset="0"/>
                        </a:rPr>
                        <a:t>rbp</a:t>
                      </a:r>
                      <a:r>
                        <a:rPr lang="en-US" sz="1800" dirty="0">
                          <a:latin typeface="Sniglet" pitchFamily="82" charset="0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311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Sniglet" pitchFamily="82" charset="0"/>
                        </a:rPr>
                        <a:t>saved </a:t>
                      </a:r>
                      <a:r>
                        <a:rPr lang="en-US" sz="1800" dirty="0">
                          <a:latin typeface="Courier" pitchFamily="2" charset="0"/>
                        </a:rPr>
                        <a:t>rip</a:t>
                      </a:r>
                      <a:r>
                        <a:rPr lang="en-US" sz="1800" dirty="0">
                          <a:latin typeface="Sniglet" pitchFamily="82" charset="0"/>
                        </a:rPr>
                        <a:t> </a:t>
                      </a:r>
                    </a:p>
                    <a:p>
                      <a:pPr algn="ctr"/>
                      <a:r>
                        <a:rPr lang="en-US" sz="1800" dirty="0">
                          <a:latin typeface="Sniglet" pitchFamily="82" charset="0"/>
                        </a:rPr>
                        <a:t>(return address)</a:t>
                      </a:r>
                      <a:r>
                        <a:rPr lang="en-US" sz="1800" dirty="0">
                          <a:latin typeface="Courier" pitchFamily="2" charset="0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680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urier" pitchFamily="2" charset="0"/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91780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739BE17C-2CB9-0B47-A529-F56262E46B85}"/>
              </a:ext>
            </a:extLst>
          </p:cNvPr>
          <p:cNvSpPr txBox="1"/>
          <p:nvPr/>
        </p:nvSpPr>
        <p:spPr>
          <a:xfrm>
            <a:off x="7030008" y="3858212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ourier" pitchFamily="2" charset="0"/>
              </a:rPr>
              <a:t>rbp</a:t>
            </a:r>
            <a:r>
              <a:rPr lang="en-US" sz="1800" dirty="0">
                <a:latin typeface="Courier" pitchFamily="2" charset="0"/>
              </a:rPr>
              <a:t> -&gt;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7DC6267-7DCF-0A46-B115-DF502F3D1709}"/>
              </a:ext>
            </a:extLst>
          </p:cNvPr>
          <p:cNvSpPr txBox="1"/>
          <p:nvPr/>
        </p:nvSpPr>
        <p:spPr>
          <a:xfrm>
            <a:off x="6475817" y="4218435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ourier" pitchFamily="2" charset="0"/>
              </a:rPr>
              <a:t>rbp</a:t>
            </a:r>
            <a:r>
              <a:rPr lang="en-US" sz="1800" dirty="0">
                <a:latin typeface="Courier" pitchFamily="2" charset="0"/>
              </a:rPr>
              <a:t> + 8 -&gt;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BB5C27E-3859-284E-AC1E-DB5BF9347D3F}"/>
              </a:ext>
            </a:extLst>
          </p:cNvPr>
          <p:cNvSpPr txBox="1"/>
          <p:nvPr/>
        </p:nvSpPr>
        <p:spPr>
          <a:xfrm>
            <a:off x="7016152" y="1641483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ourier" pitchFamily="2" charset="0"/>
              </a:rPr>
              <a:t>rsp</a:t>
            </a:r>
            <a:r>
              <a:rPr lang="en-US" sz="1800" dirty="0">
                <a:latin typeface="Courier" pitchFamily="2" charset="0"/>
              </a:rPr>
              <a:t> -&gt;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66B420F-A007-D042-B603-1649924C0637}"/>
              </a:ext>
            </a:extLst>
          </p:cNvPr>
          <p:cNvSpPr/>
          <p:nvPr/>
        </p:nvSpPr>
        <p:spPr>
          <a:xfrm>
            <a:off x="8131841" y="2180744"/>
            <a:ext cx="2322172" cy="2848455"/>
          </a:xfrm>
          <a:prstGeom prst="rect">
            <a:avLst/>
          </a:prstGeom>
          <a:solidFill>
            <a:schemeClr val="accent1">
              <a:alpha val="58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Sniglet" pitchFamily="82" charset="0"/>
              </a:rPr>
              <a:t>Overwrite</a:t>
            </a:r>
            <a:endParaRPr lang="en-US" sz="3600" b="1" dirty="0">
              <a:solidFill>
                <a:schemeClr val="tx1"/>
              </a:solidFill>
              <a:latin typeface="Sniglet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7313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4A714B-ABAA-2148-9342-A7418B01A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it really secure?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13A836-D1CA-C84D-AB8F-D1CF3AFA41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FC923F-98F9-8346-B4C5-57CBEFE1EBC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91624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5024CD-871D-4241-AEEF-7F8685EE5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09335C1-DA68-6243-B24E-E4D0BF61E04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39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16C775-47D8-374F-8547-A08AA9DC4A87}"/>
              </a:ext>
            </a:extLst>
          </p:cNvPr>
          <p:cNvSpPr/>
          <p:nvPr/>
        </p:nvSpPr>
        <p:spPr>
          <a:xfrm>
            <a:off x="1283034" y="1968499"/>
            <a:ext cx="4557837" cy="4861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B00040"/>
                </a:solidFill>
                <a:latin typeface="Courier" pitchFamily="2" charset="0"/>
              </a:rPr>
              <a:t>void</a:t>
            </a:r>
            <a:r>
              <a:rPr lang="en-US" sz="1600" dirty="0">
                <a:latin typeface="Courier" pitchFamily="2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urier" pitchFamily="2" charset="0"/>
              </a:rPr>
              <a:t>check</a:t>
            </a:r>
            <a:r>
              <a:rPr lang="en-US" sz="1600" dirty="0">
                <a:latin typeface="Courier" pitchFamily="2" charset="0"/>
              </a:rPr>
              <a:t>(</a:t>
            </a:r>
            <a:r>
              <a:rPr lang="en-US" sz="1600" dirty="0">
                <a:solidFill>
                  <a:srgbClr val="B00040"/>
                </a:solidFill>
                <a:latin typeface="Courier" pitchFamily="2" charset="0"/>
              </a:rPr>
              <a:t>char</a:t>
            </a:r>
            <a:r>
              <a:rPr lang="en-US" sz="1600" dirty="0">
                <a:latin typeface="Courier" pitchFamily="2" charset="0"/>
              </a:rPr>
              <a:t> id[</a:t>
            </a:r>
            <a:r>
              <a:rPr lang="en-US" sz="1600" dirty="0">
                <a:solidFill>
                  <a:srgbClr val="666666"/>
                </a:solidFill>
                <a:latin typeface="Courier" pitchFamily="2" charset="0"/>
              </a:rPr>
              <a:t>15</a:t>
            </a:r>
            <a:r>
              <a:rPr lang="en-US" sz="1600" dirty="0">
                <a:latin typeface="Courier" pitchFamily="2" charset="0"/>
              </a:rPr>
              <a:t>]){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Courier" pitchFamily="2" charset="0"/>
              </a:rPr>
              <a:t>  </a:t>
            </a:r>
            <a:r>
              <a:rPr lang="en-US" sz="1600" dirty="0">
                <a:solidFill>
                  <a:srgbClr val="B00040"/>
                </a:solidFill>
                <a:latin typeface="Courier" pitchFamily="2" charset="0"/>
              </a:rPr>
              <a:t>char</a:t>
            </a:r>
            <a:r>
              <a:rPr lang="en-US" sz="1600" dirty="0">
                <a:latin typeface="Courier" pitchFamily="2" charset="0"/>
              </a:rPr>
              <a:t> path[</a:t>
            </a:r>
            <a:r>
              <a:rPr lang="en-US" sz="1600" dirty="0">
                <a:solidFill>
                  <a:srgbClr val="666666"/>
                </a:solidFill>
                <a:latin typeface="Courier" pitchFamily="2" charset="0"/>
              </a:rPr>
              <a:t>50</a:t>
            </a:r>
            <a:r>
              <a:rPr lang="en-US" sz="1600" dirty="0">
                <a:latin typeface="Courier" pitchFamily="2" charset="0"/>
              </a:rPr>
              <a:t>] </a:t>
            </a:r>
            <a:r>
              <a:rPr lang="en-US" sz="1600" dirty="0">
                <a:solidFill>
                  <a:srgbClr val="666666"/>
                </a:solidFill>
                <a:latin typeface="Courier" pitchFamily="2" charset="0"/>
              </a:rPr>
              <a:t>=</a:t>
            </a:r>
            <a:r>
              <a:rPr lang="en-US" sz="1600" dirty="0">
                <a:latin typeface="Courier" pitchFamily="2" charset="0"/>
              </a:rPr>
              <a:t> {};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Courier" pitchFamily="2" charset="0"/>
              </a:rPr>
              <a:t>  </a:t>
            </a:r>
            <a:r>
              <a:rPr lang="en-US" sz="1600" dirty="0">
                <a:solidFill>
                  <a:srgbClr val="B00040"/>
                </a:solidFill>
                <a:latin typeface="Courier" pitchFamily="2" charset="0"/>
              </a:rPr>
              <a:t>int</a:t>
            </a:r>
            <a:r>
              <a:rPr lang="en-US" sz="1600" dirty="0">
                <a:latin typeface="Courier" pitchFamily="2" charset="0"/>
              </a:rPr>
              <a:t> res;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Courier" pitchFamily="2" charset="0"/>
              </a:rPr>
              <a:t>  </a:t>
            </a:r>
            <a:r>
              <a:rPr lang="en-US" sz="1600" dirty="0" err="1">
                <a:latin typeface="Courier" pitchFamily="2" charset="0"/>
              </a:rPr>
              <a:t>sprintf</a:t>
            </a:r>
            <a:r>
              <a:rPr lang="en-US" sz="1600" dirty="0">
                <a:latin typeface="Courier" pitchFamily="2" charset="0"/>
              </a:rPr>
              <a:t>(path, </a:t>
            </a:r>
            <a:r>
              <a:rPr lang="en-US" sz="1600" dirty="0">
                <a:solidFill>
                  <a:srgbClr val="BA2121"/>
                </a:solidFill>
                <a:latin typeface="Courier" pitchFamily="2" charset="0"/>
              </a:rPr>
              <a:t>"records/%s"</a:t>
            </a:r>
            <a:r>
              <a:rPr lang="en-US" sz="1600" dirty="0">
                <a:latin typeface="Courier" pitchFamily="2" charset="0"/>
              </a:rPr>
              <a:t>, id);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Courier" pitchFamily="2" charset="0"/>
              </a:rPr>
              <a:t>  </a:t>
            </a:r>
            <a:r>
              <a:rPr lang="en-US" sz="1600" b="1" dirty="0">
                <a:solidFill>
                  <a:srgbClr val="008000"/>
                </a:solidFill>
                <a:latin typeface="Courier" pitchFamily="2" charset="0"/>
              </a:rPr>
              <a:t>if</a:t>
            </a:r>
            <a:r>
              <a:rPr lang="en-US" sz="1600" dirty="0">
                <a:latin typeface="Courier" pitchFamily="2" charset="0"/>
              </a:rPr>
              <a:t> (</a:t>
            </a:r>
            <a:r>
              <a:rPr lang="en-US" sz="1600" dirty="0" err="1">
                <a:latin typeface="Courier" pitchFamily="2" charset="0"/>
              </a:rPr>
              <a:t>valid_path</a:t>
            </a:r>
            <a:r>
              <a:rPr lang="en-US" sz="1600" dirty="0">
                <a:latin typeface="Courier" pitchFamily="2" charset="0"/>
              </a:rPr>
              <a:t>(path) </a:t>
            </a:r>
            <a:r>
              <a:rPr lang="en-US" sz="1600" dirty="0">
                <a:solidFill>
                  <a:srgbClr val="666666"/>
                </a:solidFill>
                <a:latin typeface="Courier" pitchFamily="2" charset="0"/>
              </a:rPr>
              <a:t>!=</a:t>
            </a:r>
            <a:r>
              <a:rPr lang="en-US" sz="1600" dirty="0">
                <a:latin typeface="Courier" pitchFamily="2" charset="0"/>
              </a:rPr>
              <a:t> </a:t>
            </a:r>
            <a:r>
              <a:rPr lang="en-US" sz="1600" dirty="0">
                <a:solidFill>
                  <a:srgbClr val="666666"/>
                </a:solidFill>
                <a:latin typeface="Courier" pitchFamily="2" charset="0"/>
              </a:rPr>
              <a:t>0</a:t>
            </a:r>
            <a:r>
              <a:rPr lang="en-US" sz="1600" dirty="0">
                <a:latin typeface="Courier" pitchFamily="2" charset="0"/>
              </a:rPr>
              <a:t>){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Courier" pitchFamily="2" charset="0"/>
              </a:rPr>
              <a:t>    res </a:t>
            </a:r>
            <a:r>
              <a:rPr lang="en-US" sz="1600" dirty="0">
                <a:solidFill>
                  <a:srgbClr val="666666"/>
                </a:solidFill>
                <a:latin typeface="Courier" pitchFamily="2" charset="0"/>
              </a:rPr>
              <a:t>=</a:t>
            </a:r>
            <a:r>
              <a:rPr lang="en-US" sz="1600" dirty="0">
                <a:latin typeface="Courier" pitchFamily="2" charset="0"/>
              </a:rPr>
              <a:t> </a:t>
            </a:r>
            <a:r>
              <a:rPr lang="en-US" sz="1600" dirty="0" err="1">
                <a:latin typeface="Courier" pitchFamily="2" charset="0"/>
              </a:rPr>
              <a:t>execl</a:t>
            </a:r>
            <a:r>
              <a:rPr lang="en-US" sz="1600" dirty="0">
                <a:latin typeface="Courier" pitchFamily="2" charset="0"/>
              </a:rPr>
              <a:t>(</a:t>
            </a:r>
            <a:r>
              <a:rPr lang="en-US" sz="1600" dirty="0">
                <a:solidFill>
                  <a:srgbClr val="BA2121"/>
                </a:solidFill>
                <a:latin typeface="Courier" pitchFamily="2" charset="0"/>
              </a:rPr>
              <a:t>"/</a:t>
            </a:r>
            <a:r>
              <a:rPr lang="en-US" sz="1600" dirty="0" err="1">
                <a:solidFill>
                  <a:srgbClr val="BA2121"/>
                </a:solidFill>
                <a:latin typeface="Courier" pitchFamily="2" charset="0"/>
              </a:rPr>
              <a:t>usr</a:t>
            </a:r>
            <a:r>
              <a:rPr lang="en-US" sz="1600" dirty="0">
                <a:solidFill>
                  <a:srgbClr val="BA2121"/>
                </a:solidFill>
                <a:latin typeface="Courier" pitchFamily="2" charset="0"/>
              </a:rPr>
              <a:t>/bin/cat"</a:t>
            </a:r>
            <a:r>
              <a:rPr lang="en-US" sz="1600" dirty="0">
                <a:latin typeface="Courier" pitchFamily="2" charset="0"/>
              </a:rPr>
              <a:t>, </a:t>
            </a:r>
            <a:r>
              <a:rPr lang="en-US" sz="1600" dirty="0">
                <a:solidFill>
                  <a:srgbClr val="BA2121"/>
                </a:solidFill>
                <a:latin typeface="Courier" pitchFamily="2" charset="0"/>
              </a:rPr>
              <a:t>"/</a:t>
            </a:r>
            <a:r>
              <a:rPr lang="en-US" sz="1600" dirty="0" err="1">
                <a:solidFill>
                  <a:srgbClr val="BA2121"/>
                </a:solidFill>
                <a:latin typeface="Courier" pitchFamily="2" charset="0"/>
              </a:rPr>
              <a:t>usr</a:t>
            </a:r>
            <a:r>
              <a:rPr lang="en-US" sz="1600" dirty="0">
                <a:solidFill>
                  <a:srgbClr val="BA2121"/>
                </a:solidFill>
                <a:latin typeface="Courier" pitchFamily="2" charset="0"/>
              </a:rPr>
              <a:t>/bin/cat"</a:t>
            </a:r>
            <a:r>
              <a:rPr lang="en-US" sz="1600" dirty="0">
                <a:latin typeface="Courier" pitchFamily="2" charset="0"/>
              </a:rPr>
              <a:t>, path, </a:t>
            </a:r>
            <a:r>
              <a:rPr lang="en-US" sz="1600" dirty="0">
                <a:solidFill>
                  <a:srgbClr val="008000"/>
                </a:solidFill>
                <a:latin typeface="Courier" pitchFamily="2" charset="0"/>
              </a:rPr>
              <a:t>NULL</a:t>
            </a:r>
            <a:r>
              <a:rPr lang="en-US" sz="1600" dirty="0">
                <a:latin typeface="Courier" pitchFamily="2" charset="0"/>
              </a:rPr>
              <a:t>);</a:t>
            </a:r>
            <a:endParaRPr lang="en-US" sz="1600" dirty="0">
              <a:solidFill>
                <a:srgbClr val="BA2121"/>
              </a:solidFill>
              <a:latin typeface="Courier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latin typeface="Courier" pitchFamily="2" charset="0"/>
              </a:rPr>
              <a:t>    </a:t>
            </a:r>
            <a:r>
              <a:rPr lang="en-US" sz="1600" b="1" dirty="0">
                <a:solidFill>
                  <a:srgbClr val="008000"/>
                </a:solidFill>
                <a:latin typeface="Courier" pitchFamily="2" charset="0"/>
              </a:rPr>
              <a:t>if</a:t>
            </a:r>
            <a:r>
              <a:rPr lang="en-US" sz="1600" dirty="0">
                <a:latin typeface="Courier" pitchFamily="2" charset="0"/>
              </a:rPr>
              <a:t> (res </a:t>
            </a:r>
            <a:r>
              <a:rPr lang="en-US" sz="1600" dirty="0">
                <a:solidFill>
                  <a:srgbClr val="666666"/>
                </a:solidFill>
                <a:latin typeface="Courier" pitchFamily="2" charset="0"/>
              </a:rPr>
              <a:t>==</a:t>
            </a:r>
            <a:r>
              <a:rPr lang="en-US" sz="1600" dirty="0">
                <a:latin typeface="Courier" pitchFamily="2" charset="0"/>
              </a:rPr>
              <a:t> </a:t>
            </a:r>
            <a:r>
              <a:rPr lang="en-US" sz="1600" dirty="0">
                <a:solidFill>
                  <a:srgbClr val="666666"/>
                </a:solidFill>
                <a:latin typeface="Courier" pitchFamily="2" charset="0"/>
              </a:rPr>
              <a:t>0</a:t>
            </a:r>
            <a:r>
              <a:rPr lang="en-US" sz="1600" dirty="0">
                <a:latin typeface="Courier" pitchFamily="2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Courier" pitchFamily="2" charset="0"/>
              </a:rPr>
              <a:t>      </a:t>
            </a:r>
            <a:r>
              <a:rPr lang="en-US" sz="1600" dirty="0" err="1">
                <a:latin typeface="Courier" pitchFamily="2" charset="0"/>
              </a:rPr>
              <a:t>printf</a:t>
            </a:r>
            <a:r>
              <a:rPr lang="en-US" sz="1600" dirty="0">
                <a:latin typeface="Courier" pitchFamily="2" charset="0"/>
              </a:rPr>
              <a:t>(</a:t>
            </a:r>
            <a:r>
              <a:rPr lang="en-US" sz="1600" dirty="0">
                <a:solidFill>
                  <a:srgbClr val="BA2121"/>
                </a:solidFill>
                <a:latin typeface="Courier" pitchFamily="2" charset="0"/>
              </a:rPr>
              <a:t>"Check pass!</a:t>
            </a:r>
            <a:r>
              <a:rPr lang="en-US" sz="1600" b="1" dirty="0">
                <a:solidFill>
                  <a:srgbClr val="BB6622"/>
                </a:solidFill>
                <a:latin typeface="Courier" pitchFamily="2" charset="0"/>
              </a:rPr>
              <a:t>\n</a:t>
            </a:r>
            <a:r>
              <a:rPr lang="en-US" sz="1600" dirty="0">
                <a:solidFill>
                  <a:srgbClr val="BA2121"/>
                </a:solidFill>
                <a:latin typeface="Courier" pitchFamily="2" charset="0"/>
              </a:rPr>
              <a:t>"</a:t>
            </a:r>
            <a:r>
              <a:rPr lang="en-US" sz="1600" dirty="0">
                <a:latin typeface="Courier" pitchFamily="2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Courier" pitchFamily="2" charset="0"/>
              </a:rPr>
              <a:t>    </a:t>
            </a:r>
            <a:r>
              <a:rPr lang="en-US" sz="1600" b="1" dirty="0">
                <a:solidFill>
                  <a:srgbClr val="008000"/>
                </a:solidFill>
                <a:latin typeface="Courier" pitchFamily="2" charset="0"/>
              </a:rPr>
              <a:t>else </a:t>
            </a:r>
            <a:r>
              <a:rPr lang="en-US" sz="1600" dirty="0" err="1">
                <a:latin typeface="Courier" pitchFamily="2" charset="0"/>
              </a:rPr>
              <a:t>printf</a:t>
            </a:r>
            <a:r>
              <a:rPr lang="en-US" sz="1600" dirty="0">
                <a:latin typeface="Courier" pitchFamily="2" charset="0"/>
              </a:rPr>
              <a:t>(</a:t>
            </a:r>
            <a:r>
              <a:rPr lang="en-US" sz="1600" dirty="0">
                <a:solidFill>
                  <a:srgbClr val="BA2121"/>
                </a:solidFill>
                <a:latin typeface="Courier" pitchFamily="2" charset="0"/>
              </a:rPr>
              <a:t>"Check failed</a:t>
            </a:r>
            <a:r>
              <a:rPr lang="en-US" sz="1600" b="1" dirty="0">
                <a:solidFill>
                  <a:srgbClr val="BB6622"/>
                </a:solidFill>
                <a:latin typeface="Courier" pitchFamily="2" charset="0"/>
              </a:rPr>
              <a:t>\n</a:t>
            </a:r>
            <a:r>
              <a:rPr lang="en-US" sz="1600" dirty="0">
                <a:solidFill>
                  <a:srgbClr val="BA2121"/>
                </a:solidFill>
                <a:latin typeface="Courier" pitchFamily="2" charset="0"/>
              </a:rPr>
              <a:t>"</a:t>
            </a:r>
            <a:r>
              <a:rPr lang="en-US" sz="1600" dirty="0">
                <a:latin typeface="Courier" pitchFamily="2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Courier" pitchFamily="2" charset="0"/>
              </a:rPr>
              <a:t>  }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Courier" pitchFamily="2" charset="0"/>
              </a:rPr>
              <a:t>}</a:t>
            </a:r>
            <a:br>
              <a:rPr lang="en-US" sz="1600" dirty="0">
                <a:latin typeface="Courier" pitchFamily="2" charset="0"/>
              </a:rPr>
            </a:br>
            <a:endParaRPr lang="en-US" sz="1600" dirty="0">
              <a:effectLst/>
              <a:latin typeface="Courier" pitchFamily="2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B410A3F-7837-964A-8B3C-69513215168A}"/>
              </a:ext>
            </a:extLst>
          </p:cNvPr>
          <p:cNvGraphicFramePr>
            <a:graphicFrameLocks noGrp="1"/>
          </p:cNvGraphicFramePr>
          <p:nvPr/>
        </p:nvGraphicFramePr>
        <p:xfrm>
          <a:off x="8120743" y="1438122"/>
          <a:ext cx="2333270" cy="3977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33270">
                  <a:extLst>
                    <a:ext uri="{9D8B030D-6E8A-4147-A177-3AD203B41FA5}">
                      <a16:colId xmlns:a16="http://schemas.microsoft.com/office/drawing/2014/main" val="41378428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800" dirty="0">
                        <a:latin typeface="Courier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7878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urier" pitchFamily="2" charset="0"/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514581"/>
                  </a:ext>
                </a:extLst>
              </a:tr>
              <a:tr h="111252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urier" pitchFamily="2" charset="0"/>
                        </a:rPr>
                        <a:t>char path[50]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0893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urier" pitchFamily="2" charset="0"/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1289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urier" pitchFamily="2" charset="0"/>
                        </a:rPr>
                        <a:t>int 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553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Sniglet" pitchFamily="82" charset="0"/>
                        </a:rPr>
                        <a:t>saved </a:t>
                      </a:r>
                      <a:r>
                        <a:rPr lang="en-US" sz="1800" dirty="0" err="1">
                          <a:latin typeface="Courier" pitchFamily="2" charset="0"/>
                        </a:rPr>
                        <a:t>rbp</a:t>
                      </a:r>
                      <a:r>
                        <a:rPr lang="en-US" sz="1800" dirty="0">
                          <a:latin typeface="Sniglet" pitchFamily="82" charset="0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311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Sniglet" pitchFamily="82" charset="0"/>
                        </a:rPr>
                        <a:t>saved </a:t>
                      </a:r>
                      <a:r>
                        <a:rPr lang="en-US" sz="1800" dirty="0">
                          <a:latin typeface="Courier" pitchFamily="2" charset="0"/>
                        </a:rPr>
                        <a:t>rip</a:t>
                      </a:r>
                      <a:r>
                        <a:rPr lang="en-US" sz="1800" dirty="0">
                          <a:latin typeface="Sniglet" pitchFamily="82" charset="0"/>
                        </a:rPr>
                        <a:t> </a:t>
                      </a:r>
                    </a:p>
                    <a:p>
                      <a:pPr algn="ctr"/>
                      <a:r>
                        <a:rPr lang="en-US" sz="1800" dirty="0">
                          <a:latin typeface="Sniglet" pitchFamily="82" charset="0"/>
                        </a:rPr>
                        <a:t>(return address)</a:t>
                      </a:r>
                      <a:r>
                        <a:rPr lang="en-US" sz="1800" dirty="0">
                          <a:latin typeface="Courier" pitchFamily="2" charset="0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680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urier" pitchFamily="2" charset="0"/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91780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739BE17C-2CB9-0B47-A529-F56262E46B85}"/>
              </a:ext>
            </a:extLst>
          </p:cNvPr>
          <p:cNvSpPr txBox="1"/>
          <p:nvPr/>
        </p:nvSpPr>
        <p:spPr>
          <a:xfrm>
            <a:off x="7030008" y="3858212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ourier" pitchFamily="2" charset="0"/>
              </a:rPr>
              <a:t>rbp</a:t>
            </a:r>
            <a:r>
              <a:rPr lang="en-US" sz="1800" dirty="0">
                <a:latin typeface="Courier" pitchFamily="2" charset="0"/>
              </a:rPr>
              <a:t> -&gt;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7DC6267-7DCF-0A46-B115-DF502F3D1709}"/>
              </a:ext>
            </a:extLst>
          </p:cNvPr>
          <p:cNvSpPr txBox="1"/>
          <p:nvPr/>
        </p:nvSpPr>
        <p:spPr>
          <a:xfrm>
            <a:off x="6475817" y="4218435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ourier" pitchFamily="2" charset="0"/>
              </a:rPr>
              <a:t>rbp</a:t>
            </a:r>
            <a:r>
              <a:rPr lang="en-US" sz="1800" dirty="0">
                <a:latin typeface="Courier" pitchFamily="2" charset="0"/>
              </a:rPr>
              <a:t> + 8 -&gt;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BB5C27E-3859-284E-AC1E-DB5BF9347D3F}"/>
              </a:ext>
            </a:extLst>
          </p:cNvPr>
          <p:cNvSpPr txBox="1"/>
          <p:nvPr/>
        </p:nvSpPr>
        <p:spPr>
          <a:xfrm>
            <a:off x="7016152" y="1641483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ourier" pitchFamily="2" charset="0"/>
              </a:rPr>
              <a:t>rsp</a:t>
            </a:r>
            <a:r>
              <a:rPr lang="en-US" sz="1800" dirty="0">
                <a:latin typeface="Courier" pitchFamily="2" charset="0"/>
              </a:rPr>
              <a:t> -&gt;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66B420F-A007-D042-B603-1649924C0637}"/>
              </a:ext>
            </a:extLst>
          </p:cNvPr>
          <p:cNvSpPr/>
          <p:nvPr/>
        </p:nvSpPr>
        <p:spPr>
          <a:xfrm>
            <a:off x="8131841" y="2180744"/>
            <a:ext cx="2322172" cy="2848455"/>
          </a:xfrm>
          <a:prstGeom prst="rect">
            <a:avLst/>
          </a:prstGeom>
          <a:solidFill>
            <a:schemeClr val="accent1">
              <a:alpha val="58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Sniglet" pitchFamily="82" charset="0"/>
              </a:rPr>
              <a:t>Overwrite</a:t>
            </a:r>
            <a:endParaRPr lang="en-US" sz="3600" b="1" dirty="0">
              <a:solidFill>
                <a:schemeClr val="tx1"/>
              </a:solidFill>
              <a:latin typeface="Sniglet" pitchFamily="8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7DF094-6B16-484B-B116-FDCDFFFC75C1}"/>
              </a:ext>
            </a:extLst>
          </p:cNvPr>
          <p:cNvSpPr txBox="1"/>
          <p:nvPr/>
        </p:nvSpPr>
        <p:spPr>
          <a:xfrm>
            <a:off x="7829626" y="4516242"/>
            <a:ext cx="2954655" cy="400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Courier" pitchFamily="2" charset="0"/>
              </a:rPr>
              <a:t>0xdeadbeefdeadbeef</a:t>
            </a:r>
          </a:p>
        </p:txBody>
      </p:sp>
    </p:spTree>
    <p:extLst>
      <p:ext uri="{BB962C8B-B14F-4D97-AF65-F5344CB8AC3E}">
        <p14:creationId xmlns:p14="http://schemas.microsoft.com/office/powerpoint/2010/main" val="18411878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5024CD-871D-4241-AEEF-7F8685EE5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09335C1-DA68-6243-B24E-E4D0BF61E04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40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B410A3F-7837-964A-8B3C-69513215168A}"/>
              </a:ext>
            </a:extLst>
          </p:cNvPr>
          <p:cNvGraphicFramePr>
            <a:graphicFrameLocks noGrp="1"/>
          </p:cNvGraphicFramePr>
          <p:nvPr/>
        </p:nvGraphicFramePr>
        <p:xfrm>
          <a:off x="8120743" y="1438122"/>
          <a:ext cx="2333270" cy="3977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33270">
                  <a:extLst>
                    <a:ext uri="{9D8B030D-6E8A-4147-A177-3AD203B41FA5}">
                      <a16:colId xmlns:a16="http://schemas.microsoft.com/office/drawing/2014/main" val="41378428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800" dirty="0">
                        <a:latin typeface="Courier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7878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urier" pitchFamily="2" charset="0"/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514581"/>
                  </a:ext>
                </a:extLst>
              </a:tr>
              <a:tr h="111252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urier" pitchFamily="2" charset="0"/>
                        </a:rPr>
                        <a:t>char path[50]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0893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urier" pitchFamily="2" charset="0"/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1289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urier" pitchFamily="2" charset="0"/>
                        </a:rPr>
                        <a:t>int 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553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Sniglet" pitchFamily="82" charset="0"/>
                        </a:rPr>
                        <a:t>saved </a:t>
                      </a:r>
                      <a:r>
                        <a:rPr lang="en-US" sz="1800" dirty="0" err="1">
                          <a:latin typeface="Courier" pitchFamily="2" charset="0"/>
                        </a:rPr>
                        <a:t>rbp</a:t>
                      </a:r>
                      <a:r>
                        <a:rPr lang="en-US" sz="1800" dirty="0">
                          <a:latin typeface="Sniglet" pitchFamily="82" charset="0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311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Sniglet" pitchFamily="82" charset="0"/>
                        </a:rPr>
                        <a:t>saved </a:t>
                      </a:r>
                      <a:r>
                        <a:rPr lang="en-US" sz="1800" dirty="0">
                          <a:latin typeface="Courier" pitchFamily="2" charset="0"/>
                        </a:rPr>
                        <a:t>rip</a:t>
                      </a:r>
                      <a:r>
                        <a:rPr lang="en-US" sz="1800" dirty="0">
                          <a:latin typeface="Sniglet" pitchFamily="82" charset="0"/>
                        </a:rPr>
                        <a:t> </a:t>
                      </a:r>
                    </a:p>
                    <a:p>
                      <a:pPr algn="ctr"/>
                      <a:r>
                        <a:rPr lang="en-US" sz="1800" dirty="0">
                          <a:latin typeface="Sniglet" pitchFamily="82" charset="0"/>
                        </a:rPr>
                        <a:t>(return address)</a:t>
                      </a:r>
                      <a:r>
                        <a:rPr lang="en-US" sz="1800" dirty="0">
                          <a:latin typeface="Courier" pitchFamily="2" charset="0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680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urier" pitchFamily="2" charset="0"/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91780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739BE17C-2CB9-0B47-A529-F56262E46B85}"/>
              </a:ext>
            </a:extLst>
          </p:cNvPr>
          <p:cNvSpPr txBox="1"/>
          <p:nvPr/>
        </p:nvSpPr>
        <p:spPr>
          <a:xfrm>
            <a:off x="7030008" y="3858212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ourier" pitchFamily="2" charset="0"/>
              </a:rPr>
              <a:t>rbp</a:t>
            </a:r>
            <a:r>
              <a:rPr lang="en-US" sz="1800" dirty="0">
                <a:latin typeface="Courier" pitchFamily="2" charset="0"/>
              </a:rPr>
              <a:t> -&gt;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7DC6267-7DCF-0A46-B115-DF502F3D1709}"/>
              </a:ext>
            </a:extLst>
          </p:cNvPr>
          <p:cNvSpPr txBox="1"/>
          <p:nvPr/>
        </p:nvSpPr>
        <p:spPr>
          <a:xfrm>
            <a:off x="6475817" y="4218435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ourier" pitchFamily="2" charset="0"/>
              </a:rPr>
              <a:t>rbp</a:t>
            </a:r>
            <a:r>
              <a:rPr lang="en-US" sz="1800" dirty="0">
                <a:latin typeface="Courier" pitchFamily="2" charset="0"/>
              </a:rPr>
              <a:t> + 8 -&gt;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BB5C27E-3859-284E-AC1E-DB5BF9347D3F}"/>
              </a:ext>
            </a:extLst>
          </p:cNvPr>
          <p:cNvSpPr txBox="1"/>
          <p:nvPr/>
        </p:nvSpPr>
        <p:spPr>
          <a:xfrm>
            <a:off x="7016152" y="1641483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ourier" pitchFamily="2" charset="0"/>
              </a:rPr>
              <a:t>rsp</a:t>
            </a:r>
            <a:r>
              <a:rPr lang="en-US" sz="1800" dirty="0">
                <a:latin typeface="Courier" pitchFamily="2" charset="0"/>
              </a:rPr>
              <a:t> -&gt;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66B420F-A007-D042-B603-1649924C0637}"/>
              </a:ext>
            </a:extLst>
          </p:cNvPr>
          <p:cNvSpPr/>
          <p:nvPr/>
        </p:nvSpPr>
        <p:spPr>
          <a:xfrm>
            <a:off x="8131841" y="2180744"/>
            <a:ext cx="2322172" cy="2848455"/>
          </a:xfrm>
          <a:prstGeom prst="rect">
            <a:avLst/>
          </a:prstGeom>
          <a:solidFill>
            <a:schemeClr val="accent1">
              <a:alpha val="58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Sniglet" pitchFamily="82" charset="0"/>
              </a:rPr>
              <a:t>Overwrite</a:t>
            </a:r>
            <a:endParaRPr lang="en-US" sz="3600" b="1" dirty="0">
              <a:solidFill>
                <a:schemeClr val="tx1"/>
              </a:solidFill>
              <a:latin typeface="Sniglet" pitchFamily="8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7DF094-6B16-484B-B116-FDCDFFFC75C1}"/>
              </a:ext>
            </a:extLst>
          </p:cNvPr>
          <p:cNvSpPr txBox="1"/>
          <p:nvPr/>
        </p:nvSpPr>
        <p:spPr>
          <a:xfrm>
            <a:off x="7829626" y="4516242"/>
            <a:ext cx="2954655" cy="400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Courier" pitchFamily="2" charset="0"/>
              </a:rPr>
              <a:t>0xdeadbeefdeadbeef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294373B0-55BB-364A-BDD4-EEE44CC82F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64185" y="2172094"/>
            <a:ext cx="5297007" cy="3847374"/>
          </a:xfrm>
        </p:spPr>
        <p:txBody>
          <a:bodyPr/>
          <a:lstStyle/>
          <a:p>
            <a:pPr marL="507999" indent="-457200">
              <a:buAutoNum type="arabicPeriod"/>
            </a:pPr>
            <a:r>
              <a:rPr lang="en-US" dirty="0"/>
              <a:t>Check the address of path</a:t>
            </a:r>
          </a:p>
          <a:p>
            <a:pPr marL="507999" indent="-457200">
              <a:buAutoNum type="arabicPeriod"/>
            </a:pPr>
            <a:r>
              <a:rPr lang="en-US" dirty="0"/>
              <a:t>Check the address of saved </a:t>
            </a:r>
            <a:r>
              <a:rPr lang="en-US" dirty="0">
                <a:latin typeface="Courier" pitchFamily="2" charset="0"/>
              </a:rPr>
              <a:t>rip</a:t>
            </a:r>
          </a:p>
          <a:p>
            <a:pPr marL="507999" indent="-457200">
              <a:buAutoNum type="arabicPeriod"/>
            </a:pPr>
            <a:r>
              <a:rPr lang="en-US" dirty="0"/>
              <a:t>Overwrite path until the saved </a:t>
            </a:r>
            <a:r>
              <a:rPr lang="en-US" dirty="0">
                <a:latin typeface="Courier" pitchFamily="2" charset="0"/>
              </a:rPr>
              <a:t>rip</a:t>
            </a:r>
          </a:p>
          <a:p>
            <a:pPr marL="50799" indent="0">
              <a:buNone/>
            </a:pPr>
            <a:endParaRPr lang="en-US" dirty="0">
              <a:latin typeface="Courier" pitchFamily="2" charset="0"/>
            </a:endParaRPr>
          </a:p>
          <a:p>
            <a:pPr marL="50799" indent="0">
              <a:buNone/>
            </a:pPr>
            <a:endParaRPr lang="en-US" dirty="0">
              <a:latin typeface="Courier" pitchFamily="2" charset="0"/>
            </a:endParaRPr>
          </a:p>
          <a:p>
            <a:pPr marL="50799" indent="0">
              <a:buNone/>
            </a:pPr>
            <a:r>
              <a:rPr lang="en-US" sz="2000" dirty="0" err="1">
                <a:latin typeface="Courier" pitchFamily="2" charset="0"/>
              </a:rPr>
              <a:t>sprintf</a:t>
            </a:r>
            <a:r>
              <a:rPr lang="en-US" sz="2000" dirty="0">
                <a:latin typeface="Courier" pitchFamily="2" charset="0"/>
              </a:rPr>
              <a:t>(path, </a:t>
            </a:r>
            <a:r>
              <a:rPr lang="en-US" sz="2000" dirty="0">
                <a:solidFill>
                  <a:srgbClr val="BA2121"/>
                </a:solidFill>
                <a:latin typeface="Courier" pitchFamily="2" charset="0"/>
              </a:rPr>
              <a:t>"records/%s"</a:t>
            </a:r>
            <a:r>
              <a:rPr lang="en-US" sz="2000" dirty="0">
                <a:latin typeface="Courier" pitchFamily="2" charset="0"/>
              </a:rPr>
              <a:t>, id);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237128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C21CA-9666-D045-8646-F745A9E06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0328" y="2789203"/>
            <a:ext cx="9373171" cy="1013519"/>
          </a:xfrm>
        </p:spPr>
        <p:txBody>
          <a:bodyPr anchor="ctr"/>
          <a:lstStyle/>
          <a:p>
            <a:pPr algn="ctr"/>
            <a:r>
              <a:rPr lang="en-US" sz="6000" dirty="0"/>
              <a:t>How to take advantage</a:t>
            </a:r>
            <a:br>
              <a:rPr lang="en-US" sz="6000" dirty="0"/>
            </a:br>
            <a:r>
              <a:rPr lang="en-US" sz="6000" dirty="0"/>
              <a:t>of the vulnerability?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C5F47E-5AD1-7644-84AA-71D455DF31D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39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7B02D-B2A4-A842-8C49-62DAF345D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9FD9E1-8E16-A045-94BE-E3C361C33C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Linux File Permissions</a:t>
            </a:r>
          </a:p>
          <a:p>
            <a:r>
              <a:rPr lang="en-US" dirty="0"/>
              <a:t>Command Line Injection</a:t>
            </a:r>
          </a:p>
          <a:p>
            <a:r>
              <a:rPr lang="en-US" dirty="0"/>
              <a:t>Directory Traversal</a:t>
            </a:r>
          </a:p>
          <a:p>
            <a:r>
              <a:rPr lang="en-US" dirty="0"/>
              <a:t>Stack Overflow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24C305-45CE-D243-AAD4-44A4C002047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717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1A9AC5A-8B4C-B94A-8587-CAC2AE4A19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40731" y="2212733"/>
            <a:ext cx="6078072" cy="1546400"/>
          </a:xfrm>
        </p:spPr>
        <p:txBody>
          <a:bodyPr/>
          <a:lstStyle/>
          <a:p>
            <a:r>
              <a:rPr lang="en-US" dirty="0">
                <a:latin typeface="Bangers" pitchFamily="2" charset="77"/>
              </a:rPr>
              <a:t>Linux File Permissions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BC66FA-0F44-EB48-9F25-A21103B42AF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384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7B02D-B2A4-A842-8C49-62DAF345D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can I read /flag via </a:t>
            </a:r>
            <a:r>
              <a:rPr lang="en-US" dirty="0" err="1"/>
              <a:t>babykey_xxx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9FD9E1-8E16-A045-94BE-E3C361C33C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setuid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24C305-45CE-D243-AAD4-44A4C002047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00C895-75E1-B548-90E0-EF8F10862E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8400" y="3173957"/>
            <a:ext cx="49276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371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0AEC6-0786-1A43-949F-6CA328C7B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" pitchFamily="2" charset="0"/>
              </a:rPr>
              <a:t>setuid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4B38B0-2358-794E-8422-36A1199FC9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a normal user use </a:t>
            </a:r>
            <a:r>
              <a:rPr lang="en-US" dirty="0" err="1"/>
              <a:t>setuid</a:t>
            </a:r>
            <a:r>
              <a:rPr lang="en-US" dirty="0"/>
              <a:t> to escalate to root?</a:t>
            </a:r>
          </a:p>
          <a:p>
            <a:r>
              <a:rPr lang="en-US" dirty="0"/>
              <a:t>Why does root want to degrade to non-</a:t>
            </a:r>
            <a:r>
              <a:rPr lang="en-US" dirty="0" err="1"/>
              <a:t>previledged</a:t>
            </a:r>
            <a:r>
              <a:rPr lang="en-US" dirty="0"/>
              <a:t> user?</a:t>
            </a:r>
          </a:p>
          <a:p>
            <a:r>
              <a:rPr lang="en-US" dirty="0"/>
              <a:t>We know root + </a:t>
            </a:r>
            <a:r>
              <a:rPr lang="en-US" dirty="0" err="1"/>
              <a:t>setuid</a:t>
            </a:r>
            <a:r>
              <a:rPr lang="en-US" dirty="0"/>
              <a:t> is dangerous. Why do we still use it?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DC0ADF-7D3F-9342-9D2F-F1009C9547A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838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9AB20-6F4E-CC42-A1D7-BA263B05E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3051E9-D346-0D41-9A13-5818B2E4D9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en-US" dirty="0" err="1"/>
              <a:t>Setuid</a:t>
            </a:r>
            <a:r>
              <a:rPr lang="en-US" dirty="0"/>
              <a:t> Demystified”, </a:t>
            </a:r>
            <a:r>
              <a:rPr lang="en-US" dirty="0">
                <a:hlinkClick r:id="rId2"/>
              </a:rPr>
              <a:t>https://people.eecs.berkeley.edu/~daw/papers/setuid-usenix02.pdf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5BC3AB-BA81-DE43-A95C-1B9D54F62EA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729675"/>
      </p:ext>
    </p:extLst>
  </p:cSld>
  <p:clrMapOvr>
    <a:masterClrMapping/>
  </p:clrMapOvr>
</p:sld>
</file>

<file path=ppt/theme/theme1.xml><?xml version="1.0" encoding="utf-8"?>
<a:theme xmlns:a="http://schemas.openxmlformats.org/drawingml/2006/main" name="CSE545">
  <a:themeElements>
    <a:clrScheme name="Custom 347">
      <a:dk1>
        <a:srgbClr val="000000"/>
      </a:dk1>
      <a:lt1>
        <a:srgbClr val="FFFFFF"/>
      </a:lt1>
      <a:dk2>
        <a:srgbClr val="7A868B"/>
      </a:dk2>
      <a:lt2>
        <a:srgbClr val="D5DEE2"/>
      </a:lt2>
      <a:accent1>
        <a:srgbClr val="FF4026"/>
      </a:accent1>
      <a:accent2>
        <a:srgbClr val="FFA300"/>
      </a:accent2>
      <a:accent3>
        <a:srgbClr val="FAD900"/>
      </a:accent3>
      <a:accent4>
        <a:srgbClr val="A6CD02"/>
      </a:accent4>
      <a:accent5>
        <a:srgbClr val="35C4CA"/>
      </a:accent5>
      <a:accent6>
        <a:srgbClr val="00A7EB"/>
      </a:accent6>
      <a:hlink>
        <a:srgbClr val="0000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SE545withTitle" id="{2AEC4A99-D416-5C4A-BEBD-D3D81F67F701}" vid="{C7E43C88-C73E-834A-89DB-E4E1E13FACE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CSE545</Template>
  <TotalTime>26112</TotalTime>
  <Words>2292</Words>
  <Application>Microsoft Macintosh PowerPoint</Application>
  <PresentationFormat>Widescreen</PresentationFormat>
  <Paragraphs>503</Paragraphs>
  <Slides>42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Arial</vt:lpstr>
      <vt:lpstr>Bangers</vt:lpstr>
      <vt:lpstr>Calibri</vt:lpstr>
      <vt:lpstr>Courier</vt:lpstr>
      <vt:lpstr>Sniglet</vt:lpstr>
      <vt:lpstr>CSE545</vt:lpstr>
      <vt:lpstr>CSE 545 F2020, Week 5  Software Vulnerabilities I  Tiffany Bao tbao@asu.edu</vt:lpstr>
      <vt:lpstr>IN-class Lab</vt:lpstr>
      <vt:lpstr>Remember what I said…</vt:lpstr>
      <vt:lpstr>Is it really secure?</vt:lpstr>
      <vt:lpstr>Agenda</vt:lpstr>
      <vt:lpstr>Linux File Permissions</vt:lpstr>
      <vt:lpstr>Why can I read /flag via babykey_xxx</vt:lpstr>
      <vt:lpstr>setuid</vt:lpstr>
      <vt:lpstr>Reference</vt:lpstr>
      <vt:lpstr>Command Line Injection</vt:lpstr>
      <vt:lpstr>Example</vt:lpstr>
      <vt:lpstr>Example</vt:lpstr>
      <vt:lpstr>Example</vt:lpstr>
      <vt:lpstr>Example</vt:lpstr>
      <vt:lpstr>DEMO</vt:lpstr>
      <vt:lpstr>DEFENSE</vt:lpstr>
      <vt:lpstr>Defense</vt:lpstr>
      <vt:lpstr>Is the code secure now?</vt:lpstr>
      <vt:lpstr>directory traversal</vt:lpstr>
      <vt:lpstr>Defense</vt:lpstr>
      <vt:lpstr>Example</vt:lpstr>
      <vt:lpstr>Example</vt:lpstr>
      <vt:lpstr>Example</vt:lpstr>
      <vt:lpstr>demo</vt:lpstr>
      <vt:lpstr>Defense</vt:lpstr>
      <vt:lpstr>Defense</vt:lpstr>
      <vt:lpstr>Stack overflow</vt:lpstr>
      <vt:lpstr>How stack works</vt:lpstr>
      <vt:lpstr>How stack works</vt:lpstr>
      <vt:lpstr>How stack works</vt:lpstr>
      <vt:lpstr>How stack works</vt:lpstr>
      <vt:lpstr>How stack works</vt:lpstr>
      <vt:lpstr>How stack works</vt:lpstr>
      <vt:lpstr>How stack works</vt:lpstr>
      <vt:lpstr>How stack works</vt:lpstr>
      <vt:lpstr>How stack works</vt:lpstr>
      <vt:lpstr>Example</vt:lpstr>
      <vt:lpstr>Stack</vt:lpstr>
      <vt:lpstr>Stack</vt:lpstr>
      <vt:lpstr>Task</vt:lpstr>
      <vt:lpstr>Task</vt:lpstr>
      <vt:lpstr>How to take advantage of the vulnerability?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545 F2020, Week 3  Reverse Engineering I  Tiffany Bao tbao@asu.edu</dc:title>
  <dc:creator>Tiffany Bao</dc:creator>
  <cp:lastModifiedBy>Tiffany Bao</cp:lastModifiedBy>
  <cp:revision>377</cp:revision>
  <dcterms:created xsi:type="dcterms:W3CDTF">2020-08-23T16:00:53Z</dcterms:created>
  <dcterms:modified xsi:type="dcterms:W3CDTF">2020-09-17T17:40:22Z</dcterms:modified>
</cp:coreProperties>
</file>