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7" r:id="rId2"/>
    <p:sldId id="523" r:id="rId3"/>
    <p:sldId id="524" r:id="rId4"/>
    <p:sldId id="522" r:id="rId5"/>
    <p:sldId id="456" r:id="rId6"/>
    <p:sldId id="459" r:id="rId7"/>
    <p:sldId id="469" r:id="rId8"/>
    <p:sldId id="525" r:id="rId9"/>
    <p:sldId id="526" r:id="rId10"/>
    <p:sldId id="527" r:id="rId11"/>
    <p:sldId id="528" r:id="rId12"/>
    <p:sldId id="529" r:id="rId13"/>
    <p:sldId id="532" r:id="rId14"/>
    <p:sldId id="534" r:id="rId15"/>
    <p:sldId id="535" r:id="rId16"/>
    <p:sldId id="536" r:id="rId17"/>
    <p:sldId id="537" r:id="rId18"/>
    <p:sldId id="539" r:id="rId19"/>
    <p:sldId id="541" r:id="rId20"/>
    <p:sldId id="542" r:id="rId21"/>
    <p:sldId id="543" r:id="rId22"/>
    <p:sldId id="565" r:id="rId23"/>
    <p:sldId id="567" r:id="rId24"/>
    <p:sldId id="566" r:id="rId25"/>
    <p:sldId id="569" r:id="rId26"/>
    <p:sldId id="545" r:id="rId27"/>
    <p:sldId id="547" r:id="rId28"/>
    <p:sldId id="546" r:id="rId29"/>
    <p:sldId id="548" r:id="rId30"/>
    <p:sldId id="549" r:id="rId31"/>
    <p:sldId id="550" r:id="rId32"/>
    <p:sldId id="551" r:id="rId33"/>
    <p:sldId id="555" r:id="rId34"/>
    <p:sldId id="553" r:id="rId35"/>
    <p:sldId id="557" r:id="rId36"/>
    <p:sldId id="558" r:id="rId37"/>
    <p:sldId id="560" r:id="rId38"/>
    <p:sldId id="561" r:id="rId39"/>
    <p:sldId id="564" r:id="rId40"/>
    <p:sldId id="568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8"/>
    <p:restoredTop sz="78274"/>
  </p:normalViewPr>
  <p:slideViewPr>
    <p:cSldViewPr snapToGrid="0" snapToObjects="1">
      <p:cViewPr varScale="1">
        <p:scale>
          <a:sx n="114" d="100"/>
          <a:sy n="114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1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1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7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8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70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www.cprogramming.com</a:t>
            </a:r>
            <a:r>
              <a:rPr lang="en-US" dirty="0"/>
              <a:t>/tutorial/</a:t>
            </a:r>
            <a:r>
              <a:rPr lang="en-US" dirty="0" err="1"/>
              <a:t>printf</a:t>
            </a:r>
            <a:r>
              <a:rPr lang="en-US" dirty="0"/>
              <a:t>-format-</a:t>
            </a:r>
            <a:r>
              <a:rPr lang="en-US" dirty="0" err="1"/>
              <a:t>strings.html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8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6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050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ffanybao.com/courses/cse545/labs/wee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7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Stack vulnerabilities: III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4D0-4171-4740-AD69-B2089304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 of Dynamic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7395-48E7-4D4A-BB88-25F337D8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Overwrite GOT entry</a:t>
            </a:r>
          </a:p>
          <a:p>
            <a:r>
              <a:rPr lang="en-US" dirty="0"/>
              <a:t>Leak the address of a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513E-07DC-D046-82D3-C75544428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Leaking </a:t>
            </a:r>
            <a:r>
              <a:rPr lang="en-US" dirty="0" err="1"/>
              <a:t>Libc</a:t>
            </a:r>
            <a:r>
              <a:rPr lang="en-US" dirty="0"/>
              <a:t> Base</a:t>
            </a:r>
            <a:br>
              <a:rPr lang="en-US" dirty="0"/>
            </a:br>
            <a:r>
              <a:rPr lang="en-US" dirty="0"/>
              <a:t>via GOT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Format String Vulnerabilities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%d\n”, 1, 2, 3, 4, 5, 6, 7, 8);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Output: 1 2 3 4 5 6 7 8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%d\n”, 1, 2, 3, 4, 5, 6, 7, 8);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27F5-D497-2249-81F0-ED7135E19D45}"/>
              </a:ext>
            </a:extLst>
          </p:cNvPr>
          <p:cNvSpPr/>
          <p:nvPr/>
        </p:nvSpPr>
        <p:spPr>
          <a:xfrm>
            <a:off x="5354515" y="3622431"/>
            <a:ext cx="55544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It still print the arguments</a:t>
            </a:r>
          </a:p>
        </p:txBody>
      </p:sp>
    </p:spTree>
    <p:extLst>
      <p:ext uri="{BB962C8B-B14F-4D97-AF65-F5344CB8AC3E}">
        <p14:creationId xmlns:p14="http://schemas.microsoft.com/office/powerpoint/2010/main" val="143263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%d %d %d %d %d %d %d %d\n</a:t>
            </a:r>
            <a:r>
              <a:rPr lang="en-US" sz="2000" dirty="0">
                <a:latin typeface="Courier" pitchFamily="2" charset="0"/>
              </a:rPr>
              <a:t>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r>
              <a:rPr lang="en-US" dirty="0"/>
              <a:t>                                </a:t>
            </a:r>
            <a:r>
              <a:rPr lang="en-US" u="sng" dirty="0">
                <a:solidFill>
                  <a:schemeClr val="accent1"/>
                </a:solidFill>
              </a:rPr>
              <a:t>Control this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27F5-D497-2249-81F0-ED7135E19D45}"/>
              </a:ext>
            </a:extLst>
          </p:cNvPr>
          <p:cNvSpPr/>
          <p:nvPr/>
        </p:nvSpPr>
        <p:spPr>
          <a:xfrm>
            <a:off x="5354515" y="3622431"/>
            <a:ext cx="55544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Leak registers and stack</a:t>
            </a:r>
          </a:p>
        </p:txBody>
      </p:sp>
    </p:spTree>
    <p:extLst>
      <p:ext uri="{BB962C8B-B14F-4D97-AF65-F5344CB8AC3E}">
        <p14:creationId xmlns:p14="http://schemas.microsoft.com/office/powerpoint/2010/main" val="215349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07348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“%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13938" y="2232639"/>
            <a:ext cx="1696916" cy="1847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7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304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13938" y="2232639"/>
            <a:ext cx="1696916" cy="1847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Assignment 3 is released</a:t>
            </a: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Next week: Guest lecture, binary analysis</a:t>
            </a:r>
          </a:p>
        </p:txBody>
      </p:sp>
    </p:spTree>
    <p:extLst>
      <p:ext uri="{BB962C8B-B14F-4D97-AF65-F5344CB8AC3E}">
        <p14:creationId xmlns:p14="http://schemas.microsoft.com/office/powerpoint/2010/main" val="100594240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477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6707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0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4470"/>
              </p:ext>
            </p:extLst>
          </p:nvPr>
        </p:nvGraphicFramePr>
        <p:xfrm>
          <a:off x="7881604" y="1659945"/>
          <a:ext cx="271205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055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\x08\x47\x55\x55\x55\x55\x00\x00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4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70DC-2E00-FA41-A18F-095E834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CD00-3897-E343-A31B-E495ED26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 algn="ctr">
              <a:buNone/>
            </a:pPr>
            <a:r>
              <a:rPr lang="en-US" sz="2800" dirty="0" err="1">
                <a:latin typeface="Courier" pitchFamily="2" charset="0"/>
              </a:rPr>
              <a:t>printf</a:t>
            </a:r>
            <a:r>
              <a:rPr lang="en-US" sz="2800" dirty="0">
                <a:latin typeface="Courier" pitchFamily="2" charset="0"/>
              </a:rPr>
              <a:t>(”m = 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%</a:t>
            </a:r>
            <a:r>
              <a:rPr lang="en-US" sz="2800" dirty="0">
                <a:solidFill>
                  <a:schemeClr val="accent2"/>
                </a:solidFill>
                <a:latin typeface="Courier" pitchFamily="2" charset="0"/>
              </a:rPr>
              <a:t>2$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d, n = %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1$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d”, 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Courier" pitchFamily="2" charset="0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  <a:r>
              <a:rPr lang="en-US" sz="2800" dirty="0">
                <a:latin typeface="Courier" pitchFamily="2" charset="0"/>
              </a:rPr>
              <a:t>;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D2BE-37BB-9447-BA29-CF2FF87C3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9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llx%llx%llx%llx%llx%llx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%$1</a:t>
            </a:r>
            <a:r>
              <a:rPr lang="en-US" altLang="zh-CN" sz="2000" dirty="0">
                <a:solidFill>
                  <a:schemeClr val="accent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s\n</a:t>
            </a:r>
            <a:r>
              <a:rPr lang="en-US" sz="2000" dirty="0">
                <a:latin typeface="Courier" pitchFamily="2" charset="0"/>
              </a:rPr>
              <a:t>” +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49805"/>
              </p:ext>
            </p:extLst>
          </p:nvPr>
        </p:nvGraphicFramePr>
        <p:xfrm>
          <a:off x="7881604" y="1158142"/>
          <a:ext cx="2712055" cy="478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055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%$1</a:t>
                      </a: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sAAAAAAA</a:t>
                      </a:r>
                      <a:endParaRPr lang="en-US" sz="1800" dirty="0"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\x08\x47\x55\x55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\x55\x55\x00\x00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35782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3615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39384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1730835"/>
            <a:ext cx="1700347" cy="32631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2A81-57DA-334E-94E6-5DBFD01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2048-6D7F-D944-BD90-AB96C318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>
              <a:lnSpc>
                <a:spcPct val="200000"/>
              </a:lnSpc>
              <a:buFont typeface="System Font Regular"/>
              <a:buChar char="✓"/>
            </a:pPr>
            <a:r>
              <a:rPr lang="en-US" altLang="zh-CN" sz="3200" dirty="0"/>
              <a:t>Arbitrary</a:t>
            </a:r>
            <a:r>
              <a:rPr lang="zh-CN" altLang="en-US" sz="3200" dirty="0"/>
              <a:t> </a:t>
            </a:r>
            <a:r>
              <a:rPr lang="en-US" altLang="zh-CN" sz="3200" dirty="0"/>
              <a:t>Read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50799" indent="0" algn="ctr">
              <a:lnSpc>
                <a:spcPct val="200000"/>
              </a:lnSpc>
              <a:buNone/>
            </a:pPr>
            <a:r>
              <a:rPr lang="en-US" altLang="zh-CN" sz="3200" dirty="0"/>
              <a:t>?</a:t>
            </a:r>
            <a:r>
              <a:rPr lang="zh-CN" altLang="en-US" sz="3200" dirty="0"/>
              <a:t>      </a:t>
            </a:r>
            <a:r>
              <a:rPr lang="en-US" altLang="zh-CN" sz="3200" dirty="0"/>
              <a:t>Arbitrary</a:t>
            </a:r>
            <a:r>
              <a:rPr lang="zh-CN" altLang="en-US" sz="3200" dirty="0"/>
              <a:t> </a:t>
            </a:r>
            <a:r>
              <a:rPr lang="en-US" altLang="zh-CN" sz="3200" dirty="0"/>
              <a:t>Write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0865-CDC8-F441-92AE-C82323028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\n”, &amp;n);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Output?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0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(“</a:t>
            </a: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hello%n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\n”, &amp;n);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Write the number of printed bytes into variable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E913-70A1-5D4C-8222-02534B9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1" y="2326798"/>
            <a:ext cx="40785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4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800" u="sng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800" u="sng" dirty="0" err="1">
                <a:solidFill>
                  <a:schemeClr val="accent1"/>
                </a:solidFill>
                <a:latin typeface="Courier" pitchFamily="2" charset="0"/>
              </a:rPr>
              <a:t>hello%n</a:t>
            </a:r>
            <a:r>
              <a:rPr lang="en-US" sz="2800" u="sng" dirty="0">
                <a:solidFill>
                  <a:schemeClr val="accent1"/>
                </a:solidFill>
                <a:latin typeface="Courier" pitchFamily="2" charset="0"/>
              </a:rPr>
              <a:t>\n”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, &amp;n);</a:t>
            </a:r>
          </a:p>
          <a:p>
            <a:pPr marL="50799" indent="0">
              <a:buNone/>
            </a:pP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      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control this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Write the number of printed bytes into variable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E913-70A1-5D4C-8222-02534B9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1" y="2326798"/>
            <a:ext cx="40785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12995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1404"/>
              </p:ext>
            </p:extLst>
          </p:nvPr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5997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64B58D-148C-8544-9975-A4E16B05F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F394D-26A5-3947-884F-5F054C67F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12995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rsi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/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346822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hello%n%n%n%n%n%n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*r8, *r9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/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10696-CBDD-454C-BA51-6CABEA1739EF}"/>
              </a:ext>
            </a:extLst>
          </p:cNvPr>
          <p:cNvCxnSpPr/>
          <p:nvPr/>
        </p:nvCxnSpPr>
        <p:spPr>
          <a:xfrm flipH="1">
            <a:off x="3042138" y="2540977"/>
            <a:ext cx="1617785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A0C67-D8BD-B443-A136-301D9FC920FB}"/>
              </a:ext>
            </a:extLst>
          </p:cNvPr>
          <p:cNvCxnSpPr>
            <a:cxnSpLocks/>
          </p:cNvCxnSpPr>
          <p:nvPr/>
        </p:nvCxnSpPr>
        <p:spPr>
          <a:xfrm flipH="1">
            <a:off x="3683978" y="2540977"/>
            <a:ext cx="1222130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7348C-15BF-C940-9936-A8C2CC00C724}"/>
              </a:ext>
            </a:extLst>
          </p:cNvPr>
          <p:cNvCxnSpPr>
            <a:cxnSpLocks/>
          </p:cNvCxnSpPr>
          <p:nvPr/>
        </p:nvCxnSpPr>
        <p:spPr>
          <a:xfrm flipH="1">
            <a:off x="4598377" y="2602523"/>
            <a:ext cx="580293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A90636-22A8-654F-8FF2-9F78FF41257F}"/>
              </a:ext>
            </a:extLst>
          </p:cNvPr>
          <p:cNvCxnSpPr>
            <a:cxnSpLocks/>
          </p:cNvCxnSpPr>
          <p:nvPr/>
        </p:nvCxnSpPr>
        <p:spPr>
          <a:xfrm flipH="1">
            <a:off x="5257800" y="2602523"/>
            <a:ext cx="228600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67FCF-AB07-DD40-95CD-AC03CABD7269}"/>
              </a:ext>
            </a:extLst>
          </p:cNvPr>
          <p:cNvCxnSpPr>
            <a:cxnSpLocks/>
          </p:cNvCxnSpPr>
          <p:nvPr/>
        </p:nvCxnSpPr>
        <p:spPr>
          <a:xfrm>
            <a:off x="5767754" y="2602523"/>
            <a:ext cx="149469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B13A674-3AB7-9849-AA4E-D27FA4813192}"/>
              </a:ext>
            </a:extLst>
          </p:cNvPr>
          <p:cNvCxnSpPr/>
          <p:nvPr/>
        </p:nvCxnSpPr>
        <p:spPr>
          <a:xfrm rot="10800000" flipV="1">
            <a:off x="3869473" y="2602522"/>
            <a:ext cx="2384788" cy="1690697"/>
          </a:xfrm>
          <a:prstGeom prst="bentConnector3">
            <a:avLst>
              <a:gd name="adj1" fmla="val -1686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0CBD0-94D6-DC41-A4E1-DA26A67A9833}"/>
              </a:ext>
            </a:extLst>
          </p:cNvPr>
          <p:cNvCxnSpPr>
            <a:cxnSpLocks/>
          </p:cNvCxnSpPr>
          <p:nvPr/>
        </p:nvCxnSpPr>
        <p:spPr>
          <a:xfrm flipV="1">
            <a:off x="3969834" y="3341218"/>
            <a:ext cx="3864601" cy="11142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“</a:t>
            </a:r>
            <a:r>
              <a:rPr lang="en-US" sz="2000" dirty="0" err="1">
                <a:latin typeface="Courier" pitchFamily="2" charset="0"/>
              </a:rPr>
              <a:t>hello%n%n%n%n%n%n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*r8, *r9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19250"/>
              </p:ext>
            </p:extLst>
          </p:nvPr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0CBD0-94D6-DC41-A4E1-DA26A67A9833}"/>
              </a:ext>
            </a:extLst>
          </p:cNvPr>
          <p:cNvCxnSpPr>
            <a:cxnSpLocks/>
          </p:cNvCxnSpPr>
          <p:nvPr/>
        </p:nvCxnSpPr>
        <p:spPr>
          <a:xfrm flipV="1">
            <a:off x="3969834" y="3341218"/>
            <a:ext cx="3864601" cy="11142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“</a:t>
            </a:r>
            <a:r>
              <a:rPr lang="en-US" sz="2000" dirty="0" err="1">
                <a:latin typeface="Courier" pitchFamily="2" charset="0"/>
              </a:rPr>
              <a:t>hello%x%x%x%x%x%n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print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r8, 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            “</a:t>
            </a:r>
            <a:r>
              <a:rPr lang="en-US" sz="2000" dirty="0" err="1">
                <a:latin typeface="Courier" pitchFamily="2" charset="0"/>
              </a:rPr>
              <a:t>hello%x%x%x%x%x%n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#printed bytes before writing to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0x555555554708 :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        8 + 5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rsi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rcx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(r8)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(r9)</a:t>
            </a:r>
          </a:p>
          <a:p>
            <a:pPr marL="50799" indent="0">
              <a:buNone/>
            </a:pPr>
            <a:endParaRPr lang="en-US" dirty="0">
              <a:solidFill>
                <a:schemeClr val="tx1"/>
              </a:solidFill>
              <a:latin typeface="Sniglet" pitchFamily="8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How to make the number equal to 1000?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9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B65-06F0-CA4D-AEFE-D7AF8BE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 </a:t>
            </a:r>
            <a:r>
              <a:rPr lang="en-US" dirty="0">
                <a:solidFill>
                  <a:schemeClr val="accent6"/>
                </a:solidFill>
              </a:rPr>
              <a:t>by </a:t>
            </a:r>
            <a:r>
              <a:rPr lang="en-US" b="1" dirty="0">
                <a:solidFill>
                  <a:schemeClr val="accent6"/>
                </a:solidFill>
              </a:rPr>
              <a:t>Format Specifiers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B82A-5A89-7A4C-864B-5B32B7C45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%[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position$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flag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min width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.precision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length modifier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conversion specifier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long x = 10;</a:t>
            </a:r>
          </a:p>
          <a:p>
            <a:pPr marL="50799" indent="0">
              <a:buNone/>
            </a:pP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(”%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”, x);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Print x as a long int with the minimum length of 10 bytes, padding with 0.</a:t>
            </a: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Output: 0000000010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CDF89-B348-EB4D-8353-9A54937A8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0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 </a:t>
            </a:r>
            <a:r>
              <a:rPr lang="en-US" sz="2000" dirty="0">
                <a:latin typeface="Courier" pitchFamily="2" charset="0"/>
              </a:rPr>
              <a:t>+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           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%0200x%0200x%0200x%0200x%0200x</a:t>
            </a:r>
            <a:r>
              <a:rPr lang="en-US" sz="2000" dirty="0">
                <a:latin typeface="Courier" pitchFamily="2" charset="0"/>
              </a:rPr>
              <a:t>%n\n”;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#printed bytes before writing to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0x555555554708 :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        8 + 5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rsi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rcx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(r8)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2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(0x555555554708) </a:t>
            </a:r>
            <a:r>
              <a:rPr lang="en-US" sz="2000" dirty="0">
                <a:latin typeface="Courier" pitchFamily="2" charset="0"/>
              </a:rPr>
              <a:t>+ </a:t>
            </a: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            “%0200x%0200x%0200x%0200x%0200x%n\n”;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little_end</a:t>
            </a:r>
            <a:r>
              <a:rPr lang="en-US" sz="1800" dirty="0">
                <a:solidFill>
                  <a:schemeClr val="accent1"/>
                </a:solidFill>
                <a:latin typeface="Courier" pitchFamily="2" charset="0"/>
              </a:rPr>
              <a:t>(0x555555554708) = ‘\x08\x47\x55\x55\x55\x55\x00\x00’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will break the format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5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6168947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pPr marL="50799" indent="0">
              <a:buNone/>
            </a:pP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9A68E5-6D86-2042-B722-E3EEEAE3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5345"/>
              </p:ext>
            </p:extLst>
          </p:nvPr>
        </p:nvGraphicFramePr>
        <p:xfrm>
          <a:off x="8397987" y="1543922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%0200x%0200x%0200x%0200x%0200x%n\n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E0520-6EA0-B34D-9487-08BC8DAADD52}"/>
              </a:ext>
            </a:extLst>
          </p:cNvPr>
          <p:cNvSpPr txBox="1"/>
          <p:nvPr/>
        </p:nvSpPr>
        <p:spPr>
          <a:xfrm>
            <a:off x="7254498" y="362583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D686E-33C8-434D-AC40-D13E3AC908DF}"/>
              </a:ext>
            </a:extLst>
          </p:cNvPr>
          <p:cNvSpPr txBox="1"/>
          <p:nvPr/>
        </p:nvSpPr>
        <p:spPr>
          <a:xfrm>
            <a:off x="7268666" y="211324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B8FC7-4D02-E34F-8724-C5AD925C4D3B}"/>
              </a:ext>
            </a:extLst>
          </p:cNvPr>
          <p:cNvSpPr txBox="1"/>
          <p:nvPr/>
        </p:nvSpPr>
        <p:spPr>
          <a:xfrm>
            <a:off x="6700307" y="3986061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399EC-1AFB-F046-9BB3-1B82CA0B5EA0}"/>
              </a:ext>
            </a:extLst>
          </p:cNvPr>
          <p:cNvCxnSpPr>
            <a:cxnSpLocks/>
          </p:cNvCxnSpPr>
          <p:nvPr/>
        </p:nvCxnSpPr>
        <p:spPr>
          <a:xfrm flipV="1">
            <a:off x="6478859" y="2402568"/>
            <a:ext cx="1801622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95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Positional Parameters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6168947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%11$n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padd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pPr marL="50799" indent="0">
              <a:buNone/>
            </a:pP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9A68E5-6D86-2042-B722-E3EEEAE3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87911"/>
              </p:ext>
            </p:extLst>
          </p:nvPr>
        </p:nvGraphicFramePr>
        <p:xfrm>
          <a:off x="8397987" y="1543922"/>
          <a:ext cx="2333270" cy="417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200x%020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0x%0200x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1$n\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npadd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E0520-6EA0-B34D-9487-08BC8DAADD52}"/>
              </a:ext>
            </a:extLst>
          </p:cNvPr>
          <p:cNvSpPr txBox="1"/>
          <p:nvPr/>
        </p:nvSpPr>
        <p:spPr>
          <a:xfrm>
            <a:off x="7254498" y="362583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D686E-33C8-434D-AC40-D13E3AC908DF}"/>
              </a:ext>
            </a:extLst>
          </p:cNvPr>
          <p:cNvSpPr txBox="1"/>
          <p:nvPr/>
        </p:nvSpPr>
        <p:spPr>
          <a:xfrm>
            <a:off x="7268666" y="211324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B8FC7-4D02-E34F-8724-C5AD925C4D3B}"/>
              </a:ext>
            </a:extLst>
          </p:cNvPr>
          <p:cNvSpPr txBox="1"/>
          <p:nvPr/>
        </p:nvSpPr>
        <p:spPr>
          <a:xfrm>
            <a:off x="6700307" y="3986061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399EC-1AFB-F046-9BB3-1B82CA0B5EA0}"/>
              </a:ext>
            </a:extLst>
          </p:cNvPr>
          <p:cNvCxnSpPr>
            <a:cxnSpLocks/>
          </p:cNvCxnSpPr>
          <p:nvPr/>
        </p:nvCxnSpPr>
        <p:spPr>
          <a:xfrm flipV="1">
            <a:off x="6478859" y="2402568"/>
            <a:ext cx="1801622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7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A321A-FED2-F94D-8F41-C1E55B95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200A1-C072-A34B-85D7-3BE28D4D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221" y="1854428"/>
            <a:ext cx="9290766" cy="3847374"/>
          </a:xfrm>
        </p:spPr>
        <p:txBody>
          <a:bodyPr/>
          <a:lstStyle/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7777</a:t>
            </a:r>
          </a:p>
          <a:p>
            <a:pPr marL="50799" indent="0">
              <a:buNone/>
            </a:pPr>
            <a:r>
              <a:rPr lang="en-US" dirty="0"/>
              <a:t>Binaries: </a:t>
            </a:r>
          </a:p>
          <a:p>
            <a:r>
              <a:rPr lang="en-US" sz="2000" u="sng" dirty="0">
                <a:hlinkClick r:id="rId2"/>
              </a:rPr>
              <a:t>https://www.tiffanybao.com//courses/cse545/labs/week</a:t>
            </a:r>
            <a:r>
              <a:rPr lang="en-US" sz="2000" u="sng" dirty="0"/>
              <a:t>7/</a:t>
            </a:r>
            <a:r>
              <a:rPr lang="en-US" sz="2000" u="sng" dirty="0" err="1"/>
              <a:t>format_string</a:t>
            </a:r>
            <a:endParaRPr lang="en-US" sz="20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67E52-5585-A645-A6DF-55C7C0DB7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0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928-9D42-884E-A942-2DD0F484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 / avoid Format String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8C80-AEB0-6C4D-9689-AC81C412E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Make sure that the user cannot provide format string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); -&gt; </a:t>
            </a:r>
            <a:r>
              <a:rPr lang="en-US" dirty="0" err="1"/>
              <a:t>printf</a:t>
            </a:r>
            <a:r>
              <a:rPr lang="en-US" dirty="0"/>
              <a:t>(“%s”,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7819-2026-A743-A606-C2979023A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8703B-4AF7-224A-BC65-D08A797B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5CBB2-E49F-2D4A-9592-CEF3D474D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Linking in ELF Binaries</a:t>
            </a:r>
          </a:p>
          <a:p>
            <a:r>
              <a:rPr lang="en-US" dirty="0"/>
              <a:t>Lab Continued</a:t>
            </a:r>
          </a:p>
          <a:p>
            <a:r>
              <a:rPr lang="en-US" dirty="0"/>
              <a:t>Format String Vulnerabilities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152BC-8DD3-834E-B0EA-90A0FD0BE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ELF Dynamic Linking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A641F-CA6B-5E4C-9FA8-19A89DC8B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E0EC6-BF41-B04E-87CD-C64BF6C0E7A6}"/>
              </a:ext>
            </a:extLst>
          </p:cNvPr>
          <p:cNvSpPr/>
          <p:nvPr/>
        </p:nvSpPr>
        <p:spPr>
          <a:xfrm>
            <a:off x="3048000" y="210513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2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2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2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2400" dirty="0">
              <a:solidFill>
                <a:srgbClr val="408080"/>
              </a:solidFill>
              <a:latin typeface="Courier" pitchFamily="2" charset="0"/>
            </a:endParaRPr>
          </a:p>
          <a:p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(){</a:t>
            </a:r>
          </a:p>
          <a:p>
            <a:r>
              <a:rPr lang="en-US" sz="2400" dirty="0">
                <a:latin typeface="Courier" pitchFamily="2" charset="0"/>
              </a:rPr>
              <a:t>  puts(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"Hello World!</a:t>
            </a:r>
            <a:r>
              <a:rPr lang="en-US" sz="24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r>
              <a:rPr lang="en-US" sz="2400" dirty="0">
                <a:latin typeface="Courier" pitchFamily="2" charset="0"/>
              </a:rPr>
              <a:t>  puts(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”This is CSE545.</a:t>
            </a:r>
            <a:r>
              <a:rPr lang="en-US" sz="24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2400" dirty="0">
                <a:latin typeface="Courier" pitchFamily="2" charset="0"/>
              </a:rPr>
              <a:t>);</a:t>
            </a:r>
            <a:endParaRPr lang="en-US" sz="2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}</a:t>
            </a:r>
            <a:endParaRPr lang="en-US" sz="24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83D-5435-F34D-9A98-D21901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call: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04B6-B0B6-7F48-AB7D-906F516A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call puts @ </a:t>
            </a:r>
            <a:r>
              <a:rPr lang="en-US" dirty="0" err="1"/>
              <a:t>plt</a:t>
            </a:r>
            <a:r>
              <a:rPr lang="en-US" dirty="0"/>
              <a:t> (0x4003f0)</a:t>
            </a:r>
          </a:p>
          <a:p>
            <a:pPr marL="507999" indent="-457200">
              <a:buAutoNum type="arabicPeriod"/>
            </a:pPr>
            <a:r>
              <a:rPr lang="en-US" dirty="0"/>
              <a:t>jump to the location stored in the GOT table (*0x601018)</a:t>
            </a:r>
          </a:p>
          <a:p>
            <a:pPr marL="507999" indent="-457200">
              <a:buAutoNum type="arabicPeriod"/>
            </a:pPr>
            <a:r>
              <a:rPr lang="en-US" dirty="0"/>
              <a:t>jump to the next instruction in puts @ </a:t>
            </a:r>
            <a:r>
              <a:rPr lang="en-US" dirty="0" err="1"/>
              <a:t>plt</a:t>
            </a:r>
            <a:r>
              <a:rPr lang="en-US" dirty="0"/>
              <a:t> (0x4003f6)</a:t>
            </a:r>
          </a:p>
          <a:p>
            <a:pPr marL="507999" indent="-457200">
              <a:buAutoNum type="arabicPeriod"/>
            </a:pPr>
            <a:r>
              <a:rPr lang="en-US" dirty="0"/>
              <a:t>jump to _</a:t>
            </a:r>
            <a:r>
              <a:rPr lang="en-US" dirty="0" err="1"/>
              <a:t>dl_runtime_resolve</a:t>
            </a:r>
            <a:r>
              <a:rPr lang="en-US" dirty="0"/>
              <a:t> , which is stored in the GOT table (*0x601010)</a:t>
            </a:r>
          </a:p>
          <a:p>
            <a:pPr marL="507999" indent="-457200">
              <a:buAutoNum type="arabicPeriod"/>
            </a:pPr>
            <a:r>
              <a:rPr lang="en-US" dirty="0"/>
              <a:t>run _</a:t>
            </a:r>
            <a:r>
              <a:rPr lang="en-US" dirty="0" err="1"/>
              <a:t>dl_runtime_resolve</a:t>
            </a:r>
            <a:endParaRPr lang="en-US" dirty="0"/>
          </a:p>
          <a:p>
            <a:pPr marL="1117584" lvl="1" indent="-457200">
              <a:buAutoNum type="arabicPeriod"/>
            </a:pPr>
            <a:r>
              <a:rPr lang="en-US" dirty="0"/>
              <a:t>store the location of puts() into the GOT table</a:t>
            </a:r>
          </a:p>
          <a:p>
            <a:pPr marL="1117584" lvl="1" indent="-457200">
              <a:buAutoNum type="arabicPeriod"/>
            </a:pPr>
            <a:r>
              <a:rPr lang="en-US" dirty="0"/>
              <a:t>jump to puts()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CE5-595C-1045-8225-041A24FE8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83D-5435-F34D-9A98-D21901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call: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04B6-B0B6-7F48-AB7D-906F516A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call puts @ </a:t>
            </a:r>
            <a:r>
              <a:rPr lang="en-US" dirty="0" err="1"/>
              <a:t>plt</a:t>
            </a:r>
            <a:r>
              <a:rPr lang="en-US" dirty="0"/>
              <a:t> (0x4003f0)</a:t>
            </a:r>
          </a:p>
          <a:p>
            <a:pPr marL="507999" indent="-457200">
              <a:buAutoNum type="arabicPeriod"/>
            </a:pPr>
            <a:r>
              <a:rPr lang="en-US" dirty="0"/>
              <a:t>jump to the location stored in the GOT table (*0x601018), which is the start of puts()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CE5-595C-1045-8225-041A24FE8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091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41508</TotalTime>
  <Words>2329</Words>
  <Application>Microsoft Macintosh PowerPoint</Application>
  <PresentationFormat>Widescreen</PresentationFormat>
  <Paragraphs>441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System Font Regular</vt:lpstr>
      <vt:lpstr>Arial</vt:lpstr>
      <vt:lpstr>Bangers</vt:lpstr>
      <vt:lpstr>Calibri</vt:lpstr>
      <vt:lpstr>Courier</vt:lpstr>
      <vt:lpstr>Sniglet</vt:lpstr>
      <vt:lpstr>CSE545</vt:lpstr>
      <vt:lpstr>CSE 545 F2020, Week 7  Stack vulnerabilities: III  Tiffany Bao tbao@asu.edu</vt:lpstr>
      <vt:lpstr>PowerPoint Presentation</vt:lpstr>
      <vt:lpstr>in-class Lab</vt:lpstr>
      <vt:lpstr>In-class Lab</vt:lpstr>
      <vt:lpstr>Overview</vt:lpstr>
      <vt:lpstr>ELF Dynamic Linking</vt:lpstr>
      <vt:lpstr>PowerPoint Presentation</vt:lpstr>
      <vt:lpstr>First call:</vt:lpstr>
      <vt:lpstr>Second call:</vt:lpstr>
      <vt:lpstr>Security concern of Dynamic Linking</vt:lpstr>
      <vt:lpstr>Leaking Libc Base via GOT Table</vt:lpstr>
      <vt:lpstr>Format String Vulnerabilities</vt:lpstr>
      <vt:lpstr>printf</vt:lpstr>
      <vt:lpstr>printf: Arguments</vt:lpstr>
      <vt:lpstr>printf: arguments</vt:lpstr>
      <vt:lpstr>printf: arguments</vt:lpstr>
      <vt:lpstr>printf: Arguments</vt:lpstr>
      <vt:lpstr>printf: Stack</vt:lpstr>
      <vt:lpstr>Arbitrary READ</vt:lpstr>
      <vt:lpstr>Arbitrary READ</vt:lpstr>
      <vt:lpstr>Arbitrary READ</vt:lpstr>
      <vt:lpstr>Arbitrary READ</vt:lpstr>
      <vt:lpstr>positional argument</vt:lpstr>
      <vt:lpstr>Arbitrary READ</vt:lpstr>
      <vt:lpstr>PowerPoint Presentation</vt:lpstr>
      <vt:lpstr>write any value</vt:lpstr>
      <vt:lpstr>write any value</vt:lpstr>
      <vt:lpstr>write any value</vt:lpstr>
      <vt:lpstr>write any value to anywhere --- arbitrary write</vt:lpstr>
      <vt:lpstr>write any value to anywhere --- arbitrary write</vt:lpstr>
      <vt:lpstr>write any value to anywhere --- arbitrary write</vt:lpstr>
      <vt:lpstr>write any value to anywhere --- arbitrary write</vt:lpstr>
      <vt:lpstr>write any value to anywhere --- arbitrary write</vt:lpstr>
      <vt:lpstr>Controlling written value</vt:lpstr>
      <vt:lpstr>Controlling written value by Format Specifiers</vt:lpstr>
      <vt:lpstr>Controlling written value</vt:lpstr>
      <vt:lpstr>BuT…</vt:lpstr>
      <vt:lpstr>BuT…</vt:lpstr>
      <vt:lpstr>Positional Parameters</vt:lpstr>
      <vt:lpstr>defend / avoid Format String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854</cp:revision>
  <dcterms:created xsi:type="dcterms:W3CDTF">2020-08-23T16:00:53Z</dcterms:created>
  <dcterms:modified xsi:type="dcterms:W3CDTF">2020-10-08T18:23:06Z</dcterms:modified>
</cp:coreProperties>
</file>