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30"/>
  </p:notesMasterIdLst>
  <p:sldIdLst>
    <p:sldId id="257" r:id="rId2"/>
    <p:sldId id="582" r:id="rId3"/>
    <p:sldId id="584" r:id="rId4"/>
    <p:sldId id="585" r:id="rId5"/>
    <p:sldId id="586" r:id="rId6"/>
    <p:sldId id="583" r:id="rId7"/>
    <p:sldId id="587" r:id="rId8"/>
    <p:sldId id="588" r:id="rId9"/>
    <p:sldId id="459" r:id="rId10"/>
    <p:sldId id="573" r:id="rId11"/>
    <p:sldId id="590" r:id="rId12"/>
    <p:sldId id="591" r:id="rId13"/>
    <p:sldId id="589" r:id="rId14"/>
    <p:sldId id="592" r:id="rId15"/>
    <p:sldId id="594" r:id="rId16"/>
    <p:sldId id="595" r:id="rId17"/>
    <p:sldId id="596" r:id="rId18"/>
    <p:sldId id="597" r:id="rId19"/>
    <p:sldId id="593" r:id="rId20"/>
    <p:sldId id="598" r:id="rId21"/>
    <p:sldId id="600" r:id="rId22"/>
    <p:sldId id="601" r:id="rId23"/>
    <p:sldId id="603" r:id="rId24"/>
    <p:sldId id="605" r:id="rId25"/>
    <p:sldId id="606" r:id="rId26"/>
    <p:sldId id="607" r:id="rId27"/>
    <p:sldId id="608" r:id="rId28"/>
    <p:sldId id="609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52"/>
    <p:restoredTop sz="77560"/>
  </p:normalViewPr>
  <p:slideViewPr>
    <p:cSldViewPr snapToGrid="0" snapToObjects="1">
      <p:cViewPr varScale="1">
        <p:scale>
          <a:sx n="113" d="100"/>
          <a:sy n="113" d="100"/>
        </p:scale>
        <p:origin x="1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B0295-79D2-9643-8380-6C60B57E0778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513B2-5834-7F44-92C6-32D9C72F6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42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46c57400e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646c57400e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6948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manage it?</a:t>
            </a:r>
          </a:p>
          <a:p>
            <a:endParaRPr lang="en-US" dirty="0"/>
          </a:p>
          <a:p>
            <a:r>
              <a:rPr lang="en-US" dirty="0"/>
              <a:t>memory allocator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30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order is different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15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 thread cache</a:t>
            </a:r>
          </a:p>
          <a:p>
            <a:endParaRPr lang="en-US" dirty="0"/>
          </a:p>
          <a:p>
            <a:r>
              <a:rPr lang="en-US" dirty="0" err="1"/>
              <a:t>glibc</a:t>
            </a:r>
            <a:r>
              <a:rPr lang="en-US" dirty="0"/>
              <a:t> 2.26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70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azeria-labs.com</a:t>
            </a:r>
            <a:r>
              <a:rPr lang="en-US" dirty="0"/>
              <a:t>/heap-exploitation-part-2-glibc-heap-free-bins/</a:t>
            </a:r>
          </a:p>
          <a:p>
            <a:endParaRPr lang="en-US" dirty="0"/>
          </a:p>
          <a:p>
            <a:r>
              <a:rPr lang="en-US" dirty="0"/>
              <a:t>fast bin in arena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37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62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57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37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05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1753700" y="1228300"/>
            <a:ext cx="8548867" cy="5214133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1347300" y="821900"/>
            <a:ext cx="8548867" cy="5214133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429500" y="2758167"/>
            <a:ext cx="56956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792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solidFill>
          <a:schemeClr val="accent3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0" name="Google Shape;30;p5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1402733" y="2061256"/>
            <a:ext cx="9290766" cy="3847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ct val="100000"/>
              <a:buFont typeface="Sniglet" pitchFamily="82" charset="0"/>
              <a:buChar char="×"/>
              <a:defRPr sz="2400"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9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solidFill>
          <a:schemeClr val="accent5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5" name="Google Shape;45;p7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1203933" y="2074900"/>
            <a:ext cx="3060400" cy="3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4421324" y="2074900"/>
            <a:ext cx="3060400" cy="3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7638713" y="2074900"/>
            <a:ext cx="3060400" cy="3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accent6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54" name="Google Shape;54;p8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0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userDrawn="1">
  <p:cSld name="Subtitle">
    <p:bg>
      <p:bgPr>
        <a:solidFill>
          <a:schemeClr val="accent4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 rot="169468" flipH="1">
            <a:off x="4811963" y="861595"/>
            <a:ext cx="6997300" cy="5079376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/>
          <p:nvPr/>
        </p:nvSpPr>
        <p:spPr>
          <a:xfrm rot="169468" flipH="1">
            <a:off x="4507163" y="556795"/>
            <a:ext cx="6997300" cy="5079376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5468167" y="2212733"/>
            <a:ext cx="5023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68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7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02733" y="2061256"/>
            <a:ext cx="10281200" cy="4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085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6" r:id="rId3"/>
    <p:sldLayoutId id="2147483667" r:id="rId4"/>
    <p:sldLayoutId id="2147483671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>
            <a:spLocks noGrp="1"/>
          </p:cNvSpPr>
          <p:nvPr>
            <p:ph type="ctrTitle"/>
          </p:nvPr>
        </p:nvSpPr>
        <p:spPr>
          <a:xfrm>
            <a:off x="2914133" y="1268218"/>
            <a:ext cx="6785038" cy="438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267" dirty="0"/>
              <a:t>CSE 545 F2020, Week 8</a:t>
            </a:r>
            <a:br>
              <a:rPr lang="en" sz="4267" dirty="0"/>
            </a:br>
            <a:br>
              <a:rPr lang="en" sz="2400" dirty="0"/>
            </a:br>
            <a:r>
              <a:rPr lang="en" sz="5867" dirty="0"/>
              <a:t>The world of Heap: I</a:t>
            </a:r>
            <a:br>
              <a:rPr lang="en" sz="5867" dirty="0"/>
            </a:br>
            <a:endParaRPr sz="3200" dirty="0"/>
          </a:p>
          <a:p>
            <a:pPr lvl="0" algn="r"/>
            <a:r>
              <a:rPr lang="en" sz="2400" u="sng" dirty="0"/>
              <a:t>Tiffany Bao</a:t>
            </a:r>
            <a:br>
              <a:rPr lang="en" sz="2400" u="sng" dirty="0"/>
            </a:br>
            <a:r>
              <a:rPr lang="en-US" sz="2400" dirty="0" err="1"/>
              <a:t>tbao@asu.edu</a:t>
            </a:r>
            <a:endParaRPr sz="2400" u="sng" dirty="0"/>
          </a:p>
        </p:txBody>
      </p:sp>
    </p:spTree>
    <p:extLst>
      <p:ext uri="{BB962C8B-B14F-4D97-AF65-F5344CB8AC3E}">
        <p14:creationId xmlns:p14="http://schemas.microsoft.com/office/powerpoint/2010/main" val="3929115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B1312A-E4E1-9848-84F2-78289DD0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FF83E9-21E2-1C42-8781-E54ADBB9F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A489E7-DE7A-F249-8523-5DB7F398EB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08BE01-AE27-2545-BC9C-71FBD8645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034" y="1066344"/>
            <a:ext cx="3522764" cy="492034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C67444-1B13-F746-AFB9-CC288923EC1F}"/>
              </a:ext>
            </a:extLst>
          </p:cNvPr>
          <p:cNvCxnSpPr/>
          <p:nvPr/>
        </p:nvCxnSpPr>
        <p:spPr>
          <a:xfrm flipV="1">
            <a:off x="4805798" y="5620871"/>
            <a:ext cx="1792226" cy="7171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26AA443-4662-E648-A556-70F5FD194CFD}"/>
              </a:ext>
            </a:extLst>
          </p:cNvPr>
          <p:cNvSpPr txBox="1"/>
          <p:nvPr/>
        </p:nvSpPr>
        <p:spPr>
          <a:xfrm>
            <a:off x="6717723" y="5390038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Sniglet" pitchFamily="82" charset="0"/>
              </a:rPr>
              <a:t>chunk</a:t>
            </a:r>
          </a:p>
        </p:txBody>
      </p:sp>
      <p:sp>
        <p:nvSpPr>
          <p:cNvPr id="10" name="Right Bracket 9">
            <a:extLst>
              <a:ext uri="{FF2B5EF4-FFF2-40B4-BE49-F238E27FC236}">
                <a16:creationId xmlns:a16="http://schemas.microsoft.com/office/drawing/2014/main" id="{B390C71E-6846-2C40-BD41-66CDA3A8594C}"/>
              </a:ext>
            </a:extLst>
          </p:cNvPr>
          <p:cNvSpPr/>
          <p:nvPr/>
        </p:nvSpPr>
        <p:spPr>
          <a:xfrm>
            <a:off x="4805798" y="1389529"/>
            <a:ext cx="196508" cy="4231341"/>
          </a:xfrm>
          <a:prstGeom prst="rightBracket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36C884-0580-A341-B392-74EF86F090FE}"/>
              </a:ext>
            </a:extLst>
          </p:cNvPr>
          <p:cNvSpPr txBox="1"/>
          <p:nvPr/>
        </p:nvSpPr>
        <p:spPr>
          <a:xfrm>
            <a:off x="6627683" y="3283620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6"/>
                </a:solidFill>
                <a:latin typeface="Sniglet" pitchFamily="82" charset="0"/>
              </a:rPr>
              <a:t>tcache</a:t>
            </a:r>
            <a:endParaRPr lang="en-US" sz="2400" dirty="0">
              <a:solidFill>
                <a:schemeClr val="accent6"/>
              </a:solidFill>
              <a:latin typeface="Sniglet" pitchFamily="82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D4A01C-C726-DD48-83D7-882ADEC27479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122005" y="3514453"/>
            <a:ext cx="1505678" cy="10728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247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93D6-87B6-DE4C-B1D2-8C617F7E1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24145-D18A-2E4C-B217-77F45F2411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0A971-D98F-124E-AE3B-81400C4D61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5262E-C497-3141-B13C-444B9FAEC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034" y="1129553"/>
            <a:ext cx="6411333" cy="49294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207A79-B707-2746-8E92-5A2B9A81F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142" y="3062394"/>
            <a:ext cx="38608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27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AC5BE-26DF-D348-8F2C-A15BAE9D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tcache</a:t>
            </a:r>
            <a:r>
              <a:rPr lang="en-US" dirty="0"/>
              <a:t> structure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7F74FF-E39D-2C46-AF04-DA9E6FB3A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435" y="2050893"/>
            <a:ext cx="7475919" cy="69850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0AD99-D8D3-ED4C-AC63-E1806E5297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E302D5-0819-6D4C-8010-2DF9F9789E00}"/>
              </a:ext>
            </a:extLst>
          </p:cNvPr>
          <p:cNvSpPr/>
          <p:nvPr/>
        </p:nvSpPr>
        <p:spPr>
          <a:xfrm>
            <a:off x="1552683" y="5689012"/>
            <a:ext cx="51603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elixir.bootlin.com</a:t>
            </a:r>
            <a:r>
              <a:rPr lang="en-US" dirty="0"/>
              <a:t>/</a:t>
            </a:r>
            <a:r>
              <a:rPr lang="en-US" dirty="0" err="1"/>
              <a:t>glibc</a:t>
            </a:r>
            <a:r>
              <a:rPr lang="en-US" dirty="0"/>
              <a:t>/glibc-2.27/source/malloc/</a:t>
            </a:r>
            <a:r>
              <a:rPr lang="en-US" dirty="0" err="1"/>
              <a:t>malloc.c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58D532-4776-D54D-9AD6-25804E256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501" y="2770121"/>
            <a:ext cx="6650062" cy="289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30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4995B-FC17-A44E-BDA8-84F23DDA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1F781-361A-A545-87FF-D29E0AF7CA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2D478-18BE-9E4C-A468-682B955D0E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12EECD-8C68-7349-BB1E-0EF9AA0D8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034" y="1048869"/>
            <a:ext cx="5883698" cy="4993341"/>
          </a:xfrm>
          <a:prstGeom prst="rect">
            <a:avLst/>
          </a:prstGeom>
        </p:spPr>
      </p:pic>
      <p:sp>
        <p:nvSpPr>
          <p:cNvPr id="6" name="Right Bracket 5">
            <a:extLst>
              <a:ext uri="{FF2B5EF4-FFF2-40B4-BE49-F238E27FC236}">
                <a16:creationId xmlns:a16="http://schemas.microsoft.com/office/drawing/2014/main" id="{BB5A0C0D-33E5-CE44-912E-3A4E2521F055}"/>
              </a:ext>
            </a:extLst>
          </p:cNvPr>
          <p:cNvSpPr/>
          <p:nvPr/>
        </p:nvSpPr>
        <p:spPr>
          <a:xfrm>
            <a:off x="7166732" y="1290918"/>
            <a:ext cx="193292" cy="56477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F9B936CF-40E7-AD41-90E8-A9022203F147}"/>
              </a:ext>
            </a:extLst>
          </p:cNvPr>
          <p:cNvSpPr/>
          <p:nvPr/>
        </p:nvSpPr>
        <p:spPr>
          <a:xfrm>
            <a:off x="7166732" y="1904581"/>
            <a:ext cx="193292" cy="3254507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9A87961F-F425-C648-A797-814D75987B0B}"/>
              </a:ext>
            </a:extLst>
          </p:cNvPr>
          <p:cNvSpPr/>
          <p:nvPr/>
        </p:nvSpPr>
        <p:spPr>
          <a:xfrm>
            <a:off x="7166733" y="5194736"/>
            <a:ext cx="193292" cy="192940"/>
          </a:xfrm>
          <a:prstGeom prst="rightBracket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7A7E3-3859-6649-9381-C82CF17AE5D1}"/>
              </a:ext>
            </a:extLst>
          </p:cNvPr>
          <p:cNvSpPr txBox="1"/>
          <p:nvPr/>
        </p:nvSpPr>
        <p:spPr>
          <a:xfrm>
            <a:off x="7631730" y="1324230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counts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DCCBC-7508-824D-B70C-08C38FAF6C6E}"/>
              </a:ext>
            </a:extLst>
          </p:cNvPr>
          <p:cNvSpPr txBox="1"/>
          <p:nvPr/>
        </p:nvSpPr>
        <p:spPr>
          <a:xfrm>
            <a:off x="7652002" y="3198167"/>
            <a:ext cx="31611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entries</a:t>
            </a:r>
          </a:p>
          <a:p>
            <a:r>
              <a:rPr lang="en-US" sz="1800" dirty="0">
                <a:solidFill>
                  <a:schemeClr val="accent6"/>
                </a:solidFill>
                <a:latin typeface="Sniglet" pitchFamily="82" charset="0"/>
              </a:rPr>
              <a:t>(a list of struct </a:t>
            </a:r>
            <a:r>
              <a:rPr lang="en-US" sz="1800" dirty="0" err="1">
                <a:solidFill>
                  <a:schemeClr val="accent6"/>
                </a:solidFill>
                <a:latin typeface="Sniglet" pitchFamily="82" charset="0"/>
              </a:rPr>
              <a:t>tcache_entry</a:t>
            </a:r>
            <a:r>
              <a:rPr lang="en-US" sz="1800" dirty="0">
                <a:solidFill>
                  <a:schemeClr val="accent6"/>
                </a:solidFill>
                <a:latin typeface="Sniglet" pitchFamily="82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E5301-439C-9F4B-AEB4-88ECD140567A}"/>
              </a:ext>
            </a:extLst>
          </p:cNvPr>
          <p:cNvSpPr txBox="1"/>
          <p:nvPr/>
        </p:nvSpPr>
        <p:spPr>
          <a:xfrm>
            <a:off x="7631730" y="5062518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Sniglet" pitchFamily="82" charset="0"/>
              </a:rPr>
              <a:t>chunk</a:t>
            </a:r>
          </a:p>
        </p:txBody>
      </p:sp>
    </p:spTree>
    <p:extLst>
      <p:ext uri="{BB962C8B-B14F-4D97-AF65-F5344CB8AC3E}">
        <p14:creationId xmlns:p14="http://schemas.microsoft.com/office/powerpoint/2010/main" val="4110699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4995B-FC17-A44E-BDA8-84F23DDA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1F781-361A-A545-87FF-D29E0AF7CA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2D478-18BE-9E4C-A468-682B955D0E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12EECD-8C68-7349-BB1E-0EF9AA0D8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034" y="1048869"/>
            <a:ext cx="5883698" cy="4993341"/>
          </a:xfrm>
          <a:prstGeom prst="rect">
            <a:avLst/>
          </a:prstGeom>
        </p:spPr>
      </p:pic>
      <p:sp>
        <p:nvSpPr>
          <p:cNvPr id="6" name="Right Bracket 5">
            <a:extLst>
              <a:ext uri="{FF2B5EF4-FFF2-40B4-BE49-F238E27FC236}">
                <a16:creationId xmlns:a16="http://schemas.microsoft.com/office/drawing/2014/main" id="{BB5A0C0D-33E5-CE44-912E-3A4E2521F055}"/>
              </a:ext>
            </a:extLst>
          </p:cNvPr>
          <p:cNvSpPr/>
          <p:nvPr/>
        </p:nvSpPr>
        <p:spPr>
          <a:xfrm>
            <a:off x="7166732" y="1290918"/>
            <a:ext cx="193292" cy="56477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F9B936CF-40E7-AD41-90E8-A9022203F147}"/>
              </a:ext>
            </a:extLst>
          </p:cNvPr>
          <p:cNvSpPr/>
          <p:nvPr/>
        </p:nvSpPr>
        <p:spPr>
          <a:xfrm>
            <a:off x="7166732" y="1904581"/>
            <a:ext cx="193292" cy="3254507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9A87961F-F425-C648-A797-814D75987B0B}"/>
              </a:ext>
            </a:extLst>
          </p:cNvPr>
          <p:cNvSpPr/>
          <p:nvPr/>
        </p:nvSpPr>
        <p:spPr>
          <a:xfrm>
            <a:off x="7166733" y="5194736"/>
            <a:ext cx="193292" cy="192940"/>
          </a:xfrm>
          <a:prstGeom prst="rightBracket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7A7E3-3859-6649-9381-C82CF17AE5D1}"/>
              </a:ext>
            </a:extLst>
          </p:cNvPr>
          <p:cNvSpPr txBox="1"/>
          <p:nvPr/>
        </p:nvSpPr>
        <p:spPr>
          <a:xfrm>
            <a:off x="7631730" y="1324230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counts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DCCBC-7508-824D-B70C-08C38FAF6C6E}"/>
              </a:ext>
            </a:extLst>
          </p:cNvPr>
          <p:cNvSpPr txBox="1"/>
          <p:nvPr/>
        </p:nvSpPr>
        <p:spPr>
          <a:xfrm>
            <a:off x="7652002" y="3198167"/>
            <a:ext cx="31611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entries</a:t>
            </a:r>
          </a:p>
          <a:p>
            <a:r>
              <a:rPr lang="en-US" sz="1800" dirty="0">
                <a:solidFill>
                  <a:schemeClr val="accent6"/>
                </a:solidFill>
                <a:latin typeface="Sniglet" pitchFamily="82" charset="0"/>
              </a:rPr>
              <a:t>(a list of struct </a:t>
            </a:r>
            <a:r>
              <a:rPr lang="en-US" sz="1800" dirty="0" err="1">
                <a:solidFill>
                  <a:schemeClr val="accent6"/>
                </a:solidFill>
                <a:latin typeface="Sniglet" pitchFamily="82" charset="0"/>
              </a:rPr>
              <a:t>tcache_entry</a:t>
            </a:r>
            <a:r>
              <a:rPr lang="en-US" sz="1800" dirty="0">
                <a:solidFill>
                  <a:schemeClr val="accent6"/>
                </a:solidFill>
                <a:latin typeface="Sniglet" pitchFamily="82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E5301-439C-9F4B-AEB4-88ECD140567A}"/>
              </a:ext>
            </a:extLst>
          </p:cNvPr>
          <p:cNvSpPr txBox="1"/>
          <p:nvPr/>
        </p:nvSpPr>
        <p:spPr>
          <a:xfrm>
            <a:off x="7631730" y="5062518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Sniglet" pitchFamily="82" charset="0"/>
              </a:rPr>
              <a:t>chunk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D713E5-7F22-1C4E-9842-49C09F93AB92}"/>
              </a:ext>
            </a:extLst>
          </p:cNvPr>
          <p:cNvCxnSpPr>
            <a:cxnSpLocks/>
          </p:cNvCxnSpPr>
          <p:nvPr/>
        </p:nvCxnSpPr>
        <p:spPr>
          <a:xfrm flipH="1">
            <a:off x="1963271" y="1981200"/>
            <a:ext cx="905435" cy="3478306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352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4995B-FC17-A44E-BDA8-84F23DDA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1F781-361A-A545-87FF-D29E0AF7CA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2D478-18BE-9E4C-A468-682B955D0E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12EECD-8C68-7349-BB1E-0EF9AA0D8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034" y="1048869"/>
            <a:ext cx="5883698" cy="4993341"/>
          </a:xfrm>
          <a:prstGeom prst="rect">
            <a:avLst/>
          </a:prstGeom>
        </p:spPr>
      </p:pic>
      <p:sp>
        <p:nvSpPr>
          <p:cNvPr id="6" name="Right Bracket 5">
            <a:extLst>
              <a:ext uri="{FF2B5EF4-FFF2-40B4-BE49-F238E27FC236}">
                <a16:creationId xmlns:a16="http://schemas.microsoft.com/office/drawing/2014/main" id="{BB5A0C0D-33E5-CE44-912E-3A4E2521F055}"/>
              </a:ext>
            </a:extLst>
          </p:cNvPr>
          <p:cNvSpPr/>
          <p:nvPr/>
        </p:nvSpPr>
        <p:spPr>
          <a:xfrm>
            <a:off x="7166732" y="1290918"/>
            <a:ext cx="193292" cy="56477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F9B936CF-40E7-AD41-90E8-A9022203F147}"/>
              </a:ext>
            </a:extLst>
          </p:cNvPr>
          <p:cNvSpPr/>
          <p:nvPr/>
        </p:nvSpPr>
        <p:spPr>
          <a:xfrm>
            <a:off x="7166732" y="1904581"/>
            <a:ext cx="193292" cy="3254507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9A87961F-F425-C648-A797-814D75987B0B}"/>
              </a:ext>
            </a:extLst>
          </p:cNvPr>
          <p:cNvSpPr/>
          <p:nvPr/>
        </p:nvSpPr>
        <p:spPr>
          <a:xfrm>
            <a:off x="7166733" y="5194736"/>
            <a:ext cx="193292" cy="192940"/>
          </a:xfrm>
          <a:prstGeom prst="rightBracket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7A7E3-3859-6649-9381-C82CF17AE5D1}"/>
              </a:ext>
            </a:extLst>
          </p:cNvPr>
          <p:cNvSpPr txBox="1"/>
          <p:nvPr/>
        </p:nvSpPr>
        <p:spPr>
          <a:xfrm>
            <a:off x="7631730" y="1324230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counts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DCCBC-7508-824D-B70C-08C38FAF6C6E}"/>
              </a:ext>
            </a:extLst>
          </p:cNvPr>
          <p:cNvSpPr txBox="1"/>
          <p:nvPr/>
        </p:nvSpPr>
        <p:spPr>
          <a:xfrm>
            <a:off x="7652002" y="3198167"/>
            <a:ext cx="31611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entries</a:t>
            </a:r>
          </a:p>
          <a:p>
            <a:r>
              <a:rPr lang="en-US" sz="1800" dirty="0">
                <a:solidFill>
                  <a:schemeClr val="accent6"/>
                </a:solidFill>
                <a:latin typeface="Sniglet" pitchFamily="82" charset="0"/>
              </a:rPr>
              <a:t>(a list of struct </a:t>
            </a:r>
            <a:r>
              <a:rPr lang="en-US" sz="1800" dirty="0" err="1">
                <a:solidFill>
                  <a:schemeClr val="accent6"/>
                </a:solidFill>
                <a:latin typeface="Sniglet" pitchFamily="82" charset="0"/>
              </a:rPr>
              <a:t>tcache_entry</a:t>
            </a:r>
            <a:r>
              <a:rPr lang="en-US" sz="1800" dirty="0">
                <a:solidFill>
                  <a:schemeClr val="accent6"/>
                </a:solidFill>
                <a:latin typeface="Sniglet" pitchFamily="82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E5301-439C-9F4B-AEB4-88ECD140567A}"/>
              </a:ext>
            </a:extLst>
          </p:cNvPr>
          <p:cNvSpPr txBox="1"/>
          <p:nvPr/>
        </p:nvSpPr>
        <p:spPr>
          <a:xfrm>
            <a:off x="7631730" y="5062518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Sniglet" pitchFamily="82" charset="0"/>
              </a:rPr>
              <a:t>chunk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D713E5-7F22-1C4E-9842-49C09F93AB92}"/>
              </a:ext>
            </a:extLst>
          </p:cNvPr>
          <p:cNvCxnSpPr>
            <a:cxnSpLocks/>
          </p:cNvCxnSpPr>
          <p:nvPr/>
        </p:nvCxnSpPr>
        <p:spPr>
          <a:xfrm flipH="1">
            <a:off x="1963271" y="1981200"/>
            <a:ext cx="905435" cy="3478306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>
            <a:extLst>
              <a:ext uri="{FF2B5EF4-FFF2-40B4-BE49-F238E27FC236}">
                <a16:creationId xmlns:a16="http://schemas.microsoft.com/office/drawing/2014/main" id="{8CDBD6A8-7EF0-264A-898A-C924C4680060}"/>
              </a:ext>
            </a:extLst>
          </p:cNvPr>
          <p:cNvSpPr/>
          <p:nvPr/>
        </p:nvSpPr>
        <p:spPr>
          <a:xfrm rot="3021028">
            <a:off x="2575316" y="5282847"/>
            <a:ext cx="586780" cy="397385"/>
          </a:xfrm>
          <a:prstGeom prst="arc">
            <a:avLst/>
          </a:prstGeom>
          <a:ln w="28575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84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2D478-18BE-9E4C-A468-682B955D0E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15</a:t>
            </a:fld>
            <a:endParaRPr lang="en-US"/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BB5A0C0D-33E5-CE44-912E-3A4E2521F055}"/>
              </a:ext>
            </a:extLst>
          </p:cNvPr>
          <p:cNvSpPr/>
          <p:nvPr/>
        </p:nvSpPr>
        <p:spPr>
          <a:xfrm>
            <a:off x="7166732" y="1452285"/>
            <a:ext cx="193292" cy="56477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F9B936CF-40E7-AD41-90E8-A9022203F147}"/>
              </a:ext>
            </a:extLst>
          </p:cNvPr>
          <p:cNvSpPr/>
          <p:nvPr/>
        </p:nvSpPr>
        <p:spPr>
          <a:xfrm>
            <a:off x="7166732" y="2048348"/>
            <a:ext cx="193292" cy="145319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7A7E3-3859-6649-9381-C82CF17AE5D1}"/>
              </a:ext>
            </a:extLst>
          </p:cNvPr>
          <p:cNvSpPr txBox="1"/>
          <p:nvPr/>
        </p:nvSpPr>
        <p:spPr>
          <a:xfrm>
            <a:off x="7631730" y="1485597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counts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DCCBC-7508-824D-B70C-08C38FAF6C6E}"/>
              </a:ext>
            </a:extLst>
          </p:cNvPr>
          <p:cNvSpPr txBox="1"/>
          <p:nvPr/>
        </p:nvSpPr>
        <p:spPr>
          <a:xfrm>
            <a:off x="7652002" y="2597533"/>
            <a:ext cx="31611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entries</a:t>
            </a:r>
          </a:p>
          <a:p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(a list of struct </a:t>
            </a:r>
            <a:r>
              <a:rPr lang="en-US" sz="1800" dirty="0" err="1">
                <a:solidFill>
                  <a:schemeClr val="tx1"/>
                </a:solidFill>
                <a:latin typeface="Sniglet" pitchFamily="82" charset="0"/>
              </a:rPr>
              <a:t>tcache_entry</a:t>
            </a:r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Each entry is also called a bin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0BABDE-054D-034F-B880-8959F6BB62F1}"/>
              </a:ext>
            </a:extLst>
          </p:cNvPr>
          <p:cNvSpPr/>
          <p:nvPr/>
        </p:nvSpPr>
        <p:spPr>
          <a:xfrm>
            <a:off x="1624991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553DB-214B-2E45-9C5F-27D51D812174}"/>
              </a:ext>
            </a:extLst>
          </p:cNvPr>
          <p:cNvSpPr/>
          <p:nvPr/>
        </p:nvSpPr>
        <p:spPr>
          <a:xfrm>
            <a:off x="2840588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3CE073-1A3C-6046-92B0-3FC863FE7799}"/>
              </a:ext>
            </a:extLst>
          </p:cNvPr>
          <p:cNvSpPr/>
          <p:nvPr/>
        </p:nvSpPr>
        <p:spPr>
          <a:xfrm>
            <a:off x="4056185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F10D8C-9568-5A46-B51D-ACCD04B2701C}"/>
              </a:ext>
            </a:extLst>
          </p:cNvPr>
          <p:cNvSpPr/>
          <p:nvPr/>
        </p:nvSpPr>
        <p:spPr>
          <a:xfrm>
            <a:off x="5271782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62AD0F-D0E3-584A-A5ED-3D849C44DBBA}"/>
              </a:ext>
            </a:extLst>
          </p:cNvPr>
          <p:cNvSpPr/>
          <p:nvPr/>
        </p:nvSpPr>
        <p:spPr>
          <a:xfrm>
            <a:off x="2566759" y="3796977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0B02C44-D9AE-B04D-B139-19F830821A4E}"/>
              </a:ext>
            </a:extLst>
          </p:cNvPr>
          <p:cNvCxnSpPr>
            <a:stCxn id="12" idx="2"/>
            <a:endCxn id="21" idx="1"/>
          </p:cNvCxnSpPr>
          <p:nvPr/>
        </p:nvCxnSpPr>
        <p:spPr>
          <a:xfrm rot="16200000" flipH="1">
            <a:off x="1954191" y="3434895"/>
            <a:ext cx="885701" cy="33943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EBFCC3E-FF31-3040-8931-58EE02EFFE7A}"/>
              </a:ext>
            </a:extLst>
          </p:cNvPr>
          <p:cNvSpPr/>
          <p:nvPr/>
        </p:nvSpPr>
        <p:spPr>
          <a:xfrm>
            <a:off x="3911465" y="4478293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1FBFB54-537E-1048-8615-6F9F12175BBE}"/>
              </a:ext>
            </a:extLst>
          </p:cNvPr>
          <p:cNvCxnSpPr>
            <a:cxnSpLocks/>
            <a:stCxn id="21" idx="2"/>
            <a:endCxn id="23" idx="1"/>
          </p:cNvCxnSpPr>
          <p:nvPr/>
        </p:nvCxnSpPr>
        <p:spPr>
          <a:xfrm rot="16200000" flipH="1">
            <a:off x="3324863" y="4142178"/>
            <a:ext cx="430830" cy="74237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9A00D9AC-D2F9-6146-BF92-26BAD771604D}"/>
              </a:ext>
            </a:extLst>
          </p:cNvPr>
          <p:cNvCxnSpPr>
            <a:cxnSpLocks/>
            <a:stCxn id="23" idx="2"/>
            <a:endCxn id="30" idx="1"/>
          </p:cNvCxnSpPr>
          <p:nvPr/>
        </p:nvCxnSpPr>
        <p:spPr>
          <a:xfrm rot="16200000" flipH="1">
            <a:off x="4670178" y="4822886"/>
            <a:ext cx="445224" cy="75798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AC166B4-ED4A-4C4D-9254-5A466578DDE4}"/>
              </a:ext>
            </a:extLst>
          </p:cNvPr>
          <p:cNvSpPr/>
          <p:nvPr/>
        </p:nvSpPr>
        <p:spPr>
          <a:xfrm>
            <a:off x="5271782" y="5174003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296A7F-98D4-7240-B6F1-92499195A41D}"/>
              </a:ext>
            </a:extLst>
          </p:cNvPr>
          <p:cNvSpPr/>
          <p:nvPr/>
        </p:nvSpPr>
        <p:spPr>
          <a:xfrm>
            <a:off x="1624991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A094BE-E993-3644-87A7-E04845659BDD}"/>
              </a:ext>
            </a:extLst>
          </p:cNvPr>
          <p:cNvSpPr/>
          <p:nvPr/>
        </p:nvSpPr>
        <p:spPr>
          <a:xfrm>
            <a:off x="2840588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D5D18E-7F4B-0349-BE6E-B3939CA59D4F}"/>
              </a:ext>
            </a:extLst>
          </p:cNvPr>
          <p:cNvSpPr/>
          <p:nvPr/>
        </p:nvSpPr>
        <p:spPr>
          <a:xfrm>
            <a:off x="4056185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68A9F6-948B-F34F-9574-5554114C9E5A}"/>
              </a:ext>
            </a:extLst>
          </p:cNvPr>
          <p:cNvSpPr/>
          <p:nvPr/>
        </p:nvSpPr>
        <p:spPr>
          <a:xfrm>
            <a:off x="5271782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</p:spTree>
    <p:extLst>
      <p:ext uri="{BB962C8B-B14F-4D97-AF65-F5344CB8AC3E}">
        <p14:creationId xmlns:p14="http://schemas.microsoft.com/office/powerpoint/2010/main" val="2612331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2D478-18BE-9E4C-A468-682B955D0E0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409045" y="6584149"/>
            <a:ext cx="731600" cy="524800"/>
          </a:xfrm>
        </p:spPr>
        <p:txBody>
          <a:bodyPr/>
          <a:lstStyle/>
          <a:p>
            <a:fld id="{B8AB1F1C-5B97-FA47-A21B-131B164DAC8F}" type="slidenum">
              <a:rPr lang="en-US" smtClean="0"/>
              <a:t>16</a:t>
            </a:fld>
            <a:endParaRPr lang="en-US"/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BB5A0C0D-33E5-CE44-912E-3A4E2521F055}"/>
              </a:ext>
            </a:extLst>
          </p:cNvPr>
          <p:cNvSpPr/>
          <p:nvPr/>
        </p:nvSpPr>
        <p:spPr>
          <a:xfrm>
            <a:off x="7166732" y="1703299"/>
            <a:ext cx="193292" cy="56477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F9B936CF-40E7-AD41-90E8-A9022203F147}"/>
              </a:ext>
            </a:extLst>
          </p:cNvPr>
          <p:cNvSpPr/>
          <p:nvPr/>
        </p:nvSpPr>
        <p:spPr>
          <a:xfrm>
            <a:off x="7166732" y="2299362"/>
            <a:ext cx="193292" cy="145319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7A7E3-3859-6649-9381-C82CF17AE5D1}"/>
              </a:ext>
            </a:extLst>
          </p:cNvPr>
          <p:cNvSpPr txBox="1"/>
          <p:nvPr/>
        </p:nvSpPr>
        <p:spPr>
          <a:xfrm>
            <a:off x="7631730" y="1736611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counts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DCCBC-7508-824D-B70C-08C38FAF6C6E}"/>
              </a:ext>
            </a:extLst>
          </p:cNvPr>
          <p:cNvSpPr txBox="1"/>
          <p:nvPr/>
        </p:nvSpPr>
        <p:spPr>
          <a:xfrm>
            <a:off x="7652002" y="2848547"/>
            <a:ext cx="31611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entries</a:t>
            </a:r>
          </a:p>
          <a:p>
            <a:r>
              <a:rPr lang="en-US" sz="1800" dirty="0">
                <a:solidFill>
                  <a:schemeClr val="accent6"/>
                </a:solidFill>
                <a:latin typeface="Sniglet" pitchFamily="82" charset="0"/>
              </a:rPr>
              <a:t>(a list of struct </a:t>
            </a:r>
            <a:r>
              <a:rPr lang="en-US" sz="1800" dirty="0" err="1">
                <a:solidFill>
                  <a:schemeClr val="accent6"/>
                </a:solidFill>
                <a:latin typeface="Sniglet" pitchFamily="82" charset="0"/>
              </a:rPr>
              <a:t>tcache_entry</a:t>
            </a:r>
            <a:r>
              <a:rPr lang="en-US" sz="1800" dirty="0">
                <a:solidFill>
                  <a:schemeClr val="accent6"/>
                </a:solidFill>
                <a:latin typeface="Sniglet" pitchFamily="82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0BABDE-054D-034F-B880-8959F6BB62F1}"/>
              </a:ext>
            </a:extLst>
          </p:cNvPr>
          <p:cNvSpPr/>
          <p:nvPr/>
        </p:nvSpPr>
        <p:spPr>
          <a:xfrm>
            <a:off x="1624991" y="2745982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553DB-214B-2E45-9C5F-27D51D812174}"/>
              </a:ext>
            </a:extLst>
          </p:cNvPr>
          <p:cNvSpPr/>
          <p:nvPr/>
        </p:nvSpPr>
        <p:spPr>
          <a:xfrm>
            <a:off x="2840588" y="2745982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3CE073-1A3C-6046-92B0-3FC863FE7799}"/>
              </a:ext>
            </a:extLst>
          </p:cNvPr>
          <p:cNvSpPr/>
          <p:nvPr/>
        </p:nvSpPr>
        <p:spPr>
          <a:xfrm>
            <a:off x="4056185" y="2745982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F10D8C-9568-5A46-B51D-ACCD04B2701C}"/>
              </a:ext>
            </a:extLst>
          </p:cNvPr>
          <p:cNvSpPr/>
          <p:nvPr/>
        </p:nvSpPr>
        <p:spPr>
          <a:xfrm>
            <a:off x="5271782" y="2745982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62AD0F-D0E3-584A-A5ED-3D849C44DBBA}"/>
              </a:ext>
            </a:extLst>
          </p:cNvPr>
          <p:cNvSpPr/>
          <p:nvPr/>
        </p:nvSpPr>
        <p:spPr>
          <a:xfrm>
            <a:off x="2566759" y="4047991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0B02C44-D9AE-B04D-B139-19F830821A4E}"/>
              </a:ext>
            </a:extLst>
          </p:cNvPr>
          <p:cNvCxnSpPr>
            <a:stCxn id="12" idx="2"/>
            <a:endCxn id="21" idx="1"/>
          </p:cNvCxnSpPr>
          <p:nvPr/>
        </p:nvCxnSpPr>
        <p:spPr>
          <a:xfrm rot="16200000" flipH="1">
            <a:off x="1954191" y="3685909"/>
            <a:ext cx="885701" cy="33943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EBFCC3E-FF31-3040-8931-58EE02EFFE7A}"/>
              </a:ext>
            </a:extLst>
          </p:cNvPr>
          <p:cNvSpPr/>
          <p:nvPr/>
        </p:nvSpPr>
        <p:spPr>
          <a:xfrm>
            <a:off x="3911465" y="4729307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1FBFB54-537E-1048-8615-6F9F12175BBE}"/>
              </a:ext>
            </a:extLst>
          </p:cNvPr>
          <p:cNvCxnSpPr>
            <a:cxnSpLocks/>
            <a:stCxn id="21" idx="2"/>
            <a:endCxn id="23" idx="1"/>
          </p:cNvCxnSpPr>
          <p:nvPr/>
        </p:nvCxnSpPr>
        <p:spPr>
          <a:xfrm rot="16200000" flipH="1">
            <a:off x="3324863" y="4393192"/>
            <a:ext cx="430830" cy="74237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9A00D9AC-D2F9-6146-BF92-26BAD771604D}"/>
              </a:ext>
            </a:extLst>
          </p:cNvPr>
          <p:cNvCxnSpPr>
            <a:cxnSpLocks/>
            <a:stCxn id="23" idx="2"/>
            <a:endCxn id="30" idx="1"/>
          </p:cNvCxnSpPr>
          <p:nvPr/>
        </p:nvCxnSpPr>
        <p:spPr>
          <a:xfrm rot="16200000" flipH="1">
            <a:off x="4670178" y="5073900"/>
            <a:ext cx="445224" cy="75798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AC166B4-ED4A-4C4D-9254-5A466578DDE4}"/>
              </a:ext>
            </a:extLst>
          </p:cNvPr>
          <p:cNvSpPr/>
          <p:nvPr/>
        </p:nvSpPr>
        <p:spPr>
          <a:xfrm>
            <a:off x="5271782" y="5425017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296A7F-98D4-7240-B6F1-92499195A41D}"/>
              </a:ext>
            </a:extLst>
          </p:cNvPr>
          <p:cNvSpPr/>
          <p:nvPr/>
        </p:nvSpPr>
        <p:spPr>
          <a:xfrm>
            <a:off x="1624991" y="1632567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A094BE-E993-3644-87A7-E04845659BDD}"/>
              </a:ext>
            </a:extLst>
          </p:cNvPr>
          <p:cNvSpPr/>
          <p:nvPr/>
        </p:nvSpPr>
        <p:spPr>
          <a:xfrm>
            <a:off x="2840588" y="1632567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D5D18E-7F4B-0349-BE6E-B3939CA59D4F}"/>
              </a:ext>
            </a:extLst>
          </p:cNvPr>
          <p:cNvSpPr/>
          <p:nvPr/>
        </p:nvSpPr>
        <p:spPr>
          <a:xfrm>
            <a:off x="4056185" y="1632567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68A9F6-948B-F34F-9574-5554114C9E5A}"/>
              </a:ext>
            </a:extLst>
          </p:cNvPr>
          <p:cNvSpPr/>
          <p:nvPr/>
        </p:nvSpPr>
        <p:spPr>
          <a:xfrm>
            <a:off x="5271782" y="1632567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sp>
        <p:nvSpPr>
          <p:cNvPr id="2" name="Right Bracket 1">
            <a:extLst>
              <a:ext uri="{FF2B5EF4-FFF2-40B4-BE49-F238E27FC236}">
                <a16:creationId xmlns:a16="http://schemas.microsoft.com/office/drawing/2014/main" id="{726E13F4-F8D2-9E4C-89A0-08B59173B5DB}"/>
              </a:ext>
            </a:extLst>
          </p:cNvPr>
          <p:cNvSpPr/>
          <p:nvPr/>
        </p:nvSpPr>
        <p:spPr>
          <a:xfrm rot="16200000">
            <a:off x="3940979" y="-957679"/>
            <a:ext cx="237411" cy="4851459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513037-3381-BF44-8A1F-B5E92B38AA86}"/>
              </a:ext>
            </a:extLst>
          </p:cNvPr>
          <p:cNvSpPr txBox="1"/>
          <p:nvPr/>
        </p:nvSpPr>
        <p:spPr>
          <a:xfrm>
            <a:off x="3783243" y="96178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niglet" pitchFamily="82" charset="0"/>
              </a:rPr>
              <a:t>64</a:t>
            </a:r>
          </a:p>
        </p:txBody>
      </p:sp>
      <p:sp>
        <p:nvSpPr>
          <p:cNvPr id="25" name="Right Bracket 24">
            <a:extLst>
              <a:ext uri="{FF2B5EF4-FFF2-40B4-BE49-F238E27FC236}">
                <a16:creationId xmlns:a16="http://schemas.microsoft.com/office/drawing/2014/main" id="{D268E51F-DF99-134A-8015-E32C3B44C571}"/>
              </a:ext>
            </a:extLst>
          </p:cNvPr>
          <p:cNvSpPr/>
          <p:nvPr/>
        </p:nvSpPr>
        <p:spPr>
          <a:xfrm rot="10800000">
            <a:off x="1678472" y="4029770"/>
            <a:ext cx="237411" cy="1870448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6590CF-4F6D-8E4C-A83D-9AF41113504E}"/>
              </a:ext>
            </a:extLst>
          </p:cNvPr>
          <p:cNvSpPr txBox="1"/>
          <p:nvPr/>
        </p:nvSpPr>
        <p:spPr>
          <a:xfrm>
            <a:off x="1108280" y="472930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niglet" pitchFamily="82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8668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9151-5302-2448-AA98-581D07301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76BFF-30A9-7149-9738-8AA75EE48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333" y="3685309"/>
            <a:ext cx="3740166" cy="1492709"/>
          </a:xfrm>
        </p:spPr>
        <p:txBody>
          <a:bodyPr/>
          <a:lstStyle/>
          <a:p>
            <a:pPr marL="50799" indent="0">
              <a:buNone/>
            </a:pPr>
            <a:r>
              <a:rPr lang="en-US" sz="2000" dirty="0"/>
              <a:t>flags:</a:t>
            </a:r>
          </a:p>
          <a:p>
            <a:pPr marL="50799" indent="0">
              <a:buNone/>
            </a:pPr>
            <a:endParaRPr lang="en-US" sz="2000" dirty="0"/>
          </a:p>
          <a:p>
            <a:pPr marL="50799" indent="0">
              <a:buNone/>
            </a:pPr>
            <a:r>
              <a:rPr lang="en-US" sz="2000" dirty="0"/>
              <a:t>The last 3 bits in the metadata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8D515-D776-4F43-B5A6-4CD9F02EDC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0CFAF-5641-5248-8D79-BDD02FEDDD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610"/>
          <a:stretch/>
        </p:blipFill>
        <p:spPr>
          <a:xfrm>
            <a:off x="1147520" y="2792642"/>
            <a:ext cx="5805813" cy="19953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6112425-0B98-BD48-9846-7513402ABFE8}"/>
              </a:ext>
            </a:extLst>
          </p:cNvPr>
          <p:cNvSpPr/>
          <p:nvPr/>
        </p:nvSpPr>
        <p:spPr>
          <a:xfrm>
            <a:off x="7192946" y="2735076"/>
            <a:ext cx="138763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 size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319566-E1DB-404D-BF5F-CEEBDD77B4D4}"/>
              </a:ext>
            </a:extLst>
          </p:cNvPr>
          <p:cNvSpPr/>
          <p:nvPr/>
        </p:nvSpPr>
        <p:spPr>
          <a:xfrm>
            <a:off x="8580582" y="2735075"/>
            <a:ext cx="74814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flags</a:t>
            </a:r>
          </a:p>
        </p:txBody>
      </p:sp>
    </p:spTree>
    <p:extLst>
      <p:ext uri="{BB962C8B-B14F-4D97-AF65-F5344CB8AC3E}">
        <p14:creationId xmlns:p14="http://schemas.microsoft.com/office/powerpoint/2010/main" val="2583612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4EF7-E8E5-BC41-B0C6-D130B9655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1AF6D-9D55-6443-B2FF-F6327AD76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8763" y="2587290"/>
            <a:ext cx="5114735" cy="3321339"/>
          </a:xfrm>
        </p:spPr>
        <p:txBody>
          <a:bodyPr/>
          <a:lstStyle/>
          <a:p>
            <a:pPr marL="50799" indent="0">
              <a:buNone/>
            </a:pPr>
            <a:r>
              <a:rPr lang="en-US" dirty="0"/>
              <a:t>8 bytes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13C3F-5B97-E845-AA34-3C2D61EFA3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0A915A-42FD-874B-9638-2D4F5B9835CC}"/>
              </a:ext>
            </a:extLst>
          </p:cNvPr>
          <p:cNvSpPr/>
          <p:nvPr/>
        </p:nvSpPr>
        <p:spPr>
          <a:xfrm>
            <a:off x="2029819" y="2587294"/>
            <a:ext cx="2094220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 size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1CC115-30C6-E449-85D5-5351F5DE6F5F}"/>
              </a:ext>
            </a:extLst>
          </p:cNvPr>
          <p:cNvSpPr/>
          <p:nvPr/>
        </p:nvSpPr>
        <p:spPr>
          <a:xfrm>
            <a:off x="4137893" y="2587293"/>
            <a:ext cx="720429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flags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EE7655-B360-A849-BB63-328D681FCE11}"/>
              </a:ext>
            </a:extLst>
          </p:cNvPr>
          <p:cNvSpPr/>
          <p:nvPr/>
        </p:nvSpPr>
        <p:spPr>
          <a:xfrm>
            <a:off x="2036745" y="3254086"/>
            <a:ext cx="2821579" cy="1862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8B8F1B-94F5-6245-B7DD-65F7976AB58D}"/>
              </a:ext>
            </a:extLst>
          </p:cNvPr>
          <p:cNvSpPr/>
          <p:nvPr/>
        </p:nvSpPr>
        <p:spPr>
          <a:xfrm>
            <a:off x="7019632" y="2587294"/>
            <a:ext cx="2108074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 size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B8CE48-3FFB-F64B-A7F7-7F1228378D46}"/>
              </a:ext>
            </a:extLst>
          </p:cNvPr>
          <p:cNvSpPr/>
          <p:nvPr/>
        </p:nvSpPr>
        <p:spPr>
          <a:xfrm>
            <a:off x="7026558" y="3254086"/>
            <a:ext cx="2821579" cy="1862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3BCB9B-5874-0749-857D-32DE65FCFFCD}"/>
              </a:ext>
            </a:extLst>
          </p:cNvPr>
          <p:cNvSpPr/>
          <p:nvPr/>
        </p:nvSpPr>
        <p:spPr>
          <a:xfrm>
            <a:off x="9127707" y="2587292"/>
            <a:ext cx="720429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flags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9C498B-488E-A443-B33F-98FBD2ED6EE4}"/>
              </a:ext>
            </a:extLst>
          </p:cNvPr>
          <p:cNvSpPr/>
          <p:nvPr/>
        </p:nvSpPr>
        <p:spPr>
          <a:xfrm>
            <a:off x="7026558" y="3254084"/>
            <a:ext cx="2821578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Sniglet" pitchFamily="82" charset="0"/>
              </a:rPr>
              <a:t>fd</a:t>
            </a:r>
            <a:r>
              <a:rPr lang="en-US" sz="2000" dirty="0">
                <a:latin typeface="Sniglet" pitchFamily="82" charset="0"/>
              </a:rPr>
              <a:t> pointer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323C0B-6664-0340-857F-424D351FE6FD}"/>
              </a:ext>
            </a:extLst>
          </p:cNvPr>
          <p:cNvSpPr txBox="1"/>
          <p:nvPr/>
        </p:nvSpPr>
        <p:spPr>
          <a:xfrm>
            <a:off x="2724727" y="5383627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niglet" pitchFamily="82" charset="0"/>
              </a:rPr>
              <a:t>Allocated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ABC4C7-B8F6-A54B-B664-F22FA33011DF}"/>
              </a:ext>
            </a:extLst>
          </p:cNvPr>
          <p:cNvSpPr txBox="1"/>
          <p:nvPr/>
        </p:nvSpPr>
        <p:spPr>
          <a:xfrm>
            <a:off x="8018001" y="5383627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niglet" pitchFamily="82" charset="0"/>
              </a:rPr>
              <a:t>Freed</a:t>
            </a:r>
          </a:p>
        </p:txBody>
      </p:sp>
    </p:spTree>
    <p:extLst>
      <p:ext uri="{BB962C8B-B14F-4D97-AF65-F5344CB8AC3E}">
        <p14:creationId xmlns:p14="http://schemas.microsoft.com/office/powerpoint/2010/main" val="187240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8258-FE4B-F848-B0EE-8788D739F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85576-C96D-E54D-A07D-4118871A5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" indent="0">
              <a:buNone/>
            </a:pPr>
            <a:r>
              <a:rPr lang="en-US" dirty="0"/>
              <a:t>char *s = malloc(10);</a:t>
            </a:r>
          </a:p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r>
              <a:rPr lang="en-US" dirty="0"/>
              <a:t>dynamically allocated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E868D-378C-E44A-86DE-B05456D20D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B37B2CA-F571-9548-897B-6F3A5D7B9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385" y="1336517"/>
            <a:ext cx="5110114" cy="418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B8CF48-0CDB-394B-AD95-81039AD13F82}"/>
              </a:ext>
            </a:extLst>
          </p:cNvPr>
          <p:cNvSpPr/>
          <p:nvPr/>
        </p:nvSpPr>
        <p:spPr>
          <a:xfrm>
            <a:off x="1402733" y="5777791"/>
            <a:ext cx="55964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sploitfun.wordpress.com</a:t>
            </a:r>
            <a:r>
              <a:rPr lang="en-US" dirty="0"/>
              <a:t>/2015/02/11/</a:t>
            </a:r>
            <a:r>
              <a:rPr lang="en-US" dirty="0" err="1"/>
              <a:t>syscalls</a:t>
            </a:r>
            <a:r>
              <a:rPr lang="en-US" dirty="0"/>
              <a:t>-used-by-malloc/</a:t>
            </a:r>
          </a:p>
        </p:txBody>
      </p:sp>
    </p:spTree>
    <p:extLst>
      <p:ext uri="{BB962C8B-B14F-4D97-AF65-F5344CB8AC3E}">
        <p14:creationId xmlns:p14="http://schemas.microsoft.com/office/powerpoint/2010/main" val="1378741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00964-9528-744B-977B-8D5BFACD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freed chunk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DC6EC-421C-564B-AF2D-D120F4CF1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E99A1-7CBC-9242-A794-E34B105817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6936F3-3E37-174A-9231-923827B8E4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42"/>
          <a:stretch/>
        </p:blipFill>
        <p:spPr>
          <a:xfrm>
            <a:off x="2198254" y="2761754"/>
            <a:ext cx="7305966" cy="244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36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F85E6-CED3-2B4E-BCAB-69BC7422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 / Free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E40A5-D199-3B47-99AC-CC8A9206B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" indent="0">
              <a:buNone/>
            </a:pPr>
            <a:r>
              <a:rPr lang="en-US" dirty="0"/>
              <a:t>Memory Free:</a:t>
            </a:r>
          </a:p>
          <a:p>
            <a:r>
              <a:rPr lang="en-US" dirty="0"/>
              <a:t>If </a:t>
            </a:r>
            <a:r>
              <a:rPr lang="en-US" dirty="0" err="1"/>
              <a:t>tcache</a:t>
            </a:r>
            <a:r>
              <a:rPr lang="en-US" dirty="0"/>
              <a:t> bins has space, goes to the </a:t>
            </a:r>
            <a:r>
              <a:rPr lang="en-US" dirty="0" err="1"/>
              <a:t>tcache</a:t>
            </a:r>
            <a:r>
              <a:rPr lang="en-US" dirty="0"/>
              <a:t> bin.</a:t>
            </a:r>
          </a:p>
          <a:p>
            <a:r>
              <a:rPr lang="en-US" dirty="0"/>
              <a:t>Adding to the head of the chain (why?)</a:t>
            </a:r>
          </a:p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r>
              <a:rPr lang="en-US" dirty="0"/>
              <a:t>Memory Allocation:</a:t>
            </a:r>
          </a:p>
          <a:p>
            <a:r>
              <a:rPr lang="en-US" dirty="0"/>
              <a:t>If there’s available chunks in the </a:t>
            </a:r>
            <a:r>
              <a:rPr lang="en-US" dirty="0" err="1"/>
              <a:t>tcache</a:t>
            </a:r>
            <a:r>
              <a:rPr lang="en-US" dirty="0"/>
              <a:t> bin, use it</a:t>
            </a:r>
          </a:p>
          <a:p>
            <a:r>
              <a:rPr lang="en-US" dirty="0"/>
              <a:t>Always use the first chunk in the chain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A2BE6-72D9-8F4D-8298-3F21AF34E4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14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10FBF0-9074-8D4F-A9F4-783ADB9BEF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 After Free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14DB9-AB86-4645-AA7D-C8FDF7C776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42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2D478-18BE-9E4C-A468-682B955D0E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22</a:t>
            </a:fld>
            <a:endParaRPr lang="en-US"/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BB5A0C0D-33E5-CE44-912E-3A4E2521F055}"/>
              </a:ext>
            </a:extLst>
          </p:cNvPr>
          <p:cNvSpPr/>
          <p:nvPr/>
        </p:nvSpPr>
        <p:spPr>
          <a:xfrm>
            <a:off x="7166732" y="1452285"/>
            <a:ext cx="193292" cy="56477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F9B936CF-40E7-AD41-90E8-A9022203F147}"/>
              </a:ext>
            </a:extLst>
          </p:cNvPr>
          <p:cNvSpPr/>
          <p:nvPr/>
        </p:nvSpPr>
        <p:spPr>
          <a:xfrm>
            <a:off x="7166732" y="2048348"/>
            <a:ext cx="193292" cy="145319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7A7E3-3859-6649-9381-C82CF17AE5D1}"/>
              </a:ext>
            </a:extLst>
          </p:cNvPr>
          <p:cNvSpPr txBox="1"/>
          <p:nvPr/>
        </p:nvSpPr>
        <p:spPr>
          <a:xfrm>
            <a:off x="7631730" y="1485597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counts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DCCBC-7508-824D-B70C-08C38FAF6C6E}"/>
              </a:ext>
            </a:extLst>
          </p:cNvPr>
          <p:cNvSpPr txBox="1"/>
          <p:nvPr/>
        </p:nvSpPr>
        <p:spPr>
          <a:xfrm>
            <a:off x="7652002" y="2597533"/>
            <a:ext cx="31611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entries</a:t>
            </a:r>
          </a:p>
          <a:p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(a list of struct </a:t>
            </a:r>
            <a:r>
              <a:rPr lang="en-US" sz="1800" dirty="0" err="1">
                <a:solidFill>
                  <a:schemeClr val="tx1"/>
                </a:solidFill>
                <a:latin typeface="Sniglet" pitchFamily="82" charset="0"/>
              </a:rPr>
              <a:t>tcache_entry</a:t>
            </a:r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Each entry is also called a bin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0BABDE-054D-034F-B880-8959F6BB62F1}"/>
              </a:ext>
            </a:extLst>
          </p:cNvPr>
          <p:cNvSpPr/>
          <p:nvPr/>
        </p:nvSpPr>
        <p:spPr>
          <a:xfrm>
            <a:off x="1624991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553DB-214B-2E45-9C5F-27D51D812174}"/>
              </a:ext>
            </a:extLst>
          </p:cNvPr>
          <p:cNvSpPr/>
          <p:nvPr/>
        </p:nvSpPr>
        <p:spPr>
          <a:xfrm>
            <a:off x="2840588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3CE073-1A3C-6046-92B0-3FC863FE7799}"/>
              </a:ext>
            </a:extLst>
          </p:cNvPr>
          <p:cNvSpPr/>
          <p:nvPr/>
        </p:nvSpPr>
        <p:spPr>
          <a:xfrm>
            <a:off x="4056185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F10D8C-9568-5A46-B51D-ACCD04B2701C}"/>
              </a:ext>
            </a:extLst>
          </p:cNvPr>
          <p:cNvSpPr/>
          <p:nvPr/>
        </p:nvSpPr>
        <p:spPr>
          <a:xfrm>
            <a:off x="5271782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62AD0F-D0E3-584A-A5ED-3D849C44DBBA}"/>
              </a:ext>
            </a:extLst>
          </p:cNvPr>
          <p:cNvSpPr/>
          <p:nvPr/>
        </p:nvSpPr>
        <p:spPr>
          <a:xfrm>
            <a:off x="2566759" y="3796977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0B02C44-D9AE-B04D-B139-19F830821A4E}"/>
              </a:ext>
            </a:extLst>
          </p:cNvPr>
          <p:cNvCxnSpPr>
            <a:stCxn id="12" idx="2"/>
            <a:endCxn id="21" idx="1"/>
          </p:cNvCxnSpPr>
          <p:nvPr/>
        </p:nvCxnSpPr>
        <p:spPr>
          <a:xfrm rot="16200000" flipH="1">
            <a:off x="1954191" y="3434895"/>
            <a:ext cx="885701" cy="33943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EBFCC3E-FF31-3040-8931-58EE02EFFE7A}"/>
              </a:ext>
            </a:extLst>
          </p:cNvPr>
          <p:cNvSpPr/>
          <p:nvPr/>
        </p:nvSpPr>
        <p:spPr>
          <a:xfrm>
            <a:off x="3911465" y="4478293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1FBFB54-537E-1048-8615-6F9F12175BBE}"/>
              </a:ext>
            </a:extLst>
          </p:cNvPr>
          <p:cNvCxnSpPr>
            <a:cxnSpLocks/>
            <a:stCxn id="21" idx="2"/>
            <a:endCxn id="23" idx="1"/>
          </p:cNvCxnSpPr>
          <p:nvPr/>
        </p:nvCxnSpPr>
        <p:spPr>
          <a:xfrm rot="16200000" flipH="1">
            <a:off x="3324863" y="4142178"/>
            <a:ext cx="430830" cy="74237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9A00D9AC-D2F9-6146-BF92-26BAD771604D}"/>
              </a:ext>
            </a:extLst>
          </p:cNvPr>
          <p:cNvCxnSpPr>
            <a:cxnSpLocks/>
            <a:stCxn id="23" idx="2"/>
            <a:endCxn id="30" idx="1"/>
          </p:cNvCxnSpPr>
          <p:nvPr/>
        </p:nvCxnSpPr>
        <p:spPr>
          <a:xfrm rot="16200000" flipH="1">
            <a:off x="4670178" y="4822886"/>
            <a:ext cx="445224" cy="75798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AC166B4-ED4A-4C4D-9254-5A466578DDE4}"/>
              </a:ext>
            </a:extLst>
          </p:cNvPr>
          <p:cNvSpPr/>
          <p:nvPr/>
        </p:nvSpPr>
        <p:spPr>
          <a:xfrm>
            <a:off x="5271782" y="5174003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296A7F-98D4-7240-B6F1-92499195A41D}"/>
              </a:ext>
            </a:extLst>
          </p:cNvPr>
          <p:cNvSpPr/>
          <p:nvPr/>
        </p:nvSpPr>
        <p:spPr>
          <a:xfrm>
            <a:off x="1624991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A094BE-E993-3644-87A7-E04845659BDD}"/>
              </a:ext>
            </a:extLst>
          </p:cNvPr>
          <p:cNvSpPr/>
          <p:nvPr/>
        </p:nvSpPr>
        <p:spPr>
          <a:xfrm>
            <a:off x="2840588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D5D18E-7F4B-0349-BE6E-B3939CA59D4F}"/>
              </a:ext>
            </a:extLst>
          </p:cNvPr>
          <p:cNvSpPr/>
          <p:nvPr/>
        </p:nvSpPr>
        <p:spPr>
          <a:xfrm>
            <a:off x="4056185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68A9F6-948B-F34F-9574-5554114C9E5A}"/>
              </a:ext>
            </a:extLst>
          </p:cNvPr>
          <p:cNvSpPr/>
          <p:nvPr/>
        </p:nvSpPr>
        <p:spPr>
          <a:xfrm>
            <a:off x="5271782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33143C7-9465-6841-8B0B-448A240D4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943" y="3866679"/>
            <a:ext cx="5010254" cy="88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17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2D478-18BE-9E4C-A468-682B955D0E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23</a:t>
            </a:fld>
            <a:endParaRPr lang="en-US"/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BB5A0C0D-33E5-CE44-912E-3A4E2521F055}"/>
              </a:ext>
            </a:extLst>
          </p:cNvPr>
          <p:cNvSpPr/>
          <p:nvPr/>
        </p:nvSpPr>
        <p:spPr>
          <a:xfrm>
            <a:off x="7166732" y="1452285"/>
            <a:ext cx="193292" cy="56477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F9B936CF-40E7-AD41-90E8-A9022203F147}"/>
              </a:ext>
            </a:extLst>
          </p:cNvPr>
          <p:cNvSpPr/>
          <p:nvPr/>
        </p:nvSpPr>
        <p:spPr>
          <a:xfrm>
            <a:off x="7166732" y="2048348"/>
            <a:ext cx="193292" cy="145319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7A7E3-3859-6649-9381-C82CF17AE5D1}"/>
              </a:ext>
            </a:extLst>
          </p:cNvPr>
          <p:cNvSpPr txBox="1"/>
          <p:nvPr/>
        </p:nvSpPr>
        <p:spPr>
          <a:xfrm>
            <a:off x="7631730" y="1485597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counts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DCCBC-7508-824D-B70C-08C38FAF6C6E}"/>
              </a:ext>
            </a:extLst>
          </p:cNvPr>
          <p:cNvSpPr txBox="1"/>
          <p:nvPr/>
        </p:nvSpPr>
        <p:spPr>
          <a:xfrm>
            <a:off x="7652002" y="2597533"/>
            <a:ext cx="31611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entries</a:t>
            </a:r>
          </a:p>
          <a:p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(a list of struct </a:t>
            </a:r>
            <a:r>
              <a:rPr lang="en-US" sz="1800" dirty="0" err="1">
                <a:solidFill>
                  <a:schemeClr val="tx1"/>
                </a:solidFill>
                <a:latin typeface="Sniglet" pitchFamily="82" charset="0"/>
              </a:rPr>
              <a:t>tcache_entry</a:t>
            </a:r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Each entry is also called a bin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0BABDE-054D-034F-B880-8959F6BB62F1}"/>
              </a:ext>
            </a:extLst>
          </p:cNvPr>
          <p:cNvSpPr/>
          <p:nvPr/>
        </p:nvSpPr>
        <p:spPr>
          <a:xfrm>
            <a:off x="1624991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553DB-214B-2E45-9C5F-27D51D812174}"/>
              </a:ext>
            </a:extLst>
          </p:cNvPr>
          <p:cNvSpPr/>
          <p:nvPr/>
        </p:nvSpPr>
        <p:spPr>
          <a:xfrm>
            <a:off x="2840588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3CE073-1A3C-6046-92B0-3FC863FE7799}"/>
              </a:ext>
            </a:extLst>
          </p:cNvPr>
          <p:cNvSpPr/>
          <p:nvPr/>
        </p:nvSpPr>
        <p:spPr>
          <a:xfrm>
            <a:off x="4056185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F10D8C-9568-5A46-B51D-ACCD04B2701C}"/>
              </a:ext>
            </a:extLst>
          </p:cNvPr>
          <p:cNvSpPr/>
          <p:nvPr/>
        </p:nvSpPr>
        <p:spPr>
          <a:xfrm>
            <a:off x="5271782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62AD0F-D0E3-584A-A5ED-3D849C44DBBA}"/>
              </a:ext>
            </a:extLst>
          </p:cNvPr>
          <p:cNvSpPr/>
          <p:nvPr/>
        </p:nvSpPr>
        <p:spPr>
          <a:xfrm>
            <a:off x="2566759" y="3796977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0B02C44-D9AE-B04D-B139-19F830821A4E}"/>
              </a:ext>
            </a:extLst>
          </p:cNvPr>
          <p:cNvCxnSpPr>
            <a:stCxn id="12" idx="2"/>
            <a:endCxn id="21" idx="1"/>
          </p:cNvCxnSpPr>
          <p:nvPr/>
        </p:nvCxnSpPr>
        <p:spPr>
          <a:xfrm rot="16200000" flipH="1">
            <a:off x="1954191" y="3434895"/>
            <a:ext cx="885701" cy="33943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EBFCC3E-FF31-3040-8931-58EE02EFFE7A}"/>
              </a:ext>
            </a:extLst>
          </p:cNvPr>
          <p:cNvSpPr/>
          <p:nvPr/>
        </p:nvSpPr>
        <p:spPr>
          <a:xfrm>
            <a:off x="3911465" y="4478293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1FBFB54-537E-1048-8615-6F9F12175BBE}"/>
              </a:ext>
            </a:extLst>
          </p:cNvPr>
          <p:cNvCxnSpPr>
            <a:cxnSpLocks/>
            <a:stCxn id="21" idx="2"/>
            <a:endCxn id="23" idx="1"/>
          </p:cNvCxnSpPr>
          <p:nvPr/>
        </p:nvCxnSpPr>
        <p:spPr>
          <a:xfrm rot="16200000" flipH="1">
            <a:off x="3324863" y="4142178"/>
            <a:ext cx="430830" cy="74237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9A00D9AC-D2F9-6146-BF92-26BAD771604D}"/>
              </a:ext>
            </a:extLst>
          </p:cNvPr>
          <p:cNvCxnSpPr>
            <a:cxnSpLocks/>
            <a:stCxn id="23" idx="2"/>
            <a:endCxn id="30" idx="1"/>
          </p:cNvCxnSpPr>
          <p:nvPr/>
        </p:nvCxnSpPr>
        <p:spPr>
          <a:xfrm rot="16200000" flipH="1">
            <a:off x="4670178" y="4822886"/>
            <a:ext cx="445224" cy="75798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AC166B4-ED4A-4C4D-9254-5A466578DDE4}"/>
              </a:ext>
            </a:extLst>
          </p:cNvPr>
          <p:cNvSpPr/>
          <p:nvPr/>
        </p:nvSpPr>
        <p:spPr>
          <a:xfrm>
            <a:off x="5271782" y="5174003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296A7F-98D4-7240-B6F1-92499195A41D}"/>
              </a:ext>
            </a:extLst>
          </p:cNvPr>
          <p:cNvSpPr/>
          <p:nvPr/>
        </p:nvSpPr>
        <p:spPr>
          <a:xfrm>
            <a:off x="1624991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A094BE-E993-3644-87A7-E04845659BDD}"/>
              </a:ext>
            </a:extLst>
          </p:cNvPr>
          <p:cNvSpPr/>
          <p:nvPr/>
        </p:nvSpPr>
        <p:spPr>
          <a:xfrm>
            <a:off x="2840588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D5D18E-7F4B-0349-BE6E-B3939CA59D4F}"/>
              </a:ext>
            </a:extLst>
          </p:cNvPr>
          <p:cNvSpPr/>
          <p:nvPr/>
        </p:nvSpPr>
        <p:spPr>
          <a:xfrm>
            <a:off x="4056185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68A9F6-948B-F34F-9574-5554114C9E5A}"/>
              </a:ext>
            </a:extLst>
          </p:cNvPr>
          <p:cNvSpPr/>
          <p:nvPr/>
        </p:nvSpPr>
        <p:spPr>
          <a:xfrm>
            <a:off x="5271782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33143C7-9465-6841-8B0B-448A240D4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943" y="3866679"/>
            <a:ext cx="5010254" cy="88230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AE5778-9BC7-724E-8307-A09301B0BF83}"/>
              </a:ext>
            </a:extLst>
          </p:cNvPr>
          <p:cNvCxnSpPr/>
          <p:nvPr/>
        </p:nvCxnSpPr>
        <p:spPr>
          <a:xfrm>
            <a:off x="7088863" y="4478293"/>
            <a:ext cx="16540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D3BC1298-1C3A-FC40-A572-4166315E85C3}"/>
              </a:ext>
            </a:extLst>
          </p:cNvPr>
          <p:cNvCxnSpPr>
            <a:cxnSpLocks/>
            <a:endCxn id="27" idx="1"/>
          </p:cNvCxnSpPr>
          <p:nvPr/>
        </p:nvCxnSpPr>
        <p:spPr>
          <a:xfrm rot="16200000" flipH="1">
            <a:off x="2303408" y="4868217"/>
            <a:ext cx="1353850" cy="253732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2B4C520-5B53-4343-BFD8-FD1B8CF9E7CA}"/>
              </a:ext>
            </a:extLst>
          </p:cNvPr>
          <p:cNvSpPr/>
          <p:nvPr/>
        </p:nvSpPr>
        <p:spPr>
          <a:xfrm>
            <a:off x="3107199" y="5421521"/>
            <a:ext cx="1204666" cy="500973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victim</a:t>
            </a:r>
          </a:p>
        </p:txBody>
      </p:sp>
    </p:spTree>
    <p:extLst>
      <p:ext uri="{BB962C8B-B14F-4D97-AF65-F5344CB8AC3E}">
        <p14:creationId xmlns:p14="http://schemas.microsoft.com/office/powerpoint/2010/main" val="1825374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2D478-18BE-9E4C-A468-682B955D0E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24</a:t>
            </a:fld>
            <a:endParaRPr lang="en-US"/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BB5A0C0D-33E5-CE44-912E-3A4E2521F055}"/>
              </a:ext>
            </a:extLst>
          </p:cNvPr>
          <p:cNvSpPr/>
          <p:nvPr/>
        </p:nvSpPr>
        <p:spPr>
          <a:xfrm>
            <a:off x="7166732" y="1452285"/>
            <a:ext cx="193292" cy="56477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F9B936CF-40E7-AD41-90E8-A9022203F147}"/>
              </a:ext>
            </a:extLst>
          </p:cNvPr>
          <p:cNvSpPr/>
          <p:nvPr/>
        </p:nvSpPr>
        <p:spPr>
          <a:xfrm>
            <a:off x="7166732" y="2048348"/>
            <a:ext cx="193292" cy="145319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7A7E3-3859-6649-9381-C82CF17AE5D1}"/>
              </a:ext>
            </a:extLst>
          </p:cNvPr>
          <p:cNvSpPr txBox="1"/>
          <p:nvPr/>
        </p:nvSpPr>
        <p:spPr>
          <a:xfrm>
            <a:off x="7631730" y="1485597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counts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DCCBC-7508-824D-B70C-08C38FAF6C6E}"/>
              </a:ext>
            </a:extLst>
          </p:cNvPr>
          <p:cNvSpPr txBox="1"/>
          <p:nvPr/>
        </p:nvSpPr>
        <p:spPr>
          <a:xfrm>
            <a:off x="7652002" y="2597533"/>
            <a:ext cx="31611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entries</a:t>
            </a:r>
          </a:p>
          <a:p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(a list of struct </a:t>
            </a:r>
            <a:r>
              <a:rPr lang="en-US" sz="1800" dirty="0" err="1">
                <a:solidFill>
                  <a:schemeClr val="tx1"/>
                </a:solidFill>
                <a:latin typeface="Sniglet" pitchFamily="82" charset="0"/>
              </a:rPr>
              <a:t>tcache_entry</a:t>
            </a:r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Each entry is also called a bin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0BABDE-054D-034F-B880-8959F6BB62F1}"/>
              </a:ext>
            </a:extLst>
          </p:cNvPr>
          <p:cNvSpPr/>
          <p:nvPr/>
        </p:nvSpPr>
        <p:spPr>
          <a:xfrm>
            <a:off x="1624991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553DB-214B-2E45-9C5F-27D51D812174}"/>
              </a:ext>
            </a:extLst>
          </p:cNvPr>
          <p:cNvSpPr/>
          <p:nvPr/>
        </p:nvSpPr>
        <p:spPr>
          <a:xfrm>
            <a:off x="2840588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3CE073-1A3C-6046-92B0-3FC863FE7799}"/>
              </a:ext>
            </a:extLst>
          </p:cNvPr>
          <p:cNvSpPr/>
          <p:nvPr/>
        </p:nvSpPr>
        <p:spPr>
          <a:xfrm>
            <a:off x="4056185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F10D8C-9568-5A46-B51D-ACCD04B2701C}"/>
              </a:ext>
            </a:extLst>
          </p:cNvPr>
          <p:cNvSpPr/>
          <p:nvPr/>
        </p:nvSpPr>
        <p:spPr>
          <a:xfrm>
            <a:off x="5271782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62AD0F-D0E3-584A-A5ED-3D849C44DBBA}"/>
              </a:ext>
            </a:extLst>
          </p:cNvPr>
          <p:cNvSpPr/>
          <p:nvPr/>
        </p:nvSpPr>
        <p:spPr>
          <a:xfrm>
            <a:off x="2566759" y="3796977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0B02C44-D9AE-B04D-B139-19F830821A4E}"/>
              </a:ext>
            </a:extLst>
          </p:cNvPr>
          <p:cNvCxnSpPr>
            <a:stCxn id="12" idx="2"/>
            <a:endCxn id="21" idx="1"/>
          </p:cNvCxnSpPr>
          <p:nvPr/>
        </p:nvCxnSpPr>
        <p:spPr>
          <a:xfrm rot="16200000" flipH="1">
            <a:off x="1954191" y="3434895"/>
            <a:ext cx="885701" cy="33943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EBFCC3E-FF31-3040-8931-58EE02EFFE7A}"/>
              </a:ext>
            </a:extLst>
          </p:cNvPr>
          <p:cNvSpPr/>
          <p:nvPr/>
        </p:nvSpPr>
        <p:spPr>
          <a:xfrm>
            <a:off x="3911465" y="4478293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1FBFB54-537E-1048-8615-6F9F12175BBE}"/>
              </a:ext>
            </a:extLst>
          </p:cNvPr>
          <p:cNvCxnSpPr>
            <a:cxnSpLocks/>
            <a:stCxn id="21" idx="2"/>
            <a:endCxn id="23" idx="1"/>
          </p:cNvCxnSpPr>
          <p:nvPr/>
        </p:nvCxnSpPr>
        <p:spPr>
          <a:xfrm rot="16200000" flipH="1">
            <a:off x="3324863" y="4142178"/>
            <a:ext cx="430830" cy="74237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9A00D9AC-D2F9-6146-BF92-26BAD771604D}"/>
              </a:ext>
            </a:extLst>
          </p:cNvPr>
          <p:cNvCxnSpPr>
            <a:cxnSpLocks/>
            <a:stCxn id="23" idx="2"/>
            <a:endCxn id="30" idx="1"/>
          </p:cNvCxnSpPr>
          <p:nvPr/>
        </p:nvCxnSpPr>
        <p:spPr>
          <a:xfrm rot="16200000" flipH="1">
            <a:off x="4670178" y="4822886"/>
            <a:ext cx="445224" cy="75798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AC166B4-ED4A-4C4D-9254-5A466578DDE4}"/>
              </a:ext>
            </a:extLst>
          </p:cNvPr>
          <p:cNvSpPr/>
          <p:nvPr/>
        </p:nvSpPr>
        <p:spPr>
          <a:xfrm>
            <a:off x="5271782" y="5174003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296A7F-98D4-7240-B6F1-92499195A41D}"/>
              </a:ext>
            </a:extLst>
          </p:cNvPr>
          <p:cNvSpPr/>
          <p:nvPr/>
        </p:nvSpPr>
        <p:spPr>
          <a:xfrm>
            <a:off x="1624991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A094BE-E993-3644-87A7-E04845659BDD}"/>
              </a:ext>
            </a:extLst>
          </p:cNvPr>
          <p:cNvSpPr/>
          <p:nvPr/>
        </p:nvSpPr>
        <p:spPr>
          <a:xfrm>
            <a:off x="2840588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D5D18E-7F4B-0349-BE6E-B3939CA59D4F}"/>
              </a:ext>
            </a:extLst>
          </p:cNvPr>
          <p:cNvSpPr/>
          <p:nvPr/>
        </p:nvSpPr>
        <p:spPr>
          <a:xfrm>
            <a:off x="4056185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68A9F6-948B-F34F-9574-5554114C9E5A}"/>
              </a:ext>
            </a:extLst>
          </p:cNvPr>
          <p:cNvSpPr/>
          <p:nvPr/>
        </p:nvSpPr>
        <p:spPr>
          <a:xfrm>
            <a:off x="5271782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D3BC1298-1C3A-FC40-A572-4166315E85C3}"/>
              </a:ext>
            </a:extLst>
          </p:cNvPr>
          <p:cNvCxnSpPr>
            <a:cxnSpLocks/>
            <a:endCxn id="27" idx="1"/>
          </p:cNvCxnSpPr>
          <p:nvPr/>
        </p:nvCxnSpPr>
        <p:spPr>
          <a:xfrm rot="16200000" flipH="1">
            <a:off x="2303408" y="4868217"/>
            <a:ext cx="1353850" cy="253732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2B4C520-5B53-4343-BFD8-FD1B8CF9E7CA}"/>
              </a:ext>
            </a:extLst>
          </p:cNvPr>
          <p:cNvSpPr/>
          <p:nvPr/>
        </p:nvSpPr>
        <p:spPr>
          <a:xfrm>
            <a:off x="3107199" y="5421521"/>
            <a:ext cx="1204666" cy="500973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victim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3E8844-5B84-8149-9B11-76116E64CCD5}"/>
              </a:ext>
            </a:extLst>
          </p:cNvPr>
          <p:cNvSpPr txBox="1"/>
          <p:nvPr/>
        </p:nvSpPr>
        <p:spPr>
          <a:xfrm>
            <a:off x="7758820" y="4309450"/>
            <a:ext cx="16882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niglet" pitchFamily="82" charset="0"/>
              </a:rPr>
              <a:t>malloc(8)</a:t>
            </a:r>
          </a:p>
          <a:p>
            <a:r>
              <a:rPr lang="en-US" sz="2800" dirty="0">
                <a:solidFill>
                  <a:schemeClr val="accent2"/>
                </a:solidFill>
                <a:latin typeface="Sniglet" pitchFamily="82" charset="0"/>
              </a:rPr>
              <a:t>malloc(8)</a:t>
            </a:r>
          </a:p>
        </p:txBody>
      </p:sp>
    </p:spTree>
    <p:extLst>
      <p:ext uri="{BB962C8B-B14F-4D97-AF65-F5344CB8AC3E}">
        <p14:creationId xmlns:p14="http://schemas.microsoft.com/office/powerpoint/2010/main" val="2870491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93E98-2151-584F-8454-76D06F8F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After Free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D9163-B59B-2D46-A5DE-8E97063CB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50799" indent="0">
              <a:buNone/>
            </a:pPr>
            <a:r>
              <a:rPr lang="en-US" dirty="0"/>
              <a:t>Core idea: </a:t>
            </a:r>
          </a:p>
          <a:p>
            <a:pPr marL="507999" indent="-457200">
              <a:buAutoNum type="arabicPeriod"/>
            </a:pPr>
            <a:r>
              <a:rPr lang="en-US" dirty="0"/>
              <a:t>Free a memory chunk</a:t>
            </a:r>
          </a:p>
          <a:p>
            <a:pPr marL="507999" indent="-457200">
              <a:buAutoNum type="arabicPeriod"/>
            </a:pPr>
            <a:r>
              <a:rPr lang="en-US" dirty="0"/>
              <a:t>After a chunk is freed, metadata will be saved on the chunk</a:t>
            </a:r>
          </a:p>
          <a:p>
            <a:pPr marL="507999" indent="-457200">
              <a:buAutoNum type="arabicPeriod"/>
            </a:pPr>
            <a:r>
              <a:rPr lang="en-US" dirty="0"/>
              <a:t>Edit the chunk -&gt; change the metadata on heap</a:t>
            </a:r>
          </a:p>
          <a:p>
            <a:pPr marL="507999" indent="-457200">
              <a:buAutoNum type="arabicPeriod"/>
            </a:pPr>
            <a:r>
              <a:rPr lang="en-US" dirty="0"/>
              <a:t>Link the victim memory onto a bin (</a:t>
            </a:r>
            <a:r>
              <a:rPr lang="en-US" dirty="0" err="1"/>
              <a:t>tcachebin</a:t>
            </a:r>
            <a:r>
              <a:rPr lang="en-US" dirty="0"/>
              <a:t>)</a:t>
            </a:r>
          </a:p>
          <a:p>
            <a:pPr marL="507999" indent="-457200">
              <a:buAutoNum type="arabicPeriod"/>
            </a:pPr>
            <a:r>
              <a:rPr lang="en-US" dirty="0"/>
              <a:t>Get access to the victim memory by heap allocation </a:t>
            </a:r>
          </a:p>
          <a:p>
            <a:pPr marL="507999" indent="-457200">
              <a:buAutoNum type="arabicPeriod"/>
            </a:pPr>
            <a:r>
              <a:rPr lang="en-US" dirty="0"/>
              <a:t>Read or write victim memory</a:t>
            </a:r>
          </a:p>
          <a:p>
            <a:pPr marL="50799" indent="0">
              <a:buNone/>
            </a:pPr>
            <a:r>
              <a:rPr lang="en-US" dirty="0">
                <a:solidFill>
                  <a:schemeClr val="accent1"/>
                </a:solidFill>
              </a:rPr>
              <a:t>Arbitrary Read / Write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13397-55F5-9B4F-A5BE-D6FE27781B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86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7C278-884F-CB49-BFBB-B207650C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read/write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40073-F027-9446-822A-BB6F4EF7A7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" indent="0">
              <a:buNone/>
            </a:pPr>
            <a:r>
              <a:rPr lang="en-US" dirty="0"/>
              <a:t>Once arbitrary read/write exists:</a:t>
            </a:r>
          </a:p>
          <a:p>
            <a:pPr marL="507999" indent="-457200">
              <a:buAutoNum type="arabicPeriod"/>
            </a:pPr>
            <a:r>
              <a:rPr lang="en-US" dirty="0"/>
              <a:t>Overwrite GOT table</a:t>
            </a:r>
          </a:p>
          <a:p>
            <a:pPr marL="507999" indent="-457200">
              <a:buAutoNum type="arabicPeriod"/>
            </a:pPr>
            <a:r>
              <a:rPr lang="en-US" dirty="0"/>
              <a:t>Overwrite saved return address</a:t>
            </a:r>
          </a:p>
          <a:p>
            <a:pPr marL="507999" indent="-457200">
              <a:buAutoNum type="arabicPeriod"/>
            </a:pPr>
            <a:r>
              <a:rPr lang="en-US" dirty="0"/>
              <a:t>Overwrite function pointer</a:t>
            </a:r>
          </a:p>
          <a:p>
            <a:pPr marL="507999" indent="-457200">
              <a:buAutoNum type="arabicPeriod"/>
            </a:pPr>
            <a:r>
              <a:rPr lang="en-US" dirty="0" err="1"/>
              <a:t>glibc</a:t>
            </a:r>
            <a:r>
              <a:rPr lang="en-US" dirty="0"/>
              <a:t> function (</a:t>
            </a:r>
            <a:r>
              <a:rPr lang="en-US" dirty="0" err="1"/>
              <a:t>e.g</a:t>
            </a:r>
            <a:r>
              <a:rPr lang="en-US" dirty="0"/>
              <a:t>, __</a:t>
            </a:r>
            <a:r>
              <a:rPr lang="en-US" dirty="0" err="1"/>
              <a:t>malloc_hook</a:t>
            </a:r>
            <a:r>
              <a:rPr lang="en-US" dirty="0"/>
              <a:t>)</a:t>
            </a:r>
          </a:p>
          <a:p>
            <a:pPr marL="50799" indent="0">
              <a:buNone/>
            </a:pPr>
            <a:r>
              <a:rPr lang="en-US" dirty="0"/>
              <a:t>Arbitrary read will help us know the base of </a:t>
            </a:r>
            <a:r>
              <a:rPr lang="en-US" dirty="0" err="1"/>
              <a:t>libc</a:t>
            </a:r>
            <a:endParaRPr lang="en-US" dirty="0"/>
          </a:p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r>
              <a:rPr lang="en-US" dirty="0">
                <a:solidFill>
                  <a:schemeClr val="accent1"/>
                </a:solidFill>
              </a:rPr>
              <a:t>Arbitrary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70784-667C-4F4D-8754-19CE8CAD6C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9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E196E-D250-2E4B-A815-0AE90B929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1F19B-ECD7-A846-854F-8C64B6171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" indent="0">
              <a:buNone/>
            </a:pPr>
            <a:r>
              <a:rPr lang="en-US" dirty="0"/>
              <a:t>To execute malicious code:</a:t>
            </a:r>
          </a:p>
          <a:p>
            <a:pPr marL="507999" indent="-457200">
              <a:buAutoNum type="arabicPeriod"/>
            </a:pPr>
            <a:r>
              <a:rPr lang="en-US" dirty="0"/>
              <a:t>Malicious function</a:t>
            </a:r>
          </a:p>
          <a:p>
            <a:pPr marL="507999" indent="-457200">
              <a:buAutoNum type="arabicPeriod"/>
            </a:pPr>
            <a:r>
              <a:rPr lang="en-US" dirty="0"/>
              <a:t>Shellcode</a:t>
            </a:r>
          </a:p>
          <a:p>
            <a:pPr marL="507999" indent="-457200">
              <a:buAutoNum type="arabicPeriod"/>
            </a:pPr>
            <a:r>
              <a:rPr lang="en-US" dirty="0"/>
              <a:t>ROP chain</a:t>
            </a:r>
          </a:p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F11BC-0AD5-2243-AE70-85C08DFA0D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6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00B9-1FD9-404C-B033-333E9EDE2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0C21-2985-BF47-B71B-1BE2B6112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" indent="0">
              <a:buNone/>
            </a:pPr>
            <a:r>
              <a:rPr lang="en-US" dirty="0" err="1"/>
              <a:t>dlmalloc</a:t>
            </a:r>
            <a:r>
              <a:rPr lang="en-US" dirty="0"/>
              <a:t> (Doug Lea malloc)</a:t>
            </a:r>
          </a:p>
          <a:p>
            <a:r>
              <a:rPr lang="en-US" dirty="0" err="1"/>
              <a:t>ptmalloc</a:t>
            </a:r>
            <a:r>
              <a:rPr lang="en-US" dirty="0"/>
              <a:t> (Wolfram Gloger, </a:t>
            </a:r>
            <a:r>
              <a:rPr lang="en-US" dirty="0" err="1"/>
              <a:t>pthreads</a:t>
            </a:r>
            <a:r>
              <a:rPr lang="en-US" dirty="0"/>
              <a:t> malloc, a fork of </a:t>
            </a:r>
            <a:r>
              <a:rPr lang="en-US" dirty="0" err="1"/>
              <a:t>dlmalloc</a:t>
            </a:r>
            <a:r>
              <a:rPr lang="en-US" dirty="0"/>
              <a:t> with threading-related improvements)</a:t>
            </a:r>
          </a:p>
          <a:p>
            <a:r>
              <a:rPr lang="en-US" dirty="0" err="1"/>
              <a:t>glibc</a:t>
            </a:r>
            <a:r>
              <a:rPr lang="en-US" dirty="0"/>
              <a:t> malloc</a:t>
            </a:r>
          </a:p>
          <a:p>
            <a:endParaRPr lang="en-US" dirty="0"/>
          </a:p>
          <a:p>
            <a:pPr marL="50799" indent="0" fontAlgn="base">
              <a:buNone/>
            </a:pPr>
            <a:r>
              <a:rPr lang="en-US" dirty="0" err="1"/>
              <a:t>jemalloc</a:t>
            </a:r>
            <a:r>
              <a:rPr lang="en-US" dirty="0"/>
              <a:t> – FreeBSD and Firefox</a:t>
            </a:r>
          </a:p>
          <a:p>
            <a:pPr marL="50799" indent="0" fontAlgn="base">
              <a:buNone/>
            </a:pPr>
            <a:r>
              <a:rPr lang="en-US" dirty="0" err="1"/>
              <a:t>tcmalloc</a:t>
            </a:r>
            <a:r>
              <a:rPr lang="en-US" dirty="0"/>
              <a:t> – Google</a:t>
            </a:r>
          </a:p>
          <a:p>
            <a:pPr marL="50799" indent="0" fontAlgn="base">
              <a:buNone/>
            </a:pPr>
            <a:r>
              <a:rPr lang="en-US" dirty="0" err="1"/>
              <a:t>mimalloc</a:t>
            </a:r>
            <a:r>
              <a:rPr lang="en-US" dirty="0"/>
              <a:t> - Microsoft Research</a:t>
            </a:r>
          </a:p>
          <a:p>
            <a:pPr marL="50799" indent="0" fontAlgn="base">
              <a:buNone/>
            </a:pPr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B5739-4919-CB47-8ADA-4A3225A6A6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4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9DE7C-A98A-F84C-B8C3-7BCAC476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1BFD8-2010-974E-B711-FCCA8897E4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CFF49-EF47-594D-8C3E-30B69232DE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2C79C5-1A40-BD40-8290-A6E4492F3881}"/>
              </a:ext>
            </a:extLst>
          </p:cNvPr>
          <p:cNvSpPr/>
          <p:nvPr/>
        </p:nvSpPr>
        <p:spPr>
          <a:xfrm>
            <a:off x="3240498" y="5166664"/>
            <a:ext cx="53367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dmitrysoshnikov.com</a:t>
            </a:r>
            <a:r>
              <a:rPr lang="en-US" dirty="0"/>
              <a:t>/compilers/writing-a-memory-allocator/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46C104-5008-164E-8A2E-9B2551368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498" y="1900543"/>
            <a:ext cx="5072628" cy="287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50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EAF45-3F69-7042-A2F7-C72019B1D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there are so many allocators?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8D097-64C8-5B4E-B928-02E2EF314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3" y="2061256"/>
            <a:ext cx="9290766" cy="3183097"/>
          </a:xfrm>
        </p:spPr>
        <p:txBody>
          <a:bodyPr anchor="ctr"/>
          <a:lstStyle/>
          <a:p>
            <a:pPr algn="ctr"/>
            <a:r>
              <a:rPr lang="en-US" sz="2800" dirty="0"/>
              <a:t>Adaptive to new techniques (</a:t>
            </a:r>
            <a:r>
              <a:rPr lang="en-US" sz="2800" dirty="0" err="1"/>
              <a:t>e.g</a:t>
            </a:r>
            <a:r>
              <a:rPr lang="en-US" sz="2800" dirty="0"/>
              <a:t>, multithreading)</a:t>
            </a:r>
          </a:p>
          <a:p>
            <a:pPr algn="ctr"/>
            <a:r>
              <a:rPr lang="en-US" sz="4000" dirty="0"/>
              <a:t>Performance!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7553D-4439-764B-8DB4-B931A71C10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1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659E-CFBE-464D-B607-CF863A40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97783-8E4C-F248-9128-C4C0F811C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3" y="2061256"/>
            <a:ext cx="9290766" cy="2770720"/>
          </a:xfrm>
        </p:spPr>
        <p:txBody>
          <a:bodyPr anchor="ctr"/>
          <a:lstStyle/>
          <a:p>
            <a:r>
              <a:rPr lang="en-US" dirty="0" err="1"/>
              <a:t>glibc</a:t>
            </a:r>
            <a:r>
              <a:rPr lang="en-US" dirty="0"/>
              <a:t> memory allocator</a:t>
            </a:r>
          </a:p>
          <a:p>
            <a:r>
              <a:rPr lang="en-US" dirty="0" err="1"/>
              <a:t>glibc</a:t>
            </a:r>
            <a:r>
              <a:rPr lang="en-US" dirty="0"/>
              <a:t> 2.27 (used by Ubuntu 18.04)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B69AE-8B8C-9740-BBDC-3E85D3B76F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56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EC54-011E-164D-90B0-055A1AEC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a copy of </a:t>
            </a:r>
            <a:r>
              <a:rPr lang="en-US" dirty="0" err="1"/>
              <a:t>glibc</a:t>
            </a:r>
            <a:r>
              <a:rPr lang="en-US" dirty="0"/>
              <a:t> 2.27?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F0384-2DF7-AB4E-9052-C62E04FCB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3" y="2061256"/>
            <a:ext cx="9290766" cy="2519709"/>
          </a:xfrm>
        </p:spPr>
        <p:txBody>
          <a:bodyPr anchor="ctr"/>
          <a:lstStyle/>
          <a:p>
            <a:pPr marL="50799" indent="0">
              <a:buNone/>
            </a:pPr>
            <a:r>
              <a:rPr lang="en-US" dirty="0"/>
              <a:t>https://</a:t>
            </a:r>
            <a:r>
              <a:rPr lang="en-US" dirty="0" err="1"/>
              <a:t>www.tiffanybao.com</a:t>
            </a:r>
            <a:r>
              <a:rPr lang="en-US" dirty="0"/>
              <a:t>/courses/cse545/schedule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D888C-34BC-5D47-AEE1-D5835E4A03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8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BBFE-DB1F-BE45-9669-2B747D5E2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week: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20A10-D353-094C-9A54-6ABC9DD63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3" y="2061256"/>
            <a:ext cx="9290766" cy="2179050"/>
          </a:xfrm>
        </p:spPr>
        <p:txBody>
          <a:bodyPr anchor="ctr"/>
          <a:lstStyle/>
          <a:p>
            <a:pPr marL="50799" indent="0">
              <a:buNone/>
            </a:pPr>
            <a:r>
              <a:rPr lang="en-US" dirty="0" err="1"/>
              <a:t>tcache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AC99B-29C0-9B4A-BC10-434FD75B5F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9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B932-4328-D54D-BB14-70E9514568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err="1"/>
              <a:t>tcache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Data Structure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20F21D-7E06-BF44-9C9E-C16B258756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55178"/>
      </p:ext>
    </p:extLst>
  </p:cSld>
  <p:clrMapOvr>
    <a:masterClrMapping/>
  </p:clrMapOvr>
</p:sld>
</file>

<file path=ppt/theme/theme1.xml><?xml version="1.0" encoding="utf-8"?>
<a:theme xmlns:a="http://schemas.openxmlformats.org/drawingml/2006/main" name="CSE545">
  <a:themeElements>
    <a:clrScheme name="Custom 347">
      <a:dk1>
        <a:srgbClr val="000000"/>
      </a:dk1>
      <a:lt1>
        <a:srgbClr val="FFFFFF"/>
      </a:lt1>
      <a:dk2>
        <a:srgbClr val="7A868B"/>
      </a:dk2>
      <a:lt2>
        <a:srgbClr val="D5DEE2"/>
      </a:lt2>
      <a:accent1>
        <a:srgbClr val="FF4026"/>
      </a:accent1>
      <a:accent2>
        <a:srgbClr val="FFA300"/>
      </a:accent2>
      <a:accent3>
        <a:srgbClr val="FAD900"/>
      </a:accent3>
      <a:accent4>
        <a:srgbClr val="A6CD02"/>
      </a:accent4>
      <a:accent5>
        <a:srgbClr val="35C4CA"/>
      </a:accent5>
      <a:accent6>
        <a:srgbClr val="00A7E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E545withTitle" id="{2AEC4A99-D416-5C4A-BEBD-D3D81F67F701}" vid="{C7E43C88-C73E-834A-89DB-E4E1E13FAC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CSE545</Template>
  <TotalTime>48564</TotalTime>
  <Words>672</Words>
  <Application>Microsoft Macintosh PowerPoint</Application>
  <PresentationFormat>Widescreen</PresentationFormat>
  <Paragraphs>259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Bangers</vt:lpstr>
      <vt:lpstr>Calibri</vt:lpstr>
      <vt:lpstr>Sniglet</vt:lpstr>
      <vt:lpstr>CSE545</vt:lpstr>
      <vt:lpstr>CSE 545 F2020, Week 8  The world of Heap: I  Tiffany Bao tbao@asu.edu</vt:lpstr>
      <vt:lpstr>Heap</vt:lpstr>
      <vt:lpstr>Memory Allocator</vt:lpstr>
      <vt:lpstr>PowerPoint Presentation</vt:lpstr>
      <vt:lpstr>why there are so many allocators?</vt:lpstr>
      <vt:lpstr>Our Content</vt:lpstr>
      <vt:lpstr>want a copy of glibc 2.27?</vt:lpstr>
      <vt:lpstr>This week: Overview</vt:lpstr>
      <vt:lpstr>tcache:  Data Structure</vt:lpstr>
      <vt:lpstr>PowerPoint Presentation</vt:lpstr>
      <vt:lpstr>PowerPoint Presentation</vt:lpstr>
      <vt:lpstr>tcache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chunk</vt:lpstr>
      <vt:lpstr>Chunk</vt:lpstr>
      <vt:lpstr>freed chunk example</vt:lpstr>
      <vt:lpstr>Memory allocation / Free</vt:lpstr>
      <vt:lpstr>Use After Free</vt:lpstr>
      <vt:lpstr>PowerPoint Presentation</vt:lpstr>
      <vt:lpstr>PowerPoint Presentation</vt:lpstr>
      <vt:lpstr>PowerPoint Presentation</vt:lpstr>
      <vt:lpstr>Use After Free</vt:lpstr>
      <vt:lpstr>Arbitrary read/write</vt:lpstr>
      <vt:lpstr>Arbitrary execution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545 F2020, Week 3  Reverse Engineering I  Tiffany Bao tbao@asu.edu</dc:title>
  <dc:creator>Tiffany Bao</dc:creator>
  <cp:lastModifiedBy>Tiffany Bao</cp:lastModifiedBy>
  <cp:revision>937</cp:revision>
  <dcterms:created xsi:type="dcterms:W3CDTF">2020-08-23T16:00:53Z</dcterms:created>
  <dcterms:modified xsi:type="dcterms:W3CDTF">2020-10-19T04:09:32Z</dcterms:modified>
</cp:coreProperties>
</file>