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523" r:id="rId3"/>
    <p:sldId id="610" r:id="rId4"/>
    <p:sldId id="611" r:id="rId5"/>
    <p:sldId id="582" r:id="rId6"/>
    <p:sldId id="584" r:id="rId7"/>
    <p:sldId id="585" r:id="rId8"/>
    <p:sldId id="586" r:id="rId9"/>
    <p:sldId id="583" r:id="rId10"/>
    <p:sldId id="587" r:id="rId11"/>
    <p:sldId id="588" r:id="rId12"/>
    <p:sldId id="459" r:id="rId13"/>
    <p:sldId id="573" r:id="rId14"/>
    <p:sldId id="590" r:id="rId15"/>
    <p:sldId id="591" r:id="rId16"/>
    <p:sldId id="589" r:id="rId17"/>
    <p:sldId id="592" r:id="rId18"/>
    <p:sldId id="594" r:id="rId19"/>
    <p:sldId id="595" r:id="rId20"/>
    <p:sldId id="596" r:id="rId21"/>
    <p:sldId id="597" r:id="rId22"/>
    <p:sldId id="593" r:id="rId23"/>
    <p:sldId id="598" r:id="rId24"/>
    <p:sldId id="600" r:id="rId25"/>
    <p:sldId id="601" r:id="rId26"/>
    <p:sldId id="603" r:id="rId27"/>
    <p:sldId id="605" r:id="rId28"/>
    <p:sldId id="606" r:id="rId29"/>
    <p:sldId id="607" r:id="rId30"/>
    <p:sldId id="608" r:id="rId31"/>
    <p:sldId id="609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/>
    <p:restoredTop sz="77320"/>
  </p:normalViewPr>
  <p:slideViewPr>
    <p:cSldViewPr snapToGrid="0" snapToObjects="1">
      <p:cViewPr>
        <p:scale>
          <a:sx n="109" d="100"/>
          <a:sy n="109" d="100"/>
        </p:scale>
        <p:origin x="8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manage it?</a:t>
            </a:r>
          </a:p>
          <a:p>
            <a:endParaRPr lang="en-US" dirty="0"/>
          </a:p>
          <a:p>
            <a:r>
              <a:rPr lang="en-US" dirty="0"/>
              <a:t>memory allocator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 is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 thread cache</a:t>
            </a:r>
          </a:p>
          <a:p>
            <a:endParaRPr lang="en-US" dirty="0"/>
          </a:p>
          <a:p>
            <a:r>
              <a:rPr lang="en-US" dirty="0" err="1"/>
              <a:t>glibc</a:t>
            </a:r>
            <a:r>
              <a:rPr lang="en-US" dirty="0"/>
              <a:t> 2.26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azeria-labs.com</a:t>
            </a:r>
            <a:r>
              <a:rPr lang="en-US" dirty="0"/>
              <a:t>/heap-exploitation-part-2-glibc-heap-free-bins/</a:t>
            </a:r>
          </a:p>
          <a:p>
            <a:endParaRPr lang="en-US" dirty="0"/>
          </a:p>
          <a:p>
            <a:r>
              <a:rPr lang="en-US" dirty="0"/>
              <a:t>fast bin in arena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3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2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7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256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ffanybao.com/courses/cse545/labs/week8/use_after_free.c" TargetMode="External"/><Relationship Id="rId2" Type="http://schemas.openxmlformats.org/officeDocument/2006/relationships/hyperlink" Target="https://www.tiffanybao.com/courses/cse545/labs/week8/use_after_fre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8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The world of Heap: 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C54-011E-164D-90B0-055A1AE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a copy of </a:t>
            </a:r>
            <a:r>
              <a:rPr lang="en-US" dirty="0" err="1"/>
              <a:t>glibc</a:t>
            </a:r>
            <a:r>
              <a:rPr lang="en-US" dirty="0"/>
              <a:t> 2.27?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0384-2DF7-AB4E-9052-C62E04FC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519709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/>
              <a:t>https://</a:t>
            </a:r>
            <a:r>
              <a:rPr lang="en-US" dirty="0" err="1"/>
              <a:t>www.tiffanybao.com</a:t>
            </a:r>
            <a:r>
              <a:rPr lang="en-US" dirty="0"/>
              <a:t>/courses/cse545/schedule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888C-34BC-5D47-AEE1-D5835E4A0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BFE-DB1F-BE45-9669-2B747D5E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0A10-D353-094C-9A54-6ABC9DD6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179050"/>
          </a:xfrm>
        </p:spPr>
        <p:txBody>
          <a:bodyPr anchor="ctr"/>
          <a:lstStyle/>
          <a:p>
            <a:pPr marL="50799" indent="0">
              <a:buNone/>
            </a:pPr>
            <a:r>
              <a:rPr lang="en-US" dirty="0" err="1"/>
              <a:t>tcache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AC99B-29C0-9B4A-BC10-434FD75B5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tcache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1312A-E4E1-9848-84F2-78289DD0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F83E9-21E2-1C42-8781-E54ADBB9F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489E7-DE7A-F249-8523-5DB7F398E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BE01-AE27-2545-BC9C-71FBD864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34" y="1066344"/>
            <a:ext cx="3522764" cy="49203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67444-1B13-F746-AFB9-CC288923EC1F}"/>
              </a:ext>
            </a:extLst>
          </p:cNvPr>
          <p:cNvCxnSpPr/>
          <p:nvPr/>
        </p:nvCxnSpPr>
        <p:spPr>
          <a:xfrm flipV="1">
            <a:off x="4805798" y="5620871"/>
            <a:ext cx="1792226" cy="717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6AA443-4662-E648-A556-70F5FD194CFD}"/>
              </a:ext>
            </a:extLst>
          </p:cNvPr>
          <p:cNvSpPr txBox="1"/>
          <p:nvPr/>
        </p:nvSpPr>
        <p:spPr>
          <a:xfrm>
            <a:off x="6717723" y="539003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390C71E-6846-2C40-BD41-66CDA3A8594C}"/>
              </a:ext>
            </a:extLst>
          </p:cNvPr>
          <p:cNvSpPr/>
          <p:nvPr/>
        </p:nvSpPr>
        <p:spPr>
          <a:xfrm>
            <a:off x="4805798" y="1389529"/>
            <a:ext cx="196508" cy="4231341"/>
          </a:xfrm>
          <a:prstGeom prst="righ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6C884-0580-A341-B392-74EF86F090FE}"/>
              </a:ext>
            </a:extLst>
          </p:cNvPr>
          <p:cNvSpPr txBox="1"/>
          <p:nvPr/>
        </p:nvSpPr>
        <p:spPr>
          <a:xfrm>
            <a:off x="6627683" y="328362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/>
                </a:solidFill>
                <a:latin typeface="Sniglet" pitchFamily="82" charset="0"/>
              </a:rPr>
              <a:t>tcache</a:t>
            </a:r>
            <a:endParaRPr lang="en-US" sz="2400" dirty="0">
              <a:solidFill>
                <a:schemeClr val="accent6"/>
              </a:solidFill>
              <a:latin typeface="Sniglet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4A01C-C726-DD48-83D7-882ADEC2747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122005" y="3514453"/>
            <a:ext cx="1505678" cy="1072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4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93D6-87B6-DE4C-B1D2-8C617F7E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24145-D18A-2E4C-B217-77F45F241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0A971-D98F-124E-AE3B-81400C4D6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262E-C497-3141-B13C-444B9FAE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129553"/>
            <a:ext cx="6411333" cy="4929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07A79-B707-2746-8E92-5A2B9A81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42" y="3062394"/>
            <a:ext cx="3860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2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C5BE-26DF-D348-8F2C-A15BAE9D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tcache</a:t>
            </a:r>
            <a:r>
              <a:rPr lang="en-US" dirty="0"/>
              <a:t>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F74FF-E39D-2C46-AF04-DA9E6FB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35" y="2050893"/>
            <a:ext cx="7475919" cy="6985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0AD99-D8D3-ED4C-AC63-E1806E529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302D5-0819-6D4C-8010-2DF9F9789E00}"/>
              </a:ext>
            </a:extLst>
          </p:cNvPr>
          <p:cNvSpPr/>
          <p:nvPr/>
        </p:nvSpPr>
        <p:spPr>
          <a:xfrm>
            <a:off x="1552683" y="5689012"/>
            <a:ext cx="5160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/glibc-2.27/source/malloc/</a:t>
            </a:r>
            <a:r>
              <a:rPr lang="en-US" dirty="0" err="1"/>
              <a:t>malloc.c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8D532-4776-D54D-9AD6-25804E256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01" y="2770121"/>
            <a:ext cx="6650062" cy="28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</p:spTree>
    <p:extLst>
      <p:ext uri="{BB962C8B-B14F-4D97-AF65-F5344CB8AC3E}">
        <p14:creationId xmlns:p14="http://schemas.microsoft.com/office/powerpoint/2010/main" val="411069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5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95B-FC17-A44E-BDA8-84F23DD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1F781-361A-A545-87FF-D29E0AF7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2EECD-8C68-7349-BB1E-0EF9AA0D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4" y="1048869"/>
            <a:ext cx="5883698" cy="4993341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290918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1904581"/>
            <a:ext cx="193292" cy="3254507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9A87961F-F425-C648-A797-814D75987B0B}"/>
              </a:ext>
            </a:extLst>
          </p:cNvPr>
          <p:cNvSpPr/>
          <p:nvPr/>
        </p:nvSpPr>
        <p:spPr>
          <a:xfrm>
            <a:off x="7166733" y="5194736"/>
            <a:ext cx="193292" cy="192940"/>
          </a:xfrm>
          <a:prstGeom prst="righ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324230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319816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E5301-439C-9F4B-AEB4-88ECD140567A}"/>
              </a:ext>
            </a:extLst>
          </p:cNvPr>
          <p:cNvSpPr txBox="1"/>
          <p:nvPr/>
        </p:nvSpPr>
        <p:spPr>
          <a:xfrm>
            <a:off x="7631730" y="506251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Sniglet" pitchFamily="82" charset="0"/>
              </a:rPr>
              <a:t>chunk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D713E5-7F22-1C4E-9842-49C09F93AB92}"/>
              </a:ext>
            </a:extLst>
          </p:cNvPr>
          <p:cNvCxnSpPr>
            <a:cxnSpLocks/>
          </p:cNvCxnSpPr>
          <p:nvPr/>
        </p:nvCxnSpPr>
        <p:spPr>
          <a:xfrm flipH="1">
            <a:off x="1963271" y="1981200"/>
            <a:ext cx="905435" cy="3478306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8CDBD6A8-7EF0-264A-898A-C924C4680060}"/>
              </a:ext>
            </a:extLst>
          </p:cNvPr>
          <p:cNvSpPr/>
          <p:nvPr/>
        </p:nvSpPr>
        <p:spPr>
          <a:xfrm rot="3021028">
            <a:off x="2575316" y="5282847"/>
            <a:ext cx="586780" cy="397385"/>
          </a:xfrm>
          <a:prstGeom prst="arc">
            <a:avLst/>
          </a:prstGeom>
          <a:ln w="28575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</p:spTree>
    <p:extLst>
      <p:ext uri="{BB962C8B-B14F-4D97-AF65-F5344CB8AC3E}">
        <p14:creationId xmlns:p14="http://schemas.microsoft.com/office/powerpoint/2010/main" val="261233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Nothing special</a:t>
            </a: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Assignment 1, 2’s grades are released</a:t>
            </a:r>
          </a:p>
          <a:p>
            <a:pPr marL="101598" indent="0" algn="l">
              <a:buSzPts val="2400"/>
            </a:pPr>
            <a:endParaRPr lang="en-US" sz="2400" dirty="0"/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Assignment 3 is ongoing</a:t>
            </a:r>
          </a:p>
        </p:txBody>
      </p:sp>
    </p:spTree>
    <p:extLst>
      <p:ext uri="{BB962C8B-B14F-4D97-AF65-F5344CB8AC3E}">
        <p14:creationId xmlns:p14="http://schemas.microsoft.com/office/powerpoint/2010/main" val="6163159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584149"/>
            <a:ext cx="731600" cy="524800"/>
          </a:xfrm>
        </p:spPr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703299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299362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736611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848547"/>
            <a:ext cx="3161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accent6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accent6"/>
                </a:solidFill>
                <a:latin typeface="Sniglet" pitchFamily="82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745982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4047991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685909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72930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393192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5073900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42501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632567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726E13F4-F8D2-9E4C-89A0-08B59173B5DB}"/>
              </a:ext>
            </a:extLst>
          </p:cNvPr>
          <p:cNvSpPr/>
          <p:nvPr/>
        </p:nvSpPr>
        <p:spPr>
          <a:xfrm rot="16200000">
            <a:off x="3940979" y="-957679"/>
            <a:ext cx="237411" cy="485145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13037-3381-BF44-8A1F-B5E92B38AA86}"/>
              </a:ext>
            </a:extLst>
          </p:cNvPr>
          <p:cNvSpPr txBox="1"/>
          <p:nvPr/>
        </p:nvSpPr>
        <p:spPr>
          <a:xfrm>
            <a:off x="3783243" y="9617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64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D268E51F-DF99-134A-8015-E32C3B44C571}"/>
              </a:ext>
            </a:extLst>
          </p:cNvPr>
          <p:cNvSpPr/>
          <p:nvPr/>
        </p:nvSpPr>
        <p:spPr>
          <a:xfrm rot="10800000">
            <a:off x="1678472" y="4029770"/>
            <a:ext cx="237411" cy="187044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6590CF-4F6D-8E4C-A83D-9AF41113504E}"/>
              </a:ext>
            </a:extLst>
          </p:cNvPr>
          <p:cNvSpPr txBox="1"/>
          <p:nvPr/>
        </p:nvSpPr>
        <p:spPr>
          <a:xfrm>
            <a:off x="1108280" y="472930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866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151-5302-2448-AA98-581D073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76BFF-30A9-7149-9738-8AA75EE4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333" y="3685309"/>
            <a:ext cx="3740166" cy="1492709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/>
              <a:t>flags:</a:t>
            </a:r>
          </a:p>
          <a:p>
            <a:pPr marL="50799" indent="0">
              <a:buNone/>
            </a:pPr>
            <a:endParaRPr lang="en-US" sz="2000" dirty="0"/>
          </a:p>
          <a:p>
            <a:pPr marL="50799" indent="0">
              <a:buNone/>
            </a:pPr>
            <a:r>
              <a:rPr lang="en-US" sz="2000" dirty="0"/>
              <a:t>The last 3 bits in the metadata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D515-D776-4F43-B5A6-4CD9F02ED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0CFAF-5641-5248-8D79-BDD02FED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10"/>
          <a:stretch/>
        </p:blipFill>
        <p:spPr>
          <a:xfrm>
            <a:off x="1147520" y="2792642"/>
            <a:ext cx="5805813" cy="1995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112425-0B98-BD48-9846-7513402ABFE8}"/>
              </a:ext>
            </a:extLst>
          </p:cNvPr>
          <p:cNvSpPr/>
          <p:nvPr/>
        </p:nvSpPr>
        <p:spPr>
          <a:xfrm>
            <a:off x="7192946" y="2735076"/>
            <a:ext cx="138763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19566-E1DB-404D-BF5F-CEEBDD77B4D4}"/>
              </a:ext>
            </a:extLst>
          </p:cNvPr>
          <p:cNvSpPr/>
          <p:nvPr/>
        </p:nvSpPr>
        <p:spPr>
          <a:xfrm>
            <a:off x="8580582" y="2735075"/>
            <a:ext cx="74814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</p:spTree>
    <p:extLst>
      <p:ext uri="{BB962C8B-B14F-4D97-AF65-F5344CB8AC3E}">
        <p14:creationId xmlns:p14="http://schemas.microsoft.com/office/powerpoint/2010/main" val="258361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4EF7-E8E5-BC41-B0C6-D130B965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1AF6D-9D55-6443-B2FF-F6327AD7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8763" y="2587290"/>
            <a:ext cx="5114735" cy="3321339"/>
          </a:xfrm>
        </p:spPr>
        <p:txBody>
          <a:bodyPr/>
          <a:lstStyle/>
          <a:p>
            <a:pPr marL="50799" indent="0">
              <a:buNone/>
            </a:pPr>
            <a:r>
              <a:rPr lang="en-US" dirty="0"/>
              <a:t>8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13C3F-5B97-E845-AA34-3C2D61EFA3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A915A-42FD-874B-9638-2D4F5B9835CC}"/>
              </a:ext>
            </a:extLst>
          </p:cNvPr>
          <p:cNvSpPr/>
          <p:nvPr/>
        </p:nvSpPr>
        <p:spPr>
          <a:xfrm>
            <a:off x="2029819" y="2587294"/>
            <a:ext cx="2094220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1CC115-30C6-E449-85D5-5351F5DE6F5F}"/>
              </a:ext>
            </a:extLst>
          </p:cNvPr>
          <p:cNvSpPr/>
          <p:nvPr/>
        </p:nvSpPr>
        <p:spPr>
          <a:xfrm>
            <a:off x="4137893" y="2587293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7655-B360-A849-BB63-328D681FCE11}"/>
              </a:ext>
            </a:extLst>
          </p:cNvPr>
          <p:cNvSpPr/>
          <p:nvPr/>
        </p:nvSpPr>
        <p:spPr>
          <a:xfrm>
            <a:off x="2036745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B8F1B-94F5-6245-B7DD-65F7976AB58D}"/>
              </a:ext>
            </a:extLst>
          </p:cNvPr>
          <p:cNvSpPr/>
          <p:nvPr/>
        </p:nvSpPr>
        <p:spPr>
          <a:xfrm>
            <a:off x="7019632" y="2587294"/>
            <a:ext cx="2108074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8CE48-3FFB-F64B-A7F7-7F1228378D46}"/>
              </a:ext>
            </a:extLst>
          </p:cNvPr>
          <p:cNvSpPr/>
          <p:nvPr/>
        </p:nvSpPr>
        <p:spPr>
          <a:xfrm>
            <a:off x="7026558" y="3254086"/>
            <a:ext cx="2821579" cy="18628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BCB9B-5874-0749-857D-32DE65FCFFCD}"/>
              </a:ext>
            </a:extLst>
          </p:cNvPr>
          <p:cNvSpPr/>
          <p:nvPr/>
        </p:nvSpPr>
        <p:spPr>
          <a:xfrm>
            <a:off x="9127707" y="2587292"/>
            <a:ext cx="720429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flags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9C498B-488E-A443-B33F-98FBD2ED6EE4}"/>
              </a:ext>
            </a:extLst>
          </p:cNvPr>
          <p:cNvSpPr/>
          <p:nvPr/>
        </p:nvSpPr>
        <p:spPr>
          <a:xfrm>
            <a:off x="7026558" y="3254084"/>
            <a:ext cx="2821578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Sniglet" pitchFamily="82" charset="0"/>
              </a:rPr>
              <a:t>fd</a:t>
            </a:r>
            <a:r>
              <a:rPr lang="en-US" sz="2000" dirty="0">
                <a:latin typeface="Sniglet" pitchFamily="82" charset="0"/>
              </a:rPr>
              <a:t>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3C0B-6664-0340-857F-424D351FE6FD}"/>
              </a:ext>
            </a:extLst>
          </p:cNvPr>
          <p:cNvSpPr txBox="1"/>
          <p:nvPr/>
        </p:nvSpPr>
        <p:spPr>
          <a:xfrm>
            <a:off x="2724727" y="5383627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Allocated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BC4C7-B8F6-A54B-B664-F22FA33011DF}"/>
              </a:ext>
            </a:extLst>
          </p:cNvPr>
          <p:cNvSpPr txBox="1"/>
          <p:nvPr/>
        </p:nvSpPr>
        <p:spPr>
          <a:xfrm>
            <a:off x="8018001" y="538362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niglet" pitchFamily="82" charset="0"/>
              </a:rPr>
              <a:t>Freed</a:t>
            </a:r>
          </a:p>
        </p:txBody>
      </p:sp>
    </p:spTree>
    <p:extLst>
      <p:ext uri="{BB962C8B-B14F-4D97-AF65-F5344CB8AC3E}">
        <p14:creationId xmlns:p14="http://schemas.microsoft.com/office/powerpoint/2010/main" val="187240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0964-9528-744B-977B-8D5BFACD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freed chunk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C6EC-421C-564B-AF2D-D120F4CF1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E99A1-7CBC-9242-A794-E34B10581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936F3-3E37-174A-9231-923827B8E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2"/>
          <a:stretch/>
        </p:blipFill>
        <p:spPr>
          <a:xfrm>
            <a:off x="2198254" y="2761754"/>
            <a:ext cx="7305966" cy="24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85E6-CED3-2B4E-BCAB-69BC7422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/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40A5-D199-3B47-99AC-CC8A9206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Memory Free:</a:t>
            </a:r>
          </a:p>
          <a:p>
            <a:r>
              <a:rPr lang="en-US" dirty="0"/>
              <a:t>If </a:t>
            </a:r>
            <a:r>
              <a:rPr lang="en-US" dirty="0" err="1"/>
              <a:t>tcache</a:t>
            </a:r>
            <a:r>
              <a:rPr lang="en-US" dirty="0"/>
              <a:t> bins has space, goes to the </a:t>
            </a:r>
            <a:r>
              <a:rPr lang="en-US" dirty="0" err="1"/>
              <a:t>tcache</a:t>
            </a:r>
            <a:r>
              <a:rPr lang="en-US" dirty="0"/>
              <a:t> bin.</a:t>
            </a:r>
          </a:p>
          <a:p>
            <a:r>
              <a:rPr lang="en-US" dirty="0"/>
              <a:t>Adding to the head of the chain (why?)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Memory Allocation:</a:t>
            </a:r>
          </a:p>
          <a:p>
            <a:r>
              <a:rPr lang="en-US" dirty="0"/>
              <a:t>If there’s available chunks in the </a:t>
            </a:r>
            <a:r>
              <a:rPr lang="en-US" dirty="0" err="1"/>
              <a:t>tcache</a:t>
            </a:r>
            <a:r>
              <a:rPr lang="en-US" dirty="0"/>
              <a:t> bin, use it</a:t>
            </a:r>
          </a:p>
          <a:p>
            <a:r>
              <a:rPr lang="en-US" dirty="0"/>
              <a:t>Always use the first chunk in the chain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2BE6-72D9-8F4D-8298-3F21AF34E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10FBF0-9074-8D4F-A9F4-783ADB9BE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4DB9-AB86-4645-AA7D-C8FDF7C776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2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143C7-9465-6841-8B0B-448A240D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43" y="3866679"/>
            <a:ext cx="5010254" cy="8823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AE5778-9BC7-724E-8307-A09301B0BF83}"/>
              </a:ext>
            </a:extLst>
          </p:cNvPr>
          <p:cNvCxnSpPr/>
          <p:nvPr/>
        </p:nvCxnSpPr>
        <p:spPr>
          <a:xfrm>
            <a:off x="7088863" y="4478293"/>
            <a:ext cx="16540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825374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2D478-18BE-9E4C-A468-682B955D0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BB5A0C0D-33E5-CE44-912E-3A4E2521F055}"/>
              </a:ext>
            </a:extLst>
          </p:cNvPr>
          <p:cNvSpPr/>
          <p:nvPr/>
        </p:nvSpPr>
        <p:spPr>
          <a:xfrm>
            <a:off x="7166732" y="1452285"/>
            <a:ext cx="193292" cy="56477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F9B936CF-40E7-AD41-90E8-A9022203F147}"/>
              </a:ext>
            </a:extLst>
          </p:cNvPr>
          <p:cNvSpPr/>
          <p:nvPr/>
        </p:nvSpPr>
        <p:spPr>
          <a:xfrm>
            <a:off x="7166732" y="2048348"/>
            <a:ext cx="193292" cy="1453196"/>
          </a:xfrm>
          <a:prstGeom prst="rightBracket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7A7E3-3859-6649-9381-C82CF17AE5D1}"/>
              </a:ext>
            </a:extLst>
          </p:cNvPr>
          <p:cNvSpPr txBox="1"/>
          <p:nvPr/>
        </p:nvSpPr>
        <p:spPr>
          <a:xfrm>
            <a:off x="7631730" y="14855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CCBC-7508-824D-B70C-08C38FAF6C6E}"/>
              </a:ext>
            </a:extLst>
          </p:cNvPr>
          <p:cNvSpPr txBox="1"/>
          <p:nvPr/>
        </p:nvSpPr>
        <p:spPr>
          <a:xfrm>
            <a:off x="7652002" y="2597533"/>
            <a:ext cx="3161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Sniglet" pitchFamily="82" charset="0"/>
              </a:rPr>
              <a:t>entries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(a list of struct </a:t>
            </a:r>
            <a:r>
              <a:rPr lang="en-US" sz="1800" dirty="0" err="1">
                <a:solidFill>
                  <a:schemeClr val="tx1"/>
                </a:solidFill>
                <a:latin typeface="Sniglet" pitchFamily="82" charset="0"/>
              </a:rPr>
              <a:t>tcache_entry</a:t>
            </a:r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  <a:latin typeface="Sniglet" pitchFamily="82" charset="0"/>
              </a:rPr>
              <a:t>Each entry is also called a bin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BABDE-054D-034F-B880-8959F6BB62F1}"/>
              </a:ext>
            </a:extLst>
          </p:cNvPr>
          <p:cNvSpPr/>
          <p:nvPr/>
        </p:nvSpPr>
        <p:spPr>
          <a:xfrm>
            <a:off x="1624991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553DB-214B-2E45-9C5F-27D51D812174}"/>
              </a:ext>
            </a:extLst>
          </p:cNvPr>
          <p:cNvSpPr/>
          <p:nvPr/>
        </p:nvSpPr>
        <p:spPr>
          <a:xfrm>
            <a:off x="2840588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3CE073-1A3C-6046-92B0-3FC863FE7799}"/>
              </a:ext>
            </a:extLst>
          </p:cNvPr>
          <p:cNvSpPr/>
          <p:nvPr/>
        </p:nvSpPr>
        <p:spPr>
          <a:xfrm>
            <a:off x="4056185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F10D8C-9568-5A46-B51D-ACCD04B2701C}"/>
              </a:ext>
            </a:extLst>
          </p:cNvPr>
          <p:cNvSpPr/>
          <p:nvPr/>
        </p:nvSpPr>
        <p:spPr>
          <a:xfrm>
            <a:off x="5271782" y="2494968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2AD0F-D0E3-584A-A5ED-3D849C44DBBA}"/>
              </a:ext>
            </a:extLst>
          </p:cNvPr>
          <p:cNvSpPr/>
          <p:nvPr/>
        </p:nvSpPr>
        <p:spPr>
          <a:xfrm>
            <a:off x="2566759" y="3796977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0B02C44-D9AE-B04D-B139-19F830821A4E}"/>
              </a:ext>
            </a:extLst>
          </p:cNvPr>
          <p:cNvCxnSpPr>
            <a:stCxn id="12" idx="2"/>
            <a:endCxn id="21" idx="1"/>
          </p:cNvCxnSpPr>
          <p:nvPr/>
        </p:nvCxnSpPr>
        <p:spPr>
          <a:xfrm rot="16200000" flipH="1">
            <a:off x="1954191" y="3434895"/>
            <a:ext cx="885701" cy="3394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FCC3E-FF31-3040-8931-58EE02EFFE7A}"/>
              </a:ext>
            </a:extLst>
          </p:cNvPr>
          <p:cNvSpPr/>
          <p:nvPr/>
        </p:nvSpPr>
        <p:spPr>
          <a:xfrm>
            <a:off x="3911465" y="447829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chunk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1FBFB54-537E-1048-8615-6F9F12175BBE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3324863" y="4142178"/>
            <a:ext cx="430830" cy="7423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A00D9AC-D2F9-6146-BF92-26BAD771604D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4670178" y="4822886"/>
            <a:ext cx="445224" cy="75798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C166B4-ED4A-4C4D-9254-5A466578DDE4}"/>
              </a:ext>
            </a:extLst>
          </p:cNvPr>
          <p:cNvSpPr/>
          <p:nvPr/>
        </p:nvSpPr>
        <p:spPr>
          <a:xfrm>
            <a:off x="5271782" y="5174003"/>
            <a:ext cx="1204666" cy="500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96A7F-98D4-7240-B6F1-92499195A41D}"/>
              </a:ext>
            </a:extLst>
          </p:cNvPr>
          <p:cNvSpPr/>
          <p:nvPr/>
        </p:nvSpPr>
        <p:spPr>
          <a:xfrm>
            <a:off x="1624991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094BE-E993-3644-87A7-E04845659BDD}"/>
              </a:ext>
            </a:extLst>
          </p:cNvPr>
          <p:cNvSpPr/>
          <p:nvPr/>
        </p:nvSpPr>
        <p:spPr>
          <a:xfrm>
            <a:off x="2840588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0x30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D18E-7F4B-0349-BE6E-B3939CA59D4F}"/>
              </a:ext>
            </a:extLst>
          </p:cNvPr>
          <p:cNvSpPr/>
          <p:nvPr/>
        </p:nvSpPr>
        <p:spPr>
          <a:xfrm>
            <a:off x="4056185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68A9F6-948B-F34F-9574-5554114C9E5A}"/>
              </a:ext>
            </a:extLst>
          </p:cNvPr>
          <p:cNvSpPr/>
          <p:nvPr/>
        </p:nvSpPr>
        <p:spPr>
          <a:xfrm>
            <a:off x="5271782" y="1381553"/>
            <a:ext cx="1204666" cy="666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size</a:t>
            </a:r>
          </a:p>
          <a:p>
            <a:pPr algn="ctr"/>
            <a:r>
              <a:rPr lang="en-US" sz="2000" dirty="0">
                <a:latin typeface="Sniglet" pitchFamily="82" charset="0"/>
              </a:rPr>
              <a:t>0x410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3BC1298-1C3A-FC40-A572-4166315E85C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303408" y="4868217"/>
            <a:ext cx="1353850" cy="25373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4C520-5B53-4343-BFD8-FD1B8CF9E7CA}"/>
              </a:ext>
            </a:extLst>
          </p:cNvPr>
          <p:cNvSpPr/>
          <p:nvPr/>
        </p:nvSpPr>
        <p:spPr>
          <a:xfrm>
            <a:off x="3107199" y="5421521"/>
            <a:ext cx="1204666" cy="50097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niglet" pitchFamily="82" charset="0"/>
              </a:rPr>
              <a:t>victim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E8844-5B84-8149-9B11-76116E64CCD5}"/>
              </a:ext>
            </a:extLst>
          </p:cNvPr>
          <p:cNvSpPr txBox="1"/>
          <p:nvPr/>
        </p:nvSpPr>
        <p:spPr>
          <a:xfrm>
            <a:off x="7758820" y="4309450"/>
            <a:ext cx="1688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  <a:p>
            <a:r>
              <a:rPr lang="en-US" sz="2800" dirty="0">
                <a:solidFill>
                  <a:schemeClr val="accent2"/>
                </a:solidFill>
                <a:latin typeface="Sniglet" pitchFamily="82" charset="0"/>
              </a:rPr>
              <a:t>malloc(8)</a:t>
            </a:r>
          </a:p>
        </p:txBody>
      </p:sp>
    </p:spTree>
    <p:extLst>
      <p:ext uri="{BB962C8B-B14F-4D97-AF65-F5344CB8AC3E}">
        <p14:creationId xmlns:p14="http://schemas.microsoft.com/office/powerpoint/2010/main" val="2870491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E98-2151-584F-8454-76D06F8F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9163-B59B-2D46-A5DE-8E97063C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>
              <a:buNone/>
            </a:pPr>
            <a:r>
              <a:rPr lang="en-US" dirty="0"/>
              <a:t>Core idea: </a:t>
            </a:r>
          </a:p>
          <a:p>
            <a:pPr marL="507999" indent="-457200">
              <a:buAutoNum type="arabicPeriod"/>
            </a:pPr>
            <a:r>
              <a:rPr lang="en-US" dirty="0"/>
              <a:t>Free a memory chunk</a:t>
            </a:r>
          </a:p>
          <a:p>
            <a:pPr marL="507999" indent="-457200">
              <a:buAutoNum type="arabicPeriod"/>
            </a:pPr>
            <a:r>
              <a:rPr lang="en-US" dirty="0"/>
              <a:t>After a chunk is freed, metadata will be saved on the chunk</a:t>
            </a:r>
          </a:p>
          <a:p>
            <a:pPr marL="507999" indent="-457200">
              <a:buAutoNum type="arabicPeriod"/>
            </a:pPr>
            <a:r>
              <a:rPr lang="en-US" dirty="0"/>
              <a:t>Edit the chunk -&gt; change the metadata on heap</a:t>
            </a:r>
          </a:p>
          <a:p>
            <a:pPr marL="507999" indent="-457200">
              <a:buAutoNum type="arabicPeriod"/>
            </a:pPr>
            <a:r>
              <a:rPr lang="en-US" dirty="0"/>
              <a:t>Link the victim memory onto a bin (</a:t>
            </a:r>
            <a:r>
              <a:rPr lang="en-US" dirty="0" err="1"/>
              <a:t>tcachebin</a:t>
            </a:r>
            <a:r>
              <a:rPr lang="en-US" dirty="0"/>
              <a:t>)</a:t>
            </a:r>
          </a:p>
          <a:p>
            <a:pPr marL="507999" indent="-457200">
              <a:buAutoNum type="arabicPeriod"/>
            </a:pPr>
            <a:r>
              <a:rPr lang="en-US" dirty="0"/>
              <a:t>Get access to the victim memory by heap allocation </a:t>
            </a:r>
          </a:p>
          <a:p>
            <a:pPr marL="507999" indent="-457200">
              <a:buAutoNum type="arabicPeriod"/>
            </a:pPr>
            <a:r>
              <a:rPr lang="en-US" dirty="0"/>
              <a:t>Read or write victim memory</a:t>
            </a:r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Read /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13397-55F5-9B4F-A5BE-D6FE27781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FDB01-C2F7-7B41-9CBD-9E69959BC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5B19C-C361-314D-B94D-3DD2985C0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43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278-884F-CB49-BFBB-B207650C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read/write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40073-F027-9446-822A-BB6F4EF7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Once arbitrary read/write exists:</a:t>
            </a:r>
          </a:p>
          <a:p>
            <a:pPr marL="507999" indent="-457200">
              <a:buAutoNum type="arabicPeriod"/>
            </a:pPr>
            <a:r>
              <a:rPr lang="en-US" dirty="0"/>
              <a:t>Overwrite GOT table</a:t>
            </a:r>
          </a:p>
          <a:p>
            <a:pPr marL="507999" indent="-457200">
              <a:buAutoNum type="arabicPeriod"/>
            </a:pPr>
            <a:r>
              <a:rPr lang="en-US" dirty="0"/>
              <a:t>Overwrite saved return address</a:t>
            </a:r>
          </a:p>
          <a:p>
            <a:pPr marL="507999" indent="-457200">
              <a:buAutoNum type="arabicPeriod"/>
            </a:pPr>
            <a:r>
              <a:rPr lang="en-US" dirty="0"/>
              <a:t>Overwrite function pointer</a:t>
            </a:r>
          </a:p>
          <a:p>
            <a:pPr marL="507999" indent="-457200">
              <a:buAutoNum type="arabicPeriod"/>
            </a:pPr>
            <a:r>
              <a:rPr lang="en-US" dirty="0" err="1"/>
              <a:t>glibc</a:t>
            </a:r>
            <a:r>
              <a:rPr lang="en-US" dirty="0"/>
              <a:t> function (</a:t>
            </a:r>
            <a:r>
              <a:rPr lang="en-US" dirty="0" err="1"/>
              <a:t>e.g</a:t>
            </a:r>
            <a:r>
              <a:rPr lang="en-US" dirty="0"/>
              <a:t>, __</a:t>
            </a:r>
            <a:r>
              <a:rPr lang="en-US" dirty="0" err="1"/>
              <a:t>malloc_hook</a:t>
            </a:r>
            <a:r>
              <a:rPr lang="en-US" dirty="0"/>
              <a:t>)</a:t>
            </a:r>
          </a:p>
          <a:p>
            <a:pPr marL="50799" indent="0">
              <a:buNone/>
            </a:pPr>
            <a:r>
              <a:rPr lang="en-US" dirty="0"/>
              <a:t>Arbitrary read will help us know the base of </a:t>
            </a:r>
            <a:r>
              <a:rPr lang="en-US" dirty="0" err="1"/>
              <a:t>libc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>
                <a:solidFill>
                  <a:schemeClr val="accent1"/>
                </a:solidFill>
              </a:rPr>
              <a:t>Arbitrary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70784-667C-4F4D-8754-19CE8CAD6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96E-D250-2E4B-A815-0AE90B92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F19B-ECD7-A846-854F-8C64B6171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To execute malicious code:</a:t>
            </a:r>
          </a:p>
          <a:p>
            <a:pPr marL="507999" indent="-457200">
              <a:buAutoNum type="arabicPeriod"/>
            </a:pPr>
            <a:r>
              <a:rPr lang="en-US" dirty="0"/>
              <a:t>Malicious function</a:t>
            </a:r>
          </a:p>
          <a:p>
            <a:pPr marL="507999" indent="-457200">
              <a:buAutoNum type="arabicPeriod"/>
            </a:pPr>
            <a:r>
              <a:rPr lang="en-US" dirty="0"/>
              <a:t>Shellcode</a:t>
            </a:r>
          </a:p>
          <a:p>
            <a:pPr marL="507999" indent="-457200">
              <a:buAutoNum type="arabicPeriod"/>
            </a:pPr>
            <a:r>
              <a:rPr lang="en-US" dirty="0"/>
              <a:t>ROP chain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11BC-0AD5-2243-AE70-85C08DFA0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E54110-C745-475F-833F-17BF0D6E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</p:spPr>
        <p:txBody>
          <a:bodyPr/>
          <a:lstStyle/>
          <a:p>
            <a:r>
              <a:rPr lang="en-US" dirty="0"/>
              <a:t>Heap is fun!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9C931DD-7F88-41F9-BD56-ED4AD0739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</p:spPr>
        <p:txBody>
          <a:bodyPr/>
          <a:lstStyle/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 err="1"/>
              <a:t>nc</a:t>
            </a:r>
            <a:r>
              <a:rPr lang="en-US" dirty="0"/>
              <a:t> asu-cse545.com 8888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sz="1800" dirty="0"/>
              <a:t>binary: </a:t>
            </a:r>
            <a:r>
              <a:rPr lang="en-US" sz="1800" dirty="0">
                <a:hlinkClick r:id="rId2"/>
              </a:rPr>
              <a:t>https://www.tiffanybao.com//courses/cse545/labs/week8/use_after_free</a:t>
            </a:r>
            <a:endParaRPr lang="en-US" sz="1800" dirty="0"/>
          </a:p>
          <a:p>
            <a:pPr marL="50799" indent="0">
              <a:buNone/>
            </a:pPr>
            <a:endParaRPr lang="en-US" sz="1800" dirty="0"/>
          </a:p>
          <a:p>
            <a:pPr marL="50799" indent="0">
              <a:buNone/>
            </a:pPr>
            <a:r>
              <a:rPr lang="en-US" sz="1800" dirty="0"/>
              <a:t>source: </a:t>
            </a:r>
            <a:r>
              <a:rPr lang="en-US" sz="1800" dirty="0">
                <a:hlinkClick r:id="rId3"/>
              </a:rPr>
              <a:t>https://www.tiffanybao.com//courses/cse545/labs/week8/use_after_free.c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CA042-3813-7845-B2BC-C44A48DB37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8AB1F1C-5B97-FA47-A21B-131B164DAC8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2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8258-FE4B-F848-B0EE-8788D739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5576-C96D-E54D-A07D-4118871A5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/>
              <a:t>char *s = malloc(10);</a:t>
            </a:r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dynamically allocated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E868D-378C-E44A-86DE-B05456D20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37B2CA-F571-9548-897B-6F3A5D7B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5" y="1336517"/>
            <a:ext cx="5110114" cy="418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B8CF48-0CDB-394B-AD95-81039AD13F82}"/>
              </a:ext>
            </a:extLst>
          </p:cNvPr>
          <p:cNvSpPr/>
          <p:nvPr/>
        </p:nvSpPr>
        <p:spPr>
          <a:xfrm>
            <a:off x="1402733" y="5777791"/>
            <a:ext cx="55964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sploitfun.wordpress.com</a:t>
            </a:r>
            <a:r>
              <a:rPr lang="en-US" dirty="0"/>
              <a:t>/2015/02/11/</a:t>
            </a:r>
            <a:r>
              <a:rPr lang="en-US" dirty="0" err="1"/>
              <a:t>syscalls</a:t>
            </a:r>
            <a:r>
              <a:rPr lang="en-US" dirty="0"/>
              <a:t>-used-by-malloc/</a:t>
            </a:r>
          </a:p>
        </p:txBody>
      </p:sp>
    </p:spTree>
    <p:extLst>
      <p:ext uri="{BB962C8B-B14F-4D97-AF65-F5344CB8AC3E}">
        <p14:creationId xmlns:p14="http://schemas.microsoft.com/office/powerpoint/2010/main" val="137874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00B9-1FD9-404C-B033-333E9EDE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0C21-2985-BF47-B71B-1BE2B6112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 err="1"/>
              <a:t>dlmalloc</a:t>
            </a:r>
            <a:r>
              <a:rPr lang="en-US" dirty="0"/>
              <a:t> (Doug Lea malloc)</a:t>
            </a:r>
          </a:p>
          <a:p>
            <a:r>
              <a:rPr lang="en-US" dirty="0" err="1"/>
              <a:t>ptmalloc</a:t>
            </a:r>
            <a:r>
              <a:rPr lang="en-US" dirty="0"/>
              <a:t> (Wolfram Gloger, </a:t>
            </a:r>
            <a:r>
              <a:rPr lang="en-US" dirty="0" err="1"/>
              <a:t>pthreads</a:t>
            </a:r>
            <a:r>
              <a:rPr lang="en-US" dirty="0"/>
              <a:t> malloc, a fork of </a:t>
            </a:r>
            <a:r>
              <a:rPr lang="en-US" dirty="0" err="1"/>
              <a:t>dlmalloc</a:t>
            </a:r>
            <a:r>
              <a:rPr lang="en-US" dirty="0"/>
              <a:t> with threading-related improvements)</a:t>
            </a:r>
          </a:p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  <a:p>
            <a:endParaRPr lang="en-US" dirty="0"/>
          </a:p>
          <a:p>
            <a:pPr marL="50799" indent="0" fontAlgn="base">
              <a:buNone/>
            </a:pPr>
            <a:r>
              <a:rPr lang="en-US" dirty="0" err="1"/>
              <a:t>jemalloc</a:t>
            </a:r>
            <a:r>
              <a:rPr lang="en-US" dirty="0"/>
              <a:t> – FreeBSD and Firefox</a:t>
            </a:r>
          </a:p>
          <a:p>
            <a:pPr marL="50799" indent="0" fontAlgn="base">
              <a:buNone/>
            </a:pPr>
            <a:r>
              <a:rPr lang="en-US" dirty="0" err="1"/>
              <a:t>tcmalloc</a:t>
            </a:r>
            <a:r>
              <a:rPr lang="en-US" dirty="0"/>
              <a:t> – Google</a:t>
            </a:r>
          </a:p>
          <a:p>
            <a:pPr marL="50799" indent="0" fontAlgn="base">
              <a:buNone/>
            </a:pPr>
            <a:r>
              <a:rPr lang="en-US" dirty="0" err="1"/>
              <a:t>mimalloc</a:t>
            </a:r>
            <a:r>
              <a:rPr lang="en-US" dirty="0"/>
              <a:t> - Microsoft Research</a:t>
            </a:r>
          </a:p>
          <a:p>
            <a:pPr marL="50799" indent="0" fontAlgn="base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739-4919-CB47-8ADA-4A3225A6A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4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E7C-A98A-F84C-B8C3-7BCAC476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BFD8-2010-974E-B711-FCCA8897E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CFF49-EF47-594D-8C3E-30B69232DE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C79C5-1A40-BD40-8290-A6E4492F3881}"/>
              </a:ext>
            </a:extLst>
          </p:cNvPr>
          <p:cNvSpPr/>
          <p:nvPr/>
        </p:nvSpPr>
        <p:spPr>
          <a:xfrm>
            <a:off x="3240498" y="5166664"/>
            <a:ext cx="53367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dmitrysoshnikov.com</a:t>
            </a:r>
            <a:r>
              <a:rPr lang="en-US" dirty="0"/>
              <a:t>/compilers/writing-a-memory-allocator/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6C104-5008-164E-8A2E-9B255136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98" y="1900543"/>
            <a:ext cx="5072628" cy="28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AF45-3F69-7042-A2F7-C72019B1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there are so many allocators?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D097-64C8-5B4E-B928-02E2EF31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3183097"/>
          </a:xfrm>
        </p:spPr>
        <p:txBody>
          <a:bodyPr anchor="ctr"/>
          <a:lstStyle/>
          <a:p>
            <a:pPr algn="ctr"/>
            <a:r>
              <a:rPr lang="en-US" sz="2800" dirty="0"/>
              <a:t>Adaptive to new techniques (</a:t>
            </a:r>
            <a:r>
              <a:rPr lang="en-US" sz="2800" dirty="0" err="1"/>
              <a:t>e.g</a:t>
            </a:r>
            <a:r>
              <a:rPr lang="en-US" sz="2800" dirty="0"/>
              <a:t>, multithreading)</a:t>
            </a:r>
          </a:p>
          <a:p>
            <a:pPr algn="ctr"/>
            <a:r>
              <a:rPr lang="en-US" sz="4000" dirty="0"/>
              <a:t>Performance!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553D-4439-764B-8DB4-B931A71C10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659E-CFBE-464D-B607-CF863A4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7783-8E4C-F248-9128-C4C0F811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3" y="2061256"/>
            <a:ext cx="9290766" cy="2770720"/>
          </a:xfrm>
        </p:spPr>
        <p:txBody>
          <a:bodyPr anchor="ctr"/>
          <a:lstStyle/>
          <a:p>
            <a:r>
              <a:rPr lang="en-US" dirty="0" err="1"/>
              <a:t>glibc</a:t>
            </a:r>
            <a:r>
              <a:rPr lang="en-US" dirty="0"/>
              <a:t> memory allocator</a:t>
            </a:r>
          </a:p>
          <a:p>
            <a:r>
              <a:rPr lang="en-US" dirty="0" err="1"/>
              <a:t>glibc</a:t>
            </a:r>
            <a:r>
              <a:rPr lang="en-US" dirty="0"/>
              <a:t> 2.27 (used by Ubuntu 18.04)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B69AE-8B8C-9740-BBDC-3E85D3B76F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962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748</Words>
  <Application>Microsoft Macintosh PowerPoint</Application>
  <PresentationFormat>Widescreen</PresentationFormat>
  <Paragraphs>277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Bangers</vt:lpstr>
      <vt:lpstr>Calibri</vt:lpstr>
      <vt:lpstr>Sniglet</vt:lpstr>
      <vt:lpstr>CSE545</vt:lpstr>
      <vt:lpstr>CSE 545 F2020, Week 8  The world of Heap: I  Tiffany Bao tbao@asu.edu</vt:lpstr>
      <vt:lpstr>PowerPoint Presentation</vt:lpstr>
      <vt:lpstr>In-class Lab</vt:lpstr>
      <vt:lpstr>Heap is fun!</vt:lpstr>
      <vt:lpstr>Heap</vt:lpstr>
      <vt:lpstr>Memory Allocator</vt:lpstr>
      <vt:lpstr>PowerPoint Presentation</vt:lpstr>
      <vt:lpstr>why there are so many allocators?</vt:lpstr>
      <vt:lpstr>Our Content</vt:lpstr>
      <vt:lpstr>want a copy of glibc 2.27?</vt:lpstr>
      <vt:lpstr>This week: Overview</vt:lpstr>
      <vt:lpstr>tcache:  Data Structure</vt:lpstr>
      <vt:lpstr>PowerPoint Presentation</vt:lpstr>
      <vt:lpstr>PowerPoint Presentation</vt:lpstr>
      <vt:lpstr>tcache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chunk</vt:lpstr>
      <vt:lpstr>Chunk</vt:lpstr>
      <vt:lpstr>freed chunk example</vt:lpstr>
      <vt:lpstr>Memory allocation / Free</vt:lpstr>
      <vt:lpstr>Use After Free</vt:lpstr>
      <vt:lpstr>PowerPoint Presentation</vt:lpstr>
      <vt:lpstr>PowerPoint Presentation</vt:lpstr>
      <vt:lpstr>PowerPoint Presentation</vt:lpstr>
      <vt:lpstr>Use After Free</vt:lpstr>
      <vt:lpstr>Arbitrary read/write</vt:lpstr>
      <vt:lpstr>Arbitrary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8  The world of Heap: I  Tiffany Bao tbao@asu.edu</dc:title>
  <dc:creator>Tiffany Bao</dc:creator>
  <cp:lastModifiedBy>Tiffany Bao</cp:lastModifiedBy>
  <cp:revision>4</cp:revision>
  <dcterms:created xsi:type="dcterms:W3CDTF">2020-10-22T17:03:06Z</dcterms:created>
  <dcterms:modified xsi:type="dcterms:W3CDTF">2020-10-22T20:16:45Z</dcterms:modified>
</cp:coreProperties>
</file>