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339" r:id="rId3"/>
    <p:sldId id="342" r:id="rId4"/>
    <p:sldId id="341" r:id="rId5"/>
    <p:sldId id="306" r:id="rId6"/>
    <p:sldId id="308" r:id="rId7"/>
    <p:sldId id="309" r:id="rId8"/>
    <p:sldId id="312" r:id="rId9"/>
    <p:sldId id="313" r:id="rId10"/>
    <p:sldId id="314" r:id="rId11"/>
    <p:sldId id="315" r:id="rId12"/>
    <p:sldId id="316" r:id="rId13"/>
    <p:sldId id="317" r:id="rId14"/>
    <p:sldId id="319" r:id="rId15"/>
    <p:sldId id="320" r:id="rId16"/>
    <p:sldId id="318" r:id="rId17"/>
    <p:sldId id="321" r:id="rId18"/>
    <p:sldId id="329" r:id="rId19"/>
    <p:sldId id="323" r:id="rId20"/>
    <p:sldId id="324" r:id="rId21"/>
    <p:sldId id="325" r:id="rId22"/>
    <p:sldId id="330" r:id="rId23"/>
    <p:sldId id="331" r:id="rId24"/>
    <p:sldId id="334" r:id="rId25"/>
    <p:sldId id="335" r:id="rId26"/>
    <p:sldId id="336" r:id="rId27"/>
    <p:sldId id="326" r:id="rId28"/>
    <p:sldId id="327" r:id="rId29"/>
    <p:sldId id="344" r:id="rId30"/>
    <p:sldId id="343" r:id="rId31"/>
    <p:sldId id="345"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80046"/>
  </p:normalViewPr>
  <p:slideViewPr>
    <p:cSldViewPr snapToGrid="0" snapToObjects="1">
      <p:cViewPr varScale="1">
        <p:scale>
          <a:sx n="102" d="100"/>
          <a:sy n="102" d="100"/>
        </p:scale>
        <p:origin x="224" y="5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0295-79D2-9643-8380-6C60B57E0778}" type="datetimeFigureOut">
              <a:rPr lang="en-US" smtClean="0"/>
              <a:t>8/27/20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513B2-5834-7F44-92C6-32D9C72F6072}" type="slidenum">
              <a:rPr lang="en-US" smtClean="0"/>
              <a:t>‹#›</a:t>
            </a:fld>
            <a:endParaRPr lang="en-US"/>
          </a:p>
        </p:txBody>
      </p:sp>
    </p:spTree>
    <p:extLst>
      <p:ext uri="{BB962C8B-B14F-4D97-AF65-F5344CB8AC3E}">
        <p14:creationId xmlns:p14="http://schemas.microsoft.com/office/powerpoint/2010/main" val="14628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46c57400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646c57400e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dirty="0"/>
              <a:t>Today we will go over essential knowledge for this course.</a:t>
            </a:r>
            <a:endParaRPr dirty="0"/>
          </a:p>
        </p:txBody>
      </p:sp>
    </p:spTree>
    <p:extLst>
      <p:ext uri="{BB962C8B-B14F-4D97-AF65-F5344CB8AC3E}">
        <p14:creationId xmlns:p14="http://schemas.microsoft.com/office/powerpoint/2010/main" val="323694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1990s, 8-bit byte becomes a standard, and modern architectures such as x86 and arm start to commonly use 8-bit as the smallest building block of storage.</a:t>
            </a:r>
          </a:p>
          <a:p>
            <a:endParaRPr lang="en-US" dirty="0"/>
          </a:p>
          <a:p>
            <a:r>
              <a:rPr lang="en-US" dirty="0"/>
              <a:t>since 8 bits will become the smallest building block of storage, it will be commonly used and referred. How should we represent a byte conveniently?</a:t>
            </a:r>
          </a:p>
        </p:txBody>
      </p:sp>
      <p:sp>
        <p:nvSpPr>
          <p:cNvPr id="4" name="Slide Number Placeholder 3"/>
          <p:cNvSpPr>
            <a:spLocks noGrp="1"/>
          </p:cNvSpPr>
          <p:nvPr>
            <p:ph type="sldNum" sz="quarter" idx="5"/>
          </p:nvPr>
        </p:nvSpPr>
        <p:spPr/>
        <p:txBody>
          <a:bodyPr/>
          <a:lstStyle/>
          <a:p>
            <a:fld id="{F88513B2-5834-7F44-92C6-32D9C72F6072}" type="slidenum">
              <a:rPr lang="en-US" smtClean="0"/>
              <a:t>17</a:t>
            </a:fld>
            <a:endParaRPr lang="en-US"/>
          </a:p>
        </p:txBody>
      </p:sp>
    </p:spTree>
    <p:extLst>
      <p:ext uri="{BB962C8B-B14F-4D97-AF65-F5344CB8AC3E}">
        <p14:creationId xmlns:p14="http://schemas.microsoft.com/office/powerpoint/2010/main" val="14282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still use bits, we have to show 8 binary numbers. Can we simplify it?</a:t>
            </a:r>
          </a:p>
          <a:p>
            <a:r>
              <a:rPr lang="en-US" dirty="0"/>
              <a:t>Hexadecimal is introduced to represent a byte in a much simpler way.</a:t>
            </a:r>
          </a:p>
          <a:p>
            <a:r>
              <a:rPr lang="en-US" dirty="0"/>
              <a:t>We split 8 bits into 2 groups, and each group is 4 bits. We use 0-9, </a:t>
            </a:r>
            <a:r>
              <a:rPr lang="en-US" dirty="0" err="1"/>
              <a:t>abcdef</a:t>
            </a:r>
            <a:r>
              <a:rPr lang="en-US" dirty="0"/>
              <a:t> for hex 0 to 15.</a:t>
            </a:r>
          </a:p>
          <a:p>
            <a:r>
              <a:rPr lang="en-US" dirty="0"/>
              <a:t>In this case, the first 4-bit is 10, which is a in hexadecimal, and the second 4-bits is 12, which is c in hexadecimal.</a:t>
            </a:r>
          </a:p>
          <a:p>
            <a:r>
              <a:rPr lang="en-US" dirty="0"/>
              <a:t>We put the two hexadecimals together, and we get a byte 0xac.</a:t>
            </a:r>
          </a:p>
          <a:p>
            <a:endParaRPr lang="en-US" dirty="0"/>
          </a:p>
          <a:p>
            <a:r>
              <a:rPr lang="en-US" dirty="0"/>
              <a:t>Now we know how to represent a byte, the smallest building block in an architecture. Next, let’s use bytes to represent different type of variables.</a:t>
            </a:r>
          </a:p>
        </p:txBody>
      </p:sp>
      <p:sp>
        <p:nvSpPr>
          <p:cNvPr id="4" name="Slide Number Placeholder 3"/>
          <p:cNvSpPr>
            <a:spLocks noGrp="1"/>
          </p:cNvSpPr>
          <p:nvPr>
            <p:ph type="sldNum" sz="quarter" idx="5"/>
          </p:nvPr>
        </p:nvSpPr>
        <p:spPr/>
        <p:txBody>
          <a:bodyPr/>
          <a:lstStyle/>
          <a:p>
            <a:fld id="{F88513B2-5834-7F44-92C6-32D9C72F6072}" type="slidenum">
              <a:rPr lang="en-US" smtClean="0"/>
              <a:t>18</a:t>
            </a:fld>
            <a:endParaRPr lang="en-US"/>
          </a:p>
        </p:txBody>
      </p:sp>
    </p:spTree>
    <p:extLst>
      <p:ext uri="{BB962C8B-B14F-4D97-AF65-F5344CB8AC3E}">
        <p14:creationId xmlns:p14="http://schemas.microsoft.com/office/powerpoint/2010/main" val="3492336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a:t>
            </a:r>
          </a:p>
          <a:p>
            <a:endParaRPr lang="en-US" dirty="0"/>
          </a:p>
          <a:p>
            <a:r>
              <a:rPr lang="en-US" dirty="0"/>
              <a:t>To encode a character to a number, we are going to convert letter a to its ascii value.</a:t>
            </a:r>
          </a:p>
          <a:p>
            <a:endParaRPr lang="en-US" dirty="0"/>
          </a:p>
          <a:p>
            <a:r>
              <a:rPr lang="en-US" dirty="0"/>
              <a:t>If we zoom out a little bit and look at the memory per byte</a:t>
            </a:r>
          </a:p>
        </p:txBody>
      </p:sp>
      <p:sp>
        <p:nvSpPr>
          <p:cNvPr id="4" name="Slide Number Placeholder 3"/>
          <p:cNvSpPr>
            <a:spLocks noGrp="1"/>
          </p:cNvSpPr>
          <p:nvPr>
            <p:ph type="sldNum" sz="quarter" idx="5"/>
          </p:nvPr>
        </p:nvSpPr>
        <p:spPr/>
        <p:txBody>
          <a:bodyPr/>
          <a:lstStyle/>
          <a:p>
            <a:fld id="{F88513B2-5834-7F44-92C6-32D9C72F6072}" type="slidenum">
              <a:rPr lang="en-US" smtClean="0"/>
              <a:t>19</a:t>
            </a:fld>
            <a:endParaRPr lang="en-US"/>
          </a:p>
        </p:txBody>
      </p:sp>
    </p:spTree>
    <p:extLst>
      <p:ext uri="{BB962C8B-B14F-4D97-AF65-F5344CB8AC3E}">
        <p14:creationId xmlns:p14="http://schemas.microsoft.com/office/powerpoint/2010/main" val="358361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20</a:t>
            </a:fld>
            <a:endParaRPr lang="en-US"/>
          </a:p>
        </p:txBody>
      </p:sp>
    </p:spTree>
    <p:extLst>
      <p:ext uri="{BB962C8B-B14F-4D97-AF65-F5344CB8AC3E}">
        <p14:creationId xmlns:p14="http://schemas.microsoft.com/office/powerpoint/2010/main" val="160517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21</a:t>
            </a:fld>
            <a:endParaRPr lang="en-US"/>
          </a:p>
        </p:txBody>
      </p:sp>
    </p:spTree>
    <p:extLst>
      <p:ext uri="{BB962C8B-B14F-4D97-AF65-F5344CB8AC3E}">
        <p14:creationId xmlns:p14="http://schemas.microsoft.com/office/powerpoint/2010/main" val="1465215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22</a:t>
            </a:fld>
            <a:endParaRPr lang="en-US"/>
          </a:p>
        </p:txBody>
      </p:sp>
    </p:spTree>
    <p:extLst>
      <p:ext uri="{BB962C8B-B14F-4D97-AF65-F5344CB8AC3E}">
        <p14:creationId xmlns:p14="http://schemas.microsoft.com/office/powerpoint/2010/main" val="4091787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23</a:t>
            </a:fld>
            <a:endParaRPr lang="en-US"/>
          </a:p>
        </p:txBody>
      </p:sp>
    </p:spTree>
    <p:extLst>
      <p:ext uri="{BB962C8B-B14F-4D97-AF65-F5344CB8AC3E}">
        <p14:creationId xmlns:p14="http://schemas.microsoft.com/office/powerpoint/2010/main" val="227070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24</a:t>
            </a:fld>
            <a:endParaRPr lang="en-US"/>
          </a:p>
        </p:txBody>
      </p:sp>
    </p:spTree>
    <p:extLst>
      <p:ext uri="{BB962C8B-B14F-4D97-AF65-F5344CB8AC3E}">
        <p14:creationId xmlns:p14="http://schemas.microsoft.com/office/powerpoint/2010/main" val="1769851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25</a:t>
            </a:fld>
            <a:endParaRPr lang="en-US"/>
          </a:p>
        </p:txBody>
      </p:sp>
    </p:spTree>
    <p:extLst>
      <p:ext uri="{BB962C8B-B14F-4D97-AF65-F5344CB8AC3E}">
        <p14:creationId xmlns:p14="http://schemas.microsoft.com/office/powerpoint/2010/main" val="247293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character. Suppose there’s a character variable in the value of small case a, how does the computer store the character?</a:t>
            </a:r>
          </a:p>
        </p:txBody>
      </p:sp>
      <p:sp>
        <p:nvSpPr>
          <p:cNvPr id="4" name="Slide Number Placeholder 3"/>
          <p:cNvSpPr>
            <a:spLocks noGrp="1"/>
          </p:cNvSpPr>
          <p:nvPr>
            <p:ph type="sldNum" sz="quarter" idx="5"/>
          </p:nvPr>
        </p:nvSpPr>
        <p:spPr/>
        <p:txBody>
          <a:bodyPr/>
          <a:lstStyle/>
          <a:p>
            <a:fld id="{F88513B2-5834-7F44-92C6-32D9C72F6072}" type="slidenum">
              <a:rPr lang="en-US" smtClean="0"/>
              <a:t>26</a:t>
            </a:fld>
            <a:endParaRPr lang="en-US"/>
          </a:p>
        </p:txBody>
      </p:sp>
    </p:spTree>
    <p:extLst>
      <p:ext uri="{BB962C8B-B14F-4D97-AF65-F5344CB8AC3E}">
        <p14:creationId xmlns:p14="http://schemas.microsoft.com/office/powerpoint/2010/main" val="10928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8513B2-5834-7F44-92C6-32D9C72F6072}" type="slidenum">
              <a:rPr lang="en-US" smtClean="0"/>
              <a:t>4</a:t>
            </a:fld>
            <a:endParaRPr lang="en-US"/>
          </a:p>
        </p:txBody>
      </p:sp>
    </p:spTree>
    <p:extLst>
      <p:ext uri="{BB962C8B-B14F-4D97-AF65-F5344CB8AC3E}">
        <p14:creationId xmlns:p14="http://schemas.microsoft.com/office/powerpoint/2010/main" val="2269530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specific, we will go over the following contents. First, we will about C program language, focusing on reading and understanding the behavior of C programs. In this semester, we will need to analyze C programs and identify the intended and unintended behaviors.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is python.  The reason why we need python is that, we will use python as the primary coding language through this class python has rich library supports for software security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Third one is bash. Since we are going to focus on Linux programs, you need to know bash commands in order to operate on Linux effectively.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last, we will discuss binary, hexadecimal, number in different bases and the endianness. These are very important knowledge that you will need to write a vulnerability attack under a specific architecture correctly.</a:t>
            </a:r>
            <a:endParaRPr dirty="0"/>
          </a:p>
        </p:txBody>
      </p:sp>
    </p:spTree>
    <p:extLst>
      <p:ext uri="{BB962C8B-B14F-4D97-AF65-F5344CB8AC3E}">
        <p14:creationId xmlns:p14="http://schemas.microsoft.com/office/powerpoint/2010/main" val="285899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talk about C language. As a quick review for the fundamentals of C, I will show you a C program and talk about the language based on the example.</a:t>
            </a:r>
          </a:p>
        </p:txBody>
      </p:sp>
      <p:sp>
        <p:nvSpPr>
          <p:cNvPr id="4" name="Slide Number Placeholder 3"/>
          <p:cNvSpPr>
            <a:spLocks noGrp="1"/>
          </p:cNvSpPr>
          <p:nvPr>
            <p:ph type="sldNum" sz="quarter" idx="5"/>
          </p:nvPr>
        </p:nvSpPr>
        <p:spPr/>
        <p:txBody>
          <a:bodyPr/>
          <a:lstStyle/>
          <a:p>
            <a:fld id="{F88513B2-5834-7F44-92C6-32D9C72F6072}" type="slidenum">
              <a:rPr lang="en-US" smtClean="0"/>
              <a:t>6</a:t>
            </a:fld>
            <a:endParaRPr lang="en-US"/>
          </a:p>
        </p:txBody>
      </p:sp>
    </p:spTree>
    <p:extLst>
      <p:ext uri="{BB962C8B-B14F-4D97-AF65-F5344CB8AC3E}">
        <p14:creationId xmlns:p14="http://schemas.microsoft.com/office/powerpoint/2010/main" val="363538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 pointer, function, malloc </a:t>
            </a:r>
          </a:p>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7</a:t>
            </a:fld>
            <a:endParaRPr lang="en-US"/>
          </a:p>
        </p:txBody>
      </p:sp>
    </p:spTree>
    <p:extLst>
      <p:ext uri="{BB962C8B-B14F-4D97-AF65-F5344CB8AC3E}">
        <p14:creationId xmlns:p14="http://schemas.microsoft.com/office/powerpoint/2010/main" val="139448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408080"/>
                </a:solidFill>
                <a:latin typeface="Courier" pitchFamily="2" charset="0"/>
              </a:rPr>
              <a:t>// What's the type of book should I put here?</a:t>
            </a:r>
            <a:endParaRPr lang="en-US" dirty="0">
              <a:solidFill>
                <a:srgbClr val="408080"/>
              </a:solidFill>
              <a:latin typeface="Courier" pitchFamily="2" charset="0"/>
            </a:endParaRPr>
          </a:p>
          <a:p>
            <a:r>
              <a:rPr lang="en-US" dirty="0"/>
              <a:t>// what if I comment out the initialization?</a:t>
            </a:r>
          </a:p>
        </p:txBody>
      </p:sp>
      <p:sp>
        <p:nvSpPr>
          <p:cNvPr id="4" name="Slide Number Placeholder 3"/>
          <p:cNvSpPr>
            <a:spLocks noGrp="1"/>
          </p:cNvSpPr>
          <p:nvPr>
            <p:ph type="sldNum" sz="quarter" idx="5"/>
          </p:nvPr>
        </p:nvSpPr>
        <p:spPr/>
        <p:txBody>
          <a:bodyPr/>
          <a:lstStyle/>
          <a:p>
            <a:fld id="{F88513B2-5834-7F44-92C6-32D9C72F6072}" type="slidenum">
              <a:rPr lang="en-US" smtClean="0"/>
              <a:t>9</a:t>
            </a:fld>
            <a:endParaRPr lang="en-US"/>
          </a:p>
        </p:txBody>
      </p:sp>
    </p:spTree>
    <p:extLst>
      <p:ext uri="{BB962C8B-B14F-4D97-AF65-F5344CB8AC3E}">
        <p14:creationId xmlns:p14="http://schemas.microsoft.com/office/powerpoint/2010/main" val="151271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13</a:t>
            </a:fld>
            <a:endParaRPr lang="en-US"/>
          </a:p>
        </p:txBody>
      </p:sp>
    </p:spTree>
    <p:extLst>
      <p:ext uri="{BB962C8B-B14F-4D97-AF65-F5344CB8AC3E}">
        <p14:creationId xmlns:p14="http://schemas.microsoft.com/office/powerpoint/2010/main" val="764518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513B2-5834-7F44-92C6-32D9C72F6072}" type="slidenum">
              <a:rPr lang="en-US" smtClean="0"/>
              <a:t>14</a:t>
            </a:fld>
            <a:endParaRPr lang="en-US"/>
          </a:p>
        </p:txBody>
      </p:sp>
    </p:spTree>
    <p:extLst>
      <p:ext uri="{BB962C8B-B14F-4D97-AF65-F5344CB8AC3E}">
        <p14:creationId xmlns:p14="http://schemas.microsoft.com/office/powerpoint/2010/main" val="100194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that computer is a world of 0 and 1. So if you look at what’s going on in your computer, you will actually see 0s and 1s everywhere. This looks way too subtle, so scientists come up with the notation of byte. At the beginning, the number of bits in a byte was hardware dependent. There were 6-bit and 9-bit byte computers in 1960s, and at that time, people often use the term syllable as a group of bit streams.</a:t>
            </a:r>
          </a:p>
        </p:txBody>
      </p:sp>
      <p:sp>
        <p:nvSpPr>
          <p:cNvPr id="4" name="Slide Number Placeholder 3"/>
          <p:cNvSpPr>
            <a:spLocks noGrp="1"/>
          </p:cNvSpPr>
          <p:nvPr>
            <p:ph type="sldNum" sz="quarter" idx="5"/>
          </p:nvPr>
        </p:nvSpPr>
        <p:spPr/>
        <p:txBody>
          <a:bodyPr/>
          <a:lstStyle/>
          <a:p>
            <a:fld id="{F88513B2-5834-7F44-92C6-32D9C72F6072}" type="slidenum">
              <a:rPr lang="en-US" smtClean="0"/>
              <a:t>16</a:t>
            </a:fld>
            <a:endParaRPr lang="en-US"/>
          </a:p>
        </p:txBody>
      </p:sp>
    </p:spTree>
    <p:extLst>
      <p:ext uri="{BB962C8B-B14F-4D97-AF65-F5344CB8AC3E}">
        <p14:creationId xmlns:p14="http://schemas.microsoft.com/office/powerpoint/2010/main" val="3576499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1" name="Google Shape;11;p2"/>
          <p:cNvSpPr/>
          <p:nvPr/>
        </p:nvSpPr>
        <p:spPr>
          <a:xfrm>
            <a:off x="1753700" y="12283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347300" y="821900"/>
            <a:ext cx="8548867" cy="5214133"/>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3429500" y="2758167"/>
            <a:ext cx="56956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6400"/>
              <a:buNone/>
              <a:defRPr sz="6000"/>
            </a:lvl1pPr>
            <a:lvl2pPr lvl="1">
              <a:spcBef>
                <a:spcPts val="0"/>
              </a:spcBef>
              <a:spcAft>
                <a:spcPts val="0"/>
              </a:spcAft>
              <a:buSzPts val="6400"/>
              <a:buNone/>
              <a:defRPr sz="8533"/>
            </a:lvl2pPr>
            <a:lvl3pPr lvl="2">
              <a:spcBef>
                <a:spcPts val="0"/>
              </a:spcBef>
              <a:spcAft>
                <a:spcPts val="0"/>
              </a:spcAft>
              <a:buSzPts val="6400"/>
              <a:buNone/>
              <a:defRPr sz="8533"/>
            </a:lvl3pPr>
            <a:lvl4pPr lvl="3">
              <a:spcBef>
                <a:spcPts val="0"/>
              </a:spcBef>
              <a:spcAft>
                <a:spcPts val="0"/>
              </a:spcAft>
              <a:buSzPts val="6400"/>
              <a:buNone/>
              <a:defRPr sz="8533"/>
            </a:lvl4pPr>
            <a:lvl5pPr lvl="4">
              <a:spcBef>
                <a:spcPts val="0"/>
              </a:spcBef>
              <a:spcAft>
                <a:spcPts val="0"/>
              </a:spcAft>
              <a:buSzPts val="6400"/>
              <a:buNone/>
              <a:defRPr sz="8533"/>
            </a:lvl5pPr>
            <a:lvl6pPr lvl="5">
              <a:spcBef>
                <a:spcPts val="0"/>
              </a:spcBef>
              <a:spcAft>
                <a:spcPts val="0"/>
              </a:spcAft>
              <a:buSzPts val="6400"/>
              <a:buNone/>
              <a:defRPr sz="8533"/>
            </a:lvl6pPr>
            <a:lvl7pPr lvl="6">
              <a:spcBef>
                <a:spcPts val="0"/>
              </a:spcBef>
              <a:spcAft>
                <a:spcPts val="0"/>
              </a:spcAft>
              <a:buSzPts val="6400"/>
              <a:buNone/>
              <a:defRPr sz="8533"/>
            </a:lvl7pPr>
            <a:lvl8pPr lvl="7">
              <a:spcBef>
                <a:spcPts val="0"/>
              </a:spcBef>
              <a:spcAft>
                <a:spcPts val="0"/>
              </a:spcAft>
              <a:buSzPts val="6400"/>
              <a:buNone/>
              <a:defRPr sz="8533"/>
            </a:lvl8pPr>
            <a:lvl9pPr lvl="8">
              <a:spcBef>
                <a:spcPts val="0"/>
              </a:spcBef>
              <a:spcAft>
                <a:spcPts val="0"/>
              </a:spcAft>
              <a:buSzPts val="6400"/>
              <a:buNone/>
              <a:defRPr sz="8533"/>
            </a:lvl9pPr>
          </a:lstStyle>
          <a:p>
            <a:r>
              <a:rPr lang="en-US" dirty="0"/>
              <a:t>Click to edit Master title style</a:t>
            </a:r>
            <a:endParaRPr dirty="0"/>
          </a:p>
        </p:txBody>
      </p:sp>
    </p:spTree>
    <p:extLst>
      <p:ext uri="{BB962C8B-B14F-4D97-AF65-F5344CB8AC3E}">
        <p14:creationId xmlns:p14="http://schemas.microsoft.com/office/powerpoint/2010/main" val="86792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10F-F746-8146-A2CA-3D1776408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7637BA-D370-ED46-878B-CDEE24184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E1140-2F73-FE4D-BD65-1037CCE1858F}"/>
              </a:ext>
            </a:extLst>
          </p:cNvPr>
          <p:cNvSpPr>
            <a:spLocks noGrp="1"/>
          </p:cNvSpPr>
          <p:nvPr>
            <p:ph type="dt" sz="half" idx="10"/>
          </p:nvPr>
        </p:nvSpPr>
        <p:spPr/>
        <p:txBody>
          <a:bodyPr/>
          <a:lstStyle/>
          <a:p>
            <a:fld id="{052A4D3D-81C0-A947-A8BB-83CC1E445D14}" type="datetimeFigureOut">
              <a:rPr lang="en-US" smtClean="0"/>
              <a:t>8/27/20</a:t>
            </a:fld>
            <a:endParaRPr lang="en-US"/>
          </a:p>
        </p:txBody>
      </p:sp>
      <p:sp>
        <p:nvSpPr>
          <p:cNvPr id="5" name="Footer Placeholder 4">
            <a:extLst>
              <a:ext uri="{FF2B5EF4-FFF2-40B4-BE49-F238E27FC236}">
                <a16:creationId xmlns:a16="http://schemas.microsoft.com/office/drawing/2014/main" id="{1B379AD5-7F96-F143-90C1-E7A249053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9B65E-9C49-B840-95DB-10D000D29077}"/>
              </a:ext>
            </a:extLst>
          </p:cNvPr>
          <p:cNvSpPr>
            <a:spLocks noGrp="1"/>
          </p:cNvSpPr>
          <p:nvPr>
            <p:ph type="sldNum" sz="quarter" idx="12"/>
          </p:nvPr>
        </p:nvSpPr>
        <p:spPr/>
        <p:txBody>
          <a:bodyPr/>
          <a:lstStyle/>
          <a:p>
            <a:fld id="{B8AB1F1C-5B97-FA47-A21B-131B164DAC8F}" type="slidenum">
              <a:rPr lang="en-US" smtClean="0"/>
              <a:t>‹#›</a:t>
            </a:fld>
            <a:endParaRPr lang="en-US"/>
          </a:p>
        </p:txBody>
      </p:sp>
    </p:spTree>
    <p:extLst>
      <p:ext uri="{BB962C8B-B14F-4D97-AF65-F5344CB8AC3E}">
        <p14:creationId xmlns:p14="http://schemas.microsoft.com/office/powerpoint/2010/main" val="242061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userDrawn="1">
  <p:cSld name="Subtitle">
    <p:bg>
      <p:bgPr>
        <a:solidFill>
          <a:schemeClr val="accent4"/>
        </a:solidFill>
        <a:effectLst/>
      </p:bgPr>
    </p:bg>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16" name="Google Shape;16;p3"/>
          <p:cNvSpPr/>
          <p:nvPr/>
        </p:nvSpPr>
        <p:spPr>
          <a:xfrm rot="169468" flipH="1">
            <a:off x="4811963" y="861595"/>
            <a:ext cx="6997300" cy="5079376"/>
          </a:xfrm>
          <a:prstGeom prst="wedgeEllipseCallout">
            <a:avLst>
              <a:gd name="adj1" fmla="val -42509"/>
              <a:gd name="adj2" fmla="val 62980"/>
            </a:avLst>
          </a:prstGeom>
          <a:solidFill>
            <a:srgbClr val="001936">
              <a:alpha val="219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169468" flipH="1">
            <a:off x="4507163" y="556795"/>
            <a:ext cx="6997300" cy="5079376"/>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5468167" y="2212733"/>
            <a:ext cx="502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dirty="0"/>
              <a:t>Click to edit Master title style</a:t>
            </a:r>
            <a:endParaRPr dirty="0"/>
          </a:p>
        </p:txBody>
      </p:sp>
      <p:sp>
        <p:nvSpPr>
          <p:cNvPr id="20" name="Google Shape;20;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61886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21"/>
        <p:cNvGrpSpPr/>
        <p:nvPr/>
      </p:nvGrpSpPr>
      <p:grpSpPr>
        <a:xfrm>
          <a:off x="0" y="0"/>
          <a:ext cx="0" cy="0"/>
          <a:chOff x="0" y="0"/>
          <a:chExt cx="0" cy="0"/>
        </a:xfrm>
      </p:grpSpPr>
      <p:pic>
        <p:nvPicPr>
          <p:cNvPr id="22" name="Google Shape;22;p4" descr="comic-02.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3" name="Google Shape;23;p4"/>
          <p:cNvSpPr/>
          <p:nvPr/>
        </p:nvSpPr>
        <p:spPr>
          <a:xfrm>
            <a:off x="2656468" y="50367"/>
            <a:ext cx="7488769" cy="6960587"/>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4" name="Google Shape;24;p4"/>
          <p:cNvSpPr/>
          <p:nvPr/>
        </p:nvSpPr>
        <p:spPr>
          <a:xfrm>
            <a:off x="2351667" y="-152834"/>
            <a:ext cx="7488769" cy="6960587"/>
          </a:xfrm>
          <a:custGeom>
            <a:avLst/>
            <a:gdLst/>
            <a:ahLst/>
            <a:cxnLst/>
            <a:rect l="l" t="t" r="r" b="b"/>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med" len="med"/>
            <a:tailEnd type="none" w="med" len="med"/>
          </a:ln>
        </p:spPr>
      </p:sp>
      <p:sp>
        <p:nvSpPr>
          <p:cNvPr id="25" name="Google Shape;25;p4"/>
          <p:cNvSpPr txBox="1">
            <a:spLocks noGrp="1"/>
          </p:cNvSpPr>
          <p:nvPr>
            <p:ph type="body" idx="1"/>
          </p:nvPr>
        </p:nvSpPr>
        <p:spPr>
          <a:xfrm>
            <a:off x="3874400" y="2882400"/>
            <a:ext cx="4443200" cy="10932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Clr>
                <a:srgbClr val="000000"/>
              </a:buClr>
              <a:buSzPts val="2400"/>
              <a:buFont typeface="Bangers"/>
              <a:buChar char="×"/>
              <a:defRPr sz="3200">
                <a:solidFill>
                  <a:srgbClr val="000000"/>
                </a:solidFill>
                <a:latin typeface="Bangers"/>
                <a:ea typeface="Bangers"/>
                <a:cs typeface="Bangers"/>
                <a:sym typeface="Bangers"/>
              </a:defRPr>
            </a:lvl1pPr>
            <a:lvl2pPr marL="1219170" lvl="1" indent="-507987"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marL="1828754" lvl="2" indent="-507987" algn="ctr" rtl="0">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marL="2438339" lvl="3"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4pPr>
            <a:lvl5pPr marL="3047924" lvl="4"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5pPr>
            <a:lvl6pPr marL="3657509" lvl="5"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6pPr>
            <a:lvl7pPr marL="4267093" lvl="6"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7pPr>
            <a:lvl8pPr marL="4876678" lvl="7" indent="-507987" algn="ctr" rtl="0">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8pPr>
            <a:lvl9pPr marL="5486263" lvl="8" indent="-507987" algn="ctr">
              <a:spcBef>
                <a:spcPts val="0"/>
              </a:spcBef>
              <a:spcAft>
                <a:spcPts val="0"/>
              </a:spcAft>
              <a:buClr>
                <a:srgbClr val="000000"/>
              </a:buClr>
              <a:buSzPts val="2400"/>
              <a:buFont typeface="Bangers"/>
              <a:buChar char="×"/>
              <a:defRPr sz="3200">
                <a:solidFill>
                  <a:srgbClr val="000000"/>
                </a:solidFill>
                <a:latin typeface="Bangers"/>
                <a:ea typeface="Bangers"/>
                <a:cs typeface="Bangers"/>
                <a:sym typeface="Bangers"/>
              </a:defRPr>
            </a:lvl9pPr>
          </a:lstStyle>
          <a:p>
            <a:pPr lvl="0"/>
            <a:r>
              <a:rPr lang="en-US"/>
              <a:t>Click to edit Master text styles</a:t>
            </a:r>
          </a:p>
        </p:txBody>
      </p:sp>
      <p:sp>
        <p:nvSpPr>
          <p:cNvPr id="26" name="Google Shape;26;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atin typeface="Bangers"/>
                <a:ea typeface="Bangers"/>
                <a:cs typeface="Bangers"/>
                <a:sym typeface="Bangers"/>
              </a:defRPr>
            </a:lvl1pPr>
            <a:lvl2pPr lvl="1">
              <a:buNone/>
              <a:defRPr>
                <a:latin typeface="Bangers"/>
                <a:ea typeface="Bangers"/>
                <a:cs typeface="Bangers"/>
                <a:sym typeface="Bangers"/>
              </a:defRPr>
            </a:lvl2pPr>
            <a:lvl3pPr lvl="2">
              <a:buNone/>
              <a:defRPr>
                <a:latin typeface="Bangers"/>
                <a:ea typeface="Bangers"/>
                <a:cs typeface="Bangers"/>
                <a:sym typeface="Bangers"/>
              </a:defRPr>
            </a:lvl3pPr>
            <a:lvl4pPr lvl="3">
              <a:buNone/>
              <a:defRPr>
                <a:latin typeface="Bangers"/>
                <a:ea typeface="Bangers"/>
                <a:cs typeface="Bangers"/>
                <a:sym typeface="Bangers"/>
              </a:defRPr>
            </a:lvl4pPr>
            <a:lvl5pPr lvl="4">
              <a:buNone/>
              <a:defRPr>
                <a:latin typeface="Bangers"/>
                <a:ea typeface="Bangers"/>
                <a:cs typeface="Bangers"/>
                <a:sym typeface="Bangers"/>
              </a:defRPr>
            </a:lvl5pPr>
            <a:lvl6pPr lvl="5">
              <a:buNone/>
              <a:defRPr>
                <a:latin typeface="Bangers"/>
                <a:ea typeface="Bangers"/>
                <a:cs typeface="Bangers"/>
                <a:sym typeface="Bangers"/>
              </a:defRPr>
            </a:lvl6pPr>
            <a:lvl7pPr lvl="6">
              <a:buNone/>
              <a:defRPr>
                <a:latin typeface="Bangers"/>
                <a:ea typeface="Bangers"/>
                <a:cs typeface="Bangers"/>
                <a:sym typeface="Bangers"/>
              </a:defRPr>
            </a:lvl7pPr>
            <a:lvl8pPr lvl="7">
              <a:buNone/>
              <a:defRPr>
                <a:latin typeface="Bangers"/>
                <a:ea typeface="Bangers"/>
                <a:cs typeface="Bangers"/>
                <a:sym typeface="Bangers"/>
              </a:defRPr>
            </a:lvl8pPr>
            <a:lvl9pPr lvl="8">
              <a:buNone/>
              <a:defRPr>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08838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chemeClr val="accent3"/>
        </a:solidFill>
        <a:effectLst/>
      </p:bgPr>
    </p:bg>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29" name="Google Shape;29;p5"/>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32" name="Google Shape;32;p5"/>
          <p:cNvSpPr txBox="1">
            <a:spLocks noGrp="1"/>
          </p:cNvSpPr>
          <p:nvPr>
            <p:ph type="body" idx="1"/>
          </p:nvPr>
        </p:nvSpPr>
        <p:spPr>
          <a:xfrm>
            <a:off x="1402733" y="2061256"/>
            <a:ext cx="9290766" cy="3847374"/>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sz="24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dirty="0"/>
              <a:t>Click to edit Master text styles</a:t>
            </a:r>
          </a:p>
        </p:txBody>
      </p:sp>
      <p:sp>
        <p:nvSpPr>
          <p:cNvPr id="33" name="Google Shape;33;p5"/>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166659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rgbClr val="249651"/>
        </a:solidFill>
        <a:effectLst/>
      </p:bgPr>
    </p:bg>
    <p:spTree>
      <p:nvGrpSpPr>
        <p:cNvPr id="1" name="Shape 34"/>
        <p:cNvGrpSpPr/>
        <p:nvPr/>
      </p:nvGrpSpPr>
      <p:grpSpPr>
        <a:xfrm>
          <a:off x="0" y="0"/>
          <a:ext cx="0" cy="0"/>
          <a:chOff x="0" y="0"/>
          <a:chExt cx="0" cy="0"/>
        </a:xfrm>
      </p:grpSpPr>
      <p:pic>
        <p:nvPicPr>
          <p:cNvPr id="35" name="Google Shape;35;p6"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36" name="Google Shape;36;p6"/>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7" name="Google Shape;37;p6"/>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8" name="Google Shape;38;p6"/>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39" name="Google Shape;39;p6"/>
          <p:cNvSpPr txBox="1">
            <a:spLocks noGrp="1"/>
          </p:cNvSpPr>
          <p:nvPr>
            <p:ph type="body" idx="1"/>
          </p:nvPr>
        </p:nvSpPr>
        <p:spPr>
          <a:xfrm>
            <a:off x="1431500" y="2066833"/>
            <a:ext cx="4528400" cy="35548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400"/>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pPr lvl="0"/>
            <a:r>
              <a:rPr lang="en-US" dirty="0"/>
              <a:t>Click to edit Master text styles</a:t>
            </a:r>
          </a:p>
        </p:txBody>
      </p:sp>
      <p:sp>
        <p:nvSpPr>
          <p:cNvPr id="40" name="Google Shape;40;p6"/>
          <p:cNvSpPr txBox="1">
            <a:spLocks noGrp="1"/>
          </p:cNvSpPr>
          <p:nvPr>
            <p:ph type="body" idx="2"/>
          </p:nvPr>
        </p:nvSpPr>
        <p:spPr>
          <a:xfrm>
            <a:off x="6232335" y="2066833"/>
            <a:ext cx="4528400" cy="35548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400"/>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pPr lvl="0"/>
            <a:r>
              <a:rPr lang="en-US" dirty="0"/>
              <a:t>Click to edit Master text styles</a:t>
            </a:r>
          </a:p>
        </p:txBody>
      </p:sp>
      <p:sp>
        <p:nvSpPr>
          <p:cNvPr id="41" name="Google Shape;41;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4398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chemeClr val="accent5"/>
        </a:solidFill>
        <a:effectLst/>
      </p:bgPr>
    </p:bg>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44" name="Google Shape;44;p7"/>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dirty="0"/>
              <a:t>Click to edit Master title style</a:t>
            </a:r>
            <a:endParaRPr dirty="0"/>
          </a:p>
        </p:txBody>
      </p:sp>
      <p:sp>
        <p:nvSpPr>
          <p:cNvPr id="47" name="Google Shape;47;p7"/>
          <p:cNvSpPr txBox="1">
            <a:spLocks noGrp="1"/>
          </p:cNvSpPr>
          <p:nvPr>
            <p:ph type="body" idx="1"/>
          </p:nvPr>
        </p:nvSpPr>
        <p:spPr>
          <a:xfrm>
            <a:off x="120393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dirty="0"/>
              <a:t>Click to edit Master text styles</a:t>
            </a:r>
          </a:p>
        </p:txBody>
      </p:sp>
      <p:sp>
        <p:nvSpPr>
          <p:cNvPr id="48" name="Google Shape;48;p7"/>
          <p:cNvSpPr txBox="1">
            <a:spLocks noGrp="1"/>
          </p:cNvSpPr>
          <p:nvPr>
            <p:ph type="body" idx="2"/>
          </p:nvPr>
        </p:nvSpPr>
        <p:spPr>
          <a:xfrm>
            <a:off x="4421324"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49" name="Google Shape;49;p7"/>
          <p:cNvSpPr txBox="1">
            <a:spLocks noGrp="1"/>
          </p:cNvSpPr>
          <p:nvPr>
            <p:ph type="body" idx="3"/>
          </p:nvPr>
        </p:nvSpPr>
        <p:spPr>
          <a:xfrm>
            <a:off x="7638713" y="2074900"/>
            <a:ext cx="3060400" cy="3763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0" name="Google Shape;50;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9177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6"/>
        </a:solidFill>
        <a:effectLst/>
      </p:bgPr>
    </p:bg>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3" name="Google Shape;53;p8"/>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1301681" y="1169209"/>
            <a:ext cx="9373171" cy="101351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dirty="0"/>
              <a:t>Click to edit Master title style</a:t>
            </a:r>
            <a:endParaRPr dirty="0"/>
          </a:p>
        </p:txBody>
      </p:sp>
      <p:sp>
        <p:nvSpPr>
          <p:cNvPr id="56" name="Google Shape;56;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85430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1"/>
        </a:solidFill>
        <a:effectLst/>
      </p:bgPr>
    </p:bg>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12192000" cy="6858000"/>
          </a:xfrm>
          <a:prstGeom prst="rect">
            <a:avLst/>
          </a:prstGeom>
          <a:noFill/>
          <a:ln>
            <a:noFill/>
          </a:ln>
        </p:spPr>
      </p:pic>
      <p:sp>
        <p:nvSpPr>
          <p:cNvPr id="59" name="Google Shape;59;p9"/>
          <p:cNvSpPr/>
          <p:nvPr/>
        </p:nvSpPr>
        <p:spPr>
          <a:xfrm>
            <a:off x="979467" y="10180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674667" y="713201"/>
            <a:ext cx="10505333" cy="5580367"/>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609622" y="5366976"/>
            <a:ext cx="10973191" cy="692829"/>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2" name="Google Shape;62;p9"/>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35174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824BB0"/>
        </a:solidFill>
        <a:effectLst/>
      </p:bgPr>
    </p:bg>
    <p:spTree>
      <p:nvGrpSpPr>
        <p:cNvPr id="1" name="Shape 63"/>
        <p:cNvGrpSpPr/>
        <p:nvPr/>
      </p:nvGrpSpPr>
      <p:grpSpPr>
        <a:xfrm>
          <a:off x="0" y="0"/>
          <a:ext cx="0" cy="0"/>
          <a:chOff x="0" y="0"/>
          <a:chExt cx="0" cy="0"/>
        </a:xfrm>
      </p:grpSpPr>
      <p:pic>
        <p:nvPicPr>
          <p:cNvPr id="64" name="Google Shape;64;p10" descr="comic-03.png"/>
          <p:cNvPicPr preferRelativeResize="0"/>
          <p:nvPr/>
        </p:nvPicPr>
        <p:blipFill>
          <a:blip r:embed="rId2">
            <a:alphaModFix amt="10000"/>
          </a:blip>
          <a:stretch>
            <a:fillRect/>
          </a:stretch>
        </p:blipFill>
        <p:spPr>
          <a:xfrm>
            <a:off x="0" y="0"/>
            <a:ext cx="12192000" cy="6858000"/>
          </a:xfrm>
          <a:prstGeom prst="rect">
            <a:avLst/>
          </a:prstGeom>
          <a:noFill/>
          <a:ln>
            <a:noFill/>
          </a:ln>
        </p:spPr>
      </p:pic>
      <p:sp>
        <p:nvSpPr>
          <p:cNvPr id="65" name="Google Shape;65;p10"/>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216581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1301681" y="1169209"/>
            <a:ext cx="9373171" cy="1013519"/>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402733" y="2061256"/>
            <a:ext cx="10281200" cy="440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a:solidFill>
                  <a:srgbClr val="FFFFFF"/>
                </a:solidFill>
                <a:latin typeface="Bangers"/>
                <a:ea typeface="Bangers"/>
                <a:cs typeface="Bangers"/>
                <a:sym typeface="Bangers"/>
              </a:defRPr>
            </a:lvl1pPr>
            <a:lvl2pPr lvl="1" algn="r">
              <a:buNone/>
              <a:defRPr sz="1600">
                <a:solidFill>
                  <a:srgbClr val="FFFFFF"/>
                </a:solidFill>
                <a:latin typeface="Bangers"/>
                <a:ea typeface="Bangers"/>
                <a:cs typeface="Bangers"/>
                <a:sym typeface="Bangers"/>
              </a:defRPr>
            </a:lvl2pPr>
            <a:lvl3pPr lvl="2" algn="r">
              <a:buNone/>
              <a:defRPr sz="1600">
                <a:solidFill>
                  <a:srgbClr val="FFFFFF"/>
                </a:solidFill>
                <a:latin typeface="Bangers"/>
                <a:ea typeface="Bangers"/>
                <a:cs typeface="Bangers"/>
                <a:sym typeface="Bangers"/>
              </a:defRPr>
            </a:lvl3pPr>
            <a:lvl4pPr lvl="3" algn="r">
              <a:buNone/>
              <a:defRPr sz="1600">
                <a:solidFill>
                  <a:srgbClr val="FFFFFF"/>
                </a:solidFill>
                <a:latin typeface="Bangers"/>
                <a:ea typeface="Bangers"/>
                <a:cs typeface="Bangers"/>
                <a:sym typeface="Bangers"/>
              </a:defRPr>
            </a:lvl4pPr>
            <a:lvl5pPr lvl="4" algn="r">
              <a:buNone/>
              <a:defRPr sz="1600">
                <a:solidFill>
                  <a:srgbClr val="FFFFFF"/>
                </a:solidFill>
                <a:latin typeface="Bangers"/>
                <a:ea typeface="Bangers"/>
                <a:cs typeface="Bangers"/>
                <a:sym typeface="Bangers"/>
              </a:defRPr>
            </a:lvl5pPr>
            <a:lvl6pPr lvl="5" algn="r">
              <a:buNone/>
              <a:defRPr sz="1600">
                <a:solidFill>
                  <a:srgbClr val="FFFFFF"/>
                </a:solidFill>
                <a:latin typeface="Bangers"/>
                <a:ea typeface="Bangers"/>
                <a:cs typeface="Bangers"/>
                <a:sym typeface="Bangers"/>
              </a:defRPr>
            </a:lvl6pPr>
            <a:lvl7pPr lvl="6" algn="r">
              <a:buNone/>
              <a:defRPr sz="1600">
                <a:solidFill>
                  <a:srgbClr val="FFFFFF"/>
                </a:solidFill>
                <a:latin typeface="Bangers"/>
                <a:ea typeface="Bangers"/>
                <a:cs typeface="Bangers"/>
                <a:sym typeface="Bangers"/>
              </a:defRPr>
            </a:lvl7pPr>
            <a:lvl8pPr lvl="7" algn="r">
              <a:buNone/>
              <a:defRPr sz="1600">
                <a:solidFill>
                  <a:srgbClr val="FFFFFF"/>
                </a:solidFill>
                <a:latin typeface="Bangers"/>
                <a:ea typeface="Bangers"/>
                <a:cs typeface="Bangers"/>
                <a:sym typeface="Bangers"/>
              </a:defRPr>
            </a:lvl8pPr>
            <a:lvl9pPr lvl="8" algn="r">
              <a:buNone/>
              <a:defRPr sz="1600">
                <a:solidFill>
                  <a:srgbClr val="FFFFFF"/>
                </a:solidFill>
                <a:latin typeface="Bangers"/>
                <a:ea typeface="Bangers"/>
                <a:cs typeface="Bangers"/>
                <a:sym typeface="Bangers"/>
              </a:defRPr>
            </a:lvl9pPr>
          </a:lstStyle>
          <a:p>
            <a:fld id="{B8AB1F1C-5B97-FA47-A21B-131B164DAC8F}" type="slidenum">
              <a:rPr lang="en-US" smtClean="0"/>
              <a:t>‹#›</a:t>
            </a:fld>
            <a:endParaRPr lang="en-US"/>
          </a:p>
        </p:txBody>
      </p:sp>
    </p:spTree>
    <p:extLst>
      <p:ext uri="{BB962C8B-B14F-4D97-AF65-F5344CB8AC3E}">
        <p14:creationId xmlns:p14="http://schemas.microsoft.com/office/powerpoint/2010/main" val="396140859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asu.zoom.us/j/99084307002"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hyperlink" Target="https://www.tiffanybao.com/courses/cse545/labs/service.c"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tiffanybao.com/courses/cse545/" TargetMode="External"/><Relationship Id="rId7" Type="http://schemas.openxmlformats.org/officeDocument/2006/relationships/hyperlink" Target="https://asu.zoom.us/j/99084307002"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asu.zoom.us/j/99205624037" TargetMode="External"/><Relationship Id="rId5" Type="http://schemas.openxmlformats.org/officeDocument/2006/relationships/hyperlink" Target="https://join.slack.com/t/newworkspace-tko7628/shared_invite/zt-gmelmngl-cQDTCczGQlor3mpf~EsAqw" TargetMode="External"/><Relationship Id="rId4" Type="http://schemas.openxmlformats.org/officeDocument/2006/relationships/hyperlink" Target="https://www.youtube.com/playlist?list=PLV4Dfls5jUgxGIyUVFi2Jy-mTGEMzadQ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ctrTitle"/>
          </p:nvPr>
        </p:nvSpPr>
        <p:spPr>
          <a:xfrm>
            <a:off x="2914133" y="1268218"/>
            <a:ext cx="6531200" cy="4381313"/>
          </a:xfrm>
          <a:prstGeom prst="rect">
            <a:avLst/>
          </a:prstGeom>
          <a:noFill/>
          <a:ln>
            <a:noFill/>
          </a:ln>
        </p:spPr>
        <p:txBody>
          <a:bodyPr spcFirstLastPara="1" wrap="square" lIns="121900" tIns="121900" rIns="121900" bIns="121900" anchor="ctr" anchorCtr="0">
            <a:noAutofit/>
          </a:bodyPr>
          <a:lstStyle/>
          <a:p>
            <a:r>
              <a:rPr lang="en" sz="4267" dirty="0"/>
              <a:t>CSE 545 F2020, Week 2</a:t>
            </a:r>
            <a:br>
              <a:rPr lang="en" sz="4267" dirty="0"/>
            </a:br>
            <a:br>
              <a:rPr lang="en" sz="2400" dirty="0"/>
            </a:br>
            <a:r>
              <a:rPr lang="en" sz="5867" dirty="0"/>
              <a:t>Essentials for Software Security</a:t>
            </a:r>
            <a:br>
              <a:rPr lang="en" sz="5867" dirty="0"/>
            </a:br>
            <a:endParaRPr sz="3200" dirty="0"/>
          </a:p>
          <a:p>
            <a:pPr lvl="0" algn="r"/>
            <a:r>
              <a:rPr lang="en" sz="2400" u="sng" dirty="0"/>
              <a:t>Tiffany Bao</a:t>
            </a:r>
            <a:br>
              <a:rPr lang="en" sz="2400" u="sng" dirty="0"/>
            </a:br>
            <a:r>
              <a:rPr lang="en-US" sz="2400" dirty="0" err="1"/>
              <a:t>tbao@asu.edu</a:t>
            </a:r>
            <a:endParaRPr sz="2400" u="sng" dirty="0"/>
          </a:p>
        </p:txBody>
      </p:sp>
    </p:spTree>
    <p:extLst>
      <p:ext uri="{BB962C8B-B14F-4D97-AF65-F5344CB8AC3E}">
        <p14:creationId xmlns:p14="http://schemas.microsoft.com/office/powerpoint/2010/main" val="392911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B692-9624-6A42-B440-2A39542EEB78}"/>
              </a:ext>
            </a:extLst>
          </p:cNvPr>
          <p:cNvSpPr>
            <a:spLocks noGrp="1"/>
          </p:cNvSpPr>
          <p:nvPr>
            <p:ph type="ctrTitle"/>
          </p:nvPr>
        </p:nvSpPr>
        <p:spPr/>
        <p:txBody>
          <a:bodyPr/>
          <a:lstStyle/>
          <a:p>
            <a:r>
              <a:rPr lang="en-US" dirty="0"/>
              <a:t>Python 101</a:t>
            </a:r>
          </a:p>
        </p:txBody>
      </p:sp>
      <p:sp>
        <p:nvSpPr>
          <p:cNvPr id="3" name="Subtitle 2">
            <a:extLst>
              <a:ext uri="{FF2B5EF4-FFF2-40B4-BE49-F238E27FC236}">
                <a16:creationId xmlns:a16="http://schemas.microsoft.com/office/drawing/2014/main" id="{99921C55-39C2-864A-8E10-3A096AD86755}"/>
              </a:ext>
            </a:extLst>
          </p:cNvPr>
          <p:cNvSpPr>
            <a:spLocks noGrp="1"/>
          </p:cNvSpPr>
          <p:nvPr>
            <p:ph type="subTitle" idx="4294967295"/>
          </p:nvPr>
        </p:nvSpPr>
        <p:spPr>
          <a:xfrm>
            <a:off x="5468167" y="3583535"/>
            <a:ext cx="5023200" cy="1046400"/>
          </a:xfrm>
        </p:spPr>
        <p:txBody>
          <a:bodyPr/>
          <a:lstStyle/>
          <a:p>
            <a:endParaRPr lang="en-US"/>
          </a:p>
        </p:txBody>
      </p:sp>
    </p:spTree>
    <p:extLst>
      <p:ext uri="{BB962C8B-B14F-4D97-AF65-F5344CB8AC3E}">
        <p14:creationId xmlns:p14="http://schemas.microsoft.com/office/powerpoint/2010/main" val="279009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66F7D-2A9A-F647-ABB7-078E3349DD26}"/>
              </a:ext>
            </a:extLst>
          </p:cNvPr>
          <p:cNvSpPr>
            <a:spLocks noGrp="1"/>
          </p:cNvSpPr>
          <p:nvPr>
            <p:ph type="title"/>
          </p:nvPr>
        </p:nvSpPr>
        <p:spPr/>
        <p:txBody>
          <a:bodyPr/>
          <a:lstStyle/>
          <a:p>
            <a:r>
              <a:rPr lang="en-US" dirty="0"/>
              <a:t>We are going to…</a:t>
            </a:r>
          </a:p>
        </p:txBody>
      </p:sp>
      <p:sp>
        <p:nvSpPr>
          <p:cNvPr id="5" name="Text Placeholder 4">
            <a:extLst>
              <a:ext uri="{FF2B5EF4-FFF2-40B4-BE49-F238E27FC236}">
                <a16:creationId xmlns:a16="http://schemas.microsoft.com/office/drawing/2014/main" id="{ED3CAD1F-1127-1F4F-B229-66B7516D75C3}"/>
              </a:ext>
            </a:extLst>
          </p:cNvPr>
          <p:cNvSpPr>
            <a:spLocks noGrp="1"/>
          </p:cNvSpPr>
          <p:nvPr>
            <p:ph type="body" idx="1"/>
          </p:nvPr>
        </p:nvSpPr>
        <p:spPr/>
        <p:txBody>
          <a:bodyPr/>
          <a:lstStyle/>
          <a:p>
            <a:r>
              <a:rPr lang="en-US" dirty="0"/>
              <a:t>Write an interactive server</a:t>
            </a:r>
          </a:p>
          <a:p>
            <a:r>
              <a:rPr lang="en-US" dirty="0"/>
              <a:t>Interact with the server</a:t>
            </a:r>
          </a:p>
        </p:txBody>
      </p:sp>
    </p:spTree>
    <p:extLst>
      <p:ext uri="{BB962C8B-B14F-4D97-AF65-F5344CB8AC3E}">
        <p14:creationId xmlns:p14="http://schemas.microsoft.com/office/powerpoint/2010/main" val="25792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8134-B822-4D47-B9E7-B9770F297E91}"/>
              </a:ext>
            </a:extLst>
          </p:cNvPr>
          <p:cNvSpPr>
            <a:spLocks noGrp="1"/>
          </p:cNvSpPr>
          <p:nvPr>
            <p:ph type="ctrTitle"/>
          </p:nvPr>
        </p:nvSpPr>
        <p:spPr/>
        <p:txBody>
          <a:bodyPr/>
          <a:lstStyle/>
          <a:p>
            <a:r>
              <a:rPr lang="en-US" dirty="0"/>
              <a:t>Bash 101</a:t>
            </a:r>
          </a:p>
        </p:txBody>
      </p:sp>
      <p:sp>
        <p:nvSpPr>
          <p:cNvPr id="5" name="Subtitle 4">
            <a:extLst>
              <a:ext uri="{FF2B5EF4-FFF2-40B4-BE49-F238E27FC236}">
                <a16:creationId xmlns:a16="http://schemas.microsoft.com/office/drawing/2014/main" id="{FE5FC235-DC69-0841-8088-EB4764CBECF5}"/>
              </a:ext>
            </a:extLst>
          </p:cNvPr>
          <p:cNvSpPr>
            <a:spLocks noGrp="1"/>
          </p:cNvSpPr>
          <p:nvPr>
            <p:ph type="subTitle" idx="4294967295"/>
          </p:nvPr>
        </p:nvSpPr>
        <p:spPr>
          <a:xfrm>
            <a:off x="5468167" y="3583535"/>
            <a:ext cx="5023200" cy="1046400"/>
          </a:xfrm>
        </p:spPr>
        <p:txBody>
          <a:bodyPr/>
          <a:lstStyle/>
          <a:p>
            <a:endParaRPr lang="en-US"/>
          </a:p>
        </p:txBody>
      </p:sp>
    </p:spTree>
    <p:extLst>
      <p:ext uri="{BB962C8B-B14F-4D97-AF65-F5344CB8AC3E}">
        <p14:creationId xmlns:p14="http://schemas.microsoft.com/office/powerpoint/2010/main" val="290848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6846D-F1C2-A844-91CA-D2F8EE23633C}"/>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D35ABAEB-82A2-B54B-8E22-C1DF30A5A8B9}"/>
              </a:ext>
            </a:extLst>
          </p:cNvPr>
          <p:cNvSpPr>
            <a:spLocks noGrp="1"/>
          </p:cNvSpPr>
          <p:nvPr>
            <p:ph type="body" idx="1"/>
          </p:nvPr>
        </p:nvSpPr>
        <p:spPr/>
        <p:txBody>
          <a:bodyPr/>
          <a:lstStyle/>
          <a:p>
            <a:pPr>
              <a:buFont typeface="+mj-lt"/>
              <a:buAutoNum type="arabicPeriod"/>
            </a:pPr>
            <a:r>
              <a:rPr lang="en-US" dirty="0"/>
              <a:t>Run the service we wrote in Python 101</a:t>
            </a:r>
          </a:p>
          <a:p>
            <a:pPr lvl="1"/>
            <a:r>
              <a:rPr lang="en-US" dirty="0" err="1"/>
              <a:t>xinetd</a:t>
            </a:r>
            <a:endParaRPr lang="en-US" dirty="0"/>
          </a:p>
          <a:p>
            <a:pPr lvl="1"/>
            <a:r>
              <a:rPr lang="en-US" dirty="0" err="1"/>
              <a:t>tcpserver</a:t>
            </a:r>
            <a:endParaRPr lang="en-US" dirty="0"/>
          </a:p>
          <a:p>
            <a:pPr>
              <a:buFont typeface="+mj-lt"/>
              <a:buAutoNum type="arabicPeriod"/>
            </a:pPr>
            <a:r>
              <a:rPr lang="en-US" dirty="0"/>
              <a:t>Connect and interact with the service</a:t>
            </a:r>
          </a:p>
          <a:p>
            <a:pPr lvl="1"/>
            <a:r>
              <a:rPr lang="en-US" dirty="0" err="1"/>
              <a:t>nc</a:t>
            </a:r>
            <a:endParaRPr lang="en-US" dirty="0"/>
          </a:p>
          <a:p>
            <a:pPr>
              <a:buFont typeface="+mj-lt"/>
              <a:buAutoNum type="arabicPeriod"/>
            </a:pPr>
            <a:r>
              <a:rPr lang="en-US" dirty="0"/>
              <a:t>Use the client script to interact </a:t>
            </a:r>
          </a:p>
        </p:txBody>
      </p:sp>
    </p:spTree>
    <p:extLst>
      <p:ext uri="{BB962C8B-B14F-4D97-AF65-F5344CB8AC3E}">
        <p14:creationId xmlns:p14="http://schemas.microsoft.com/office/powerpoint/2010/main" val="114123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8134-B822-4D47-B9E7-B9770F297E91}"/>
              </a:ext>
            </a:extLst>
          </p:cNvPr>
          <p:cNvSpPr>
            <a:spLocks noGrp="1"/>
          </p:cNvSpPr>
          <p:nvPr>
            <p:ph type="ctrTitle"/>
          </p:nvPr>
        </p:nvSpPr>
        <p:spPr/>
        <p:txBody>
          <a:bodyPr/>
          <a:lstStyle/>
          <a:p>
            <a:r>
              <a:rPr lang="en-US" dirty="0"/>
              <a:t>Byte and Endianness</a:t>
            </a:r>
          </a:p>
        </p:txBody>
      </p:sp>
    </p:spTree>
    <p:extLst>
      <p:ext uri="{BB962C8B-B14F-4D97-AF65-F5344CB8AC3E}">
        <p14:creationId xmlns:p14="http://schemas.microsoft.com/office/powerpoint/2010/main" val="421084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CA16F6-2598-2C49-AB54-B5AE3A6E781A}"/>
              </a:ext>
            </a:extLst>
          </p:cNvPr>
          <p:cNvSpPr>
            <a:spLocks noGrp="1"/>
          </p:cNvSpPr>
          <p:nvPr>
            <p:ph type="title"/>
          </p:nvPr>
        </p:nvSpPr>
        <p:spPr/>
        <p:txBody>
          <a:bodyPr/>
          <a:lstStyle/>
          <a:p>
            <a:r>
              <a:rPr lang="en-US" dirty="0"/>
              <a:t>Binary</a:t>
            </a:r>
          </a:p>
        </p:txBody>
      </p:sp>
      <p:sp>
        <p:nvSpPr>
          <p:cNvPr id="4" name="Text Placeholder 3">
            <a:extLst>
              <a:ext uri="{FF2B5EF4-FFF2-40B4-BE49-F238E27FC236}">
                <a16:creationId xmlns:a16="http://schemas.microsoft.com/office/drawing/2014/main" id="{2B0FD484-B2C8-024E-A2F3-FD97DB69C93E}"/>
              </a:ext>
            </a:extLst>
          </p:cNvPr>
          <p:cNvSpPr>
            <a:spLocks noGrp="1"/>
          </p:cNvSpPr>
          <p:nvPr>
            <p:ph type="body" idx="1"/>
          </p:nvPr>
        </p:nvSpPr>
        <p:spPr>
          <a:xfrm>
            <a:off x="1402733" y="2679404"/>
            <a:ext cx="9290766" cy="3229225"/>
          </a:xfrm>
        </p:spPr>
        <p:txBody>
          <a:bodyPr/>
          <a:lstStyle/>
          <a:p>
            <a:pPr marL="50799" indent="0" algn="ctr">
              <a:buNone/>
            </a:pPr>
            <a:r>
              <a:rPr lang="en-US" sz="9600" dirty="0"/>
              <a:t>0              1</a:t>
            </a:r>
          </a:p>
        </p:txBody>
      </p:sp>
    </p:spTree>
    <p:extLst>
      <p:ext uri="{BB962C8B-B14F-4D97-AF65-F5344CB8AC3E}">
        <p14:creationId xmlns:p14="http://schemas.microsoft.com/office/powerpoint/2010/main" val="32366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9B990C-E913-854D-A1AA-578168E7FEE8}"/>
              </a:ext>
            </a:extLst>
          </p:cNvPr>
          <p:cNvSpPr>
            <a:spLocks noGrp="1"/>
          </p:cNvSpPr>
          <p:nvPr>
            <p:ph type="body" idx="1"/>
          </p:nvPr>
        </p:nvSpPr>
        <p:spPr>
          <a:xfrm>
            <a:off x="1402733" y="1424763"/>
            <a:ext cx="9290766" cy="4483867"/>
          </a:xfrm>
        </p:spPr>
        <p:txBody>
          <a:bodyPr/>
          <a:lstStyle/>
          <a:p>
            <a:pPr marL="50799" indent="0">
              <a:buNone/>
            </a:pPr>
            <a:r>
              <a:rPr lang="en-US" dirty="0"/>
              <a:t>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01000101000101000100111110101000101001001101001110001010001001111101010001010001010001001111101010001010001010001001111100101000101000100111110101000101000101000100111110101000101000101000100111110101000101000101000100111110110101000100100110100111000101000100111110101</a:t>
            </a:r>
          </a:p>
          <a:p>
            <a:pPr marL="50799" indent="0">
              <a:buNone/>
            </a:pPr>
            <a:endParaRPr lang="en-US" dirty="0"/>
          </a:p>
          <a:p>
            <a:endParaRPr lang="en-US" dirty="0"/>
          </a:p>
        </p:txBody>
      </p:sp>
      <p:sp>
        <p:nvSpPr>
          <p:cNvPr id="4" name="TextBox 3">
            <a:extLst>
              <a:ext uri="{FF2B5EF4-FFF2-40B4-BE49-F238E27FC236}">
                <a16:creationId xmlns:a16="http://schemas.microsoft.com/office/drawing/2014/main" id="{ABF329C4-54FA-B941-BF09-5D7F2DE6E782}"/>
              </a:ext>
            </a:extLst>
          </p:cNvPr>
          <p:cNvSpPr txBox="1"/>
          <p:nvPr/>
        </p:nvSpPr>
        <p:spPr>
          <a:xfrm>
            <a:off x="3937553" y="2644170"/>
            <a:ext cx="4221126" cy="1569660"/>
          </a:xfrm>
          <a:prstGeom prst="rect">
            <a:avLst/>
          </a:prstGeom>
          <a:ln w="38100">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9600" b="1" dirty="0">
                <a:solidFill>
                  <a:schemeClr val="accent4"/>
                </a:solidFill>
                <a:latin typeface="Sniglet" pitchFamily="82" charset="0"/>
              </a:rPr>
              <a:t>Byte</a:t>
            </a:r>
          </a:p>
        </p:txBody>
      </p:sp>
    </p:spTree>
    <p:extLst>
      <p:ext uri="{BB962C8B-B14F-4D97-AF65-F5344CB8AC3E}">
        <p14:creationId xmlns:p14="http://schemas.microsoft.com/office/powerpoint/2010/main" val="385315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AB43-005A-FF43-92FF-B1C847B10A8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6F5199C-6832-2F49-8302-5077BEA4FC5D}"/>
              </a:ext>
            </a:extLst>
          </p:cNvPr>
          <p:cNvSpPr>
            <a:spLocks noGrp="1"/>
          </p:cNvSpPr>
          <p:nvPr>
            <p:ph type="body" idx="1"/>
          </p:nvPr>
        </p:nvSpPr>
        <p:spPr/>
        <p:txBody>
          <a:bodyPr/>
          <a:lstStyle/>
          <a:p>
            <a:pPr marL="50799" indent="0">
              <a:buNone/>
            </a:pPr>
            <a:endParaRPr lang="en-US" dirty="0"/>
          </a:p>
          <a:p>
            <a:pPr marL="50799" indent="0">
              <a:buNone/>
            </a:pPr>
            <a:endParaRPr lang="en-US" dirty="0"/>
          </a:p>
          <a:p>
            <a:pPr marL="50799" indent="0">
              <a:buNone/>
            </a:pPr>
            <a:r>
              <a:rPr lang="en-US" sz="4800" dirty="0"/>
              <a:t>         Byte   =  8 bits,      </a:t>
            </a:r>
            <a:r>
              <a:rPr lang="en-US" dirty="0"/>
              <a:t>ISO/IEC 2382-1:1993</a:t>
            </a:r>
            <a:endParaRPr lang="en-US" sz="4800" dirty="0"/>
          </a:p>
        </p:txBody>
      </p:sp>
    </p:spTree>
    <p:extLst>
      <p:ext uri="{BB962C8B-B14F-4D97-AF65-F5344CB8AC3E}">
        <p14:creationId xmlns:p14="http://schemas.microsoft.com/office/powerpoint/2010/main" val="126838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830A07-0CE2-5342-A3D1-C8EAAA0D8DF7}"/>
              </a:ext>
            </a:extLst>
          </p:cNvPr>
          <p:cNvGraphicFramePr>
            <a:graphicFrameLocks noGrp="1"/>
          </p:cNvGraphicFramePr>
          <p:nvPr/>
        </p:nvGraphicFramePr>
        <p:xfrm>
          <a:off x="2205619" y="1564619"/>
          <a:ext cx="73152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3779781484"/>
                    </a:ext>
                  </a:extLst>
                </a:gridCol>
                <a:gridCol w="914400">
                  <a:extLst>
                    <a:ext uri="{9D8B030D-6E8A-4147-A177-3AD203B41FA5}">
                      <a16:colId xmlns:a16="http://schemas.microsoft.com/office/drawing/2014/main" val="2229622478"/>
                    </a:ext>
                  </a:extLst>
                </a:gridCol>
                <a:gridCol w="914400">
                  <a:extLst>
                    <a:ext uri="{9D8B030D-6E8A-4147-A177-3AD203B41FA5}">
                      <a16:colId xmlns:a16="http://schemas.microsoft.com/office/drawing/2014/main" val="2820035926"/>
                    </a:ext>
                  </a:extLst>
                </a:gridCol>
                <a:gridCol w="914400">
                  <a:extLst>
                    <a:ext uri="{9D8B030D-6E8A-4147-A177-3AD203B41FA5}">
                      <a16:colId xmlns:a16="http://schemas.microsoft.com/office/drawing/2014/main" val="863445662"/>
                    </a:ext>
                  </a:extLst>
                </a:gridCol>
                <a:gridCol w="914400">
                  <a:extLst>
                    <a:ext uri="{9D8B030D-6E8A-4147-A177-3AD203B41FA5}">
                      <a16:colId xmlns:a16="http://schemas.microsoft.com/office/drawing/2014/main" val="2338631344"/>
                    </a:ext>
                  </a:extLst>
                </a:gridCol>
                <a:gridCol w="914400">
                  <a:extLst>
                    <a:ext uri="{9D8B030D-6E8A-4147-A177-3AD203B41FA5}">
                      <a16:colId xmlns:a16="http://schemas.microsoft.com/office/drawing/2014/main" val="1376491225"/>
                    </a:ext>
                  </a:extLst>
                </a:gridCol>
                <a:gridCol w="914400">
                  <a:extLst>
                    <a:ext uri="{9D8B030D-6E8A-4147-A177-3AD203B41FA5}">
                      <a16:colId xmlns:a16="http://schemas.microsoft.com/office/drawing/2014/main" val="3541402076"/>
                    </a:ext>
                  </a:extLst>
                </a:gridCol>
                <a:gridCol w="914400">
                  <a:extLst>
                    <a:ext uri="{9D8B030D-6E8A-4147-A177-3AD203B41FA5}">
                      <a16:colId xmlns:a16="http://schemas.microsoft.com/office/drawing/2014/main" val="2950438921"/>
                    </a:ext>
                  </a:extLst>
                </a:gridCol>
              </a:tblGrid>
              <a:tr h="914400">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extLst>
                  <a:ext uri="{0D108BD9-81ED-4DB2-BD59-A6C34878D82A}">
                    <a16:rowId xmlns:a16="http://schemas.microsoft.com/office/drawing/2014/main" val="2314330972"/>
                  </a:ext>
                </a:extLst>
              </a:tr>
            </a:tbl>
          </a:graphicData>
        </a:graphic>
      </p:graphicFrame>
      <p:graphicFrame>
        <p:nvGraphicFramePr>
          <p:cNvPr id="5" name="Table 4">
            <a:extLst>
              <a:ext uri="{FF2B5EF4-FFF2-40B4-BE49-F238E27FC236}">
                <a16:creationId xmlns:a16="http://schemas.microsoft.com/office/drawing/2014/main" id="{2B0F04B7-AE4A-0C49-9777-3FBDF6C07EB2}"/>
              </a:ext>
            </a:extLst>
          </p:cNvPr>
          <p:cNvGraphicFramePr>
            <a:graphicFrameLocks noGrp="1"/>
          </p:cNvGraphicFramePr>
          <p:nvPr/>
        </p:nvGraphicFramePr>
        <p:xfrm>
          <a:off x="1580588" y="2942001"/>
          <a:ext cx="36576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882649610"/>
                    </a:ext>
                  </a:extLst>
                </a:gridCol>
                <a:gridCol w="914400">
                  <a:extLst>
                    <a:ext uri="{9D8B030D-6E8A-4147-A177-3AD203B41FA5}">
                      <a16:colId xmlns:a16="http://schemas.microsoft.com/office/drawing/2014/main" val="3022963714"/>
                    </a:ext>
                  </a:extLst>
                </a:gridCol>
                <a:gridCol w="914400">
                  <a:extLst>
                    <a:ext uri="{9D8B030D-6E8A-4147-A177-3AD203B41FA5}">
                      <a16:colId xmlns:a16="http://schemas.microsoft.com/office/drawing/2014/main" val="533962640"/>
                    </a:ext>
                  </a:extLst>
                </a:gridCol>
                <a:gridCol w="914400">
                  <a:extLst>
                    <a:ext uri="{9D8B030D-6E8A-4147-A177-3AD203B41FA5}">
                      <a16:colId xmlns:a16="http://schemas.microsoft.com/office/drawing/2014/main" val="3830161816"/>
                    </a:ext>
                  </a:extLst>
                </a:gridCol>
              </a:tblGrid>
              <a:tr h="914400">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extLst>
                  <a:ext uri="{0D108BD9-81ED-4DB2-BD59-A6C34878D82A}">
                    <a16:rowId xmlns:a16="http://schemas.microsoft.com/office/drawing/2014/main" val="1568717276"/>
                  </a:ext>
                </a:extLst>
              </a:tr>
            </a:tbl>
          </a:graphicData>
        </a:graphic>
      </p:graphicFrame>
      <p:graphicFrame>
        <p:nvGraphicFramePr>
          <p:cNvPr id="6" name="Table 5">
            <a:extLst>
              <a:ext uri="{FF2B5EF4-FFF2-40B4-BE49-F238E27FC236}">
                <a16:creationId xmlns:a16="http://schemas.microsoft.com/office/drawing/2014/main" id="{B4A9899E-AD8E-E84E-972E-AB23A6313B7F}"/>
              </a:ext>
            </a:extLst>
          </p:cNvPr>
          <p:cNvGraphicFramePr>
            <a:graphicFrameLocks noGrp="1"/>
          </p:cNvGraphicFramePr>
          <p:nvPr/>
        </p:nvGraphicFramePr>
        <p:xfrm>
          <a:off x="6281195" y="2942001"/>
          <a:ext cx="36576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882649610"/>
                    </a:ext>
                  </a:extLst>
                </a:gridCol>
                <a:gridCol w="914400">
                  <a:extLst>
                    <a:ext uri="{9D8B030D-6E8A-4147-A177-3AD203B41FA5}">
                      <a16:colId xmlns:a16="http://schemas.microsoft.com/office/drawing/2014/main" val="3022963714"/>
                    </a:ext>
                  </a:extLst>
                </a:gridCol>
                <a:gridCol w="914400">
                  <a:extLst>
                    <a:ext uri="{9D8B030D-6E8A-4147-A177-3AD203B41FA5}">
                      <a16:colId xmlns:a16="http://schemas.microsoft.com/office/drawing/2014/main" val="533962640"/>
                    </a:ext>
                  </a:extLst>
                </a:gridCol>
                <a:gridCol w="914400">
                  <a:extLst>
                    <a:ext uri="{9D8B030D-6E8A-4147-A177-3AD203B41FA5}">
                      <a16:colId xmlns:a16="http://schemas.microsoft.com/office/drawing/2014/main" val="3830161816"/>
                    </a:ext>
                  </a:extLst>
                </a:gridCol>
              </a:tblGrid>
              <a:tr h="914400">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extLst>
                  <a:ext uri="{0D108BD9-81ED-4DB2-BD59-A6C34878D82A}">
                    <a16:rowId xmlns:a16="http://schemas.microsoft.com/office/drawing/2014/main" val="1568717276"/>
                  </a:ext>
                </a:extLst>
              </a:tr>
            </a:tbl>
          </a:graphicData>
        </a:graphic>
      </p:graphicFrame>
      <p:sp>
        <p:nvSpPr>
          <p:cNvPr id="7" name="TextBox 6">
            <a:extLst>
              <a:ext uri="{FF2B5EF4-FFF2-40B4-BE49-F238E27FC236}">
                <a16:creationId xmlns:a16="http://schemas.microsoft.com/office/drawing/2014/main" id="{7DCFF525-26A6-A849-B745-6F1BA2AD847C}"/>
              </a:ext>
            </a:extLst>
          </p:cNvPr>
          <p:cNvSpPr txBox="1"/>
          <p:nvPr/>
        </p:nvSpPr>
        <p:spPr>
          <a:xfrm>
            <a:off x="2246249" y="4192063"/>
            <a:ext cx="2326278" cy="461665"/>
          </a:xfrm>
          <a:prstGeom prst="rect">
            <a:avLst/>
          </a:prstGeom>
          <a:noFill/>
        </p:spPr>
        <p:txBody>
          <a:bodyPr wrap="none" rtlCol="0">
            <a:spAutoFit/>
          </a:bodyPr>
          <a:lstStyle/>
          <a:p>
            <a:pPr algn="l"/>
            <a:r>
              <a:rPr lang="en-US" sz="2400" b="1" dirty="0">
                <a:latin typeface="Sniglet" pitchFamily="82" charset="0"/>
              </a:rPr>
              <a:t>1 * 2</a:t>
            </a:r>
            <a:r>
              <a:rPr lang="en-US" sz="2400" b="1" baseline="30000" dirty="0">
                <a:latin typeface="Sniglet" pitchFamily="82" charset="0"/>
              </a:rPr>
              <a:t>3</a:t>
            </a:r>
            <a:r>
              <a:rPr lang="en-US" sz="2400" b="1" dirty="0">
                <a:latin typeface="Sniglet" pitchFamily="82" charset="0"/>
              </a:rPr>
              <a:t> + 1 * 2</a:t>
            </a:r>
            <a:r>
              <a:rPr lang="en-US" sz="2400" b="1" baseline="30000" dirty="0">
                <a:latin typeface="Sniglet" pitchFamily="82" charset="0"/>
              </a:rPr>
              <a:t>1</a:t>
            </a:r>
            <a:r>
              <a:rPr lang="en-US" sz="2400" b="1" dirty="0">
                <a:latin typeface="Sniglet" pitchFamily="82" charset="0"/>
              </a:rPr>
              <a:t> = 10</a:t>
            </a:r>
          </a:p>
        </p:txBody>
      </p:sp>
      <p:sp>
        <p:nvSpPr>
          <p:cNvPr id="8" name="TextBox 7">
            <a:extLst>
              <a:ext uri="{FF2B5EF4-FFF2-40B4-BE49-F238E27FC236}">
                <a16:creationId xmlns:a16="http://schemas.microsoft.com/office/drawing/2014/main" id="{423EE733-6125-624E-A39E-FB1760518FF2}"/>
              </a:ext>
            </a:extLst>
          </p:cNvPr>
          <p:cNvSpPr txBox="1"/>
          <p:nvPr/>
        </p:nvSpPr>
        <p:spPr>
          <a:xfrm>
            <a:off x="6946856" y="4192063"/>
            <a:ext cx="2358338" cy="461665"/>
          </a:xfrm>
          <a:prstGeom prst="rect">
            <a:avLst/>
          </a:prstGeom>
          <a:noFill/>
        </p:spPr>
        <p:txBody>
          <a:bodyPr wrap="none" rtlCol="0">
            <a:spAutoFit/>
          </a:bodyPr>
          <a:lstStyle/>
          <a:p>
            <a:pPr algn="l"/>
            <a:r>
              <a:rPr lang="en-US" sz="2400" b="1" dirty="0">
                <a:latin typeface="Sniglet" pitchFamily="82" charset="0"/>
              </a:rPr>
              <a:t>1 * 2</a:t>
            </a:r>
            <a:r>
              <a:rPr lang="en-US" sz="2400" b="1" baseline="30000" dirty="0">
                <a:latin typeface="Sniglet" pitchFamily="82" charset="0"/>
              </a:rPr>
              <a:t>3</a:t>
            </a:r>
            <a:r>
              <a:rPr lang="en-US" sz="2400" b="1" dirty="0">
                <a:latin typeface="Sniglet" pitchFamily="82" charset="0"/>
              </a:rPr>
              <a:t> + 1 * 2</a:t>
            </a:r>
            <a:r>
              <a:rPr lang="en-US" sz="2400" b="1" baseline="30000" dirty="0">
                <a:latin typeface="Sniglet" pitchFamily="82" charset="0"/>
              </a:rPr>
              <a:t>2</a:t>
            </a:r>
            <a:r>
              <a:rPr lang="en-US" sz="2400" b="1" dirty="0">
                <a:latin typeface="Sniglet" pitchFamily="82" charset="0"/>
              </a:rPr>
              <a:t> = 12</a:t>
            </a:r>
          </a:p>
        </p:txBody>
      </p:sp>
      <p:sp>
        <p:nvSpPr>
          <p:cNvPr id="9" name="TextBox 8">
            <a:extLst>
              <a:ext uri="{FF2B5EF4-FFF2-40B4-BE49-F238E27FC236}">
                <a16:creationId xmlns:a16="http://schemas.microsoft.com/office/drawing/2014/main" id="{DEB90F10-B9AD-D74C-ABA9-72725C90295A}"/>
              </a:ext>
            </a:extLst>
          </p:cNvPr>
          <p:cNvSpPr txBox="1"/>
          <p:nvPr/>
        </p:nvSpPr>
        <p:spPr>
          <a:xfrm>
            <a:off x="3194613" y="4699316"/>
            <a:ext cx="360996" cy="461665"/>
          </a:xfrm>
          <a:prstGeom prst="rect">
            <a:avLst/>
          </a:prstGeom>
          <a:noFill/>
        </p:spPr>
        <p:txBody>
          <a:bodyPr wrap="none" rtlCol="0">
            <a:spAutoFit/>
          </a:bodyPr>
          <a:lstStyle/>
          <a:p>
            <a:pPr algn="l"/>
            <a:r>
              <a:rPr lang="en-US" sz="2400" b="1" dirty="0">
                <a:latin typeface="Sniglet" pitchFamily="82" charset="0"/>
              </a:rPr>
              <a:t>a</a:t>
            </a:r>
          </a:p>
        </p:txBody>
      </p:sp>
      <p:sp>
        <p:nvSpPr>
          <p:cNvPr id="10" name="TextBox 9">
            <a:extLst>
              <a:ext uri="{FF2B5EF4-FFF2-40B4-BE49-F238E27FC236}">
                <a16:creationId xmlns:a16="http://schemas.microsoft.com/office/drawing/2014/main" id="{B99D9830-5E61-F046-87C6-3D9E8DA4974C}"/>
              </a:ext>
            </a:extLst>
          </p:cNvPr>
          <p:cNvSpPr txBox="1"/>
          <p:nvPr/>
        </p:nvSpPr>
        <p:spPr>
          <a:xfrm>
            <a:off x="7963385" y="4664590"/>
            <a:ext cx="338554" cy="461665"/>
          </a:xfrm>
          <a:prstGeom prst="rect">
            <a:avLst/>
          </a:prstGeom>
          <a:noFill/>
        </p:spPr>
        <p:txBody>
          <a:bodyPr wrap="none" rtlCol="0">
            <a:spAutoFit/>
          </a:bodyPr>
          <a:lstStyle/>
          <a:p>
            <a:pPr algn="l"/>
            <a:r>
              <a:rPr lang="en-US" sz="2400" b="1" dirty="0">
                <a:latin typeface="Sniglet" pitchFamily="82" charset="0"/>
              </a:rPr>
              <a:t>c</a:t>
            </a:r>
          </a:p>
        </p:txBody>
      </p:sp>
      <p:sp>
        <p:nvSpPr>
          <p:cNvPr id="11" name="TextBox 10">
            <a:extLst>
              <a:ext uri="{FF2B5EF4-FFF2-40B4-BE49-F238E27FC236}">
                <a16:creationId xmlns:a16="http://schemas.microsoft.com/office/drawing/2014/main" id="{1949F85E-AD04-BD47-90FD-EF13DA1FA049}"/>
              </a:ext>
            </a:extLst>
          </p:cNvPr>
          <p:cNvSpPr txBox="1"/>
          <p:nvPr/>
        </p:nvSpPr>
        <p:spPr>
          <a:xfrm>
            <a:off x="5268409" y="5175809"/>
            <a:ext cx="1082348" cy="584775"/>
          </a:xfrm>
          <a:prstGeom prst="rect">
            <a:avLst/>
          </a:prstGeom>
          <a:noFill/>
        </p:spPr>
        <p:txBody>
          <a:bodyPr wrap="none" rtlCol="0">
            <a:spAutoFit/>
          </a:bodyPr>
          <a:lstStyle/>
          <a:p>
            <a:pPr algn="l"/>
            <a:r>
              <a:rPr lang="en-US" sz="3200" b="1" dirty="0">
                <a:latin typeface="Sniglet" pitchFamily="82" charset="0"/>
              </a:rPr>
              <a:t>0xac</a:t>
            </a:r>
          </a:p>
        </p:txBody>
      </p:sp>
      <p:sp>
        <p:nvSpPr>
          <p:cNvPr id="2" name="TextBox 1">
            <a:extLst>
              <a:ext uri="{FF2B5EF4-FFF2-40B4-BE49-F238E27FC236}">
                <a16:creationId xmlns:a16="http://schemas.microsoft.com/office/drawing/2014/main" id="{16DFEBB5-C49F-1249-A4A2-6F320D7FAC91}"/>
              </a:ext>
            </a:extLst>
          </p:cNvPr>
          <p:cNvSpPr txBox="1"/>
          <p:nvPr/>
        </p:nvSpPr>
        <p:spPr>
          <a:xfrm>
            <a:off x="8863526" y="1163721"/>
            <a:ext cx="325730" cy="369332"/>
          </a:xfrm>
          <a:prstGeom prst="rect">
            <a:avLst/>
          </a:prstGeom>
          <a:noFill/>
        </p:spPr>
        <p:txBody>
          <a:bodyPr wrap="none" rtlCol="0">
            <a:spAutoFit/>
          </a:bodyPr>
          <a:lstStyle/>
          <a:p>
            <a:pPr algn="l"/>
            <a:r>
              <a:rPr lang="en-US" sz="1800" b="1" dirty="0">
                <a:latin typeface="Sniglet" pitchFamily="82" charset="0"/>
              </a:rPr>
              <a:t>0</a:t>
            </a:r>
          </a:p>
        </p:txBody>
      </p:sp>
      <p:sp>
        <p:nvSpPr>
          <p:cNvPr id="16" name="TextBox 15">
            <a:extLst>
              <a:ext uri="{FF2B5EF4-FFF2-40B4-BE49-F238E27FC236}">
                <a16:creationId xmlns:a16="http://schemas.microsoft.com/office/drawing/2014/main" id="{F76FC5F7-CCF1-DD44-A144-50ABFB9D2AD6}"/>
              </a:ext>
            </a:extLst>
          </p:cNvPr>
          <p:cNvSpPr txBox="1"/>
          <p:nvPr/>
        </p:nvSpPr>
        <p:spPr>
          <a:xfrm>
            <a:off x="7962628" y="1163721"/>
            <a:ext cx="264816" cy="369332"/>
          </a:xfrm>
          <a:prstGeom prst="rect">
            <a:avLst/>
          </a:prstGeom>
          <a:noFill/>
        </p:spPr>
        <p:txBody>
          <a:bodyPr wrap="none" rtlCol="0">
            <a:spAutoFit/>
          </a:bodyPr>
          <a:lstStyle/>
          <a:p>
            <a:pPr algn="l"/>
            <a:r>
              <a:rPr lang="en-US" sz="1800" b="1" dirty="0">
                <a:latin typeface="Sniglet" pitchFamily="82" charset="0"/>
              </a:rPr>
              <a:t>1</a:t>
            </a:r>
          </a:p>
        </p:txBody>
      </p:sp>
      <p:sp>
        <p:nvSpPr>
          <p:cNvPr id="17" name="TextBox 16">
            <a:extLst>
              <a:ext uri="{FF2B5EF4-FFF2-40B4-BE49-F238E27FC236}">
                <a16:creationId xmlns:a16="http://schemas.microsoft.com/office/drawing/2014/main" id="{60E1B7E6-4444-BB44-8BE5-F40438224F8A}"/>
              </a:ext>
            </a:extLst>
          </p:cNvPr>
          <p:cNvSpPr txBox="1"/>
          <p:nvPr/>
        </p:nvSpPr>
        <p:spPr>
          <a:xfrm>
            <a:off x="7048233" y="1163721"/>
            <a:ext cx="316112" cy="369332"/>
          </a:xfrm>
          <a:prstGeom prst="rect">
            <a:avLst/>
          </a:prstGeom>
          <a:noFill/>
        </p:spPr>
        <p:txBody>
          <a:bodyPr wrap="none" rtlCol="0">
            <a:spAutoFit/>
          </a:bodyPr>
          <a:lstStyle/>
          <a:p>
            <a:pPr algn="l"/>
            <a:r>
              <a:rPr lang="en-US" sz="1800" b="1" dirty="0">
                <a:latin typeface="Sniglet" pitchFamily="82" charset="0"/>
              </a:rPr>
              <a:t>2</a:t>
            </a:r>
          </a:p>
        </p:txBody>
      </p:sp>
      <p:sp>
        <p:nvSpPr>
          <p:cNvPr id="18" name="TextBox 17">
            <a:extLst>
              <a:ext uri="{FF2B5EF4-FFF2-40B4-BE49-F238E27FC236}">
                <a16:creationId xmlns:a16="http://schemas.microsoft.com/office/drawing/2014/main" id="{A3E439A6-F218-9848-8972-BD836FC131FD}"/>
              </a:ext>
            </a:extLst>
          </p:cNvPr>
          <p:cNvSpPr txBox="1"/>
          <p:nvPr/>
        </p:nvSpPr>
        <p:spPr>
          <a:xfrm>
            <a:off x="6124185" y="1163721"/>
            <a:ext cx="319318" cy="369332"/>
          </a:xfrm>
          <a:prstGeom prst="rect">
            <a:avLst/>
          </a:prstGeom>
          <a:noFill/>
        </p:spPr>
        <p:txBody>
          <a:bodyPr wrap="none" rtlCol="0">
            <a:spAutoFit/>
          </a:bodyPr>
          <a:lstStyle/>
          <a:p>
            <a:pPr algn="l"/>
            <a:r>
              <a:rPr lang="en-US" sz="1800" b="1" dirty="0">
                <a:latin typeface="Sniglet" pitchFamily="82" charset="0"/>
              </a:rPr>
              <a:t>3</a:t>
            </a:r>
          </a:p>
        </p:txBody>
      </p:sp>
      <p:sp>
        <p:nvSpPr>
          <p:cNvPr id="19" name="TextBox 18">
            <a:extLst>
              <a:ext uri="{FF2B5EF4-FFF2-40B4-BE49-F238E27FC236}">
                <a16:creationId xmlns:a16="http://schemas.microsoft.com/office/drawing/2014/main" id="{EA3D287F-1FAC-CC47-8757-216B598CAF03}"/>
              </a:ext>
            </a:extLst>
          </p:cNvPr>
          <p:cNvSpPr txBox="1"/>
          <p:nvPr/>
        </p:nvSpPr>
        <p:spPr>
          <a:xfrm>
            <a:off x="5219427" y="1163721"/>
            <a:ext cx="309700" cy="369332"/>
          </a:xfrm>
          <a:prstGeom prst="rect">
            <a:avLst/>
          </a:prstGeom>
          <a:noFill/>
        </p:spPr>
        <p:txBody>
          <a:bodyPr wrap="none" rtlCol="0">
            <a:spAutoFit/>
          </a:bodyPr>
          <a:lstStyle/>
          <a:p>
            <a:pPr algn="l"/>
            <a:r>
              <a:rPr lang="en-US" sz="1800" b="1" dirty="0">
                <a:latin typeface="Sniglet" pitchFamily="82" charset="0"/>
              </a:rPr>
              <a:t>4</a:t>
            </a:r>
          </a:p>
        </p:txBody>
      </p:sp>
      <p:sp>
        <p:nvSpPr>
          <p:cNvPr id="20" name="TextBox 19">
            <a:extLst>
              <a:ext uri="{FF2B5EF4-FFF2-40B4-BE49-F238E27FC236}">
                <a16:creationId xmlns:a16="http://schemas.microsoft.com/office/drawing/2014/main" id="{DACE16C5-BB8D-F542-9629-5DA666F9A95D}"/>
              </a:ext>
            </a:extLst>
          </p:cNvPr>
          <p:cNvSpPr txBox="1"/>
          <p:nvPr/>
        </p:nvSpPr>
        <p:spPr>
          <a:xfrm>
            <a:off x="4318529" y="1163721"/>
            <a:ext cx="314510" cy="369332"/>
          </a:xfrm>
          <a:prstGeom prst="rect">
            <a:avLst/>
          </a:prstGeom>
          <a:noFill/>
        </p:spPr>
        <p:txBody>
          <a:bodyPr wrap="none" rtlCol="0">
            <a:spAutoFit/>
          </a:bodyPr>
          <a:lstStyle/>
          <a:p>
            <a:pPr algn="l"/>
            <a:r>
              <a:rPr lang="en-US" sz="1800" b="1" dirty="0">
                <a:latin typeface="Sniglet" pitchFamily="82" charset="0"/>
              </a:rPr>
              <a:t>5</a:t>
            </a:r>
          </a:p>
        </p:txBody>
      </p:sp>
      <p:sp>
        <p:nvSpPr>
          <p:cNvPr id="21" name="TextBox 20">
            <a:extLst>
              <a:ext uri="{FF2B5EF4-FFF2-40B4-BE49-F238E27FC236}">
                <a16:creationId xmlns:a16="http://schemas.microsoft.com/office/drawing/2014/main" id="{1C048AA0-BC43-6045-B8F5-C3B22488DBB9}"/>
              </a:ext>
            </a:extLst>
          </p:cNvPr>
          <p:cNvSpPr txBox="1"/>
          <p:nvPr/>
        </p:nvSpPr>
        <p:spPr>
          <a:xfrm>
            <a:off x="3404134" y="1163721"/>
            <a:ext cx="311304" cy="369332"/>
          </a:xfrm>
          <a:prstGeom prst="rect">
            <a:avLst/>
          </a:prstGeom>
          <a:noFill/>
        </p:spPr>
        <p:txBody>
          <a:bodyPr wrap="none" rtlCol="0">
            <a:spAutoFit/>
          </a:bodyPr>
          <a:lstStyle/>
          <a:p>
            <a:pPr algn="l"/>
            <a:r>
              <a:rPr lang="en-US" sz="1800" b="1" dirty="0">
                <a:latin typeface="Sniglet" pitchFamily="82" charset="0"/>
              </a:rPr>
              <a:t>6</a:t>
            </a:r>
          </a:p>
        </p:txBody>
      </p:sp>
      <p:sp>
        <p:nvSpPr>
          <p:cNvPr id="22" name="TextBox 21">
            <a:extLst>
              <a:ext uri="{FF2B5EF4-FFF2-40B4-BE49-F238E27FC236}">
                <a16:creationId xmlns:a16="http://schemas.microsoft.com/office/drawing/2014/main" id="{A9DDF71F-C25B-6640-9802-83BF6171E8D2}"/>
              </a:ext>
            </a:extLst>
          </p:cNvPr>
          <p:cNvSpPr txBox="1"/>
          <p:nvPr/>
        </p:nvSpPr>
        <p:spPr>
          <a:xfrm>
            <a:off x="2480086" y="1163721"/>
            <a:ext cx="290464" cy="369332"/>
          </a:xfrm>
          <a:prstGeom prst="rect">
            <a:avLst/>
          </a:prstGeom>
          <a:noFill/>
        </p:spPr>
        <p:txBody>
          <a:bodyPr wrap="none" rtlCol="0">
            <a:spAutoFit/>
          </a:bodyPr>
          <a:lstStyle/>
          <a:p>
            <a:pPr algn="l"/>
            <a:r>
              <a:rPr lang="en-US" sz="1800" b="1" dirty="0">
                <a:latin typeface="Sniglet" pitchFamily="82" charset="0"/>
              </a:rPr>
              <a:t>7</a:t>
            </a:r>
          </a:p>
        </p:txBody>
      </p:sp>
      <p:sp>
        <p:nvSpPr>
          <p:cNvPr id="3" name="TextBox 2">
            <a:extLst>
              <a:ext uri="{FF2B5EF4-FFF2-40B4-BE49-F238E27FC236}">
                <a16:creationId xmlns:a16="http://schemas.microsoft.com/office/drawing/2014/main" id="{E084CAD2-ABEE-9747-8A15-9D3548733D25}"/>
              </a:ext>
            </a:extLst>
          </p:cNvPr>
          <p:cNvSpPr txBox="1"/>
          <p:nvPr/>
        </p:nvSpPr>
        <p:spPr>
          <a:xfrm>
            <a:off x="981282" y="1169975"/>
            <a:ext cx="1334020" cy="369332"/>
          </a:xfrm>
          <a:prstGeom prst="rect">
            <a:avLst/>
          </a:prstGeom>
          <a:noFill/>
        </p:spPr>
        <p:txBody>
          <a:bodyPr wrap="none" rtlCol="0">
            <a:spAutoFit/>
          </a:bodyPr>
          <a:lstStyle/>
          <a:p>
            <a:pPr algn="l"/>
            <a:r>
              <a:rPr lang="en-US" sz="1800" b="1" dirty="0">
                <a:latin typeface="Sniglet" pitchFamily="82" charset="0"/>
              </a:rPr>
              <a:t>Bit Position</a:t>
            </a:r>
          </a:p>
        </p:txBody>
      </p:sp>
    </p:spTree>
    <p:extLst>
      <p:ext uri="{BB962C8B-B14F-4D97-AF65-F5344CB8AC3E}">
        <p14:creationId xmlns:p14="http://schemas.microsoft.com/office/powerpoint/2010/main" val="31770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5A5E0F-1D73-5A41-BEC6-25C470D3C5DB}"/>
              </a:ext>
            </a:extLst>
          </p:cNvPr>
          <p:cNvSpPr>
            <a:spLocks noGrp="1"/>
          </p:cNvSpPr>
          <p:nvPr>
            <p:ph type="body" idx="1"/>
          </p:nvPr>
        </p:nvSpPr>
        <p:spPr/>
        <p:txBody>
          <a:bodyPr/>
          <a:lstStyle/>
          <a:p>
            <a:pPr marL="50799" indent="0">
              <a:buNone/>
            </a:pPr>
            <a:r>
              <a:rPr lang="en-US" dirty="0">
                <a:latin typeface="Courier New" panose="02070309020205020404" pitchFamily="49" charset="0"/>
                <a:cs typeface="Courier New" panose="02070309020205020404" pitchFamily="49" charset="0"/>
              </a:rPr>
              <a:t>char a = ‘a’;</a:t>
            </a:r>
          </a:p>
        </p:txBody>
      </p:sp>
      <p:sp>
        <p:nvSpPr>
          <p:cNvPr id="4" name="TextBox 3">
            <a:extLst>
              <a:ext uri="{FF2B5EF4-FFF2-40B4-BE49-F238E27FC236}">
                <a16:creationId xmlns:a16="http://schemas.microsoft.com/office/drawing/2014/main" id="{CE42F473-CB8D-5C42-86BE-23DCC2760BE4}"/>
              </a:ext>
            </a:extLst>
          </p:cNvPr>
          <p:cNvSpPr txBox="1"/>
          <p:nvPr/>
        </p:nvSpPr>
        <p:spPr>
          <a:xfrm>
            <a:off x="1493133" y="2777922"/>
            <a:ext cx="8319906" cy="461665"/>
          </a:xfrm>
          <a:prstGeom prst="rect">
            <a:avLst/>
          </a:prstGeom>
          <a:noFill/>
        </p:spPr>
        <p:txBody>
          <a:bodyPr wrap="none" rtlCol="0">
            <a:spAutoFit/>
          </a:bodyPr>
          <a:lstStyle/>
          <a:p>
            <a:r>
              <a:rPr lang="en-US" sz="2400" b="1" dirty="0">
                <a:solidFill>
                  <a:schemeClr val="accent6"/>
                </a:solidFill>
                <a:latin typeface="Sniglet" pitchFamily="82" charset="0"/>
              </a:rPr>
              <a:t>ASCII</a:t>
            </a:r>
            <a:r>
              <a:rPr lang="en-US" sz="2400" b="1" dirty="0">
                <a:latin typeface="Sniglet" pitchFamily="82" charset="0"/>
              </a:rPr>
              <a:t>: </a:t>
            </a:r>
            <a:r>
              <a:rPr lang="en-US" sz="2400" b="1" dirty="0">
                <a:solidFill>
                  <a:schemeClr val="accent6"/>
                </a:solidFill>
                <a:latin typeface="Sniglet" pitchFamily="82" charset="0"/>
              </a:rPr>
              <a:t>A</a:t>
            </a:r>
            <a:r>
              <a:rPr lang="en-US" sz="2400" b="1" dirty="0">
                <a:latin typeface="Sniglet" pitchFamily="82" charset="0"/>
              </a:rPr>
              <a:t>merican </a:t>
            </a:r>
            <a:r>
              <a:rPr lang="en-US" sz="2400" b="1" dirty="0">
                <a:solidFill>
                  <a:schemeClr val="accent6"/>
                </a:solidFill>
                <a:latin typeface="Sniglet" pitchFamily="82" charset="0"/>
              </a:rPr>
              <a:t>S</a:t>
            </a:r>
            <a:r>
              <a:rPr lang="en-US" sz="2400" b="1" dirty="0">
                <a:latin typeface="Sniglet" pitchFamily="82" charset="0"/>
              </a:rPr>
              <a:t>tandard </a:t>
            </a:r>
            <a:r>
              <a:rPr lang="en-US" sz="2400" b="1" dirty="0">
                <a:solidFill>
                  <a:schemeClr val="accent6"/>
                </a:solidFill>
                <a:latin typeface="Sniglet" pitchFamily="82" charset="0"/>
              </a:rPr>
              <a:t>C</a:t>
            </a:r>
            <a:r>
              <a:rPr lang="en-US" sz="2400" b="1" dirty="0">
                <a:latin typeface="Sniglet" pitchFamily="82" charset="0"/>
              </a:rPr>
              <a:t>ode for </a:t>
            </a:r>
            <a:r>
              <a:rPr lang="en-US" sz="2400" b="1" dirty="0">
                <a:solidFill>
                  <a:schemeClr val="accent6"/>
                </a:solidFill>
                <a:latin typeface="Sniglet" pitchFamily="82" charset="0"/>
              </a:rPr>
              <a:t>I</a:t>
            </a:r>
            <a:r>
              <a:rPr lang="en-US" sz="2400" b="1" dirty="0">
                <a:latin typeface="Sniglet" pitchFamily="82" charset="0"/>
              </a:rPr>
              <a:t>nformation </a:t>
            </a:r>
            <a:r>
              <a:rPr lang="en-US" sz="2400" b="1" dirty="0">
                <a:solidFill>
                  <a:schemeClr val="accent6"/>
                </a:solidFill>
                <a:latin typeface="Sniglet" pitchFamily="82" charset="0"/>
              </a:rPr>
              <a:t>I</a:t>
            </a:r>
            <a:r>
              <a:rPr lang="en-US" sz="2400" b="1" dirty="0">
                <a:latin typeface="Sniglet" pitchFamily="82" charset="0"/>
              </a:rPr>
              <a:t>nterchange</a:t>
            </a:r>
          </a:p>
        </p:txBody>
      </p:sp>
      <p:sp>
        <p:nvSpPr>
          <p:cNvPr id="5" name="TextBox 4">
            <a:extLst>
              <a:ext uri="{FF2B5EF4-FFF2-40B4-BE49-F238E27FC236}">
                <a16:creationId xmlns:a16="http://schemas.microsoft.com/office/drawing/2014/main" id="{E5233465-F512-A64C-9558-DFB7E0DCFF75}"/>
              </a:ext>
            </a:extLst>
          </p:cNvPr>
          <p:cNvSpPr txBox="1"/>
          <p:nvPr/>
        </p:nvSpPr>
        <p:spPr>
          <a:xfrm>
            <a:off x="1458407" y="3391382"/>
            <a:ext cx="1471878" cy="461665"/>
          </a:xfrm>
          <a:prstGeom prst="rect">
            <a:avLst/>
          </a:prstGeom>
          <a:noFill/>
        </p:spPr>
        <p:txBody>
          <a:bodyPr wrap="none" rtlCol="0">
            <a:spAutoFit/>
          </a:bodyPr>
          <a:lstStyle/>
          <a:p>
            <a:pPr algn="l"/>
            <a:r>
              <a:rPr lang="en-US" sz="2400" dirty="0">
                <a:latin typeface="Courier New" panose="02070309020205020404" pitchFamily="49" charset="0"/>
                <a:cs typeface="Courier New" panose="02070309020205020404" pitchFamily="49" charset="0"/>
              </a:rPr>
              <a:t>‘a’</a:t>
            </a:r>
            <a:r>
              <a:rPr lang="en-US" sz="2400" b="1" dirty="0">
                <a:latin typeface="Sniglet" pitchFamily="82" charset="0"/>
              </a:rPr>
              <a:t>: 0x61</a:t>
            </a:r>
          </a:p>
        </p:txBody>
      </p:sp>
      <p:graphicFrame>
        <p:nvGraphicFramePr>
          <p:cNvPr id="7" name="Table 6">
            <a:extLst>
              <a:ext uri="{FF2B5EF4-FFF2-40B4-BE49-F238E27FC236}">
                <a16:creationId xmlns:a16="http://schemas.microsoft.com/office/drawing/2014/main" id="{A0A4CE04-5E6E-A14C-AA4F-9C0F390604E9}"/>
              </a:ext>
            </a:extLst>
          </p:cNvPr>
          <p:cNvGraphicFramePr>
            <a:graphicFrameLocks noGrp="1"/>
          </p:cNvGraphicFramePr>
          <p:nvPr>
            <p:extLst>
              <p:ext uri="{D42A27DB-BD31-4B8C-83A1-F6EECF244321}">
                <p14:modId xmlns:p14="http://schemas.microsoft.com/office/powerpoint/2010/main" val="1981389407"/>
              </p:ext>
            </p:extLst>
          </p:nvPr>
        </p:nvGraphicFramePr>
        <p:xfrm>
          <a:off x="1615310" y="4096828"/>
          <a:ext cx="7315200" cy="914400"/>
        </p:xfrm>
        <a:graphic>
          <a:graphicData uri="http://schemas.openxmlformats.org/drawingml/2006/table">
            <a:tbl>
              <a:tblPr firstRow="1" bandRow="1">
                <a:tableStyleId>{BC89EF96-8CEA-46FF-86C4-4CE0E7609802}</a:tableStyleId>
              </a:tblPr>
              <a:tblGrid>
                <a:gridCol w="914400">
                  <a:extLst>
                    <a:ext uri="{9D8B030D-6E8A-4147-A177-3AD203B41FA5}">
                      <a16:colId xmlns:a16="http://schemas.microsoft.com/office/drawing/2014/main" val="3779781484"/>
                    </a:ext>
                  </a:extLst>
                </a:gridCol>
                <a:gridCol w="914400">
                  <a:extLst>
                    <a:ext uri="{9D8B030D-6E8A-4147-A177-3AD203B41FA5}">
                      <a16:colId xmlns:a16="http://schemas.microsoft.com/office/drawing/2014/main" val="2229622478"/>
                    </a:ext>
                  </a:extLst>
                </a:gridCol>
                <a:gridCol w="914400">
                  <a:extLst>
                    <a:ext uri="{9D8B030D-6E8A-4147-A177-3AD203B41FA5}">
                      <a16:colId xmlns:a16="http://schemas.microsoft.com/office/drawing/2014/main" val="2820035926"/>
                    </a:ext>
                  </a:extLst>
                </a:gridCol>
                <a:gridCol w="914400">
                  <a:extLst>
                    <a:ext uri="{9D8B030D-6E8A-4147-A177-3AD203B41FA5}">
                      <a16:colId xmlns:a16="http://schemas.microsoft.com/office/drawing/2014/main" val="863445662"/>
                    </a:ext>
                  </a:extLst>
                </a:gridCol>
                <a:gridCol w="914400">
                  <a:extLst>
                    <a:ext uri="{9D8B030D-6E8A-4147-A177-3AD203B41FA5}">
                      <a16:colId xmlns:a16="http://schemas.microsoft.com/office/drawing/2014/main" val="2338631344"/>
                    </a:ext>
                  </a:extLst>
                </a:gridCol>
                <a:gridCol w="914400">
                  <a:extLst>
                    <a:ext uri="{9D8B030D-6E8A-4147-A177-3AD203B41FA5}">
                      <a16:colId xmlns:a16="http://schemas.microsoft.com/office/drawing/2014/main" val="1376491225"/>
                    </a:ext>
                  </a:extLst>
                </a:gridCol>
                <a:gridCol w="914400">
                  <a:extLst>
                    <a:ext uri="{9D8B030D-6E8A-4147-A177-3AD203B41FA5}">
                      <a16:colId xmlns:a16="http://schemas.microsoft.com/office/drawing/2014/main" val="3541402076"/>
                    </a:ext>
                  </a:extLst>
                </a:gridCol>
                <a:gridCol w="914400">
                  <a:extLst>
                    <a:ext uri="{9D8B030D-6E8A-4147-A177-3AD203B41FA5}">
                      <a16:colId xmlns:a16="http://schemas.microsoft.com/office/drawing/2014/main" val="2950438921"/>
                    </a:ext>
                  </a:extLst>
                </a:gridCol>
              </a:tblGrid>
              <a:tr h="914400">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1</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0</a:t>
                      </a:r>
                    </a:p>
                  </a:txBody>
                  <a:tcPr anchor="ctr"/>
                </a:tc>
                <a:tc>
                  <a:txBody>
                    <a:bodyPr/>
                    <a:lstStyle/>
                    <a:p>
                      <a:pPr algn="ctr"/>
                      <a:r>
                        <a:rPr lang="en-US" sz="2400" dirty="0">
                          <a:latin typeface="Sniglet" pitchFamily="82" charset="0"/>
                        </a:rPr>
                        <a:t>1</a:t>
                      </a:r>
                    </a:p>
                  </a:txBody>
                  <a:tcPr anchor="ctr"/>
                </a:tc>
                <a:extLst>
                  <a:ext uri="{0D108BD9-81ED-4DB2-BD59-A6C34878D82A}">
                    <a16:rowId xmlns:a16="http://schemas.microsoft.com/office/drawing/2014/main" val="2314330972"/>
                  </a:ext>
                </a:extLst>
              </a:tr>
            </a:tbl>
          </a:graphicData>
        </a:graphic>
      </p:graphicFrame>
      <p:graphicFrame>
        <p:nvGraphicFramePr>
          <p:cNvPr id="9" name="Table 8">
            <a:extLst>
              <a:ext uri="{FF2B5EF4-FFF2-40B4-BE49-F238E27FC236}">
                <a16:creationId xmlns:a16="http://schemas.microsoft.com/office/drawing/2014/main" id="{D7BCF87F-6AB8-3945-AA88-5B28512DF93C}"/>
              </a:ext>
            </a:extLst>
          </p:cNvPr>
          <p:cNvGraphicFramePr>
            <a:graphicFrameLocks noGrp="1"/>
          </p:cNvGraphicFramePr>
          <p:nvPr>
            <p:extLst>
              <p:ext uri="{D42A27DB-BD31-4B8C-83A1-F6EECF244321}">
                <p14:modId xmlns:p14="http://schemas.microsoft.com/office/powerpoint/2010/main" val="1293401413"/>
              </p:ext>
            </p:extLst>
          </p:nvPr>
        </p:nvGraphicFramePr>
        <p:xfrm>
          <a:off x="5104435" y="542055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0x61</a:t>
                      </a:r>
                    </a:p>
                  </a:txBody>
                  <a:tcPr/>
                </a:tc>
                <a:extLst>
                  <a:ext uri="{0D108BD9-81ED-4DB2-BD59-A6C34878D82A}">
                    <a16:rowId xmlns:a16="http://schemas.microsoft.com/office/drawing/2014/main" val="507602585"/>
                  </a:ext>
                </a:extLst>
              </a:tr>
            </a:tbl>
          </a:graphicData>
        </a:graphic>
      </p:graphicFrame>
    </p:spTree>
    <p:extLst>
      <p:ext uri="{BB962C8B-B14F-4D97-AF65-F5344CB8AC3E}">
        <p14:creationId xmlns:p14="http://schemas.microsoft.com/office/powerpoint/2010/main" val="295630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3C3D3F-2924-5640-96F7-C5E12AAEFDB1}"/>
              </a:ext>
            </a:extLst>
          </p:cNvPr>
          <p:cNvSpPr>
            <a:spLocks noGrp="1"/>
          </p:cNvSpPr>
          <p:nvPr>
            <p:ph type="body" idx="1"/>
          </p:nvPr>
        </p:nvSpPr>
        <p:spPr/>
        <p:txBody>
          <a:bodyPr/>
          <a:lstStyle/>
          <a:p>
            <a:endParaRPr lang="en-US"/>
          </a:p>
        </p:txBody>
      </p:sp>
      <p:sp>
        <p:nvSpPr>
          <p:cNvPr id="5" name="Google Shape;105;p16">
            <a:extLst>
              <a:ext uri="{FF2B5EF4-FFF2-40B4-BE49-F238E27FC236}">
                <a16:creationId xmlns:a16="http://schemas.microsoft.com/office/drawing/2014/main" id="{2B9DF7B9-0351-334A-AC17-20409DD9D608}"/>
              </a:ext>
            </a:extLst>
          </p:cNvPr>
          <p:cNvSpPr txBox="1">
            <a:spLocks/>
          </p:cNvSpPr>
          <p:nvPr/>
        </p:nvSpPr>
        <p:spPr>
          <a:xfrm rot="161729">
            <a:off x="1301681" y="1169209"/>
            <a:ext cx="9373171" cy="101351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latin typeface="Bangers" pitchFamily="2" charset="77"/>
              </a:rPr>
              <a:t>Announcement: OH</a:t>
            </a:r>
          </a:p>
        </p:txBody>
      </p:sp>
      <p:sp>
        <p:nvSpPr>
          <p:cNvPr id="6" name="Google Shape;106;p16">
            <a:extLst>
              <a:ext uri="{FF2B5EF4-FFF2-40B4-BE49-F238E27FC236}">
                <a16:creationId xmlns:a16="http://schemas.microsoft.com/office/drawing/2014/main" id="{2895F2F4-42CF-2C4C-8253-78001E4621D4}"/>
              </a:ext>
            </a:extLst>
          </p:cNvPr>
          <p:cNvSpPr txBox="1">
            <a:spLocks/>
          </p:cNvSpPr>
          <p:nvPr/>
        </p:nvSpPr>
        <p:spPr>
          <a:xfrm>
            <a:off x="1402733" y="2061267"/>
            <a:ext cx="9290800" cy="3939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chemeClr val="dk1"/>
              </a:buClr>
              <a:buSzPts val="1400"/>
              <a:buFont typeface="Sniglet"/>
              <a:buNone/>
              <a:defRPr sz="1867" b="0" i="0" u="none" strike="noStrike" cap="none">
                <a:solidFill>
                  <a:schemeClr val="dk1"/>
                </a:solidFill>
                <a:latin typeface="Sniglet"/>
                <a:ea typeface="Sniglet"/>
                <a:cs typeface="Sniglet"/>
                <a:sym typeface="Sniglet"/>
              </a:defRPr>
            </a:lvl1pPr>
            <a:lvl2pPr marL="914400" marR="0" lvl="1"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indent="-507987" algn="l">
              <a:buSzPts val="2400"/>
              <a:buFont typeface="Arial" panose="020B0604020202020204" pitchFamily="34" charset="0"/>
              <a:buChar char="•"/>
            </a:pPr>
            <a:r>
              <a:rPr lang="en-US" sz="2400" dirty="0"/>
              <a:t>Office Hour Time:</a:t>
            </a:r>
          </a:p>
          <a:p>
            <a:pPr indent="-507987" algn="l">
              <a:buSzPts val="2400"/>
              <a:buFont typeface="Arial" panose="020B0604020202020204" pitchFamily="34" charset="0"/>
              <a:buChar char="•"/>
            </a:pPr>
            <a:r>
              <a:rPr lang="en-US" sz="2400" dirty="0"/>
              <a:t>Thursday 9am - 10am, Tiffany Bao (@</a:t>
            </a:r>
            <a:r>
              <a:rPr lang="en-US" sz="2400" dirty="0" err="1"/>
              <a:t>tiffanyb</a:t>
            </a:r>
            <a:r>
              <a:rPr lang="en-US" sz="2400" dirty="0"/>
              <a:t>)</a:t>
            </a:r>
          </a:p>
          <a:p>
            <a:pPr indent="-507987" algn="l">
              <a:buSzPts val="2400"/>
              <a:buFont typeface="Arial" panose="020B0604020202020204" pitchFamily="34" charset="0"/>
              <a:buChar char="•"/>
            </a:pPr>
            <a:r>
              <a:rPr lang="en-US" sz="2400" dirty="0"/>
              <a:t>Thursday 11:30am - 1:30am, Tas</a:t>
            </a:r>
          </a:p>
          <a:p>
            <a:pPr lvl="1" indent="-507987">
              <a:buFont typeface="Arial" panose="020B0604020202020204" pitchFamily="34" charset="0"/>
              <a:buChar char="•"/>
            </a:pPr>
            <a:r>
              <a:rPr lang="en-US" sz="2000" dirty="0"/>
              <a:t>Zion Basque (@</a:t>
            </a:r>
            <a:r>
              <a:rPr lang="en-US" sz="2000" dirty="0" err="1"/>
              <a:t>zion</a:t>
            </a:r>
            <a:r>
              <a:rPr lang="en-US" sz="2000" dirty="0"/>
              <a:t>)</a:t>
            </a:r>
          </a:p>
          <a:p>
            <a:pPr lvl="1" indent="-507987">
              <a:buFont typeface="Arial" panose="020B0604020202020204" pitchFamily="34" charset="0"/>
              <a:buChar char="•"/>
            </a:pPr>
            <a:r>
              <a:rPr lang="en-US" sz="2000" dirty="0" err="1"/>
              <a:t>Zhuoer</a:t>
            </a:r>
            <a:r>
              <a:rPr lang="en-US" sz="2000" dirty="0"/>
              <a:t> </a:t>
            </a:r>
            <a:r>
              <a:rPr lang="en-US" sz="2000" dirty="0" err="1"/>
              <a:t>Lyu</a:t>
            </a:r>
            <a:r>
              <a:rPr lang="en-US" sz="2000" dirty="0"/>
              <a:t> (@</a:t>
            </a:r>
            <a:r>
              <a:rPr lang="en-US" sz="2000" dirty="0" err="1"/>
              <a:t>Zhuoer</a:t>
            </a:r>
            <a:r>
              <a:rPr lang="en-US" sz="2000" dirty="0"/>
              <a:t> </a:t>
            </a:r>
            <a:r>
              <a:rPr lang="en-US" sz="2000" dirty="0" err="1"/>
              <a:t>Lyu</a:t>
            </a:r>
            <a:r>
              <a:rPr lang="en-US" sz="2000" dirty="0"/>
              <a:t>)</a:t>
            </a:r>
          </a:p>
          <a:p>
            <a:pPr lvl="1" indent="-507987">
              <a:buFont typeface="Arial" panose="020B0604020202020204" pitchFamily="34" charset="0"/>
              <a:buChar char="•"/>
            </a:pPr>
            <a:r>
              <a:rPr lang="en-US" sz="2000" dirty="0"/>
              <a:t>Kyle Zeng (@Kyle Zeng)</a:t>
            </a:r>
          </a:p>
          <a:p>
            <a:pPr indent="-507987" algn="l">
              <a:buSzPts val="2400"/>
              <a:buFont typeface="Arial" panose="020B0604020202020204" pitchFamily="34" charset="0"/>
              <a:buChar char="•"/>
            </a:pPr>
            <a:r>
              <a:rPr lang="en-US" dirty="0">
                <a:solidFill>
                  <a:schemeClr val="accent6"/>
                </a:solidFill>
                <a:hlinkClick r:id="rId2">
                  <a:extLst>
                    <a:ext uri="{A12FA001-AC4F-418D-AE19-62706E023703}">
                      <ahyp:hlinkClr xmlns:ahyp="http://schemas.microsoft.com/office/drawing/2018/hyperlinkcolor" val="tx"/>
                    </a:ext>
                  </a:extLst>
                </a:hlinkClick>
              </a:rPr>
              <a:t>https://asu.zoom.us/j/99084307002</a:t>
            </a:r>
            <a:endParaRPr lang="en-US" dirty="0">
              <a:solidFill>
                <a:schemeClr val="accent6"/>
              </a:solidFill>
            </a:endParaRPr>
          </a:p>
          <a:p>
            <a:pPr marL="101598" indent="0" algn="l">
              <a:buSzPts val="2400"/>
            </a:pPr>
            <a:endParaRPr lang="en-US" sz="2400" dirty="0"/>
          </a:p>
          <a:p>
            <a:pPr indent="-507987" algn="l">
              <a:buSzPts val="2400"/>
              <a:buFont typeface="Arial" panose="020B0604020202020204" pitchFamily="34" charset="0"/>
              <a:buChar char="•"/>
            </a:pPr>
            <a:endParaRPr lang="en-US" sz="2400" dirty="0"/>
          </a:p>
          <a:p>
            <a:pPr indent="-507987" algn="l">
              <a:buSzPts val="2400"/>
              <a:buFont typeface="Arial" panose="020B0604020202020204" pitchFamily="34" charset="0"/>
              <a:buChar char="•"/>
            </a:pPr>
            <a:endParaRPr lang="en-US" sz="2400" dirty="0"/>
          </a:p>
        </p:txBody>
      </p:sp>
    </p:spTree>
    <p:extLst>
      <p:ext uri="{BB962C8B-B14F-4D97-AF65-F5344CB8AC3E}">
        <p14:creationId xmlns:p14="http://schemas.microsoft.com/office/powerpoint/2010/main" val="393172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5A5E0F-1D73-5A41-BEC6-25C470D3C5DB}"/>
              </a:ext>
            </a:extLst>
          </p:cNvPr>
          <p:cNvSpPr>
            <a:spLocks noGrp="1"/>
          </p:cNvSpPr>
          <p:nvPr>
            <p:ph type="body" idx="1"/>
          </p:nvPr>
        </p:nvSpPr>
        <p:spPr/>
        <p:txBody>
          <a:bodyPr/>
          <a:lstStyle/>
          <a:p>
            <a:pPr marL="50799" indent="0">
              <a:buNone/>
            </a:pPr>
            <a:r>
              <a:rPr lang="en-US" dirty="0">
                <a:latin typeface="Courier New" panose="02070309020205020404" pitchFamily="49" charset="0"/>
                <a:cs typeface="Courier New" panose="02070309020205020404" pitchFamily="49" charset="0"/>
              </a:rPr>
              <a:t>char a[2] = “ab”;</a:t>
            </a:r>
          </a:p>
        </p:txBody>
      </p:sp>
      <p:sp>
        <p:nvSpPr>
          <p:cNvPr id="5" name="TextBox 4">
            <a:extLst>
              <a:ext uri="{FF2B5EF4-FFF2-40B4-BE49-F238E27FC236}">
                <a16:creationId xmlns:a16="http://schemas.microsoft.com/office/drawing/2014/main" id="{E5233465-F512-A64C-9558-DFB7E0DCFF75}"/>
              </a:ext>
            </a:extLst>
          </p:cNvPr>
          <p:cNvSpPr txBox="1"/>
          <p:nvPr/>
        </p:nvSpPr>
        <p:spPr>
          <a:xfrm>
            <a:off x="1458407" y="2975656"/>
            <a:ext cx="1471878" cy="461665"/>
          </a:xfrm>
          <a:prstGeom prst="rect">
            <a:avLst/>
          </a:prstGeom>
          <a:noFill/>
        </p:spPr>
        <p:txBody>
          <a:bodyPr wrap="none" rtlCol="0">
            <a:spAutoFit/>
          </a:bodyPr>
          <a:lstStyle/>
          <a:p>
            <a:pPr algn="l"/>
            <a:r>
              <a:rPr lang="en-US" sz="2400" dirty="0">
                <a:latin typeface="Courier New" panose="02070309020205020404" pitchFamily="49" charset="0"/>
                <a:cs typeface="Courier New" panose="02070309020205020404" pitchFamily="49" charset="0"/>
              </a:rPr>
              <a:t>‘a’</a:t>
            </a:r>
            <a:r>
              <a:rPr lang="en-US" sz="2400" b="1" dirty="0">
                <a:latin typeface="Sniglet" pitchFamily="82" charset="0"/>
              </a:rPr>
              <a:t>: 0x61</a:t>
            </a:r>
          </a:p>
        </p:txBody>
      </p:sp>
      <p:sp>
        <p:nvSpPr>
          <p:cNvPr id="8" name="TextBox 7">
            <a:extLst>
              <a:ext uri="{FF2B5EF4-FFF2-40B4-BE49-F238E27FC236}">
                <a16:creationId xmlns:a16="http://schemas.microsoft.com/office/drawing/2014/main" id="{BED2AA14-8B40-B04E-BDEA-BDDDC61E72A1}"/>
              </a:ext>
            </a:extLst>
          </p:cNvPr>
          <p:cNvSpPr txBox="1"/>
          <p:nvPr/>
        </p:nvSpPr>
        <p:spPr>
          <a:xfrm>
            <a:off x="3103942" y="2975656"/>
            <a:ext cx="1539204" cy="461665"/>
          </a:xfrm>
          <a:prstGeom prst="rect">
            <a:avLst/>
          </a:prstGeom>
          <a:noFill/>
        </p:spPr>
        <p:txBody>
          <a:bodyPr wrap="none" rtlCol="0">
            <a:spAutoFit/>
          </a:bodyPr>
          <a:lstStyle/>
          <a:p>
            <a:pPr algn="l"/>
            <a:r>
              <a:rPr lang="en-US" sz="2400" dirty="0">
                <a:latin typeface="Courier New" panose="02070309020205020404" pitchFamily="49" charset="0"/>
                <a:cs typeface="Courier New" panose="02070309020205020404" pitchFamily="49" charset="0"/>
              </a:rPr>
              <a:t>‘b’</a:t>
            </a:r>
            <a:r>
              <a:rPr lang="en-US" sz="2400" b="1" dirty="0">
                <a:latin typeface="Sniglet" pitchFamily="82" charset="0"/>
              </a:rPr>
              <a:t>: 0x62</a:t>
            </a:r>
          </a:p>
        </p:txBody>
      </p:sp>
      <p:sp>
        <p:nvSpPr>
          <p:cNvPr id="11" name="TextBox 10">
            <a:extLst>
              <a:ext uri="{FF2B5EF4-FFF2-40B4-BE49-F238E27FC236}">
                <a16:creationId xmlns:a16="http://schemas.microsoft.com/office/drawing/2014/main" id="{A657D492-ED88-7443-81DF-0A60A80CAFF5}"/>
              </a:ext>
            </a:extLst>
          </p:cNvPr>
          <p:cNvSpPr txBox="1"/>
          <p:nvPr/>
        </p:nvSpPr>
        <p:spPr>
          <a:xfrm>
            <a:off x="3690902" y="4593357"/>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2" name="TextBox 11">
            <a:extLst>
              <a:ext uri="{FF2B5EF4-FFF2-40B4-BE49-F238E27FC236}">
                <a16:creationId xmlns:a16="http://schemas.microsoft.com/office/drawing/2014/main" id="{5F85D758-ED09-2843-9FEF-CC132BB2B381}"/>
              </a:ext>
            </a:extLst>
          </p:cNvPr>
          <p:cNvSpPr txBox="1"/>
          <p:nvPr/>
        </p:nvSpPr>
        <p:spPr>
          <a:xfrm>
            <a:off x="5382736" y="4595286"/>
            <a:ext cx="1050288" cy="461665"/>
          </a:xfrm>
          <a:prstGeom prst="rect">
            <a:avLst/>
          </a:prstGeom>
          <a:noFill/>
        </p:spPr>
        <p:txBody>
          <a:bodyPr wrap="none" rtlCol="0">
            <a:spAutoFit/>
          </a:bodyPr>
          <a:lstStyle/>
          <a:p>
            <a:pPr algn="l"/>
            <a:r>
              <a:rPr lang="en-US" sz="2400" b="1" dirty="0">
                <a:latin typeface="Sniglet" pitchFamily="82" charset="0"/>
              </a:rPr>
              <a:t>Byte 2</a:t>
            </a:r>
          </a:p>
        </p:txBody>
      </p:sp>
      <p:grpSp>
        <p:nvGrpSpPr>
          <p:cNvPr id="16" name="Group 15">
            <a:extLst>
              <a:ext uri="{FF2B5EF4-FFF2-40B4-BE49-F238E27FC236}">
                <a16:creationId xmlns:a16="http://schemas.microsoft.com/office/drawing/2014/main" id="{5C088A48-81BD-2748-A2DA-CE5708A0EB75}"/>
              </a:ext>
            </a:extLst>
          </p:cNvPr>
          <p:cNvGrpSpPr/>
          <p:nvPr/>
        </p:nvGrpSpPr>
        <p:grpSpPr>
          <a:xfrm>
            <a:off x="1510437" y="5463251"/>
            <a:ext cx="8440903" cy="461665"/>
            <a:chOff x="1510437" y="5463251"/>
            <a:chExt cx="8440903" cy="461665"/>
          </a:xfrm>
        </p:grpSpPr>
        <p:cxnSp>
          <p:nvCxnSpPr>
            <p:cNvPr id="13" name="Straight Arrow Connector 12">
              <a:extLst>
                <a:ext uri="{FF2B5EF4-FFF2-40B4-BE49-F238E27FC236}">
                  <a16:creationId xmlns:a16="http://schemas.microsoft.com/office/drawing/2014/main" id="{1FA7474D-7D29-FD46-B23E-B8B87E774BD0}"/>
                </a:ext>
              </a:extLst>
            </p:cNvPr>
            <p:cNvCxnSpPr/>
            <p:nvPr/>
          </p:nvCxnSpPr>
          <p:spPr>
            <a:xfrm>
              <a:off x="1615310" y="5463251"/>
              <a:ext cx="73730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507AF99-18E2-FD40-8D8C-9E2E58B4F1FD}"/>
                </a:ext>
              </a:extLst>
            </p:cNvPr>
            <p:cNvSpPr txBox="1"/>
            <p:nvPr/>
          </p:nvSpPr>
          <p:spPr>
            <a:xfrm>
              <a:off x="6786691" y="5463251"/>
              <a:ext cx="316464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15" name="TextBox 14">
              <a:extLst>
                <a:ext uri="{FF2B5EF4-FFF2-40B4-BE49-F238E27FC236}">
                  <a16:creationId xmlns:a16="http://schemas.microsoft.com/office/drawing/2014/main" id="{8E4EC0FB-83F3-B14F-9F7C-A50CAA78B325}"/>
                </a:ext>
              </a:extLst>
            </p:cNvPr>
            <p:cNvSpPr txBox="1"/>
            <p:nvPr/>
          </p:nvSpPr>
          <p:spPr>
            <a:xfrm>
              <a:off x="1510437" y="5463251"/>
              <a:ext cx="3092513"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17" name="Table 16">
            <a:extLst>
              <a:ext uri="{FF2B5EF4-FFF2-40B4-BE49-F238E27FC236}">
                <a16:creationId xmlns:a16="http://schemas.microsoft.com/office/drawing/2014/main" id="{A08D3FEE-F7FF-0442-B50B-2B534BF5B163}"/>
              </a:ext>
            </a:extLst>
          </p:cNvPr>
          <p:cNvGraphicFramePr>
            <a:graphicFrameLocks noGrp="1"/>
          </p:cNvGraphicFramePr>
          <p:nvPr>
            <p:extLst>
              <p:ext uri="{D42A27DB-BD31-4B8C-83A1-F6EECF244321}">
                <p14:modId xmlns:p14="http://schemas.microsoft.com/office/powerpoint/2010/main" val="1933274460"/>
              </p:ext>
            </p:extLst>
          </p:nvPr>
        </p:nvGraphicFramePr>
        <p:xfrm>
          <a:off x="3559529" y="3808814"/>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0x61</a:t>
                      </a:r>
                    </a:p>
                  </a:txBody>
                  <a:tcPr/>
                </a:tc>
                <a:extLst>
                  <a:ext uri="{0D108BD9-81ED-4DB2-BD59-A6C34878D82A}">
                    <a16:rowId xmlns:a16="http://schemas.microsoft.com/office/drawing/2014/main" val="507602585"/>
                  </a:ext>
                </a:extLst>
              </a:tr>
            </a:tbl>
          </a:graphicData>
        </a:graphic>
      </p:graphicFrame>
      <p:graphicFrame>
        <p:nvGraphicFramePr>
          <p:cNvPr id="18" name="Table 17">
            <a:extLst>
              <a:ext uri="{FF2B5EF4-FFF2-40B4-BE49-F238E27FC236}">
                <a16:creationId xmlns:a16="http://schemas.microsoft.com/office/drawing/2014/main" id="{9E8BA6EB-1705-E14A-B4F5-D818CC887D3D}"/>
              </a:ext>
            </a:extLst>
          </p:cNvPr>
          <p:cNvGraphicFramePr>
            <a:graphicFrameLocks noGrp="1"/>
          </p:cNvGraphicFramePr>
          <p:nvPr>
            <p:extLst>
              <p:ext uri="{D42A27DB-BD31-4B8C-83A1-F6EECF244321}">
                <p14:modId xmlns:p14="http://schemas.microsoft.com/office/powerpoint/2010/main" val="3852216496"/>
              </p:ext>
            </p:extLst>
          </p:nvPr>
        </p:nvGraphicFramePr>
        <p:xfrm>
          <a:off x="5192431" y="3808814"/>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0x62</a:t>
                      </a:r>
                    </a:p>
                  </a:txBody>
                  <a:tcPr/>
                </a:tc>
                <a:extLst>
                  <a:ext uri="{0D108BD9-81ED-4DB2-BD59-A6C34878D82A}">
                    <a16:rowId xmlns:a16="http://schemas.microsoft.com/office/drawing/2014/main" val="507602585"/>
                  </a:ext>
                </a:extLst>
              </a:tr>
            </a:tbl>
          </a:graphicData>
        </a:graphic>
      </p:graphicFrame>
    </p:spTree>
    <p:extLst>
      <p:ext uri="{BB962C8B-B14F-4D97-AF65-F5344CB8AC3E}">
        <p14:creationId xmlns:p14="http://schemas.microsoft.com/office/powerpoint/2010/main" val="222487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75A5E0F-1D73-5A41-BEC6-25C470D3C5DB}"/>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extLst>
              <p:ext uri="{D42A27DB-BD31-4B8C-83A1-F6EECF244321}">
                <p14:modId xmlns:p14="http://schemas.microsoft.com/office/powerpoint/2010/main" val="15572530"/>
              </p:ext>
            </p:extLst>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extLst>
              <p:ext uri="{D42A27DB-BD31-4B8C-83A1-F6EECF244321}">
                <p14:modId xmlns:p14="http://schemas.microsoft.com/office/powerpoint/2010/main" val="2051340871"/>
              </p:ext>
            </p:extLst>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extLst>
              <p:ext uri="{D42A27DB-BD31-4B8C-83A1-F6EECF244321}">
                <p14:modId xmlns:p14="http://schemas.microsoft.com/office/powerpoint/2010/main" val="3556480854"/>
              </p:ext>
            </p:extLst>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extLst>
              <p:ext uri="{D42A27DB-BD31-4B8C-83A1-F6EECF244321}">
                <p14:modId xmlns:p14="http://schemas.microsoft.com/office/powerpoint/2010/main" val="626227132"/>
              </p:ext>
            </p:extLst>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spTree>
    <p:extLst>
      <p:ext uri="{BB962C8B-B14F-4D97-AF65-F5344CB8AC3E}">
        <p14:creationId xmlns:p14="http://schemas.microsoft.com/office/powerpoint/2010/main" val="15848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endParaRPr lang="en-US" sz="2400" dirty="0">
                        <a:latin typeface="Sniglet" pitchFamily="82" charset="0"/>
                      </a:endParaRPr>
                    </a:p>
                  </a:txBody>
                  <a:tcPr/>
                </a:tc>
                <a:extLst>
                  <a:ext uri="{0D108BD9-81ED-4DB2-BD59-A6C34878D82A}">
                    <a16:rowId xmlns:a16="http://schemas.microsoft.com/office/drawing/2014/main" val="507602585"/>
                  </a:ext>
                </a:extLst>
              </a:tr>
            </a:tbl>
          </a:graphicData>
        </a:graphic>
      </p:graphicFrame>
      <p:cxnSp>
        <p:nvCxnSpPr>
          <p:cNvPr id="7" name="Straight Arrow Connector 6">
            <a:extLst>
              <a:ext uri="{FF2B5EF4-FFF2-40B4-BE49-F238E27FC236}">
                <a16:creationId xmlns:a16="http://schemas.microsoft.com/office/drawing/2014/main" id="{87F1E354-9537-514A-89D7-93196106C8B9}"/>
              </a:ext>
            </a:extLst>
          </p:cNvPr>
          <p:cNvCxnSpPr>
            <a:cxnSpLocks/>
          </p:cNvCxnSpPr>
          <p:nvPr/>
        </p:nvCxnSpPr>
        <p:spPr>
          <a:xfrm flipH="1">
            <a:off x="2997843" y="3171463"/>
            <a:ext cx="474562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CA2BD6-CB09-7244-BA69-DA48D9836376}"/>
              </a:ext>
            </a:extLst>
          </p:cNvPr>
          <p:cNvCxnSpPr>
            <a:cxnSpLocks/>
          </p:cNvCxnSpPr>
          <p:nvPr/>
        </p:nvCxnSpPr>
        <p:spPr>
          <a:xfrm flipH="1">
            <a:off x="4965539" y="3171463"/>
            <a:ext cx="239596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15F47A-E850-3E45-B26A-163A1155C952}"/>
              </a:ext>
            </a:extLst>
          </p:cNvPr>
          <p:cNvCxnSpPr>
            <a:cxnSpLocks/>
          </p:cNvCxnSpPr>
          <p:nvPr/>
        </p:nvCxnSpPr>
        <p:spPr>
          <a:xfrm>
            <a:off x="6944810" y="3171463"/>
            <a:ext cx="416690" cy="62503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60EA8C-B3E9-2E46-ACE1-C1E64D686EE4}"/>
              </a:ext>
            </a:extLst>
          </p:cNvPr>
          <p:cNvCxnSpPr>
            <a:cxnSpLocks/>
          </p:cNvCxnSpPr>
          <p:nvPr/>
        </p:nvCxnSpPr>
        <p:spPr>
          <a:xfrm>
            <a:off x="6493397" y="3171463"/>
            <a:ext cx="3217762"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Tree>
    <p:extLst>
      <p:ext uri="{BB962C8B-B14F-4D97-AF65-F5344CB8AC3E}">
        <p14:creationId xmlns:p14="http://schemas.microsoft.com/office/powerpoint/2010/main" val="105448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extLst>
              <p:ext uri="{D42A27DB-BD31-4B8C-83A1-F6EECF244321}">
                <p14:modId xmlns:p14="http://schemas.microsoft.com/office/powerpoint/2010/main" val="1040412563"/>
              </p:ext>
            </p:extLst>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extLst>
              <p:ext uri="{D42A27DB-BD31-4B8C-83A1-F6EECF244321}">
                <p14:modId xmlns:p14="http://schemas.microsoft.com/office/powerpoint/2010/main" val="1231053422"/>
              </p:ext>
            </p:extLst>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extLst>
              <p:ext uri="{D42A27DB-BD31-4B8C-83A1-F6EECF244321}">
                <p14:modId xmlns:p14="http://schemas.microsoft.com/office/powerpoint/2010/main" val="3408269000"/>
              </p:ext>
            </p:extLst>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extLst>
              <p:ext uri="{D42A27DB-BD31-4B8C-83A1-F6EECF244321}">
                <p14:modId xmlns:p14="http://schemas.microsoft.com/office/powerpoint/2010/main" val="418258065"/>
              </p:ext>
            </p:extLst>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sp>
        <p:nvSpPr>
          <p:cNvPr id="30" name="Text Placeholder 2">
            <a:extLst>
              <a:ext uri="{FF2B5EF4-FFF2-40B4-BE49-F238E27FC236}">
                <a16:creationId xmlns:a16="http://schemas.microsoft.com/office/drawing/2014/main" id="{42F318E4-CD92-074F-9EAB-510FC8CDBA96}"/>
              </a:ext>
            </a:extLst>
          </p:cNvPr>
          <p:cNvSpPr txBox="1">
            <a:spLocks/>
          </p:cNvSpPr>
          <p:nvPr/>
        </p:nvSpPr>
        <p:spPr>
          <a:xfrm>
            <a:off x="1402733" y="2061256"/>
            <a:ext cx="9290766" cy="6632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58786" algn="l" rtl="0" eaLnBrk="1" hangingPunct="1">
              <a:lnSpc>
                <a:spcPct val="100000"/>
              </a:lnSpc>
              <a:spcBef>
                <a:spcPts val="800"/>
              </a:spcBef>
              <a:spcAft>
                <a:spcPts val="0"/>
              </a:spcAft>
              <a:buClr>
                <a:schemeClr val="dk1"/>
              </a:buClr>
              <a:buSzPts val="3000"/>
              <a:buFont typeface="Sniglet"/>
              <a:buChar char="×"/>
              <a:defRPr sz="2400" b="0" i="0" u="none" strike="noStrike" cap="none">
                <a:solidFill>
                  <a:schemeClr val="dk1"/>
                </a:solidFill>
                <a:latin typeface="Sniglet"/>
                <a:ea typeface="Sniglet"/>
                <a:cs typeface="Sniglet"/>
                <a:sym typeface="Sniglet"/>
              </a:defRPr>
            </a:lvl1pPr>
            <a:lvl2pPr marL="1219170" marR="0" lvl="1"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828754" marR="0" lvl="2" indent="-507987"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2438339" marR="0" lvl="3"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3047924" marR="0" lvl="4"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3657509" marR="0" lvl="5"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4267093" marR="0" lvl="6"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4876678" marR="0" lvl="7"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5486263" marR="0" lvl="8" indent="-457189"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50799" indent="0">
              <a:buFont typeface="Sniglet"/>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
        <p:nvSpPr>
          <p:cNvPr id="32" name="Title 1">
            <a:extLst>
              <a:ext uri="{FF2B5EF4-FFF2-40B4-BE49-F238E27FC236}">
                <a16:creationId xmlns:a16="http://schemas.microsoft.com/office/drawing/2014/main" id="{27D45FCA-792E-2B41-B03B-7748ED771306}"/>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Tree>
    <p:extLst>
      <p:ext uri="{BB962C8B-B14F-4D97-AF65-F5344CB8AC3E}">
        <p14:creationId xmlns:p14="http://schemas.microsoft.com/office/powerpoint/2010/main" val="1063300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char s[4] = “\x4c\x04\x00\x00”;</a:t>
            </a:r>
          </a:p>
        </p:txBody>
      </p:sp>
      <p:sp>
        <p:nvSpPr>
          <p:cNvPr id="30" name="TextBox 29">
            <a:extLst>
              <a:ext uri="{FF2B5EF4-FFF2-40B4-BE49-F238E27FC236}">
                <a16:creationId xmlns:a16="http://schemas.microsoft.com/office/drawing/2014/main" id="{0141AA0B-B480-D247-A569-0E52BB5EF2CC}"/>
              </a:ext>
            </a:extLst>
          </p:cNvPr>
          <p:cNvSpPr txBox="1"/>
          <p:nvPr/>
        </p:nvSpPr>
        <p:spPr>
          <a:xfrm>
            <a:off x="2197765" y="3597932"/>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31" name="TextBox 30">
            <a:extLst>
              <a:ext uri="{FF2B5EF4-FFF2-40B4-BE49-F238E27FC236}">
                <a16:creationId xmlns:a16="http://schemas.microsoft.com/office/drawing/2014/main" id="{96D46142-ADB5-2340-9084-84C1DFA1D70A}"/>
              </a:ext>
            </a:extLst>
          </p:cNvPr>
          <p:cNvSpPr txBox="1"/>
          <p:nvPr/>
        </p:nvSpPr>
        <p:spPr>
          <a:xfrm>
            <a:off x="4549355" y="3599861"/>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32" name="TextBox 31">
            <a:extLst>
              <a:ext uri="{FF2B5EF4-FFF2-40B4-BE49-F238E27FC236}">
                <a16:creationId xmlns:a16="http://schemas.microsoft.com/office/drawing/2014/main" id="{18F9F240-78BD-684D-B8D8-C7D617B35DA4}"/>
              </a:ext>
            </a:extLst>
          </p:cNvPr>
          <p:cNvSpPr txBox="1"/>
          <p:nvPr/>
        </p:nvSpPr>
        <p:spPr>
          <a:xfrm>
            <a:off x="6829567" y="3597932"/>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33" name="TextBox 32">
            <a:extLst>
              <a:ext uri="{FF2B5EF4-FFF2-40B4-BE49-F238E27FC236}">
                <a16:creationId xmlns:a16="http://schemas.microsoft.com/office/drawing/2014/main" id="{BBFC552E-444E-734C-97C0-C2C1F46AB6EF}"/>
              </a:ext>
            </a:extLst>
          </p:cNvPr>
          <p:cNvSpPr txBox="1"/>
          <p:nvPr/>
        </p:nvSpPr>
        <p:spPr>
          <a:xfrm>
            <a:off x="9181157" y="3599861"/>
            <a:ext cx="1042273" cy="461665"/>
          </a:xfrm>
          <a:prstGeom prst="rect">
            <a:avLst/>
          </a:prstGeom>
          <a:noFill/>
        </p:spPr>
        <p:txBody>
          <a:bodyPr wrap="none" rtlCol="0">
            <a:spAutoFit/>
          </a:bodyPr>
          <a:lstStyle/>
          <a:p>
            <a:pPr algn="l"/>
            <a:r>
              <a:rPr lang="en-US" sz="2400" b="1" dirty="0">
                <a:latin typeface="Sniglet" pitchFamily="82" charset="0"/>
              </a:rPr>
              <a:t>Byte 4</a:t>
            </a:r>
          </a:p>
        </p:txBody>
      </p:sp>
      <p:graphicFrame>
        <p:nvGraphicFramePr>
          <p:cNvPr id="38" name="Table 37">
            <a:extLst>
              <a:ext uri="{FF2B5EF4-FFF2-40B4-BE49-F238E27FC236}">
                <a16:creationId xmlns:a16="http://schemas.microsoft.com/office/drawing/2014/main" id="{DB7E761D-C525-1C4C-BC5D-2C40FAA2F4D4}"/>
              </a:ext>
            </a:extLst>
          </p:cNvPr>
          <p:cNvGraphicFramePr>
            <a:graphicFrameLocks noGrp="1"/>
          </p:cNvGraphicFramePr>
          <p:nvPr>
            <p:extLst>
              <p:ext uri="{D42A27DB-BD31-4B8C-83A1-F6EECF244321}">
                <p14:modId xmlns:p14="http://schemas.microsoft.com/office/powerpoint/2010/main" val="3458400498"/>
              </p:ext>
            </p:extLst>
          </p:nvPr>
        </p:nvGraphicFramePr>
        <p:xfrm>
          <a:off x="431930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39" name="Table 38">
            <a:extLst>
              <a:ext uri="{FF2B5EF4-FFF2-40B4-BE49-F238E27FC236}">
                <a16:creationId xmlns:a16="http://schemas.microsoft.com/office/drawing/2014/main" id="{2C4686CC-D646-4C49-993D-0CCA6F393911}"/>
              </a:ext>
            </a:extLst>
          </p:cNvPr>
          <p:cNvGraphicFramePr>
            <a:graphicFrameLocks noGrp="1"/>
          </p:cNvGraphicFramePr>
          <p:nvPr>
            <p:extLst>
              <p:ext uri="{D42A27DB-BD31-4B8C-83A1-F6EECF244321}">
                <p14:modId xmlns:p14="http://schemas.microsoft.com/office/powerpoint/2010/main" val="2852180885"/>
              </p:ext>
            </p:extLst>
          </p:nvPr>
        </p:nvGraphicFramePr>
        <p:xfrm>
          <a:off x="665324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40" name="Table 39">
            <a:extLst>
              <a:ext uri="{FF2B5EF4-FFF2-40B4-BE49-F238E27FC236}">
                <a16:creationId xmlns:a16="http://schemas.microsoft.com/office/drawing/2014/main" id="{AA4D167B-3914-0A44-A366-6233E5FAB0F9}"/>
              </a:ext>
            </a:extLst>
          </p:cNvPr>
          <p:cNvGraphicFramePr>
            <a:graphicFrameLocks noGrp="1"/>
          </p:cNvGraphicFramePr>
          <p:nvPr>
            <p:extLst>
              <p:ext uri="{D42A27DB-BD31-4B8C-83A1-F6EECF244321}">
                <p14:modId xmlns:p14="http://schemas.microsoft.com/office/powerpoint/2010/main" val="483926678"/>
              </p:ext>
            </p:extLst>
          </p:nvPr>
        </p:nvGraphicFramePr>
        <p:xfrm>
          <a:off x="198537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41" name="Table 40">
            <a:extLst>
              <a:ext uri="{FF2B5EF4-FFF2-40B4-BE49-F238E27FC236}">
                <a16:creationId xmlns:a16="http://schemas.microsoft.com/office/drawing/2014/main" id="{E26D12A3-C8E6-7B4E-B038-6F8D7534BA45}"/>
              </a:ext>
            </a:extLst>
          </p:cNvPr>
          <p:cNvGraphicFramePr>
            <a:graphicFrameLocks noGrp="1"/>
          </p:cNvGraphicFramePr>
          <p:nvPr>
            <p:extLst>
              <p:ext uri="{D42A27DB-BD31-4B8C-83A1-F6EECF244321}">
                <p14:modId xmlns:p14="http://schemas.microsoft.com/office/powerpoint/2010/main" val="3707993831"/>
              </p:ext>
            </p:extLst>
          </p:nvPr>
        </p:nvGraphicFramePr>
        <p:xfrm>
          <a:off x="898717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sp>
        <p:nvSpPr>
          <p:cNvPr id="42" name="TextBox 41">
            <a:extLst>
              <a:ext uri="{FF2B5EF4-FFF2-40B4-BE49-F238E27FC236}">
                <a16:creationId xmlns:a16="http://schemas.microsoft.com/office/drawing/2014/main" id="{434FA130-6207-2F4F-8C5A-C8E41D8A9CFB}"/>
              </a:ext>
            </a:extLst>
          </p:cNvPr>
          <p:cNvSpPr txBox="1"/>
          <p:nvPr/>
        </p:nvSpPr>
        <p:spPr>
          <a:xfrm>
            <a:off x="2696542" y="5081648"/>
            <a:ext cx="6792244" cy="584775"/>
          </a:xfrm>
          <a:prstGeom prst="rect">
            <a:avLst/>
          </a:prstGeom>
          <a:noFill/>
        </p:spPr>
        <p:txBody>
          <a:bodyPr wrap="none" rtlCol="0">
            <a:spAutoFit/>
          </a:bodyPr>
          <a:lstStyle/>
          <a:p>
            <a:pPr algn="l"/>
            <a:r>
              <a:rPr lang="en-US" sz="3200" b="1" dirty="0">
                <a:latin typeface="Sniglet" pitchFamily="82" charset="0"/>
              </a:rPr>
              <a:t>To int:  0x 00 00 04 4c = 0x44c = 1100</a:t>
            </a:r>
          </a:p>
        </p:txBody>
      </p:sp>
      <p:grpSp>
        <p:nvGrpSpPr>
          <p:cNvPr id="44" name="Group 43">
            <a:extLst>
              <a:ext uri="{FF2B5EF4-FFF2-40B4-BE49-F238E27FC236}">
                <a16:creationId xmlns:a16="http://schemas.microsoft.com/office/drawing/2014/main" id="{B47B189B-2D02-C041-833B-EA72BC2DBECE}"/>
              </a:ext>
            </a:extLst>
          </p:cNvPr>
          <p:cNvGrpSpPr/>
          <p:nvPr/>
        </p:nvGrpSpPr>
        <p:grpSpPr>
          <a:xfrm>
            <a:off x="1510437" y="4236335"/>
            <a:ext cx="9263854" cy="461665"/>
            <a:chOff x="1510437" y="5463251"/>
            <a:chExt cx="7803399" cy="461665"/>
          </a:xfrm>
        </p:grpSpPr>
        <p:cxnSp>
          <p:nvCxnSpPr>
            <p:cNvPr id="45" name="Straight Arrow Connector 44">
              <a:extLst>
                <a:ext uri="{FF2B5EF4-FFF2-40B4-BE49-F238E27FC236}">
                  <a16:creationId xmlns:a16="http://schemas.microsoft.com/office/drawing/2014/main" id="{C5F5660A-F277-0144-90F7-22F46ADB5CC7}"/>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1C99606-BACD-EA4E-9A1C-ED6E30554578}"/>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47" name="TextBox 46">
              <a:extLst>
                <a:ext uri="{FF2B5EF4-FFF2-40B4-BE49-F238E27FC236}">
                  <a16:creationId xmlns:a16="http://schemas.microsoft.com/office/drawing/2014/main" id="{0189003A-5F01-C447-AA69-00450D61C198}"/>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cxnSp>
        <p:nvCxnSpPr>
          <p:cNvPr id="43" name="Straight Arrow Connector 42">
            <a:extLst>
              <a:ext uri="{FF2B5EF4-FFF2-40B4-BE49-F238E27FC236}">
                <a16:creationId xmlns:a16="http://schemas.microsoft.com/office/drawing/2014/main" id="{2C8C4354-87A5-8E40-956D-84D8C8E3F46A}"/>
              </a:ext>
            </a:extLst>
          </p:cNvPr>
          <p:cNvCxnSpPr>
            <a:cxnSpLocks/>
            <a:stCxn id="30" idx="2"/>
          </p:cNvCxnSpPr>
          <p:nvPr/>
        </p:nvCxnSpPr>
        <p:spPr>
          <a:xfrm>
            <a:off x="2689246" y="4059597"/>
            <a:ext cx="3815726"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F2575BC-179B-D848-9B05-1FC0A07D6FCC}"/>
              </a:ext>
            </a:extLst>
          </p:cNvPr>
          <p:cNvCxnSpPr>
            <a:cxnSpLocks/>
            <a:stCxn id="31" idx="2"/>
          </p:cNvCxnSpPr>
          <p:nvPr/>
        </p:nvCxnSpPr>
        <p:spPr>
          <a:xfrm>
            <a:off x="5074499" y="4061526"/>
            <a:ext cx="921187"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F980FD-2D31-5E41-976B-F46ECB8BF6FD}"/>
              </a:ext>
            </a:extLst>
          </p:cNvPr>
          <p:cNvCxnSpPr>
            <a:cxnSpLocks/>
            <a:stCxn id="32" idx="2"/>
          </p:cNvCxnSpPr>
          <p:nvPr/>
        </p:nvCxnSpPr>
        <p:spPr>
          <a:xfrm flipH="1">
            <a:off x="5362434" y="4059597"/>
            <a:ext cx="1994682"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2510EEC-1762-B144-A72C-18A432C95268}"/>
              </a:ext>
            </a:extLst>
          </p:cNvPr>
          <p:cNvCxnSpPr>
            <a:cxnSpLocks/>
            <a:stCxn id="33" idx="2"/>
          </p:cNvCxnSpPr>
          <p:nvPr/>
        </p:nvCxnSpPr>
        <p:spPr>
          <a:xfrm flipH="1">
            <a:off x="4791919" y="4061526"/>
            <a:ext cx="4910375"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4" name="Title 1">
            <a:extLst>
              <a:ext uri="{FF2B5EF4-FFF2-40B4-BE49-F238E27FC236}">
                <a16:creationId xmlns:a16="http://schemas.microsoft.com/office/drawing/2014/main" id="{9F31114E-CBDD-1F4B-875A-14B639C5C013}"/>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Tree>
    <p:extLst>
      <p:ext uri="{BB962C8B-B14F-4D97-AF65-F5344CB8AC3E}">
        <p14:creationId xmlns:p14="http://schemas.microsoft.com/office/powerpoint/2010/main" val="36824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A342-9345-1045-AF5A-E4D32127B319}"/>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
        <p:nvSpPr>
          <p:cNvPr id="5" name="TextBox 4">
            <a:extLst>
              <a:ext uri="{FF2B5EF4-FFF2-40B4-BE49-F238E27FC236}">
                <a16:creationId xmlns:a16="http://schemas.microsoft.com/office/drawing/2014/main" id="{E5233465-F512-A64C-9558-DFB7E0DCFF75}"/>
              </a:ext>
            </a:extLst>
          </p:cNvPr>
          <p:cNvSpPr txBox="1"/>
          <p:nvPr/>
        </p:nvSpPr>
        <p:spPr>
          <a:xfrm>
            <a:off x="1498501" y="2847733"/>
            <a:ext cx="6546985" cy="461665"/>
          </a:xfrm>
          <a:prstGeom prst="rect">
            <a:avLst/>
          </a:prstGeom>
          <a:noFill/>
        </p:spPr>
        <p:txBody>
          <a:bodyPr wrap="none" rtlCol="0">
            <a:spAutoFit/>
          </a:bodyPr>
          <a:lstStyle/>
          <a:p>
            <a:pPr algn="l"/>
            <a:r>
              <a:rPr lang="en-US" sz="2400" b="1" dirty="0">
                <a:latin typeface="Sniglet" pitchFamily="82" charset="0"/>
              </a:rPr>
              <a:t>int: 4 bytes,                     </a:t>
            </a:r>
            <a:r>
              <a:rPr lang="en-US" sz="2400" b="1" dirty="0" err="1">
                <a:latin typeface="Sniglet" pitchFamily="82" charset="0"/>
              </a:rPr>
              <a:t>i</a:t>
            </a:r>
            <a:r>
              <a:rPr lang="en-US" sz="2400" b="1" dirty="0">
                <a:latin typeface="Sniglet" pitchFamily="82" charset="0"/>
              </a:rPr>
              <a:t> = 0x44c = 0x 00 00 04 4c</a:t>
            </a:r>
          </a:p>
        </p:txBody>
      </p:sp>
      <p:sp>
        <p:nvSpPr>
          <p:cNvPr id="6" name="TextBox 5">
            <a:extLst>
              <a:ext uri="{FF2B5EF4-FFF2-40B4-BE49-F238E27FC236}">
                <a16:creationId xmlns:a16="http://schemas.microsoft.com/office/drawing/2014/main" id="{1C6128D6-29FD-7B4B-BE9E-19CBEFD8CD8F}"/>
              </a:ext>
            </a:extLst>
          </p:cNvPr>
          <p:cNvSpPr txBox="1"/>
          <p:nvPr/>
        </p:nvSpPr>
        <p:spPr>
          <a:xfrm>
            <a:off x="2197765" y="4176668"/>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14" name="TextBox 13">
            <a:extLst>
              <a:ext uri="{FF2B5EF4-FFF2-40B4-BE49-F238E27FC236}">
                <a16:creationId xmlns:a16="http://schemas.microsoft.com/office/drawing/2014/main" id="{D8E4887E-79B7-B746-BC87-39E07FDE545D}"/>
              </a:ext>
            </a:extLst>
          </p:cNvPr>
          <p:cNvSpPr txBox="1"/>
          <p:nvPr/>
        </p:nvSpPr>
        <p:spPr>
          <a:xfrm>
            <a:off x="4549355" y="4178597"/>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16" name="TextBox 15">
            <a:extLst>
              <a:ext uri="{FF2B5EF4-FFF2-40B4-BE49-F238E27FC236}">
                <a16:creationId xmlns:a16="http://schemas.microsoft.com/office/drawing/2014/main" id="{1F6A31C5-E2EC-BA4B-8FE2-C810DCE8457D}"/>
              </a:ext>
            </a:extLst>
          </p:cNvPr>
          <p:cNvSpPr txBox="1"/>
          <p:nvPr/>
        </p:nvSpPr>
        <p:spPr>
          <a:xfrm>
            <a:off x="6829567" y="4176668"/>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17" name="TextBox 16">
            <a:extLst>
              <a:ext uri="{FF2B5EF4-FFF2-40B4-BE49-F238E27FC236}">
                <a16:creationId xmlns:a16="http://schemas.microsoft.com/office/drawing/2014/main" id="{F4A1AEC3-97AC-FA4D-9DA8-501F6243FF0E}"/>
              </a:ext>
            </a:extLst>
          </p:cNvPr>
          <p:cNvSpPr txBox="1"/>
          <p:nvPr/>
        </p:nvSpPr>
        <p:spPr>
          <a:xfrm>
            <a:off x="9181157" y="4178597"/>
            <a:ext cx="1042273" cy="461665"/>
          </a:xfrm>
          <a:prstGeom prst="rect">
            <a:avLst/>
          </a:prstGeom>
          <a:noFill/>
        </p:spPr>
        <p:txBody>
          <a:bodyPr wrap="none" rtlCol="0">
            <a:spAutoFit/>
          </a:bodyPr>
          <a:lstStyle/>
          <a:p>
            <a:pPr algn="l"/>
            <a:r>
              <a:rPr lang="en-US" sz="2400" b="1" dirty="0">
                <a:latin typeface="Sniglet" pitchFamily="82" charset="0"/>
              </a:rPr>
              <a:t>Byte 4</a:t>
            </a:r>
          </a:p>
        </p:txBody>
      </p:sp>
      <p:grpSp>
        <p:nvGrpSpPr>
          <p:cNvPr id="18" name="Group 17">
            <a:extLst>
              <a:ext uri="{FF2B5EF4-FFF2-40B4-BE49-F238E27FC236}">
                <a16:creationId xmlns:a16="http://schemas.microsoft.com/office/drawing/2014/main" id="{A760F811-3657-9549-BE66-1C8A544EACD7}"/>
              </a:ext>
            </a:extLst>
          </p:cNvPr>
          <p:cNvGrpSpPr/>
          <p:nvPr/>
        </p:nvGrpSpPr>
        <p:grpSpPr>
          <a:xfrm>
            <a:off x="1510437" y="5173883"/>
            <a:ext cx="9263854" cy="461665"/>
            <a:chOff x="1510437" y="5463251"/>
            <a:chExt cx="7803399" cy="461665"/>
          </a:xfrm>
        </p:grpSpPr>
        <p:cxnSp>
          <p:nvCxnSpPr>
            <p:cNvPr id="19" name="Straight Arrow Connector 18">
              <a:extLst>
                <a:ext uri="{FF2B5EF4-FFF2-40B4-BE49-F238E27FC236}">
                  <a16:creationId xmlns:a16="http://schemas.microsoft.com/office/drawing/2014/main" id="{B24A55DE-5145-0E4A-8825-9304709DFB0E}"/>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B0BCA1C-76AF-E944-B24F-3AB0E87B0E3F}"/>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21" name="TextBox 20">
              <a:extLst>
                <a:ext uri="{FF2B5EF4-FFF2-40B4-BE49-F238E27FC236}">
                  <a16:creationId xmlns:a16="http://schemas.microsoft.com/office/drawing/2014/main" id="{53E8D635-2F0A-804F-8BB3-91C72203E250}"/>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graphicFrame>
        <p:nvGraphicFramePr>
          <p:cNvPr id="23" name="Table 22">
            <a:extLst>
              <a:ext uri="{FF2B5EF4-FFF2-40B4-BE49-F238E27FC236}">
                <a16:creationId xmlns:a16="http://schemas.microsoft.com/office/drawing/2014/main" id="{ED6A8FB6-C83D-EF4A-947D-141DB15B1F48}"/>
              </a:ext>
            </a:extLst>
          </p:cNvPr>
          <p:cNvGraphicFramePr>
            <a:graphicFrameLocks noGrp="1"/>
          </p:cNvGraphicFramePr>
          <p:nvPr>
            <p:extLst>
              <p:ext uri="{D42A27DB-BD31-4B8C-83A1-F6EECF244321}">
                <p14:modId xmlns:p14="http://schemas.microsoft.com/office/powerpoint/2010/main" val="1413281036"/>
              </p:ext>
            </p:extLst>
          </p:nvPr>
        </p:nvGraphicFramePr>
        <p:xfrm>
          <a:off x="431930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24" name="Table 23">
            <a:extLst>
              <a:ext uri="{FF2B5EF4-FFF2-40B4-BE49-F238E27FC236}">
                <a16:creationId xmlns:a16="http://schemas.microsoft.com/office/drawing/2014/main" id="{2714CB24-AD5C-4143-82EF-83F41ED38CDB}"/>
              </a:ext>
            </a:extLst>
          </p:cNvPr>
          <p:cNvGraphicFramePr>
            <a:graphicFrameLocks noGrp="1"/>
          </p:cNvGraphicFramePr>
          <p:nvPr>
            <p:extLst>
              <p:ext uri="{D42A27DB-BD31-4B8C-83A1-F6EECF244321}">
                <p14:modId xmlns:p14="http://schemas.microsoft.com/office/powerpoint/2010/main" val="375632788"/>
              </p:ext>
            </p:extLst>
          </p:nvPr>
        </p:nvGraphicFramePr>
        <p:xfrm>
          <a:off x="665324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25" name="Table 24">
            <a:extLst>
              <a:ext uri="{FF2B5EF4-FFF2-40B4-BE49-F238E27FC236}">
                <a16:creationId xmlns:a16="http://schemas.microsoft.com/office/drawing/2014/main" id="{18D8B7DF-04F0-3242-866F-CC3D8751C24F}"/>
              </a:ext>
            </a:extLst>
          </p:cNvPr>
          <p:cNvGraphicFramePr>
            <a:graphicFrameLocks noGrp="1"/>
          </p:cNvGraphicFramePr>
          <p:nvPr>
            <p:extLst>
              <p:ext uri="{D42A27DB-BD31-4B8C-83A1-F6EECF244321}">
                <p14:modId xmlns:p14="http://schemas.microsoft.com/office/powerpoint/2010/main" val="707695360"/>
              </p:ext>
            </p:extLst>
          </p:nvPr>
        </p:nvGraphicFramePr>
        <p:xfrm>
          <a:off x="1985370"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26" name="Table 25">
            <a:extLst>
              <a:ext uri="{FF2B5EF4-FFF2-40B4-BE49-F238E27FC236}">
                <a16:creationId xmlns:a16="http://schemas.microsoft.com/office/drawing/2014/main" id="{4E48BC95-68BB-D24F-9D5D-235A1248BC03}"/>
              </a:ext>
            </a:extLst>
          </p:cNvPr>
          <p:cNvGraphicFramePr>
            <a:graphicFrameLocks noGrp="1"/>
          </p:cNvGraphicFramePr>
          <p:nvPr>
            <p:extLst>
              <p:ext uri="{D42A27DB-BD31-4B8C-83A1-F6EECF244321}">
                <p14:modId xmlns:p14="http://schemas.microsoft.com/office/powerpoint/2010/main" val="2369929396"/>
              </p:ext>
            </p:extLst>
          </p:nvPr>
        </p:nvGraphicFramePr>
        <p:xfrm>
          <a:off x="8987175" y="3542112"/>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cxnSp>
        <p:nvCxnSpPr>
          <p:cNvPr id="7" name="Straight Arrow Connector 6">
            <a:extLst>
              <a:ext uri="{FF2B5EF4-FFF2-40B4-BE49-F238E27FC236}">
                <a16:creationId xmlns:a16="http://schemas.microsoft.com/office/drawing/2014/main" id="{87F1E354-9537-514A-89D7-93196106C8B9}"/>
              </a:ext>
            </a:extLst>
          </p:cNvPr>
          <p:cNvCxnSpPr>
            <a:cxnSpLocks/>
          </p:cNvCxnSpPr>
          <p:nvPr/>
        </p:nvCxnSpPr>
        <p:spPr>
          <a:xfrm flipH="1">
            <a:off x="2997843" y="3171463"/>
            <a:ext cx="474562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CA2BD6-CB09-7244-BA69-DA48D9836376}"/>
              </a:ext>
            </a:extLst>
          </p:cNvPr>
          <p:cNvCxnSpPr>
            <a:cxnSpLocks/>
          </p:cNvCxnSpPr>
          <p:nvPr/>
        </p:nvCxnSpPr>
        <p:spPr>
          <a:xfrm flipH="1">
            <a:off x="4965539" y="3171463"/>
            <a:ext cx="2395961"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15F47A-E850-3E45-B26A-163A1155C952}"/>
              </a:ext>
            </a:extLst>
          </p:cNvPr>
          <p:cNvCxnSpPr>
            <a:cxnSpLocks/>
          </p:cNvCxnSpPr>
          <p:nvPr/>
        </p:nvCxnSpPr>
        <p:spPr>
          <a:xfrm>
            <a:off x="6944810" y="3171463"/>
            <a:ext cx="416690" cy="62503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60EA8C-B3E9-2E46-ACE1-C1E64D686EE4}"/>
              </a:ext>
            </a:extLst>
          </p:cNvPr>
          <p:cNvCxnSpPr>
            <a:cxnSpLocks/>
          </p:cNvCxnSpPr>
          <p:nvPr/>
        </p:nvCxnSpPr>
        <p:spPr>
          <a:xfrm>
            <a:off x="6493397" y="3171463"/>
            <a:ext cx="3217762" cy="54401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1100;</a:t>
            </a:r>
          </a:p>
        </p:txBody>
      </p:sp>
      <p:sp>
        <p:nvSpPr>
          <p:cNvPr id="30" name="Rectangle 29">
            <a:extLst>
              <a:ext uri="{FF2B5EF4-FFF2-40B4-BE49-F238E27FC236}">
                <a16:creationId xmlns:a16="http://schemas.microsoft.com/office/drawing/2014/main" id="{DB4658C0-BC99-724D-A5BE-689D667DF2CE}"/>
              </a:ext>
            </a:extLst>
          </p:cNvPr>
          <p:cNvSpPr/>
          <p:nvPr/>
        </p:nvSpPr>
        <p:spPr>
          <a:xfrm>
            <a:off x="1521619" y="2268638"/>
            <a:ext cx="9252671" cy="365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err="1">
                <a:solidFill>
                  <a:schemeClr val="bg1"/>
                </a:solidFill>
                <a:latin typeface="Courier" pitchFamily="2" charset="0"/>
                <a:cs typeface="Arial"/>
              </a:rPr>
              <a:t>struct.pack</a:t>
            </a:r>
            <a:r>
              <a:rPr lang="en-US" sz="3200" dirty="0">
                <a:solidFill>
                  <a:schemeClr val="bg1"/>
                </a:solidFill>
                <a:latin typeface="Courier" pitchFamily="2" charset="0"/>
                <a:cs typeface="Arial"/>
              </a:rPr>
              <a:t>(”&lt;i”, 1100)</a:t>
            </a:r>
          </a:p>
        </p:txBody>
      </p:sp>
    </p:spTree>
    <p:extLst>
      <p:ext uri="{BB962C8B-B14F-4D97-AF65-F5344CB8AC3E}">
        <p14:creationId xmlns:p14="http://schemas.microsoft.com/office/powerpoint/2010/main" val="19696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a:extLst>
              <a:ext uri="{FF2B5EF4-FFF2-40B4-BE49-F238E27FC236}">
                <a16:creationId xmlns:a16="http://schemas.microsoft.com/office/drawing/2014/main" id="{52A4D4CE-E5BC-904A-A44C-3C12EF38A2F1}"/>
              </a:ext>
            </a:extLst>
          </p:cNvPr>
          <p:cNvSpPr>
            <a:spLocks noGrp="1"/>
          </p:cNvSpPr>
          <p:nvPr>
            <p:ph type="body" idx="1"/>
          </p:nvPr>
        </p:nvSpPr>
        <p:spPr>
          <a:xfrm>
            <a:off x="1402733" y="2061256"/>
            <a:ext cx="9290766" cy="663219"/>
          </a:xfrm>
        </p:spPr>
        <p:txBody>
          <a:bodyPr/>
          <a:lstStyle/>
          <a:p>
            <a:pPr marL="50799" indent="0">
              <a:buNone/>
            </a:pPr>
            <a:r>
              <a:rPr lang="en-US" dirty="0">
                <a:latin typeface="Courier New" panose="02070309020205020404" pitchFamily="49" charset="0"/>
                <a:cs typeface="Courier New" panose="02070309020205020404" pitchFamily="49" charset="0"/>
              </a:rPr>
              <a:t>char s[4] = “\x4c\x04\x00\x00”;</a:t>
            </a:r>
          </a:p>
        </p:txBody>
      </p:sp>
      <p:sp>
        <p:nvSpPr>
          <p:cNvPr id="30" name="TextBox 29">
            <a:extLst>
              <a:ext uri="{FF2B5EF4-FFF2-40B4-BE49-F238E27FC236}">
                <a16:creationId xmlns:a16="http://schemas.microsoft.com/office/drawing/2014/main" id="{0141AA0B-B480-D247-A569-0E52BB5EF2CC}"/>
              </a:ext>
            </a:extLst>
          </p:cNvPr>
          <p:cNvSpPr txBox="1"/>
          <p:nvPr/>
        </p:nvSpPr>
        <p:spPr>
          <a:xfrm>
            <a:off x="2197765" y="3597932"/>
            <a:ext cx="982961" cy="461665"/>
          </a:xfrm>
          <a:prstGeom prst="rect">
            <a:avLst/>
          </a:prstGeom>
          <a:noFill/>
        </p:spPr>
        <p:txBody>
          <a:bodyPr wrap="none" rtlCol="0">
            <a:spAutoFit/>
          </a:bodyPr>
          <a:lstStyle/>
          <a:p>
            <a:pPr algn="l"/>
            <a:r>
              <a:rPr lang="en-US" sz="2400" b="1" dirty="0">
                <a:latin typeface="Sniglet" pitchFamily="82" charset="0"/>
              </a:rPr>
              <a:t>Byte 1</a:t>
            </a:r>
          </a:p>
        </p:txBody>
      </p:sp>
      <p:sp>
        <p:nvSpPr>
          <p:cNvPr id="31" name="TextBox 30">
            <a:extLst>
              <a:ext uri="{FF2B5EF4-FFF2-40B4-BE49-F238E27FC236}">
                <a16:creationId xmlns:a16="http://schemas.microsoft.com/office/drawing/2014/main" id="{96D46142-ADB5-2340-9084-84C1DFA1D70A}"/>
              </a:ext>
            </a:extLst>
          </p:cNvPr>
          <p:cNvSpPr txBox="1"/>
          <p:nvPr/>
        </p:nvSpPr>
        <p:spPr>
          <a:xfrm>
            <a:off x="4549355" y="3599861"/>
            <a:ext cx="1050288" cy="461665"/>
          </a:xfrm>
          <a:prstGeom prst="rect">
            <a:avLst/>
          </a:prstGeom>
          <a:noFill/>
        </p:spPr>
        <p:txBody>
          <a:bodyPr wrap="none" rtlCol="0">
            <a:spAutoFit/>
          </a:bodyPr>
          <a:lstStyle/>
          <a:p>
            <a:pPr algn="l"/>
            <a:r>
              <a:rPr lang="en-US" sz="2400" b="1" dirty="0">
                <a:latin typeface="Sniglet" pitchFamily="82" charset="0"/>
              </a:rPr>
              <a:t>Byte 2</a:t>
            </a:r>
          </a:p>
        </p:txBody>
      </p:sp>
      <p:sp>
        <p:nvSpPr>
          <p:cNvPr id="32" name="TextBox 31">
            <a:extLst>
              <a:ext uri="{FF2B5EF4-FFF2-40B4-BE49-F238E27FC236}">
                <a16:creationId xmlns:a16="http://schemas.microsoft.com/office/drawing/2014/main" id="{18F9F240-78BD-684D-B8D8-C7D617B35DA4}"/>
              </a:ext>
            </a:extLst>
          </p:cNvPr>
          <p:cNvSpPr txBox="1"/>
          <p:nvPr/>
        </p:nvSpPr>
        <p:spPr>
          <a:xfrm>
            <a:off x="6829567" y="3597932"/>
            <a:ext cx="1055097" cy="461665"/>
          </a:xfrm>
          <a:prstGeom prst="rect">
            <a:avLst/>
          </a:prstGeom>
          <a:noFill/>
        </p:spPr>
        <p:txBody>
          <a:bodyPr wrap="none" rtlCol="0">
            <a:spAutoFit/>
          </a:bodyPr>
          <a:lstStyle/>
          <a:p>
            <a:pPr algn="l"/>
            <a:r>
              <a:rPr lang="en-US" sz="2400" b="1" dirty="0">
                <a:latin typeface="Sniglet" pitchFamily="82" charset="0"/>
              </a:rPr>
              <a:t>Byte 3</a:t>
            </a:r>
          </a:p>
        </p:txBody>
      </p:sp>
      <p:sp>
        <p:nvSpPr>
          <p:cNvPr id="33" name="TextBox 32">
            <a:extLst>
              <a:ext uri="{FF2B5EF4-FFF2-40B4-BE49-F238E27FC236}">
                <a16:creationId xmlns:a16="http://schemas.microsoft.com/office/drawing/2014/main" id="{BBFC552E-444E-734C-97C0-C2C1F46AB6EF}"/>
              </a:ext>
            </a:extLst>
          </p:cNvPr>
          <p:cNvSpPr txBox="1"/>
          <p:nvPr/>
        </p:nvSpPr>
        <p:spPr>
          <a:xfrm>
            <a:off x="9181157" y="3599861"/>
            <a:ext cx="1042273" cy="461665"/>
          </a:xfrm>
          <a:prstGeom prst="rect">
            <a:avLst/>
          </a:prstGeom>
          <a:noFill/>
        </p:spPr>
        <p:txBody>
          <a:bodyPr wrap="none" rtlCol="0">
            <a:spAutoFit/>
          </a:bodyPr>
          <a:lstStyle/>
          <a:p>
            <a:pPr algn="l"/>
            <a:r>
              <a:rPr lang="en-US" sz="2400" b="1" dirty="0">
                <a:latin typeface="Sniglet" pitchFamily="82" charset="0"/>
              </a:rPr>
              <a:t>Byte 4</a:t>
            </a:r>
          </a:p>
        </p:txBody>
      </p:sp>
      <p:graphicFrame>
        <p:nvGraphicFramePr>
          <p:cNvPr id="38" name="Table 37">
            <a:extLst>
              <a:ext uri="{FF2B5EF4-FFF2-40B4-BE49-F238E27FC236}">
                <a16:creationId xmlns:a16="http://schemas.microsoft.com/office/drawing/2014/main" id="{DB7E761D-C525-1C4C-BC5D-2C40FAA2F4D4}"/>
              </a:ext>
            </a:extLst>
          </p:cNvPr>
          <p:cNvGraphicFramePr>
            <a:graphicFrameLocks noGrp="1"/>
          </p:cNvGraphicFramePr>
          <p:nvPr/>
        </p:nvGraphicFramePr>
        <p:xfrm>
          <a:off x="431930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04</a:t>
                      </a:r>
                    </a:p>
                  </a:txBody>
                  <a:tcPr/>
                </a:tc>
                <a:extLst>
                  <a:ext uri="{0D108BD9-81ED-4DB2-BD59-A6C34878D82A}">
                    <a16:rowId xmlns:a16="http://schemas.microsoft.com/office/drawing/2014/main" val="507602585"/>
                  </a:ext>
                </a:extLst>
              </a:tr>
            </a:tbl>
          </a:graphicData>
        </a:graphic>
      </p:graphicFrame>
      <p:graphicFrame>
        <p:nvGraphicFramePr>
          <p:cNvPr id="39" name="Table 38">
            <a:extLst>
              <a:ext uri="{FF2B5EF4-FFF2-40B4-BE49-F238E27FC236}">
                <a16:creationId xmlns:a16="http://schemas.microsoft.com/office/drawing/2014/main" id="{2C4686CC-D646-4C49-993D-0CCA6F393911}"/>
              </a:ext>
            </a:extLst>
          </p:cNvPr>
          <p:cNvGraphicFramePr>
            <a:graphicFrameLocks noGrp="1"/>
          </p:cNvGraphicFramePr>
          <p:nvPr/>
        </p:nvGraphicFramePr>
        <p:xfrm>
          <a:off x="665324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graphicFrame>
        <p:nvGraphicFramePr>
          <p:cNvPr id="40" name="Table 39">
            <a:extLst>
              <a:ext uri="{FF2B5EF4-FFF2-40B4-BE49-F238E27FC236}">
                <a16:creationId xmlns:a16="http://schemas.microsoft.com/office/drawing/2014/main" id="{AA4D167B-3914-0A44-A366-6233E5FAB0F9}"/>
              </a:ext>
            </a:extLst>
          </p:cNvPr>
          <p:cNvGraphicFramePr>
            <a:graphicFrameLocks noGrp="1"/>
          </p:cNvGraphicFramePr>
          <p:nvPr/>
        </p:nvGraphicFramePr>
        <p:xfrm>
          <a:off x="1985370"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4c</a:t>
                      </a:r>
                    </a:p>
                  </a:txBody>
                  <a:tcPr/>
                </a:tc>
                <a:extLst>
                  <a:ext uri="{0D108BD9-81ED-4DB2-BD59-A6C34878D82A}">
                    <a16:rowId xmlns:a16="http://schemas.microsoft.com/office/drawing/2014/main" val="507602585"/>
                  </a:ext>
                </a:extLst>
              </a:tr>
            </a:tbl>
          </a:graphicData>
        </a:graphic>
      </p:graphicFrame>
      <p:graphicFrame>
        <p:nvGraphicFramePr>
          <p:cNvPr id="41" name="Table 40">
            <a:extLst>
              <a:ext uri="{FF2B5EF4-FFF2-40B4-BE49-F238E27FC236}">
                <a16:creationId xmlns:a16="http://schemas.microsoft.com/office/drawing/2014/main" id="{E26D12A3-C8E6-7B4E-B038-6F8D7534BA45}"/>
              </a:ext>
            </a:extLst>
          </p:cNvPr>
          <p:cNvGraphicFramePr>
            <a:graphicFrameLocks noGrp="1"/>
          </p:cNvGraphicFramePr>
          <p:nvPr/>
        </p:nvGraphicFramePr>
        <p:xfrm>
          <a:off x="8987175" y="2963376"/>
          <a:ext cx="1407750" cy="457200"/>
        </p:xfrm>
        <a:graphic>
          <a:graphicData uri="http://schemas.openxmlformats.org/drawingml/2006/table">
            <a:tbl>
              <a:tblPr firstRow="1" bandRow="1">
                <a:tableStyleId>{BC89EF96-8CEA-46FF-86C4-4CE0E7609802}</a:tableStyleId>
              </a:tblPr>
              <a:tblGrid>
                <a:gridCol w="1407750">
                  <a:extLst>
                    <a:ext uri="{9D8B030D-6E8A-4147-A177-3AD203B41FA5}">
                      <a16:colId xmlns:a16="http://schemas.microsoft.com/office/drawing/2014/main" val="1736953199"/>
                    </a:ext>
                  </a:extLst>
                </a:gridCol>
              </a:tblGrid>
              <a:tr h="370840">
                <a:tc>
                  <a:txBody>
                    <a:bodyPr/>
                    <a:lstStyle/>
                    <a:p>
                      <a:pPr algn="ctr"/>
                      <a:r>
                        <a:rPr lang="en-US" sz="2400" dirty="0">
                          <a:latin typeface="Sniglet" pitchFamily="82" charset="0"/>
                        </a:rPr>
                        <a:t>00</a:t>
                      </a:r>
                    </a:p>
                  </a:txBody>
                  <a:tcPr/>
                </a:tc>
                <a:extLst>
                  <a:ext uri="{0D108BD9-81ED-4DB2-BD59-A6C34878D82A}">
                    <a16:rowId xmlns:a16="http://schemas.microsoft.com/office/drawing/2014/main" val="507602585"/>
                  </a:ext>
                </a:extLst>
              </a:tr>
            </a:tbl>
          </a:graphicData>
        </a:graphic>
      </p:graphicFrame>
      <p:sp>
        <p:nvSpPr>
          <p:cNvPr id="42" name="TextBox 41">
            <a:extLst>
              <a:ext uri="{FF2B5EF4-FFF2-40B4-BE49-F238E27FC236}">
                <a16:creationId xmlns:a16="http://schemas.microsoft.com/office/drawing/2014/main" id="{434FA130-6207-2F4F-8C5A-C8E41D8A9CFB}"/>
              </a:ext>
            </a:extLst>
          </p:cNvPr>
          <p:cNvSpPr txBox="1"/>
          <p:nvPr/>
        </p:nvSpPr>
        <p:spPr>
          <a:xfrm>
            <a:off x="2696542" y="5081648"/>
            <a:ext cx="6792244" cy="584775"/>
          </a:xfrm>
          <a:prstGeom prst="rect">
            <a:avLst/>
          </a:prstGeom>
          <a:noFill/>
        </p:spPr>
        <p:txBody>
          <a:bodyPr wrap="none" rtlCol="0">
            <a:spAutoFit/>
          </a:bodyPr>
          <a:lstStyle/>
          <a:p>
            <a:pPr algn="l"/>
            <a:r>
              <a:rPr lang="en-US" sz="3200" b="1" dirty="0">
                <a:latin typeface="Sniglet" pitchFamily="82" charset="0"/>
              </a:rPr>
              <a:t>To int:  0x 00 00 04 4c = 0x44c = 1100</a:t>
            </a:r>
          </a:p>
        </p:txBody>
      </p:sp>
      <p:grpSp>
        <p:nvGrpSpPr>
          <p:cNvPr id="44" name="Group 43">
            <a:extLst>
              <a:ext uri="{FF2B5EF4-FFF2-40B4-BE49-F238E27FC236}">
                <a16:creationId xmlns:a16="http://schemas.microsoft.com/office/drawing/2014/main" id="{B47B189B-2D02-C041-833B-EA72BC2DBECE}"/>
              </a:ext>
            </a:extLst>
          </p:cNvPr>
          <p:cNvGrpSpPr/>
          <p:nvPr/>
        </p:nvGrpSpPr>
        <p:grpSpPr>
          <a:xfrm>
            <a:off x="1510437" y="4236335"/>
            <a:ext cx="9263854" cy="461665"/>
            <a:chOff x="1510437" y="5463251"/>
            <a:chExt cx="7803399" cy="461665"/>
          </a:xfrm>
        </p:grpSpPr>
        <p:cxnSp>
          <p:nvCxnSpPr>
            <p:cNvPr id="45" name="Straight Arrow Connector 44">
              <a:extLst>
                <a:ext uri="{FF2B5EF4-FFF2-40B4-BE49-F238E27FC236}">
                  <a16:creationId xmlns:a16="http://schemas.microsoft.com/office/drawing/2014/main" id="{C5F5660A-F277-0144-90F7-22F46ADB5CC7}"/>
                </a:ext>
              </a:extLst>
            </p:cNvPr>
            <p:cNvCxnSpPr>
              <a:cxnSpLocks/>
            </p:cNvCxnSpPr>
            <p:nvPr/>
          </p:nvCxnSpPr>
          <p:spPr>
            <a:xfrm>
              <a:off x="1615310" y="5463251"/>
              <a:ext cx="763047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1C99606-BACD-EA4E-9A1C-ED6E30554578}"/>
                </a:ext>
              </a:extLst>
            </p:cNvPr>
            <p:cNvSpPr txBox="1"/>
            <p:nvPr/>
          </p:nvSpPr>
          <p:spPr>
            <a:xfrm>
              <a:off x="6648097" y="5463251"/>
              <a:ext cx="2665739" cy="461665"/>
            </a:xfrm>
            <a:prstGeom prst="rect">
              <a:avLst/>
            </a:prstGeom>
            <a:noFill/>
          </p:spPr>
          <p:txBody>
            <a:bodyPr wrap="none" rtlCol="0">
              <a:spAutoFit/>
            </a:bodyPr>
            <a:lstStyle/>
            <a:p>
              <a:pPr algn="l"/>
              <a:r>
                <a:rPr lang="en-US" sz="2400" b="1" dirty="0">
                  <a:latin typeface="Sniglet" pitchFamily="82" charset="0"/>
                </a:rPr>
                <a:t>High memory address</a:t>
              </a:r>
            </a:p>
          </p:txBody>
        </p:sp>
        <p:sp>
          <p:nvSpPr>
            <p:cNvPr id="47" name="TextBox 46">
              <a:extLst>
                <a:ext uri="{FF2B5EF4-FFF2-40B4-BE49-F238E27FC236}">
                  <a16:creationId xmlns:a16="http://schemas.microsoft.com/office/drawing/2014/main" id="{0189003A-5F01-C447-AA69-00450D61C198}"/>
                </a:ext>
              </a:extLst>
            </p:cNvPr>
            <p:cNvSpPr txBox="1"/>
            <p:nvPr/>
          </p:nvSpPr>
          <p:spPr>
            <a:xfrm>
              <a:off x="1510437" y="5463251"/>
              <a:ext cx="2604976" cy="461665"/>
            </a:xfrm>
            <a:prstGeom prst="rect">
              <a:avLst/>
            </a:prstGeom>
            <a:noFill/>
          </p:spPr>
          <p:txBody>
            <a:bodyPr wrap="none" rtlCol="0">
              <a:spAutoFit/>
            </a:bodyPr>
            <a:lstStyle/>
            <a:p>
              <a:pPr algn="l"/>
              <a:r>
                <a:rPr lang="en-US" sz="2400" b="1" dirty="0">
                  <a:latin typeface="Sniglet" pitchFamily="82" charset="0"/>
                </a:rPr>
                <a:t>Low memory address</a:t>
              </a:r>
            </a:p>
          </p:txBody>
        </p:sp>
      </p:grpSp>
      <p:cxnSp>
        <p:nvCxnSpPr>
          <p:cNvPr id="43" name="Straight Arrow Connector 42">
            <a:extLst>
              <a:ext uri="{FF2B5EF4-FFF2-40B4-BE49-F238E27FC236}">
                <a16:creationId xmlns:a16="http://schemas.microsoft.com/office/drawing/2014/main" id="{2C8C4354-87A5-8E40-956D-84D8C8E3F46A}"/>
              </a:ext>
            </a:extLst>
          </p:cNvPr>
          <p:cNvCxnSpPr>
            <a:cxnSpLocks/>
            <a:stCxn id="30" idx="2"/>
          </p:cNvCxnSpPr>
          <p:nvPr/>
        </p:nvCxnSpPr>
        <p:spPr>
          <a:xfrm>
            <a:off x="2689246" y="4059597"/>
            <a:ext cx="3815726"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F2575BC-179B-D848-9B05-1FC0A07D6FCC}"/>
              </a:ext>
            </a:extLst>
          </p:cNvPr>
          <p:cNvCxnSpPr>
            <a:cxnSpLocks/>
            <a:stCxn id="31" idx="2"/>
          </p:cNvCxnSpPr>
          <p:nvPr/>
        </p:nvCxnSpPr>
        <p:spPr>
          <a:xfrm>
            <a:off x="5074499" y="4061526"/>
            <a:ext cx="921187"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F980FD-2D31-5E41-976B-F46ECB8BF6FD}"/>
              </a:ext>
            </a:extLst>
          </p:cNvPr>
          <p:cNvCxnSpPr>
            <a:cxnSpLocks/>
            <a:stCxn id="32" idx="2"/>
          </p:cNvCxnSpPr>
          <p:nvPr/>
        </p:nvCxnSpPr>
        <p:spPr>
          <a:xfrm flipH="1">
            <a:off x="5362434" y="4059597"/>
            <a:ext cx="1994682" cy="11142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2510EEC-1762-B144-A72C-18A432C95268}"/>
              </a:ext>
            </a:extLst>
          </p:cNvPr>
          <p:cNvCxnSpPr>
            <a:cxnSpLocks/>
            <a:stCxn id="33" idx="2"/>
          </p:cNvCxnSpPr>
          <p:nvPr/>
        </p:nvCxnSpPr>
        <p:spPr>
          <a:xfrm flipH="1">
            <a:off x="4791919" y="4061526"/>
            <a:ext cx="4910375" cy="111235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4" name="Title 1">
            <a:extLst>
              <a:ext uri="{FF2B5EF4-FFF2-40B4-BE49-F238E27FC236}">
                <a16:creationId xmlns:a16="http://schemas.microsoft.com/office/drawing/2014/main" id="{9F31114E-CBDD-1F4B-875A-14B639C5C013}"/>
              </a:ext>
            </a:extLst>
          </p:cNvPr>
          <p:cNvSpPr>
            <a:spLocks noGrp="1"/>
          </p:cNvSpPr>
          <p:nvPr>
            <p:ph type="title"/>
          </p:nvPr>
        </p:nvSpPr>
        <p:spPr/>
        <p:txBody>
          <a:bodyPr/>
          <a:lstStyle/>
          <a:p>
            <a:r>
              <a:rPr lang="en-US" sz="3600" dirty="0">
                <a:latin typeface="Bangers" pitchFamily="2" charset="77"/>
                <a:cs typeface="Courier New" panose="02070309020205020404" pitchFamily="49" charset="0"/>
              </a:rPr>
              <a:t>Little Endian: </a:t>
            </a:r>
            <a:r>
              <a:rPr lang="en-US" sz="3600" dirty="0">
                <a:solidFill>
                  <a:schemeClr val="accent6"/>
                </a:solidFill>
                <a:latin typeface="Bangers" pitchFamily="2" charset="77"/>
                <a:cs typeface="Courier New" panose="02070309020205020404" pitchFamily="49" charset="0"/>
              </a:rPr>
              <a:t>least</a:t>
            </a:r>
            <a:r>
              <a:rPr lang="en-US" sz="3600" dirty="0">
                <a:latin typeface="Bangers" pitchFamily="2" charset="77"/>
                <a:cs typeface="Courier New" panose="02070309020205020404" pitchFamily="49" charset="0"/>
              </a:rPr>
              <a:t> significant byte -&gt; </a:t>
            </a:r>
            <a:r>
              <a:rPr lang="en-US" sz="3600" dirty="0">
                <a:solidFill>
                  <a:schemeClr val="accent6"/>
                </a:solidFill>
                <a:latin typeface="Bangers" pitchFamily="2" charset="77"/>
                <a:cs typeface="Courier New" panose="02070309020205020404" pitchFamily="49" charset="0"/>
              </a:rPr>
              <a:t>low</a:t>
            </a:r>
            <a:r>
              <a:rPr lang="en-US" sz="3600" dirty="0">
                <a:latin typeface="Bangers" pitchFamily="2" charset="77"/>
                <a:cs typeface="Courier New" panose="02070309020205020404" pitchFamily="49" charset="0"/>
              </a:rPr>
              <a:t> address</a:t>
            </a:r>
            <a:endParaRPr lang="en-US" sz="3600" dirty="0">
              <a:latin typeface="Bangers" pitchFamily="2" charset="77"/>
            </a:endParaRPr>
          </a:p>
        </p:txBody>
      </p:sp>
      <p:sp>
        <p:nvSpPr>
          <p:cNvPr id="21" name="Rectangle 20">
            <a:extLst>
              <a:ext uri="{FF2B5EF4-FFF2-40B4-BE49-F238E27FC236}">
                <a16:creationId xmlns:a16="http://schemas.microsoft.com/office/drawing/2014/main" id="{BD93061C-E375-2349-9764-D35A94BD5E5E}"/>
              </a:ext>
            </a:extLst>
          </p:cNvPr>
          <p:cNvSpPr/>
          <p:nvPr/>
        </p:nvSpPr>
        <p:spPr>
          <a:xfrm>
            <a:off x="1146596" y="2245489"/>
            <a:ext cx="9762370" cy="342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err="1">
                <a:solidFill>
                  <a:schemeClr val="bg1"/>
                </a:solidFill>
                <a:latin typeface="Courier" pitchFamily="2" charset="0"/>
                <a:cs typeface="Arial"/>
              </a:rPr>
              <a:t>struct.unpack</a:t>
            </a:r>
            <a:r>
              <a:rPr lang="en-US" sz="2800" dirty="0">
                <a:solidFill>
                  <a:schemeClr val="bg1"/>
                </a:solidFill>
                <a:latin typeface="Courier" pitchFamily="2" charset="0"/>
                <a:cs typeface="Arial"/>
              </a:rPr>
              <a:t>("&lt;</a:t>
            </a:r>
            <a:r>
              <a:rPr lang="en-US" sz="2800" dirty="0" err="1">
                <a:solidFill>
                  <a:schemeClr val="bg1"/>
                </a:solidFill>
                <a:latin typeface="Courier" pitchFamily="2" charset="0"/>
                <a:cs typeface="Arial"/>
              </a:rPr>
              <a:t>i</a:t>
            </a:r>
            <a:r>
              <a:rPr lang="en-US" sz="2800" dirty="0">
                <a:solidFill>
                  <a:schemeClr val="bg1"/>
                </a:solidFill>
                <a:latin typeface="Courier" pitchFamily="2" charset="0"/>
                <a:cs typeface="Arial"/>
              </a:rPr>
              <a:t>", "\x4c\x04\x00\x00")[0]</a:t>
            </a:r>
          </a:p>
        </p:txBody>
      </p:sp>
    </p:spTree>
    <p:extLst>
      <p:ext uri="{BB962C8B-B14F-4D97-AF65-F5344CB8AC3E}">
        <p14:creationId xmlns:p14="http://schemas.microsoft.com/office/powerpoint/2010/main" val="278493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3842-1890-B34D-89B0-3D8BB749EC69}"/>
              </a:ext>
            </a:extLst>
          </p:cNvPr>
          <p:cNvSpPr>
            <a:spLocks noGrp="1"/>
          </p:cNvSpPr>
          <p:nvPr>
            <p:ph type="title"/>
          </p:nvPr>
        </p:nvSpPr>
        <p:spPr/>
        <p:txBody>
          <a:bodyPr/>
          <a:lstStyle/>
          <a:p>
            <a:r>
              <a:rPr lang="en-US" dirty="0"/>
              <a:t>Size of different types of variables</a:t>
            </a:r>
          </a:p>
        </p:txBody>
      </p:sp>
      <p:graphicFrame>
        <p:nvGraphicFramePr>
          <p:cNvPr id="6" name="Table 5">
            <a:extLst>
              <a:ext uri="{FF2B5EF4-FFF2-40B4-BE49-F238E27FC236}">
                <a16:creationId xmlns:a16="http://schemas.microsoft.com/office/drawing/2014/main" id="{54D341BF-BD91-3347-962A-50AC692792F0}"/>
              </a:ext>
            </a:extLst>
          </p:cNvPr>
          <p:cNvGraphicFramePr>
            <a:graphicFrameLocks noGrp="1"/>
          </p:cNvGraphicFramePr>
          <p:nvPr>
            <p:extLst>
              <p:ext uri="{D42A27DB-BD31-4B8C-83A1-F6EECF244321}">
                <p14:modId xmlns:p14="http://schemas.microsoft.com/office/powerpoint/2010/main" val="583579184"/>
              </p:ext>
            </p:extLst>
          </p:nvPr>
        </p:nvGraphicFramePr>
        <p:xfrm>
          <a:off x="1845936" y="2402567"/>
          <a:ext cx="8284659" cy="3109283"/>
        </p:xfrm>
        <a:graphic>
          <a:graphicData uri="http://schemas.openxmlformats.org/drawingml/2006/table">
            <a:tbl>
              <a:tblPr>
                <a:tableStyleId>{BC89EF96-8CEA-46FF-86C4-4CE0E7609802}</a:tableStyleId>
              </a:tblPr>
              <a:tblGrid>
                <a:gridCol w="2761553">
                  <a:extLst>
                    <a:ext uri="{9D8B030D-6E8A-4147-A177-3AD203B41FA5}">
                      <a16:colId xmlns:a16="http://schemas.microsoft.com/office/drawing/2014/main" val="33365238"/>
                    </a:ext>
                  </a:extLst>
                </a:gridCol>
                <a:gridCol w="2761553">
                  <a:extLst>
                    <a:ext uri="{9D8B030D-6E8A-4147-A177-3AD203B41FA5}">
                      <a16:colId xmlns:a16="http://schemas.microsoft.com/office/drawing/2014/main" val="892228278"/>
                    </a:ext>
                  </a:extLst>
                </a:gridCol>
                <a:gridCol w="2761553">
                  <a:extLst>
                    <a:ext uri="{9D8B030D-6E8A-4147-A177-3AD203B41FA5}">
                      <a16:colId xmlns:a16="http://schemas.microsoft.com/office/drawing/2014/main" val="4270883847"/>
                    </a:ext>
                  </a:extLst>
                </a:gridCol>
              </a:tblGrid>
              <a:tr h="536498">
                <a:tc>
                  <a:txBody>
                    <a:bodyPr/>
                    <a:lstStyle/>
                    <a:p>
                      <a:pPr algn="ctr"/>
                      <a:r>
                        <a:rPr lang="en-US" sz="2000" b="0" dirty="0">
                          <a:solidFill>
                            <a:schemeClr val="bg1"/>
                          </a:solidFill>
                          <a:latin typeface="Bangers" pitchFamily="2" charset="77"/>
                        </a:rPr>
                        <a:t>Type Name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32–bit Size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64–bit Size </a:t>
                      </a:r>
                    </a:p>
                  </a:txBody>
                  <a:tcPr marL="95250" marR="95250" marT="95250" marB="95250">
                    <a:solidFill>
                      <a:schemeClr val="accent1"/>
                    </a:solidFill>
                  </a:tcPr>
                </a:tc>
                <a:extLst>
                  <a:ext uri="{0D108BD9-81ED-4DB2-BD59-A6C34878D82A}">
                    <a16:rowId xmlns:a16="http://schemas.microsoft.com/office/drawing/2014/main" val="379346154"/>
                  </a:ext>
                </a:extLst>
              </a:tr>
              <a:tr h="514557">
                <a:tc>
                  <a:txBody>
                    <a:bodyPr/>
                    <a:lstStyle/>
                    <a:p>
                      <a:pPr algn="ctr"/>
                      <a:r>
                        <a:rPr lang="en-US" b="0" i="0">
                          <a:latin typeface="Courier" pitchFamily="2" charset="0"/>
                        </a:rPr>
                        <a:t>char</a:t>
                      </a:r>
                    </a:p>
                  </a:txBody>
                  <a:tcPr marL="95250" marR="95250" marT="95250" marB="95250"/>
                </a:tc>
                <a:tc>
                  <a:txBody>
                    <a:bodyPr/>
                    <a:lstStyle/>
                    <a:p>
                      <a:pPr algn="ctr"/>
                      <a:r>
                        <a:rPr lang="en-US">
                          <a:latin typeface="Sniglet" pitchFamily="82" charset="0"/>
                        </a:rPr>
                        <a:t>1 byte </a:t>
                      </a:r>
                    </a:p>
                  </a:txBody>
                  <a:tcPr marL="95250" marR="95250" marT="95250" marB="95250"/>
                </a:tc>
                <a:tc>
                  <a:txBody>
                    <a:bodyPr/>
                    <a:lstStyle/>
                    <a:p>
                      <a:pPr algn="ctr"/>
                      <a:r>
                        <a:rPr lang="en-US">
                          <a:latin typeface="Sniglet" pitchFamily="82" charset="0"/>
                        </a:rPr>
                        <a:t>1 byte </a:t>
                      </a:r>
                    </a:p>
                  </a:txBody>
                  <a:tcPr marL="95250" marR="95250" marT="95250" marB="95250"/>
                </a:tc>
                <a:extLst>
                  <a:ext uri="{0D108BD9-81ED-4DB2-BD59-A6C34878D82A}">
                    <a16:rowId xmlns:a16="http://schemas.microsoft.com/office/drawing/2014/main" val="2162914282"/>
                  </a:ext>
                </a:extLst>
              </a:tr>
              <a:tr h="514557">
                <a:tc>
                  <a:txBody>
                    <a:bodyPr/>
                    <a:lstStyle/>
                    <a:p>
                      <a:pPr algn="ctr"/>
                      <a:r>
                        <a:rPr lang="en-US" b="0" i="0" dirty="0">
                          <a:latin typeface="Courier" pitchFamily="2" charset="0"/>
                        </a:rPr>
                        <a:t>short</a:t>
                      </a:r>
                    </a:p>
                  </a:txBody>
                  <a:tcPr marL="95250" marR="95250" marT="95250" marB="95250"/>
                </a:tc>
                <a:tc>
                  <a:txBody>
                    <a:bodyPr/>
                    <a:lstStyle/>
                    <a:p>
                      <a:pPr algn="ctr"/>
                      <a:r>
                        <a:rPr lang="en-US">
                          <a:latin typeface="Sniglet" pitchFamily="82" charset="0"/>
                        </a:rPr>
                        <a:t>2 bytes </a:t>
                      </a:r>
                    </a:p>
                  </a:txBody>
                  <a:tcPr marL="95250" marR="95250" marT="95250" marB="95250"/>
                </a:tc>
                <a:tc>
                  <a:txBody>
                    <a:bodyPr/>
                    <a:lstStyle/>
                    <a:p>
                      <a:pPr algn="ctr"/>
                      <a:r>
                        <a:rPr lang="en-US">
                          <a:latin typeface="Sniglet" pitchFamily="82" charset="0"/>
                        </a:rPr>
                        <a:t>2 bytes </a:t>
                      </a:r>
                    </a:p>
                  </a:txBody>
                  <a:tcPr marL="95250" marR="95250" marT="95250" marB="95250"/>
                </a:tc>
                <a:extLst>
                  <a:ext uri="{0D108BD9-81ED-4DB2-BD59-A6C34878D82A}">
                    <a16:rowId xmlns:a16="http://schemas.microsoft.com/office/drawing/2014/main" val="1816053331"/>
                  </a:ext>
                </a:extLst>
              </a:tr>
              <a:tr h="514557">
                <a:tc>
                  <a:txBody>
                    <a:bodyPr/>
                    <a:lstStyle/>
                    <a:p>
                      <a:pPr algn="ctr"/>
                      <a:r>
                        <a:rPr lang="en-US" b="0" i="0">
                          <a:latin typeface="Courier" pitchFamily="2" charset="0"/>
                        </a:rPr>
                        <a:t>int</a:t>
                      </a:r>
                    </a:p>
                  </a:txBody>
                  <a:tcPr marL="95250" marR="95250" marT="95250" marB="95250"/>
                </a:tc>
                <a:tc>
                  <a:txBody>
                    <a:bodyPr/>
                    <a:lstStyle/>
                    <a:p>
                      <a:pPr algn="ctr"/>
                      <a:r>
                        <a:rPr lang="en-US" dirty="0">
                          <a:latin typeface="Sniglet" pitchFamily="82" charset="0"/>
                        </a:rPr>
                        <a:t>4 bytes </a:t>
                      </a:r>
                    </a:p>
                  </a:txBody>
                  <a:tcPr marL="95250" marR="95250" marT="95250" marB="95250"/>
                </a:tc>
                <a:tc>
                  <a:txBody>
                    <a:bodyPr/>
                    <a:lstStyle/>
                    <a:p>
                      <a:pPr algn="ctr"/>
                      <a:r>
                        <a:rPr lang="en-US">
                          <a:latin typeface="Sniglet" pitchFamily="82" charset="0"/>
                        </a:rPr>
                        <a:t>4 bytes </a:t>
                      </a:r>
                    </a:p>
                  </a:txBody>
                  <a:tcPr marL="95250" marR="95250" marT="95250" marB="95250"/>
                </a:tc>
                <a:extLst>
                  <a:ext uri="{0D108BD9-81ED-4DB2-BD59-A6C34878D82A}">
                    <a16:rowId xmlns:a16="http://schemas.microsoft.com/office/drawing/2014/main" val="4018118952"/>
                  </a:ext>
                </a:extLst>
              </a:tr>
              <a:tr h="514557">
                <a:tc>
                  <a:txBody>
                    <a:bodyPr/>
                    <a:lstStyle/>
                    <a:p>
                      <a:pPr algn="ctr"/>
                      <a:r>
                        <a:rPr lang="en-US" b="0" i="0">
                          <a:latin typeface="Courier" pitchFamily="2" charset="0"/>
                        </a:rPr>
                        <a:t>long</a:t>
                      </a:r>
                    </a:p>
                  </a:txBody>
                  <a:tcPr marL="95250" marR="95250" marT="95250" marB="95250"/>
                </a:tc>
                <a:tc>
                  <a:txBody>
                    <a:bodyPr/>
                    <a:lstStyle/>
                    <a:p>
                      <a:pPr algn="ctr"/>
                      <a:r>
                        <a:rPr lang="en-US">
                          <a:latin typeface="Sniglet" pitchFamily="82" charset="0"/>
                        </a:rPr>
                        <a:t>4 bytes </a:t>
                      </a:r>
                    </a:p>
                  </a:txBody>
                  <a:tcPr marL="95250" marR="95250" marT="95250" marB="95250"/>
                </a:tc>
                <a:tc>
                  <a:txBody>
                    <a:bodyPr/>
                    <a:lstStyle/>
                    <a:p>
                      <a:pPr algn="ctr"/>
                      <a:r>
                        <a:rPr lang="en-US">
                          <a:latin typeface="Sniglet" pitchFamily="82" charset="0"/>
                        </a:rPr>
                        <a:t>8 bytes </a:t>
                      </a:r>
                    </a:p>
                  </a:txBody>
                  <a:tcPr marL="95250" marR="95250" marT="95250" marB="95250"/>
                </a:tc>
                <a:extLst>
                  <a:ext uri="{0D108BD9-81ED-4DB2-BD59-A6C34878D82A}">
                    <a16:rowId xmlns:a16="http://schemas.microsoft.com/office/drawing/2014/main" val="922469503"/>
                  </a:ext>
                </a:extLst>
              </a:tr>
              <a:tr h="514557">
                <a:tc>
                  <a:txBody>
                    <a:bodyPr/>
                    <a:lstStyle/>
                    <a:p>
                      <a:pPr algn="ctr"/>
                      <a:r>
                        <a:rPr lang="en-US" b="0" i="0" dirty="0">
                          <a:latin typeface="Courier" pitchFamily="2" charset="0"/>
                        </a:rPr>
                        <a:t>long long</a:t>
                      </a:r>
                    </a:p>
                  </a:txBody>
                  <a:tcPr marL="95250" marR="95250" marT="95250" marB="95250"/>
                </a:tc>
                <a:tc>
                  <a:txBody>
                    <a:bodyPr/>
                    <a:lstStyle/>
                    <a:p>
                      <a:pPr algn="ctr"/>
                      <a:r>
                        <a:rPr lang="en-US">
                          <a:latin typeface="Sniglet" pitchFamily="82" charset="0"/>
                        </a:rPr>
                        <a:t>8 bytes </a:t>
                      </a:r>
                    </a:p>
                  </a:txBody>
                  <a:tcPr marL="95250" marR="95250" marT="95250" marB="95250"/>
                </a:tc>
                <a:tc>
                  <a:txBody>
                    <a:bodyPr/>
                    <a:lstStyle/>
                    <a:p>
                      <a:pPr algn="ctr"/>
                      <a:r>
                        <a:rPr lang="en-US" dirty="0">
                          <a:latin typeface="Sniglet" pitchFamily="82" charset="0"/>
                        </a:rPr>
                        <a:t>8 bytes </a:t>
                      </a:r>
                    </a:p>
                  </a:txBody>
                  <a:tcPr marL="95250" marR="95250" marT="95250" marB="95250"/>
                </a:tc>
                <a:extLst>
                  <a:ext uri="{0D108BD9-81ED-4DB2-BD59-A6C34878D82A}">
                    <a16:rowId xmlns:a16="http://schemas.microsoft.com/office/drawing/2014/main" val="3153416360"/>
                  </a:ext>
                </a:extLst>
              </a:tr>
            </a:tbl>
          </a:graphicData>
        </a:graphic>
      </p:graphicFrame>
    </p:spTree>
    <p:extLst>
      <p:ext uri="{BB962C8B-B14F-4D97-AF65-F5344CB8AC3E}">
        <p14:creationId xmlns:p14="http://schemas.microsoft.com/office/powerpoint/2010/main" val="413238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3842-1890-B34D-89B0-3D8BB749EC69}"/>
              </a:ext>
            </a:extLst>
          </p:cNvPr>
          <p:cNvSpPr>
            <a:spLocks noGrp="1"/>
          </p:cNvSpPr>
          <p:nvPr>
            <p:ph type="title"/>
          </p:nvPr>
        </p:nvSpPr>
        <p:spPr/>
        <p:txBody>
          <a:bodyPr/>
          <a:lstStyle/>
          <a:p>
            <a:r>
              <a:rPr lang="en-US" dirty="0"/>
              <a:t>Size of different types of variables</a:t>
            </a:r>
          </a:p>
        </p:txBody>
      </p:sp>
      <p:graphicFrame>
        <p:nvGraphicFramePr>
          <p:cNvPr id="6" name="Table 5">
            <a:extLst>
              <a:ext uri="{FF2B5EF4-FFF2-40B4-BE49-F238E27FC236}">
                <a16:creationId xmlns:a16="http://schemas.microsoft.com/office/drawing/2014/main" id="{54D341BF-BD91-3347-962A-50AC692792F0}"/>
              </a:ext>
            </a:extLst>
          </p:cNvPr>
          <p:cNvGraphicFramePr>
            <a:graphicFrameLocks noGrp="1"/>
          </p:cNvGraphicFramePr>
          <p:nvPr>
            <p:extLst>
              <p:ext uri="{D42A27DB-BD31-4B8C-83A1-F6EECF244321}">
                <p14:modId xmlns:p14="http://schemas.microsoft.com/office/powerpoint/2010/main" val="1987966029"/>
              </p:ext>
            </p:extLst>
          </p:nvPr>
        </p:nvGraphicFramePr>
        <p:xfrm>
          <a:off x="1845936" y="2402567"/>
          <a:ext cx="8284659" cy="3109283"/>
        </p:xfrm>
        <a:graphic>
          <a:graphicData uri="http://schemas.openxmlformats.org/drawingml/2006/table">
            <a:tbl>
              <a:tblPr>
                <a:tableStyleId>{BC89EF96-8CEA-46FF-86C4-4CE0E7609802}</a:tableStyleId>
              </a:tblPr>
              <a:tblGrid>
                <a:gridCol w="2761553">
                  <a:extLst>
                    <a:ext uri="{9D8B030D-6E8A-4147-A177-3AD203B41FA5}">
                      <a16:colId xmlns:a16="http://schemas.microsoft.com/office/drawing/2014/main" val="33365238"/>
                    </a:ext>
                  </a:extLst>
                </a:gridCol>
                <a:gridCol w="2761553">
                  <a:extLst>
                    <a:ext uri="{9D8B030D-6E8A-4147-A177-3AD203B41FA5}">
                      <a16:colId xmlns:a16="http://schemas.microsoft.com/office/drawing/2014/main" val="892228278"/>
                    </a:ext>
                  </a:extLst>
                </a:gridCol>
                <a:gridCol w="2761553">
                  <a:extLst>
                    <a:ext uri="{9D8B030D-6E8A-4147-A177-3AD203B41FA5}">
                      <a16:colId xmlns:a16="http://schemas.microsoft.com/office/drawing/2014/main" val="4270883847"/>
                    </a:ext>
                  </a:extLst>
                </a:gridCol>
              </a:tblGrid>
              <a:tr h="536498">
                <a:tc>
                  <a:txBody>
                    <a:bodyPr/>
                    <a:lstStyle/>
                    <a:p>
                      <a:pPr algn="ctr"/>
                      <a:r>
                        <a:rPr lang="en-US" sz="2000" b="0" dirty="0">
                          <a:solidFill>
                            <a:schemeClr val="bg1"/>
                          </a:solidFill>
                          <a:latin typeface="Bangers" pitchFamily="2" charset="77"/>
                        </a:rPr>
                        <a:t>Type Name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32–bit Size </a:t>
                      </a:r>
                    </a:p>
                  </a:txBody>
                  <a:tcPr marL="95250" marR="95250" marT="95250" marB="95250">
                    <a:solidFill>
                      <a:schemeClr val="accent1"/>
                    </a:solidFill>
                  </a:tcPr>
                </a:tc>
                <a:tc>
                  <a:txBody>
                    <a:bodyPr/>
                    <a:lstStyle/>
                    <a:p>
                      <a:pPr algn="ctr"/>
                      <a:r>
                        <a:rPr lang="en-US" sz="2000" b="0" dirty="0">
                          <a:solidFill>
                            <a:schemeClr val="bg1"/>
                          </a:solidFill>
                          <a:latin typeface="Bangers" pitchFamily="2" charset="77"/>
                        </a:rPr>
                        <a:t>64–bit Size </a:t>
                      </a:r>
                    </a:p>
                  </a:txBody>
                  <a:tcPr marL="95250" marR="95250" marT="95250" marB="95250">
                    <a:solidFill>
                      <a:schemeClr val="accent1"/>
                    </a:solidFill>
                  </a:tcPr>
                </a:tc>
                <a:extLst>
                  <a:ext uri="{0D108BD9-81ED-4DB2-BD59-A6C34878D82A}">
                    <a16:rowId xmlns:a16="http://schemas.microsoft.com/office/drawing/2014/main" val="379346154"/>
                  </a:ext>
                </a:extLst>
              </a:tr>
              <a:tr h="514557">
                <a:tc>
                  <a:txBody>
                    <a:bodyPr/>
                    <a:lstStyle/>
                    <a:p>
                      <a:pPr algn="ctr"/>
                      <a:r>
                        <a:rPr lang="en-US" b="0" i="0">
                          <a:latin typeface="Courier" pitchFamily="2" charset="0"/>
                        </a:rPr>
                        <a:t>char</a:t>
                      </a:r>
                    </a:p>
                  </a:txBody>
                  <a:tcPr marL="95250" marR="95250" marT="95250" marB="95250"/>
                </a:tc>
                <a:tc>
                  <a:txBody>
                    <a:bodyPr/>
                    <a:lstStyle/>
                    <a:p>
                      <a:pPr algn="ctr"/>
                      <a:r>
                        <a:rPr lang="en-US">
                          <a:solidFill>
                            <a:schemeClr val="tx2"/>
                          </a:solidFill>
                          <a:latin typeface="Sniglet" pitchFamily="82" charset="0"/>
                        </a:rPr>
                        <a:t>1 byte </a:t>
                      </a:r>
                    </a:p>
                  </a:txBody>
                  <a:tcPr marL="95250" marR="95250" marT="95250" marB="95250"/>
                </a:tc>
                <a:tc>
                  <a:txBody>
                    <a:bodyPr/>
                    <a:lstStyle/>
                    <a:p>
                      <a:pPr algn="ctr"/>
                      <a:r>
                        <a:rPr lang="en-US">
                          <a:latin typeface="Sniglet" pitchFamily="82" charset="0"/>
                        </a:rPr>
                        <a:t>1 byte </a:t>
                      </a:r>
                    </a:p>
                  </a:txBody>
                  <a:tcPr marL="95250" marR="95250" marT="95250" marB="95250"/>
                </a:tc>
                <a:extLst>
                  <a:ext uri="{0D108BD9-81ED-4DB2-BD59-A6C34878D82A}">
                    <a16:rowId xmlns:a16="http://schemas.microsoft.com/office/drawing/2014/main" val="2162914282"/>
                  </a:ext>
                </a:extLst>
              </a:tr>
              <a:tr h="514557">
                <a:tc>
                  <a:txBody>
                    <a:bodyPr/>
                    <a:lstStyle/>
                    <a:p>
                      <a:pPr algn="ctr"/>
                      <a:r>
                        <a:rPr lang="en-US" b="0" i="0" dirty="0">
                          <a:latin typeface="Courier" pitchFamily="2" charset="0"/>
                        </a:rPr>
                        <a:t>short</a:t>
                      </a:r>
                    </a:p>
                  </a:txBody>
                  <a:tcPr marL="95250" marR="95250" marT="95250" marB="95250"/>
                </a:tc>
                <a:tc>
                  <a:txBody>
                    <a:bodyPr/>
                    <a:lstStyle/>
                    <a:p>
                      <a:pPr algn="ctr"/>
                      <a:r>
                        <a:rPr lang="en-US">
                          <a:solidFill>
                            <a:schemeClr val="tx2"/>
                          </a:solidFill>
                          <a:latin typeface="Sniglet" pitchFamily="82" charset="0"/>
                        </a:rPr>
                        <a:t>2 bytes </a:t>
                      </a:r>
                    </a:p>
                  </a:txBody>
                  <a:tcPr marL="95250" marR="95250" marT="95250" marB="95250"/>
                </a:tc>
                <a:tc>
                  <a:txBody>
                    <a:bodyPr/>
                    <a:lstStyle/>
                    <a:p>
                      <a:pPr algn="ctr"/>
                      <a:r>
                        <a:rPr lang="en-US">
                          <a:latin typeface="Sniglet" pitchFamily="82" charset="0"/>
                        </a:rPr>
                        <a:t>2 bytes </a:t>
                      </a:r>
                    </a:p>
                  </a:txBody>
                  <a:tcPr marL="95250" marR="95250" marT="95250" marB="95250"/>
                </a:tc>
                <a:extLst>
                  <a:ext uri="{0D108BD9-81ED-4DB2-BD59-A6C34878D82A}">
                    <a16:rowId xmlns:a16="http://schemas.microsoft.com/office/drawing/2014/main" val="1816053331"/>
                  </a:ext>
                </a:extLst>
              </a:tr>
              <a:tr h="514557">
                <a:tc>
                  <a:txBody>
                    <a:bodyPr/>
                    <a:lstStyle/>
                    <a:p>
                      <a:pPr algn="ctr"/>
                      <a:r>
                        <a:rPr lang="en-US" b="0" i="0">
                          <a:latin typeface="Courier" pitchFamily="2" charset="0"/>
                        </a:rPr>
                        <a:t>int</a:t>
                      </a:r>
                    </a:p>
                  </a:txBody>
                  <a:tcPr marL="95250" marR="95250" marT="95250" marB="95250"/>
                </a:tc>
                <a:tc>
                  <a:txBody>
                    <a:bodyPr/>
                    <a:lstStyle/>
                    <a:p>
                      <a:pPr algn="ctr"/>
                      <a:r>
                        <a:rPr lang="en-US" dirty="0">
                          <a:solidFill>
                            <a:schemeClr val="tx2"/>
                          </a:solidFill>
                          <a:latin typeface="Sniglet" pitchFamily="82" charset="0"/>
                        </a:rPr>
                        <a:t>4 bytes </a:t>
                      </a:r>
                    </a:p>
                  </a:txBody>
                  <a:tcPr marL="95250" marR="95250" marT="95250" marB="95250"/>
                </a:tc>
                <a:tc>
                  <a:txBody>
                    <a:bodyPr/>
                    <a:lstStyle/>
                    <a:p>
                      <a:pPr algn="ctr"/>
                      <a:r>
                        <a:rPr lang="en-US">
                          <a:latin typeface="Sniglet" pitchFamily="82" charset="0"/>
                        </a:rPr>
                        <a:t>4 bytes </a:t>
                      </a:r>
                    </a:p>
                  </a:txBody>
                  <a:tcPr marL="95250" marR="95250" marT="95250" marB="95250"/>
                </a:tc>
                <a:extLst>
                  <a:ext uri="{0D108BD9-81ED-4DB2-BD59-A6C34878D82A}">
                    <a16:rowId xmlns:a16="http://schemas.microsoft.com/office/drawing/2014/main" val="4018118952"/>
                  </a:ext>
                </a:extLst>
              </a:tr>
              <a:tr h="514557">
                <a:tc>
                  <a:txBody>
                    <a:bodyPr/>
                    <a:lstStyle/>
                    <a:p>
                      <a:pPr algn="ctr"/>
                      <a:r>
                        <a:rPr lang="en-US" b="0" i="0">
                          <a:latin typeface="Courier" pitchFamily="2" charset="0"/>
                        </a:rPr>
                        <a:t>long</a:t>
                      </a:r>
                    </a:p>
                  </a:txBody>
                  <a:tcPr marL="95250" marR="95250" marT="95250" marB="95250"/>
                </a:tc>
                <a:tc>
                  <a:txBody>
                    <a:bodyPr/>
                    <a:lstStyle/>
                    <a:p>
                      <a:pPr algn="ctr"/>
                      <a:r>
                        <a:rPr lang="en-US" dirty="0">
                          <a:solidFill>
                            <a:schemeClr val="tx2"/>
                          </a:solidFill>
                          <a:latin typeface="Sniglet" pitchFamily="82" charset="0"/>
                        </a:rPr>
                        <a:t>4 bytes </a:t>
                      </a:r>
                    </a:p>
                  </a:txBody>
                  <a:tcPr marL="95250" marR="95250" marT="95250" marB="95250"/>
                </a:tc>
                <a:tc>
                  <a:txBody>
                    <a:bodyPr/>
                    <a:lstStyle/>
                    <a:p>
                      <a:pPr algn="ctr"/>
                      <a:r>
                        <a:rPr lang="en-US">
                          <a:latin typeface="Sniglet" pitchFamily="82" charset="0"/>
                        </a:rPr>
                        <a:t>8 bytes </a:t>
                      </a:r>
                    </a:p>
                  </a:txBody>
                  <a:tcPr marL="95250" marR="95250" marT="95250" marB="95250"/>
                </a:tc>
                <a:extLst>
                  <a:ext uri="{0D108BD9-81ED-4DB2-BD59-A6C34878D82A}">
                    <a16:rowId xmlns:a16="http://schemas.microsoft.com/office/drawing/2014/main" val="922469503"/>
                  </a:ext>
                </a:extLst>
              </a:tr>
              <a:tr h="514557">
                <a:tc>
                  <a:txBody>
                    <a:bodyPr/>
                    <a:lstStyle/>
                    <a:p>
                      <a:pPr algn="ctr"/>
                      <a:r>
                        <a:rPr lang="en-US" b="0" i="0" dirty="0">
                          <a:latin typeface="Courier" pitchFamily="2" charset="0"/>
                        </a:rPr>
                        <a:t>long long</a:t>
                      </a:r>
                    </a:p>
                  </a:txBody>
                  <a:tcPr marL="95250" marR="95250" marT="95250" marB="95250"/>
                </a:tc>
                <a:tc>
                  <a:txBody>
                    <a:bodyPr/>
                    <a:lstStyle/>
                    <a:p>
                      <a:pPr algn="ctr"/>
                      <a:r>
                        <a:rPr lang="en-US" dirty="0">
                          <a:solidFill>
                            <a:schemeClr val="tx2"/>
                          </a:solidFill>
                          <a:latin typeface="Sniglet" pitchFamily="82" charset="0"/>
                        </a:rPr>
                        <a:t>8 bytes </a:t>
                      </a:r>
                    </a:p>
                  </a:txBody>
                  <a:tcPr marL="95250" marR="95250" marT="95250" marB="95250"/>
                </a:tc>
                <a:tc>
                  <a:txBody>
                    <a:bodyPr/>
                    <a:lstStyle/>
                    <a:p>
                      <a:pPr algn="ctr"/>
                      <a:r>
                        <a:rPr lang="en-US" dirty="0">
                          <a:latin typeface="Sniglet" pitchFamily="82" charset="0"/>
                        </a:rPr>
                        <a:t>8 bytes </a:t>
                      </a:r>
                    </a:p>
                  </a:txBody>
                  <a:tcPr marL="95250" marR="95250" marT="95250" marB="95250"/>
                </a:tc>
                <a:extLst>
                  <a:ext uri="{0D108BD9-81ED-4DB2-BD59-A6C34878D82A}">
                    <a16:rowId xmlns:a16="http://schemas.microsoft.com/office/drawing/2014/main" val="3153416360"/>
                  </a:ext>
                </a:extLst>
              </a:tr>
            </a:tbl>
          </a:graphicData>
        </a:graphic>
      </p:graphicFrame>
    </p:spTree>
    <p:extLst>
      <p:ext uri="{BB962C8B-B14F-4D97-AF65-F5344CB8AC3E}">
        <p14:creationId xmlns:p14="http://schemas.microsoft.com/office/powerpoint/2010/main" val="2849288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286A17-9600-8D4F-9D4D-B7D4FF02A3B2}"/>
              </a:ext>
            </a:extLst>
          </p:cNvPr>
          <p:cNvSpPr>
            <a:spLocks noGrp="1"/>
          </p:cNvSpPr>
          <p:nvPr>
            <p:ph type="ctrTitle"/>
          </p:nvPr>
        </p:nvSpPr>
        <p:spPr/>
        <p:txBody>
          <a:bodyPr/>
          <a:lstStyle/>
          <a:p>
            <a:r>
              <a:rPr lang="en-US" dirty="0"/>
              <a:t>In-class Lab</a:t>
            </a:r>
          </a:p>
        </p:txBody>
      </p:sp>
    </p:spTree>
    <p:extLst>
      <p:ext uri="{BB962C8B-B14F-4D97-AF65-F5344CB8AC3E}">
        <p14:creationId xmlns:p14="http://schemas.microsoft.com/office/powerpoint/2010/main" val="419284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3C3D3F-2924-5640-96F7-C5E12AAEFDB1}"/>
              </a:ext>
            </a:extLst>
          </p:cNvPr>
          <p:cNvSpPr>
            <a:spLocks noGrp="1"/>
          </p:cNvSpPr>
          <p:nvPr>
            <p:ph type="body" idx="1"/>
          </p:nvPr>
        </p:nvSpPr>
        <p:spPr/>
        <p:txBody>
          <a:bodyPr/>
          <a:lstStyle/>
          <a:p>
            <a:endParaRPr lang="en-US"/>
          </a:p>
        </p:txBody>
      </p:sp>
      <p:sp>
        <p:nvSpPr>
          <p:cNvPr id="5" name="Google Shape;105;p16">
            <a:extLst>
              <a:ext uri="{FF2B5EF4-FFF2-40B4-BE49-F238E27FC236}">
                <a16:creationId xmlns:a16="http://schemas.microsoft.com/office/drawing/2014/main" id="{2B9DF7B9-0351-334A-AC17-20409DD9D608}"/>
              </a:ext>
            </a:extLst>
          </p:cNvPr>
          <p:cNvSpPr txBox="1">
            <a:spLocks/>
          </p:cNvSpPr>
          <p:nvPr/>
        </p:nvSpPr>
        <p:spPr>
          <a:xfrm rot="161729">
            <a:off x="1301681" y="1169209"/>
            <a:ext cx="9373171" cy="101351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latin typeface="Bangers" pitchFamily="2" charset="77"/>
              </a:rPr>
              <a:t>Announcement: Assignment 1</a:t>
            </a:r>
          </a:p>
        </p:txBody>
      </p:sp>
      <p:sp>
        <p:nvSpPr>
          <p:cNvPr id="6" name="Google Shape;106;p16">
            <a:extLst>
              <a:ext uri="{FF2B5EF4-FFF2-40B4-BE49-F238E27FC236}">
                <a16:creationId xmlns:a16="http://schemas.microsoft.com/office/drawing/2014/main" id="{2895F2F4-42CF-2C4C-8253-78001E4621D4}"/>
              </a:ext>
            </a:extLst>
          </p:cNvPr>
          <p:cNvSpPr txBox="1">
            <a:spLocks/>
          </p:cNvSpPr>
          <p:nvPr/>
        </p:nvSpPr>
        <p:spPr>
          <a:xfrm>
            <a:off x="1402733" y="2061267"/>
            <a:ext cx="9290800" cy="3939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chemeClr val="dk1"/>
              </a:buClr>
              <a:buSzPts val="1400"/>
              <a:buFont typeface="Sniglet"/>
              <a:buNone/>
              <a:defRPr sz="1867" b="0" i="0" u="none" strike="noStrike" cap="none">
                <a:solidFill>
                  <a:schemeClr val="dk1"/>
                </a:solidFill>
                <a:latin typeface="Sniglet"/>
                <a:ea typeface="Sniglet"/>
                <a:cs typeface="Sniglet"/>
                <a:sym typeface="Sniglet"/>
              </a:defRPr>
            </a:lvl1pPr>
            <a:lvl2pPr marL="914400" marR="0" lvl="1"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marL="101598" indent="0" algn="l">
              <a:buSzPts val="2400"/>
            </a:pPr>
            <a:r>
              <a:rPr lang="en-US" sz="2400" dirty="0"/>
              <a:t>First assignment will be out today </a:t>
            </a:r>
          </a:p>
          <a:p>
            <a:pPr marL="444498" indent="-342900" algn="l">
              <a:buSzPts val="2400"/>
              <a:buFont typeface="Arial" panose="020B0604020202020204" pitchFamily="34" charset="0"/>
              <a:buChar char="•"/>
            </a:pPr>
            <a:r>
              <a:rPr lang="en-US" sz="2400" dirty="0"/>
              <a:t>Due: 9/2/2020 11:59pm PST</a:t>
            </a:r>
          </a:p>
          <a:p>
            <a:pPr marL="444498" indent="-342900" algn="l">
              <a:buSzPts val="2400"/>
              <a:buFont typeface="Arial" panose="020B0604020202020204" pitchFamily="34" charset="0"/>
              <a:buChar char="•"/>
            </a:pPr>
            <a:r>
              <a:rPr lang="en-US" sz="2400" b="1" dirty="0">
                <a:solidFill>
                  <a:schemeClr val="tx1"/>
                </a:solidFill>
              </a:rPr>
              <a:t>Slack:</a:t>
            </a:r>
            <a:r>
              <a:rPr lang="en-US" b="1" dirty="0">
                <a:solidFill>
                  <a:schemeClr val="accent6"/>
                </a:solidFill>
              </a:rPr>
              <a:t> #﻿assignment1-questions</a:t>
            </a:r>
            <a:endParaRPr lang="en-US" sz="2400" dirty="0">
              <a:solidFill>
                <a:schemeClr val="accent6"/>
              </a:solidFill>
            </a:endParaRPr>
          </a:p>
          <a:p>
            <a:pPr indent="-507987" algn="l">
              <a:buSzPts val="2400"/>
              <a:buFont typeface="Arial" panose="020B0604020202020204" pitchFamily="34" charset="0"/>
              <a:buChar char="•"/>
            </a:pPr>
            <a:endParaRPr lang="en-US" sz="2400" dirty="0"/>
          </a:p>
          <a:p>
            <a:pPr indent="-507987" algn="l">
              <a:buSzPts val="2400"/>
              <a:buFont typeface="Arial" panose="020B0604020202020204" pitchFamily="34" charset="0"/>
              <a:buChar char="•"/>
            </a:pPr>
            <a:endParaRPr lang="en-US" sz="2400" dirty="0"/>
          </a:p>
          <a:p>
            <a:pPr indent="-507987" algn="l">
              <a:buSzPts val="2400"/>
              <a:buFont typeface="Arial" panose="020B0604020202020204" pitchFamily="34" charset="0"/>
              <a:buChar char="•"/>
            </a:pPr>
            <a:endParaRPr lang="en-US" sz="2400" dirty="0"/>
          </a:p>
        </p:txBody>
      </p:sp>
    </p:spTree>
    <p:extLst>
      <p:ext uri="{BB962C8B-B14F-4D97-AF65-F5344CB8AC3E}">
        <p14:creationId xmlns:p14="http://schemas.microsoft.com/office/powerpoint/2010/main" val="2540687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D8A7-6A21-1C41-BA68-71B97C8797C6}"/>
              </a:ext>
            </a:extLst>
          </p:cNvPr>
          <p:cNvSpPr>
            <a:spLocks noGrp="1"/>
          </p:cNvSpPr>
          <p:nvPr>
            <p:ph type="title"/>
          </p:nvPr>
        </p:nvSpPr>
        <p:spPr/>
        <p:txBody>
          <a:bodyPr/>
          <a:lstStyle/>
          <a:p>
            <a:r>
              <a:rPr lang="en-US" dirty="0"/>
              <a:t>Goal: Log in your participation</a:t>
            </a:r>
          </a:p>
        </p:txBody>
      </p:sp>
      <p:sp>
        <p:nvSpPr>
          <p:cNvPr id="3" name="Text Placeholder 2">
            <a:extLst>
              <a:ext uri="{FF2B5EF4-FFF2-40B4-BE49-F238E27FC236}">
                <a16:creationId xmlns:a16="http://schemas.microsoft.com/office/drawing/2014/main" id="{266635A7-9BA8-F548-AA6E-8D87C802D13D}"/>
              </a:ext>
            </a:extLst>
          </p:cNvPr>
          <p:cNvSpPr>
            <a:spLocks noGrp="1"/>
          </p:cNvSpPr>
          <p:nvPr>
            <p:ph type="body" idx="1"/>
          </p:nvPr>
        </p:nvSpPr>
        <p:spPr/>
        <p:txBody>
          <a:bodyPr/>
          <a:lstStyle/>
          <a:p>
            <a:pPr marL="50799" indent="0">
              <a:buNone/>
            </a:pPr>
            <a:r>
              <a:rPr lang="en-US" dirty="0"/>
              <a:t>Service IP: 3.209.56.190 Port: 2000</a:t>
            </a:r>
          </a:p>
          <a:p>
            <a:pPr marL="50799" indent="0">
              <a:buNone/>
            </a:pPr>
            <a:endParaRPr lang="en-US" dirty="0"/>
          </a:p>
          <a:p>
            <a:pPr marL="50799" indent="0">
              <a:buNone/>
            </a:pPr>
            <a:r>
              <a:rPr lang="en-US" dirty="0"/>
              <a:t>Connect to the server: </a:t>
            </a:r>
            <a:r>
              <a:rPr lang="en-US" dirty="0" err="1">
                <a:latin typeface="Courier" pitchFamily="2" charset="0"/>
              </a:rPr>
              <a:t>nc</a:t>
            </a:r>
            <a:r>
              <a:rPr lang="en-US" dirty="0">
                <a:latin typeface="Courier" pitchFamily="2" charset="0"/>
              </a:rPr>
              <a:t> 3.209.56.190 2000</a:t>
            </a:r>
          </a:p>
          <a:p>
            <a:pPr marL="50799" indent="0">
              <a:buNone/>
            </a:pPr>
            <a:endParaRPr lang="en-US" dirty="0"/>
          </a:p>
          <a:p>
            <a:pPr marL="50799" indent="0">
              <a:buNone/>
            </a:pPr>
            <a:r>
              <a:rPr lang="en-US" dirty="0"/>
              <a:t>Service file: </a:t>
            </a:r>
            <a:r>
              <a:rPr lang="en-US" sz="2000" dirty="0">
                <a:solidFill>
                  <a:schemeClr val="accent6"/>
                </a:solidFill>
                <a:hlinkClick r:id="rId2">
                  <a:extLst>
                    <a:ext uri="{A12FA001-AC4F-418D-AE19-62706E023703}">
                      <ahyp:hlinkClr xmlns:ahyp="http://schemas.microsoft.com/office/drawing/2018/hyperlinkcolor" val="tx"/>
                    </a:ext>
                  </a:extLst>
                </a:hlinkClick>
              </a:rPr>
              <a:t>https://www.tiffanybao.com/courses/cse545/labs/service.c</a:t>
            </a:r>
            <a:endParaRPr lang="en-US" sz="2000" dirty="0">
              <a:solidFill>
                <a:schemeClr val="accent6"/>
              </a:solidFill>
            </a:endParaRPr>
          </a:p>
        </p:txBody>
      </p:sp>
    </p:spTree>
    <p:extLst>
      <p:ext uri="{BB962C8B-B14F-4D97-AF65-F5344CB8AC3E}">
        <p14:creationId xmlns:p14="http://schemas.microsoft.com/office/powerpoint/2010/main" val="1514631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4181-5794-984C-B67B-D6B6D4BCCB13}"/>
              </a:ext>
            </a:extLst>
          </p:cNvPr>
          <p:cNvSpPr>
            <a:spLocks noGrp="1"/>
          </p:cNvSpPr>
          <p:nvPr>
            <p:ph type="title"/>
          </p:nvPr>
        </p:nvSpPr>
        <p:spPr/>
        <p:txBody>
          <a:bodyPr/>
          <a:lstStyle/>
          <a:p>
            <a:endParaRPr lang="en-US" dirty="0"/>
          </a:p>
        </p:txBody>
      </p:sp>
      <p:sp>
        <p:nvSpPr>
          <p:cNvPr id="7" name="Rectangle 6">
            <a:extLst>
              <a:ext uri="{FF2B5EF4-FFF2-40B4-BE49-F238E27FC236}">
                <a16:creationId xmlns:a16="http://schemas.microsoft.com/office/drawing/2014/main" id="{5F8B5459-1EAE-D245-987E-43D39BA90064}"/>
              </a:ext>
            </a:extLst>
          </p:cNvPr>
          <p:cNvSpPr/>
          <p:nvPr/>
        </p:nvSpPr>
        <p:spPr>
          <a:xfrm>
            <a:off x="1407089" y="2295872"/>
            <a:ext cx="6246313" cy="3539430"/>
          </a:xfrm>
          <a:prstGeom prst="rect">
            <a:avLst/>
          </a:prstGeom>
        </p:spPr>
        <p:txBody>
          <a:bodyPr wrap="square">
            <a:spAutoFit/>
          </a:bodyPr>
          <a:lstStyle/>
          <a:p>
            <a:r>
              <a:rPr lang="en-US" sz="2800" dirty="0">
                <a:latin typeface="Courier" pitchFamily="2" charset="0"/>
              </a:rPr>
              <a:t>from </a:t>
            </a:r>
            <a:r>
              <a:rPr lang="en-US" sz="2800" dirty="0" err="1">
                <a:latin typeface="Courier" pitchFamily="2" charset="0"/>
              </a:rPr>
              <a:t>pwn</a:t>
            </a:r>
            <a:r>
              <a:rPr lang="en-US" sz="2800" dirty="0">
                <a:latin typeface="Courier" pitchFamily="2" charset="0"/>
              </a:rPr>
              <a:t> import process</a:t>
            </a:r>
          </a:p>
          <a:p>
            <a:endParaRPr lang="en-US" sz="2800" dirty="0">
              <a:latin typeface="Courier" pitchFamily="2" charset="0"/>
            </a:endParaRPr>
          </a:p>
          <a:p>
            <a:r>
              <a:rPr lang="en-US" sz="2800" dirty="0">
                <a:latin typeface="Courier" pitchFamily="2" charset="0"/>
              </a:rPr>
              <a:t>def main():</a:t>
            </a:r>
          </a:p>
          <a:p>
            <a:r>
              <a:rPr lang="en-US" sz="2800" dirty="0">
                <a:latin typeface="Courier" pitchFamily="2" charset="0"/>
              </a:rPr>
              <a:t>    r = process("./service")</a:t>
            </a:r>
          </a:p>
          <a:p>
            <a:r>
              <a:rPr lang="en-US" sz="2800" dirty="0">
                <a:latin typeface="Courier" pitchFamily="2" charset="0"/>
              </a:rPr>
              <a:t>    print(</a:t>
            </a:r>
            <a:r>
              <a:rPr lang="en-US" sz="2800" dirty="0" err="1">
                <a:latin typeface="Courier" pitchFamily="2" charset="0"/>
              </a:rPr>
              <a:t>r.recvline</a:t>
            </a:r>
            <a:r>
              <a:rPr lang="en-US" sz="2800" dirty="0">
                <a:latin typeface="Courier" pitchFamily="2" charset="0"/>
              </a:rPr>
              <a:t>())</a:t>
            </a:r>
          </a:p>
          <a:p>
            <a:endParaRPr lang="en-US" sz="2800" dirty="0">
              <a:latin typeface="Courier" pitchFamily="2" charset="0"/>
            </a:endParaRPr>
          </a:p>
          <a:p>
            <a:r>
              <a:rPr lang="en-US" sz="2800" dirty="0">
                <a:latin typeface="Courier" pitchFamily="2" charset="0"/>
              </a:rPr>
              <a:t>if __name__ == "__main__":</a:t>
            </a:r>
          </a:p>
          <a:p>
            <a:r>
              <a:rPr lang="en-US" sz="2800" dirty="0">
                <a:latin typeface="Courier" pitchFamily="2" charset="0"/>
              </a:rPr>
              <a:t>    main()</a:t>
            </a:r>
          </a:p>
        </p:txBody>
      </p:sp>
    </p:spTree>
    <p:extLst>
      <p:ext uri="{BB962C8B-B14F-4D97-AF65-F5344CB8AC3E}">
        <p14:creationId xmlns:p14="http://schemas.microsoft.com/office/powerpoint/2010/main" val="78915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p16">
            <a:extLst>
              <a:ext uri="{FF2B5EF4-FFF2-40B4-BE49-F238E27FC236}">
                <a16:creationId xmlns:a16="http://schemas.microsoft.com/office/drawing/2014/main" id="{2B9DF7B9-0351-334A-AC17-20409DD9D608}"/>
              </a:ext>
            </a:extLst>
          </p:cNvPr>
          <p:cNvSpPr txBox="1">
            <a:spLocks/>
          </p:cNvSpPr>
          <p:nvPr/>
        </p:nvSpPr>
        <p:spPr>
          <a:xfrm rot="161729">
            <a:off x="1301681" y="1169209"/>
            <a:ext cx="9373171" cy="1013519"/>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4000" dirty="0">
                <a:latin typeface="Bangers" pitchFamily="2" charset="77"/>
              </a:rPr>
              <a:t>In a nutshell</a:t>
            </a:r>
          </a:p>
        </p:txBody>
      </p:sp>
      <p:sp>
        <p:nvSpPr>
          <p:cNvPr id="6" name="Google Shape;106;p16">
            <a:extLst>
              <a:ext uri="{FF2B5EF4-FFF2-40B4-BE49-F238E27FC236}">
                <a16:creationId xmlns:a16="http://schemas.microsoft.com/office/drawing/2014/main" id="{2895F2F4-42CF-2C4C-8253-78001E4621D4}"/>
              </a:ext>
            </a:extLst>
          </p:cNvPr>
          <p:cNvSpPr txBox="1">
            <a:spLocks/>
          </p:cNvSpPr>
          <p:nvPr/>
        </p:nvSpPr>
        <p:spPr>
          <a:xfrm>
            <a:off x="1402733" y="2061267"/>
            <a:ext cx="9290800" cy="3939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304792" algn="ctr" rtl="0" eaLnBrk="1" hangingPunct="1">
              <a:lnSpc>
                <a:spcPct val="100000"/>
              </a:lnSpc>
              <a:spcBef>
                <a:spcPts val="480"/>
              </a:spcBef>
              <a:spcAft>
                <a:spcPts val="0"/>
              </a:spcAft>
              <a:buClr>
                <a:schemeClr val="dk1"/>
              </a:buClr>
              <a:buSzPts val="1400"/>
              <a:buFont typeface="Sniglet"/>
              <a:buNone/>
              <a:defRPr sz="1867" b="0" i="0" u="none" strike="noStrike" cap="none">
                <a:solidFill>
                  <a:schemeClr val="dk1"/>
                </a:solidFill>
                <a:latin typeface="Sniglet"/>
                <a:ea typeface="Sniglet"/>
                <a:cs typeface="Sniglet"/>
                <a:sym typeface="Sniglet"/>
              </a:defRPr>
            </a:lvl1pPr>
            <a:lvl2pPr marL="914400" marR="0" lvl="1"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2pPr>
            <a:lvl3pPr marL="1371600" marR="0" lvl="2" indent="-381000" algn="l" rtl="0" eaLnBrk="1" hangingPunct="1">
              <a:lnSpc>
                <a:spcPct val="100000"/>
              </a:lnSpc>
              <a:spcBef>
                <a:spcPts val="0"/>
              </a:spcBef>
              <a:spcAft>
                <a:spcPts val="0"/>
              </a:spcAft>
              <a:buClr>
                <a:schemeClr val="dk1"/>
              </a:buClr>
              <a:buSzPts val="2400"/>
              <a:buFont typeface="Sniglet"/>
              <a:buChar char="×"/>
              <a:defRPr sz="2400" b="0" i="0" u="none" strike="noStrike" cap="none">
                <a:solidFill>
                  <a:schemeClr val="dk1"/>
                </a:solidFill>
                <a:latin typeface="Sniglet"/>
                <a:ea typeface="Sniglet"/>
                <a:cs typeface="Sniglet"/>
                <a:sym typeface="Sniglet"/>
              </a:defRPr>
            </a:lvl3pPr>
            <a:lvl4pPr marL="1828800" marR="0" lvl="3"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4pPr>
            <a:lvl5pPr marL="2286000" marR="0" lvl="4"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5pPr>
            <a:lvl6pPr marL="2743200" marR="0" lvl="5"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6pPr>
            <a:lvl7pPr marL="3200400" marR="0" lvl="6"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7pPr>
            <a:lvl8pPr marL="3657600" marR="0" lvl="7"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8pPr>
            <a:lvl9pPr marL="4114800" marR="0" lvl="8" indent="-342900" algn="l" rtl="0" eaLnBrk="1" hangingPunct="1">
              <a:lnSpc>
                <a:spcPct val="100000"/>
              </a:lnSpc>
              <a:spcBef>
                <a:spcPts val="0"/>
              </a:spcBef>
              <a:spcAft>
                <a:spcPts val="0"/>
              </a:spcAft>
              <a:buClr>
                <a:schemeClr val="dk1"/>
              </a:buClr>
              <a:buSzPts val="1800"/>
              <a:buFont typeface="Sniglet"/>
              <a:buChar char="×"/>
              <a:defRPr sz="1800" b="0" i="0" u="none" strike="noStrike" cap="none">
                <a:solidFill>
                  <a:schemeClr val="dk1"/>
                </a:solidFill>
                <a:latin typeface="Sniglet"/>
                <a:ea typeface="Sniglet"/>
                <a:cs typeface="Sniglet"/>
                <a:sym typeface="Sniglet"/>
              </a:defRPr>
            </a:lvl9pPr>
          </a:lstStyle>
          <a:p>
            <a:pPr indent="-507987" algn="l">
              <a:buSzPts val="2400"/>
              <a:buFont typeface="Arial" panose="020B0604020202020204" pitchFamily="34" charset="0"/>
              <a:buChar char="•"/>
            </a:pPr>
            <a:r>
              <a:rPr lang="en-US" sz="2400" dirty="0"/>
              <a:t>Course website (slides, assignments): </a:t>
            </a:r>
            <a:r>
              <a:rPr lang="en-US" sz="1800" dirty="0">
                <a:solidFill>
                  <a:schemeClr val="accent6"/>
                </a:solidFill>
                <a:hlinkClick r:id="rId3">
                  <a:extLst>
                    <a:ext uri="{A12FA001-AC4F-418D-AE19-62706E023703}">
                      <ahyp:hlinkClr xmlns:ahyp="http://schemas.microsoft.com/office/drawing/2018/hyperlinkcolor" val="tx"/>
                    </a:ext>
                  </a:extLst>
                </a:hlinkClick>
              </a:rPr>
              <a:t>https://www.tiffanybao.com/courses/cse545/</a:t>
            </a:r>
            <a:endParaRPr lang="en-US" sz="1800" dirty="0">
              <a:solidFill>
                <a:schemeClr val="accent6"/>
              </a:solidFill>
            </a:endParaRPr>
          </a:p>
          <a:p>
            <a:pPr indent="-507987" algn="l">
              <a:buSzPts val="2400"/>
              <a:buFont typeface="Arial" panose="020B0604020202020204" pitchFamily="34" charset="0"/>
              <a:buChar char="•"/>
            </a:pPr>
            <a:r>
              <a:rPr lang="en-US" sz="2400" dirty="0"/>
              <a:t>Course videos: </a:t>
            </a:r>
            <a:r>
              <a:rPr lang="en-US" sz="1800" dirty="0">
                <a:solidFill>
                  <a:schemeClr val="accent6"/>
                </a:solidFill>
                <a:hlinkClick r:id="rId4">
                  <a:extLst>
                    <a:ext uri="{A12FA001-AC4F-418D-AE19-62706E023703}">
                      <ahyp:hlinkClr xmlns:ahyp="http://schemas.microsoft.com/office/drawing/2018/hyperlinkcolor" val="tx"/>
                    </a:ext>
                  </a:extLst>
                </a:hlinkClick>
              </a:rPr>
              <a:t>https://www.youtube.com/playlist?list=PLV4Dfls5jUgxGIyUVFi2Jy-mTGEMzadQi</a:t>
            </a:r>
            <a:endParaRPr lang="en-US" sz="1800" dirty="0">
              <a:solidFill>
                <a:schemeClr val="accent6"/>
              </a:solidFill>
            </a:endParaRPr>
          </a:p>
          <a:p>
            <a:pPr indent="-507987" algn="l">
              <a:buSzPts val="2400"/>
              <a:buFont typeface="Arial" panose="020B0604020202020204" pitchFamily="34" charset="0"/>
              <a:buChar char="•"/>
            </a:pPr>
            <a:r>
              <a:rPr lang="en-US" sz="2400" dirty="0">
                <a:solidFill>
                  <a:schemeClr val="tx1"/>
                </a:solidFill>
              </a:rPr>
              <a:t>Slack (announcements, Q&amp;A): </a:t>
            </a:r>
            <a:r>
              <a:rPr lang="en-US" sz="1800" dirty="0">
                <a:solidFill>
                  <a:schemeClr val="accent6"/>
                </a:solidFill>
                <a:hlinkClick r:id="rId5">
                  <a:extLst>
                    <a:ext uri="{A12FA001-AC4F-418D-AE19-62706E023703}">
                      <ahyp:hlinkClr xmlns:ahyp="http://schemas.microsoft.com/office/drawing/2018/hyperlinkcolor" val="tx"/>
                    </a:ext>
                  </a:extLst>
                </a:hlinkClick>
              </a:rPr>
              <a:t>https://join.slack.com/t/newworkspace-tko7628/shared_invite/zt-gmelmngl-cQDTCczGQlor3mpf~EsAqw</a:t>
            </a:r>
            <a:endParaRPr lang="en-US" sz="1800" dirty="0">
              <a:solidFill>
                <a:schemeClr val="accent6"/>
              </a:solidFill>
            </a:endParaRPr>
          </a:p>
          <a:p>
            <a:pPr indent="-507987" algn="l">
              <a:buSzPts val="2400"/>
              <a:buFont typeface="Arial" panose="020B0604020202020204" pitchFamily="34" charset="0"/>
              <a:buChar char="•"/>
            </a:pPr>
            <a:r>
              <a:rPr lang="en-US" sz="2400" dirty="0">
                <a:solidFill>
                  <a:schemeClr val="tx1"/>
                </a:solidFill>
              </a:rPr>
              <a:t>Class: </a:t>
            </a:r>
            <a:r>
              <a:rPr lang="en-US" dirty="0">
                <a:solidFill>
                  <a:schemeClr val="accent6"/>
                </a:solidFill>
                <a:hlinkClick r:id="rId6">
                  <a:extLst>
                    <a:ext uri="{A12FA001-AC4F-418D-AE19-62706E023703}">
                      <ahyp:hlinkClr xmlns:ahyp="http://schemas.microsoft.com/office/drawing/2018/hyperlinkcolor" val="tx"/>
                    </a:ext>
                  </a:extLst>
                </a:hlinkClick>
              </a:rPr>
              <a:t>https://</a:t>
            </a:r>
            <a:r>
              <a:rPr lang="en-US" dirty="0" err="1">
                <a:solidFill>
                  <a:schemeClr val="accent6"/>
                </a:solidFill>
                <a:hlinkClick r:id="rId6">
                  <a:extLst>
                    <a:ext uri="{A12FA001-AC4F-418D-AE19-62706E023703}">
                      <ahyp:hlinkClr xmlns:ahyp="http://schemas.microsoft.com/office/drawing/2018/hyperlinkcolor" val="tx"/>
                    </a:ext>
                  </a:extLst>
                </a:hlinkClick>
              </a:rPr>
              <a:t>asu.zoom.us</a:t>
            </a:r>
            <a:r>
              <a:rPr lang="en-US" dirty="0">
                <a:solidFill>
                  <a:schemeClr val="accent6"/>
                </a:solidFill>
                <a:hlinkClick r:id="rId6">
                  <a:extLst>
                    <a:ext uri="{A12FA001-AC4F-418D-AE19-62706E023703}">
                      <ahyp:hlinkClr xmlns:ahyp="http://schemas.microsoft.com/office/drawing/2018/hyperlinkcolor" val="tx"/>
                    </a:ext>
                  </a:extLst>
                </a:hlinkClick>
              </a:rPr>
              <a:t>/j/99205624037</a:t>
            </a:r>
            <a:endParaRPr lang="en-US" sz="2400" dirty="0">
              <a:solidFill>
                <a:schemeClr val="accent6"/>
              </a:solidFill>
            </a:endParaRPr>
          </a:p>
          <a:p>
            <a:pPr indent="-507987" algn="l">
              <a:buSzPts val="2400"/>
              <a:buFont typeface="Arial" panose="020B0604020202020204" pitchFamily="34" charset="0"/>
              <a:buChar char="•"/>
            </a:pPr>
            <a:r>
              <a:rPr lang="en-US" sz="2400" dirty="0">
                <a:solidFill>
                  <a:schemeClr val="tx1"/>
                </a:solidFill>
              </a:rPr>
              <a:t>Office Hours: </a:t>
            </a:r>
            <a:r>
              <a:rPr lang="en-US" dirty="0">
                <a:solidFill>
                  <a:schemeClr val="accent6"/>
                </a:solidFill>
                <a:hlinkClick r:id="rId7">
                  <a:extLst>
                    <a:ext uri="{A12FA001-AC4F-418D-AE19-62706E023703}">
                      <ahyp:hlinkClr xmlns:ahyp="http://schemas.microsoft.com/office/drawing/2018/hyperlinkcolor" val="tx"/>
                    </a:ext>
                  </a:extLst>
                </a:hlinkClick>
              </a:rPr>
              <a:t>https://asu.zoom.us/j/99084307002</a:t>
            </a:r>
            <a:endParaRPr lang="en-US" dirty="0">
              <a:solidFill>
                <a:schemeClr val="accent6"/>
              </a:solidFill>
            </a:endParaRPr>
          </a:p>
          <a:p>
            <a:pPr indent="-507987" algn="l">
              <a:buSzPts val="2400"/>
              <a:buFont typeface="Arial" panose="020B0604020202020204" pitchFamily="34" charset="0"/>
              <a:buChar char="•"/>
            </a:pPr>
            <a:endParaRPr lang="en-US" sz="2400" dirty="0">
              <a:solidFill>
                <a:schemeClr val="tx1"/>
              </a:solidFill>
            </a:endParaRPr>
          </a:p>
          <a:p>
            <a:pPr indent="-507987" algn="l">
              <a:buSzPts val="2400"/>
              <a:buFont typeface="Arial" panose="020B0604020202020204" pitchFamily="34" charset="0"/>
              <a:buChar char="•"/>
            </a:pPr>
            <a:endParaRPr lang="en-US" sz="2400" dirty="0"/>
          </a:p>
          <a:p>
            <a:pPr indent="-507987" algn="l">
              <a:buSzPts val="2400"/>
              <a:buFont typeface="Arial" panose="020B0604020202020204" pitchFamily="34" charset="0"/>
              <a:buChar char="•"/>
            </a:pPr>
            <a:endParaRPr lang="en-US" sz="2400" dirty="0"/>
          </a:p>
        </p:txBody>
      </p:sp>
    </p:spTree>
    <p:extLst>
      <p:ext uri="{BB962C8B-B14F-4D97-AF65-F5344CB8AC3E}">
        <p14:creationId xmlns:p14="http://schemas.microsoft.com/office/powerpoint/2010/main" val="2072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prstGeom prst="rect">
            <a:avLst/>
          </a:prstGeom>
        </p:spPr>
        <p:txBody>
          <a:bodyPr spcFirstLastPara="1" wrap="square" lIns="121900" tIns="121900" rIns="121900" bIns="121900" anchor="b" anchorCtr="0">
            <a:noAutofit/>
          </a:bodyPr>
          <a:lstStyle/>
          <a:p>
            <a:r>
              <a:rPr lang="en" sz="4000" dirty="0"/>
              <a:t>Contents</a:t>
            </a:r>
            <a:endParaRPr sz="4000" dirty="0"/>
          </a:p>
        </p:txBody>
      </p:sp>
      <p:sp>
        <p:nvSpPr>
          <p:cNvPr id="106" name="Google Shape;106;p16"/>
          <p:cNvSpPr txBox="1">
            <a:spLocks noGrp="1"/>
          </p:cNvSpPr>
          <p:nvPr>
            <p:ph type="body" idx="1"/>
          </p:nvPr>
        </p:nvSpPr>
        <p:spPr>
          <a:xfrm>
            <a:off x="1402733" y="2061267"/>
            <a:ext cx="9290800" cy="4404800"/>
          </a:xfrm>
          <a:prstGeom prst="rect">
            <a:avLst/>
          </a:prstGeom>
        </p:spPr>
        <p:txBody>
          <a:bodyPr spcFirstLastPara="1" wrap="square" lIns="121900" tIns="121900" rIns="121900" bIns="121900" anchor="t" anchorCtr="0">
            <a:noAutofit/>
          </a:bodyPr>
          <a:lstStyle/>
          <a:p>
            <a:pPr indent="-507987">
              <a:buSzPts val="2400"/>
            </a:pPr>
            <a:r>
              <a:rPr lang="en-US" sz="2400" dirty="0"/>
              <a:t>C 101</a:t>
            </a:r>
          </a:p>
          <a:p>
            <a:pPr indent="-507987">
              <a:buSzPts val="2400"/>
            </a:pPr>
            <a:r>
              <a:rPr lang="en-US" dirty="0"/>
              <a:t>Python 101</a:t>
            </a:r>
          </a:p>
          <a:p>
            <a:pPr indent="-507987">
              <a:buSzPts val="2400"/>
            </a:pPr>
            <a:r>
              <a:rPr lang="en-US" dirty="0"/>
              <a:t>Bash 101</a:t>
            </a:r>
          </a:p>
          <a:p>
            <a:pPr indent="-507987">
              <a:buSzPts val="2400"/>
            </a:pPr>
            <a:r>
              <a:rPr lang="en-US" dirty="0"/>
              <a:t>Binary, Hexadecimal, and Endianness</a:t>
            </a:r>
          </a:p>
          <a:p>
            <a:pPr indent="-507987">
              <a:buSzPts val="2400"/>
            </a:pPr>
            <a:endParaRPr lang="en-US" dirty="0"/>
          </a:p>
        </p:txBody>
      </p:sp>
      <p:sp>
        <p:nvSpPr>
          <p:cNvPr id="107" name="Google Shape;107;p16"/>
          <p:cNvSpPr txBox="1">
            <a:spLocks noGrp="1"/>
          </p:cNvSpPr>
          <p:nvPr>
            <p:ph type="sldNum" idx="12"/>
          </p:nvPr>
        </p:nvSpPr>
        <p:spPr>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95727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B692-9624-6A42-B440-2A39542EEB78}"/>
              </a:ext>
            </a:extLst>
          </p:cNvPr>
          <p:cNvSpPr>
            <a:spLocks noGrp="1"/>
          </p:cNvSpPr>
          <p:nvPr>
            <p:ph type="ctrTitle"/>
          </p:nvPr>
        </p:nvSpPr>
        <p:spPr/>
        <p:txBody>
          <a:bodyPr/>
          <a:lstStyle/>
          <a:p>
            <a:r>
              <a:rPr lang="en-US" dirty="0"/>
              <a:t>C 101</a:t>
            </a:r>
          </a:p>
        </p:txBody>
      </p:sp>
      <p:sp>
        <p:nvSpPr>
          <p:cNvPr id="3" name="Subtitle 2">
            <a:extLst>
              <a:ext uri="{FF2B5EF4-FFF2-40B4-BE49-F238E27FC236}">
                <a16:creationId xmlns:a16="http://schemas.microsoft.com/office/drawing/2014/main" id="{99921C55-39C2-864A-8E10-3A096AD86755}"/>
              </a:ext>
            </a:extLst>
          </p:cNvPr>
          <p:cNvSpPr>
            <a:spLocks noGrp="1"/>
          </p:cNvSpPr>
          <p:nvPr>
            <p:ph type="subTitle" idx="4294967295"/>
          </p:nvPr>
        </p:nvSpPr>
        <p:spPr>
          <a:xfrm>
            <a:off x="5468167" y="3583535"/>
            <a:ext cx="5023200" cy="1046400"/>
          </a:xfrm>
        </p:spPr>
        <p:txBody>
          <a:bodyPr/>
          <a:lstStyle/>
          <a:p>
            <a:endParaRPr lang="en-US"/>
          </a:p>
        </p:txBody>
      </p:sp>
    </p:spTree>
    <p:extLst>
      <p:ext uri="{BB962C8B-B14F-4D97-AF65-F5344CB8AC3E}">
        <p14:creationId xmlns:p14="http://schemas.microsoft.com/office/powerpoint/2010/main" val="44731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401ED-3C5B-9042-85AE-4F33F44D49C2}"/>
              </a:ext>
            </a:extLst>
          </p:cNvPr>
          <p:cNvSpPr/>
          <p:nvPr/>
        </p:nvSpPr>
        <p:spPr>
          <a:xfrm>
            <a:off x="1200276" y="1044015"/>
            <a:ext cx="8610602" cy="5262979"/>
          </a:xfrm>
          <a:prstGeom prst="rect">
            <a:avLst/>
          </a:prstGeom>
        </p:spPr>
        <p:txBody>
          <a:bodyPr wrap="square">
            <a:spAutoFit/>
          </a:bodyPr>
          <a:lstStyle/>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stdio.h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string.h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stdlib.h</a:t>
            </a:r>
            <a:r>
              <a:rPr lang="en-US" i="1" dirty="0">
                <a:solidFill>
                  <a:srgbClr val="408080"/>
                </a:solidFill>
                <a:latin typeface="Courier" pitchFamily="2" charset="0"/>
              </a:rPr>
              <a:t>&gt;</a:t>
            </a:r>
            <a:endParaRPr lang="en-US" dirty="0">
              <a:solidFill>
                <a:srgbClr val="408080"/>
              </a:solidFill>
              <a:latin typeface="Courier" pitchFamily="2" charset="0"/>
            </a:endParaRPr>
          </a:p>
          <a:p>
            <a:endParaRPr lang="en-US" dirty="0">
              <a:latin typeface="Courier" pitchFamily="2" charset="0"/>
            </a:endParaRPr>
          </a:p>
          <a:p>
            <a:r>
              <a:rPr lang="en-US" b="1" dirty="0">
                <a:solidFill>
                  <a:srgbClr val="008000"/>
                </a:solidFill>
                <a:latin typeface="Courier" pitchFamily="2" charset="0"/>
              </a:rPr>
              <a:t>typedef</a:t>
            </a:r>
            <a:r>
              <a:rPr lang="en-US" dirty="0">
                <a:latin typeface="Courier" pitchFamily="2" charset="0"/>
              </a:rPr>
              <a:t> </a:t>
            </a:r>
            <a:r>
              <a:rPr lang="en-US" b="1" dirty="0">
                <a:solidFill>
                  <a:srgbClr val="008000"/>
                </a:solidFill>
                <a:latin typeface="Courier" pitchFamily="2" charset="0"/>
              </a:rPr>
              <a:t>struct</a:t>
            </a:r>
            <a:r>
              <a:rPr lang="en-US" dirty="0">
                <a:latin typeface="Courier" pitchFamily="2" charset="0"/>
              </a:rPr>
              <a:t> </a:t>
            </a:r>
            <a:r>
              <a:rPr lang="en-US" dirty="0" err="1">
                <a:latin typeface="Courier" pitchFamily="2" charset="0"/>
              </a:rPr>
              <a:t>s_book</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id;</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name[</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author[</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a:t>
            </a:r>
            <a:r>
              <a:rPr lang="en-US" dirty="0" err="1">
                <a:latin typeface="Courier" pitchFamily="2" charset="0"/>
              </a:rPr>
              <a:t>nPages</a:t>
            </a:r>
            <a:r>
              <a:rPr lang="en-US" dirty="0">
                <a:latin typeface="Courier" pitchFamily="2" charset="0"/>
              </a:rPr>
              <a:t>;</a:t>
            </a:r>
          </a:p>
          <a:p>
            <a:r>
              <a:rPr lang="en-US" dirty="0">
                <a:latin typeface="Courier" pitchFamily="2" charset="0"/>
              </a:rPr>
              <a:t>} Book;</a:t>
            </a:r>
          </a:p>
          <a:p>
            <a:endParaRPr lang="en-US" dirty="0">
              <a:latin typeface="Courier" pitchFamily="2" charset="0"/>
            </a:endParaRPr>
          </a:p>
          <a:p>
            <a:r>
              <a:rPr lang="en-US" dirty="0">
                <a:solidFill>
                  <a:srgbClr val="B00040"/>
                </a:solidFill>
                <a:latin typeface="Courier" pitchFamily="2" charset="0"/>
              </a:rPr>
              <a:t>void</a:t>
            </a:r>
            <a:r>
              <a:rPr lang="en-US" dirty="0">
                <a:latin typeface="Courier" pitchFamily="2" charset="0"/>
              </a:rPr>
              <a:t> </a:t>
            </a:r>
            <a:r>
              <a:rPr lang="en-US" dirty="0" err="1">
                <a:solidFill>
                  <a:srgbClr val="0000FF"/>
                </a:solidFill>
                <a:latin typeface="Courier" pitchFamily="2" charset="0"/>
              </a:rPr>
              <a:t>initI</a:t>
            </a:r>
            <a:r>
              <a:rPr lang="en-US" dirty="0">
                <a:latin typeface="Courier" pitchFamily="2" charset="0"/>
              </a:rPr>
              <a:t>(Book </a:t>
            </a:r>
            <a:r>
              <a:rPr lang="en-US" dirty="0">
                <a:solidFill>
                  <a:srgbClr val="666666"/>
                </a:solidFill>
                <a:latin typeface="Courier" pitchFamily="2" charset="0"/>
              </a:rPr>
              <a:t>*</a:t>
            </a:r>
            <a:r>
              <a:rPr lang="en-US" dirty="0">
                <a:latin typeface="Courier" pitchFamily="2" charset="0"/>
              </a:rPr>
              <a:t>book){</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id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1</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name, </a:t>
            </a:r>
            <a:r>
              <a:rPr lang="en-US" dirty="0">
                <a:solidFill>
                  <a:srgbClr val="BA2121"/>
                </a:solidFill>
                <a:latin typeface="Courier" pitchFamily="2" charset="0"/>
              </a:rPr>
              <a:t>"Philosopher's Stone"</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author, </a:t>
            </a:r>
            <a:r>
              <a:rPr lang="en-US" dirty="0">
                <a:solidFill>
                  <a:srgbClr val="BA2121"/>
                </a:solidFill>
                <a:latin typeface="Courier" pitchFamily="2" charset="0"/>
              </a:rPr>
              <a:t>"J.K. Rowling"</a:t>
            </a:r>
            <a:r>
              <a:rPr lang="en-US" dirty="0">
                <a:latin typeface="Courier" pitchFamily="2" charset="0"/>
              </a:rPr>
              <a:t>);</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a:t>
            </a:r>
            <a:r>
              <a:rPr lang="en-US" dirty="0" err="1">
                <a:latin typeface="Courier" pitchFamily="2" charset="0"/>
              </a:rPr>
              <a:t>nPages</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223</a:t>
            </a:r>
            <a:r>
              <a:rPr lang="en-US" dirty="0">
                <a:latin typeface="Courier" pitchFamily="2" charset="0"/>
              </a:rPr>
              <a:t>;</a:t>
            </a:r>
          </a:p>
          <a:p>
            <a:r>
              <a:rPr lang="en-US" dirty="0">
                <a:latin typeface="Courier" pitchFamily="2" charset="0"/>
              </a:rPr>
              <a:t>}</a:t>
            </a:r>
          </a:p>
          <a:p>
            <a:endParaRPr lang="en-US" dirty="0">
              <a:latin typeface="Courier" pitchFamily="2" charset="0"/>
            </a:endParaRPr>
          </a:p>
          <a:p>
            <a:r>
              <a:rPr lang="en-US" dirty="0">
                <a:solidFill>
                  <a:srgbClr val="B00040"/>
                </a:solidFill>
                <a:latin typeface="Courier" pitchFamily="2" charset="0"/>
              </a:rPr>
              <a:t>int</a:t>
            </a:r>
            <a:r>
              <a:rPr lang="en-US" dirty="0">
                <a:latin typeface="Courier" pitchFamily="2" charset="0"/>
              </a:rPr>
              <a:t> </a:t>
            </a:r>
            <a:r>
              <a:rPr lang="en-US" dirty="0">
                <a:solidFill>
                  <a:srgbClr val="0000FF"/>
                </a:solidFill>
                <a:latin typeface="Courier" pitchFamily="2" charset="0"/>
              </a:rPr>
              <a:t>main</a:t>
            </a:r>
            <a:r>
              <a:rPr lang="en-US" dirty="0">
                <a:latin typeface="Courier" pitchFamily="2" charset="0"/>
              </a:rPr>
              <a:t>(){</a:t>
            </a:r>
          </a:p>
          <a:p>
            <a:r>
              <a:rPr lang="en-US" dirty="0">
                <a:latin typeface="Courier" pitchFamily="2" charset="0"/>
              </a:rPr>
              <a:t>  Book </a:t>
            </a:r>
            <a:r>
              <a:rPr lang="en-US" dirty="0" err="1">
                <a:latin typeface="Courier" pitchFamily="2" charset="0"/>
              </a:rPr>
              <a:t>harryPotterI</a:t>
            </a:r>
            <a:r>
              <a:rPr lang="en-US" dirty="0">
                <a:latin typeface="Courier" pitchFamily="2" charset="0"/>
              </a:rPr>
              <a:t>;</a:t>
            </a:r>
          </a:p>
          <a:p>
            <a:r>
              <a:rPr lang="en-US" dirty="0">
                <a:latin typeface="Courier" pitchFamily="2" charset="0"/>
              </a:rPr>
              <a:t>  </a:t>
            </a:r>
            <a:r>
              <a:rPr lang="en-US" dirty="0" err="1">
                <a:latin typeface="Courier" pitchFamily="2" charset="0"/>
              </a:rPr>
              <a:t>initI</a:t>
            </a:r>
            <a:r>
              <a:rPr lang="en-US" dirty="0">
                <a:latin typeface="Courier" pitchFamily="2" charset="0"/>
              </a:rPr>
              <a:t>(</a:t>
            </a:r>
            <a:r>
              <a:rPr lang="en-US" dirty="0">
                <a:solidFill>
                  <a:srgbClr val="666666"/>
                </a:solidFill>
                <a:latin typeface="Courier" pitchFamily="2" charset="0"/>
              </a:rPr>
              <a:t>&amp;</a:t>
            </a:r>
            <a:r>
              <a:rPr lang="en-US" dirty="0" err="1">
                <a:latin typeface="Courier" pitchFamily="2" charset="0"/>
              </a:rPr>
              <a:t>harryPotterI</a:t>
            </a:r>
            <a:r>
              <a:rPr lang="en-US" dirty="0">
                <a:latin typeface="Courier" pitchFamily="2" charset="0"/>
              </a:rPr>
              <a:t>);</a:t>
            </a:r>
          </a:p>
          <a:p>
            <a:r>
              <a:rPr lang="en-US" dirty="0">
                <a:latin typeface="Courier" pitchFamily="2" charset="0"/>
              </a:rPr>
              <a:t>  </a:t>
            </a:r>
            <a:r>
              <a:rPr lang="en-US" dirty="0" err="1">
                <a:latin typeface="Courier" pitchFamily="2" charset="0"/>
              </a:rPr>
              <a:t>printf</a:t>
            </a:r>
            <a:r>
              <a:rPr lang="en-US" dirty="0">
                <a:latin typeface="Courier" pitchFamily="2" charset="0"/>
              </a:rPr>
              <a:t>(</a:t>
            </a:r>
            <a:r>
              <a:rPr lang="en-US" dirty="0">
                <a:solidFill>
                  <a:srgbClr val="BA2121"/>
                </a:solidFill>
                <a:latin typeface="Courier" pitchFamily="2" charset="0"/>
              </a:rPr>
              <a:t>"Book I's name: Harry Potter and the %s</a:t>
            </a:r>
            <a:r>
              <a:rPr lang="en-US" b="1" dirty="0">
                <a:solidFill>
                  <a:srgbClr val="BB6622"/>
                </a:solidFill>
                <a:latin typeface="Courier" pitchFamily="2" charset="0"/>
              </a:rPr>
              <a:t>\n</a:t>
            </a:r>
            <a:r>
              <a:rPr lang="en-US" dirty="0">
                <a:solidFill>
                  <a:srgbClr val="BA2121"/>
                </a:solidFill>
                <a:latin typeface="Courier" pitchFamily="2" charset="0"/>
              </a:rPr>
              <a:t>"</a:t>
            </a:r>
            <a:r>
              <a:rPr lang="en-US" dirty="0">
                <a:latin typeface="Courier" pitchFamily="2" charset="0"/>
              </a:rPr>
              <a:t>, </a:t>
            </a:r>
            <a:r>
              <a:rPr lang="en-US" dirty="0" err="1">
                <a:latin typeface="Courier" pitchFamily="2" charset="0"/>
              </a:rPr>
              <a:t>harryPotterI.name</a:t>
            </a:r>
            <a:r>
              <a:rPr lang="en-US" dirty="0">
                <a:latin typeface="Courier" pitchFamily="2" charset="0"/>
              </a:rPr>
              <a:t>);</a:t>
            </a:r>
            <a:endParaRPr lang="en-US" dirty="0">
              <a:solidFill>
                <a:srgbClr val="BA2121"/>
              </a:solidFill>
              <a:latin typeface="Courier" pitchFamily="2" charset="0"/>
            </a:endParaRPr>
          </a:p>
          <a:p>
            <a:r>
              <a:rPr lang="en-US" dirty="0">
                <a:latin typeface="Courier" pitchFamily="2" charset="0"/>
              </a:rPr>
              <a:t>  </a:t>
            </a:r>
            <a:r>
              <a:rPr lang="en-US" b="1" dirty="0">
                <a:solidFill>
                  <a:srgbClr val="008000"/>
                </a:solidFill>
                <a:latin typeface="Courier" pitchFamily="2" charset="0"/>
              </a:rPr>
              <a:t>return</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a:t>
            </a:r>
          </a:p>
        </p:txBody>
      </p:sp>
      <p:sp>
        <p:nvSpPr>
          <p:cNvPr id="12" name="TextBox 11">
            <a:extLst>
              <a:ext uri="{FF2B5EF4-FFF2-40B4-BE49-F238E27FC236}">
                <a16:creationId xmlns:a16="http://schemas.microsoft.com/office/drawing/2014/main" id="{A9EA646E-C411-7B42-9086-B1358D1CAC65}"/>
              </a:ext>
            </a:extLst>
          </p:cNvPr>
          <p:cNvSpPr txBox="1"/>
          <p:nvPr/>
        </p:nvSpPr>
        <p:spPr>
          <a:xfrm>
            <a:off x="4899992" y="1769165"/>
            <a:ext cx="6091732"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Courier" pitchFamily="2" charset="0"/>
              </a:rPr>
              <a:t>Book I's name: Harry Potter and the Philosopher's Stone</a:t>
            </a:r>
          </a:p>
        </p:txBody>
      </p:sp>
      <p:sp>
        <p:nvSpPr>
          <p:cNvPr id="13" name="TextBox 12">
            <a:extLst>
              <a:ext uri="{FF2B5EF4-FFF2-40B4-BE49-F238E27FC236}">
                <a16:creationId xmlns:a16="http://schemas.microsoft.com/office/drawing/2014/main" id="{D2FEF07D-34D9-444E-8F40-02157A062506}"/>
              </a:ext>
            </a:extLst>
          </p:cNvPr>
          <p:cNvSpPr txBox="1"/>
          <p:nvPr/>
        </p:nvSpPr>
        <p:spPr>
          <a:xfrm>
            <a:off x="4810540" y="1272210"/>
            <a:ext cx="1204176" cy="461665"/>
          </a:xfrm>
          <a:prstGeom prst="rect">
            <a:avLst/>
          </a:prstGeom>
          <a:noFill/>
        </p:spPr>
        <p:txBody>
          <a:bodyPr wrap="none" rtlCol="0">
            <a:spAutoFit/>
          </a:bodyPr>
          <a:lstStyle/>
          <a:p>
            <a:r>
              <a:rPr lang="en-US" sz="2400" b="1" dirty="0">
                <a:latin typeface="Sniglet" pitchFamily="82" charset="0"/>
              </a:rPr>
              <a:t>Output:</a:t>
            </a:r>
          </a:p>
        </p:txBody>
      </p:sp>
    </p:spTree>
    <p:extLst>
      <p:ext uri="{BB962C8B-B14F-4D97-AF65-F5344CB8AC3E}">
        <p14:creationId xmlns:p14="http://schemas.microsoft.com/office/powerpoint/2010/main" val="229138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401ED-3C5B-9042-85AE-4F33F44D49C2}"/>
              </a:ext>
            </a:extLst>
          </p:cNvPr>
          <p:cNvSpPr/>
          <p:nvPr/>
        </p:nvSpPr>
        <p:spPr>
          <a:xfrm>
            <a:off x="1217812" y="981428"/>
            <a:ext cx="8610602" cy="5262979"/>
          </a:xfrm>
          <a:prstGeom prst="rect">
            <a:avLst/>
          </a:prstGeom>
        </p:spPr>
        <p:txBody>
          <a:bodyPr wrap="square">
            <a:spAutoFit/>
          </a:bodyPr>
          <a:lstStyle/>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stdio.h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string.h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stdlib.h</a:t>
            </a:r>
            <a:r>
              <a:rPr lang="en-US" i="1" dirty="0">
                <a:solidFill>
                  <a:srgbClr val="408080"/>
                </a:solidFill>
                <a:latin typeface="Courier" pitchFamily="2" charset="0"/>
              </a:rPr>
              <a:t>&gt;</a:t>
            </a:r>
            <a:endParaRPr lang="en-US" dirty="0">
              <a:solidFill>
                <a:srgbClr val="408080"/>
              </a:solidFill>
              <a:latin typeface="Courier" pitchFamily="2" charset="0"/>
            </a:endParaRPr>
          </a:p>
          <a:p>
            <a:endParaRPr lang="en-US" dirty="0">
              <a:latin typeface="Courier" pitchFamily="2" charset="0"/>
            </a:endParaRPr>
          </a:p>
          <a:p>
            <a:r>
              <a:rPr lang="en-US" b="1" dirty="0">
                <a:solidFill>
                  <a:srgbClr val="008000"/>
                </a:solidFill>
                <a:latin typeface="Courier" pitchFamily="2" charset="0"/>
              </a:rPr>
              <a:t>typedef</a:t>
            </a:r>
            <a:r>
              <a:rPr lang="en-US" dirty="0">
                <a:latin typeface="Courier" pitchFamily="2" charset="0"/>
              </a:rPr>
              <a:t> </a:t>
            </a:r>
            <a:r>
              <a:rPr lang="en-US" b="1" dirty="0">
                <a:solidFill>
                  <a:srgbClr val="008000"/>
                </a:solidFill>
                <a:latin typeface="Courier" pitchFamily="2" charset="0"/>
              </a:rPr>
              <a:t>struct</a:t>
            </a:r>
            <a:r>
              <a:rPr lang="en-US" dirty="0">
                <a:latin typeface="Courier" pitchFamily="2" charset="0"/>
              </a:rPr>
              <a:t> </a:t>
            </a:r>
            <a:r>
              <a:rPr lang="en-US" dirty="0" err="1">
                <a:latin typeface="Courier" pitchFamily="2" charset="0"/>
              </a:rPr>
              <a:t>s_book</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id;</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name[</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author[</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a:t>
            </a:r>
            <a:r>
              <a:rPr lang="en-US" dirty="0" err="1">
                <a:latin typeface="Courier" pitchFamily="2" charset="0"/>
              </a:rPr>
              <a:t>nPages</a:t>
            </a:r>
            <a:r>
              <a:rPr lang="en-US" dirty="0">
                <a:latin typeface="Courier" pitchFamily="2" charset="0"/>
              </a:rPr>
              <a:t>;</a:t>
            </a:r>
          </a:p>
          <a:p>
            <a:r>
              <a:rPr lang="en-US" dirty="0">
                <a:latin typeface="Courier" pitchFamily="2" charset="0"/>
              </a:rPr>
              <a:t>} Book;</a:t>
            </a:r>
          </a:p>
          <a:p>
            <a:endParaRPr lang="en-US" dirty="0">
              <a:latin typeface="Courier" pitchFamily="2" charset="0"/>
            </a:endParaRPr>
          </a:p>
          <a:p>
            <a:r>
              <a:rPr lang="en-US" dirty="0">
                <a:solidFill>
                  <a:srgbClr val="B00040"/>
                </a:solidFill>
                <a:latin typeface="Courier" pitchFamily="2" charset="0"/>
              </a:rPr>
              <a:t>void</a:t>
            </a:r>
            <a:r>
              <a:rPr lang="en-US" dirty="0">
                <a:latin typeface="Courier" pitchFamily="2" charset="0"/>
              </a:rPr>
              <a:t> </a:t>
            </a:r>
            <a:r>
              <a:rPr lang="en-US" dirty="0" err="1">
                <a:solidFill>
                  <a:srgbClr val="0000FF"/>
                </a:solidFill>
                <a:latin typeface="Courier" pitchFamily="2" charset="0"/>
              </a:rPr>
              <a:t>initII</a:t>
            </a:r>
            <a:r>
              <a:rPr lang="en-US" dirty="0">
                <a:latin typeface="Courier" pitchFamily="2" charset="0"/>
              </a:rPr>
              <a:t>(Book book){</a:t>
            </a:r>
          </a:p>
          <a:p>
            <a:r>
              <a:rPr lang="en-US" dirty="0">
                <a:latin typeface="Courier" pitchFamily="2" charset="0"/>
              </a:rPr>
              <a:t>  </a:t>
            </a:r>
            <a:r>
              <a:rPr lang="en-US" dirty="0" err="1">
                <a:latin typeface="Courier" pitchFamily="2" charset="0"/>
              </a:rPr>
              <a:t>book.id</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2</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a:t>
            </a:r>
            <a:r>
              <a:rPr lang="en-US" dirty="0" err="1">
                <a:latin typeface="Courier" pitchFamily="2" charset="0"/>
              </a:rPr>
              <a:t>book.name</a:t>
            </a:r>
            <a:r>
              <a:rPr lang="en-US" dirty="0">
                <a:latin typeface="Courier" pitchFamily="2" charset="0"/>
              </a:rPr>
              <a:t>, </a:t>
            </a:r>
            <a:r>
              <a:rPr lang="en-US" dirty="0">
                <a:solidFill>
                  <a:srgbClr val="BA2121"/>
                </a:solidFill>
                <a:latin typeface="Courier" pitchFamily="2" charset="0"/>
              </a:rPr>
              <a:t>"Chamber of Secrets"</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a:t>
            </a:r>
            <a:r>
              <a:rPr lang="en-US" dirty="0" err="1">
                <a:latin typeface="Courier" pitchFamily="2" charset="0"/>
              </a:rPr>
              <a:t>book.author</a:t>
            </a:r>
            <a:r>
              <a:rPr lang="en-US" dirty="0">
                <a:latin typeface="Courier" pitchFamily="2" charset="0"/>
              </a:rPr>
              <a:t>, </a:t>
            </a:r>
            <a:r>
              <a:rPr lang="en-US" dirty="0">
                <a:solidFill>
                  <a:srgbClr val="BA2121"/>
                </a:solidFill>
                <a:latin typeface="Courier" pitchFamily="2" charset="0"/>
              </a:rPr>
              <a:t>"J.K. Rowling"</a:t>
            </a:r>
            <a:r>
              <a:rPr lang="en-US" dirty="0">
                <a:latin typeface="Courier" pitchFamily="2" charset="0"/>
              </a:rPr>
              <a:t>);</a:t>
            </a:r>
          </a:p>
          <a:p>
            <a:r>
              <a:rPr lang="en-US" dirty="0">
                <a:latin typeface="Courier" pitchFamily="2" charset="0"/>
              </a:rPr>
              <a:t>  </a:t>
            </a:r>
            <a:r>
              <a:rPr lang="en-US" dirty="0" err="1">
                <a:latin typeface="Courier" pitchFamily="2" charset="0"/>
              </a:rPr>
              <a:t>book.nPages</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251</a:t>
            </a:r>
            <a:r>
              <a:rPr lang="en-US" dirty="0">
                <a:latin typeface="Courier" pitchFamily="2" charset="0"/>
              </a:rPr>
              <a:t>;</a:t>
            </a:r>
          </a:p>
          <a:p>
            <a:r>
              <a:rPr lang="en-US" dirty="0">
                <a:latin typeface="Courier" pitchFamily="2" charset="0"/>
              </a:rPr>
              <a:t>}</a:t>
            </a:r>
          </a:p>
          <a:p>
            <a:endParaRPr lang="en-US" dirty="0">
              <a:solidFill>
                <a:srgbClr val="B00040"/>
              </a:solidFill>
              <a:latin typeface="Courier" pitchFamily="2" charset="0"/>
            </a:endParaRPr>
          </a:p>
          <a:p>
            <a:r>
              <a:rPr lang="en-US" dirty="0">
                <a:solidFill>
                  <a:srgbClr val="B00040"/>
                </a:solidFill>
                <a:latin typeface="Courier" pitchFamily="2" charset="0"/>
              </a:rPr>
              <a:t>int</a:t>
            </a:r>
            <a:r>
              <a:rPr lang="en-US" dirty="0">
                <a:latin typeface="Courier" pitchFamily="2" charset="0"/>
              </a:rPr>
              <a:t> </a:t>
            </a:r>
            <a:r>
              <a:rPr lang="en-US" dirty="0">
                <a:solidFill>
                  <a:srgbClr val="0000FF"/>
                </a:solidFill>
                <a:latin typeface="Courier" pitchFamily="2" charset="0"/>
              </a:rPr>
              <a:t>main</a:t>
            </a:r>
            <a:r>
              <a:rPr lang="en-US" dirty="0">
                <a:latin typeface="Courier" pitchFamily="2" charset="0"/>
              </a:rPr>
              <a:t>(){</a:t>
            </a:r>
          </a:p>
          <a:p>
            <a:r>
              <a:rPr lang="en-US" dirty="0">
                <a:latin typeface="Courier" pitchFamily="2" charset="0"/>
              </a:rPr>
              <a:t>  Book </a:t>
            </a:r>
            <a:r>
              <a:rPr lang="en-US" dirty="0" err="1">
                <a:latin typeface="Courier" pitchFamily="2" charset="0"/>
              </a:rPr>
              <a:t>harryPotterII</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p>
          <a:p>
            <a:r>
              <a:rPr lang="en-US" dirty="0">
                <a:latin typeface="Courier" pitchFamily="2" charset="0"/>
              </a:rPr>
              <a:t>  </a:t>
            </a:r>
            <a:r>
              <a:rPr lang="en-US" dirty="0" err="1">
                <a:latin typeface="Courier" pitchFamily="2" charset="0"/>
              </a:rPr>
              <a:t>initII</a:t>
            </a:r>
            <a:r>
              <a:rPr lang="en-US" dirty="0">
                <a:latin typeface="Courier" pitchFamily="2" charset="0"/>
              </a:rPr>
              <a:t>(</a:t>
            </a:r>
            <a:r>
              <a:rPr lang="en-US" dirty="0" err="1">
                <a:latin typeface="Courier" pitchFamily="2" charset="0"/>
              </a:rPr>
              <a:t>harryPotterII</a:t>
            </a:r>
            <a:r>
              <a:rPr lang="en-US" dirty="0">
                <a:latin typeface="Courier" pitchFamily="2" charset="0"/>
              </a:rPr>
              <a:t>);</a:t>
            </a:r>
          </a:p>
          <a:p>
            <a:r>
              <a:rPr lang="en-US" dirty="0">
                <a:latin typeface="Courier" pitchFamily="2" charset="0"/>
              </a:rPr>
              <a:t>  </a:t>
            </a:r>
            <a:r>
              <a:rPr lang="en-US" dirty="0" err="1">
                <a:latin typeface="Courier" pitchFamily="2" charset="0"/>
              </a:rPr>
              <a:t>printf</a:t>
            </a:r>
            <a:r>
              <a:rPr lang="en-US" dirty="0">
                <a:latin typeface="Courier" pitchFamily="2" charset="0"/>
              </a:rPr>
              <a:t>(</a:t>
            </a:r>
            <a:r>
              <a:rPr lang="en-US" dirty="0">
                <a:solidFill>
                  <a:srgbClr val="BA2121"/>
                </a:solidFill>
                <a:latin typeface="Courier" pitchFamily="2" charset="0"/>
              </a:rPr>
              <a:t>"Book II's name: Harry Potter and the %s</a:t>
            </a:r>
            <a:r>
              <a:rPr lang="en-US" b="1" dirty="0">
                <a:solidFill>
                  <a:srgbClr val="BB6622"/>
                </a:solidFill>
                <a:latin typeface="Courier" pitchFamily="2" charset="0"/>
              </a:rPr>
              <a:t>\n</a:t>
            </a:r>
            <a:r>
              <a:rPr lang="en-US" dirty="0">
                <a:solidFill>
                  <a:srgbClr val="BA2121"/>
                </a:solidFill>
                <a:latin typeface="Courier" pitchFamily="2" charset="0"/>
              </a:rPr>
              <a:t>"</a:t>
            </a:r>
            <a:r>
              <a:rPr lang="en-US" dirty="0">
                <a:latin typeface="Courier" pitchFamily="2" charset="0"/>
              </a:rPr>
              <a:t>, </a:t>
            </a:r>
            <a:r>
              <a:rPr lang="en-US" dirty="0" err="1">
                <a:latin typeface="Courier" pitchFamily="2" charset="0"/>
              </a:rPr>
              <a:t>harryPotterII.name</a:t>
            </a:r>
            <a:r>
              <a:rPr lang="en-US" dirty="0">
                <a:latin typeface="Courier" pitchFamily="2" charset="0"/>
              </a:rPr>
              <a:t>);</a:t>
            </a:r>
            <a:endParaRPr lang="en-US" dirty="0">
              <a:solidFill>
                <a:srgbClr val="BA2121"/>
              </a:solidFill>
              <a:latin typeface="Courier" pitchFamily="2" charset="0"/>
            </a:endParaRPr>
          </a:p>
          <a:p>
            <a:r>
              <a:rPr lang="en-US" dirty="0">
                <a:latin typeface="Courier" pitchFamily="2" charset="0"/>
              </a:rPr>
              <a:t>  </a:t>
            </a:r>
            <a:r>
              <a:rPr lang="en-US" b="1" dirty="0">
                <a:solidFill>
                  <a:srgbClr val="008000"/>
                </a:solidFill>
                <a:latin typeface="Courier" pitchFamily="2" charset="0"/>
              </a:rPr>
              <a:t>return</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a:t>
            </a:r>
          </a:p>
        </p:txBody>
      </p:sp>
      <p:sp>
        <p:nvSpPr>
          <p:cNvPr id="12" name="TextBox 11">
            <a:extLst>
              <a:ext uri="{FF2B5EF4-FFF2-40B4-BE49-F238E27FC236}">
                <a16:creationId xmlns:a16="http://schemas.microsoft.com/office/drawing/2014/main" id="{A9EA646E-C411-7B42-9086-B1358D1CAC65}"/>
              </a:ext>
            </a:extLst>
          </p:cNvPr>
          <p:cNvSpPr txBox="1"/>
          <p:nvPr/>
        </p:nvSpPr>
        <p:spPr>
          <a:xfrm>
            <a:off x="4899992" y="1769165"/>
            <a:ext cx="4051109"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Courier" pitchFamily="2" charset="0"/>
              </a:rPr>
              <a:t>Book II's name: Harry Potter and the</a:t>
            </a:r>
          </a:p>
        </p:txBody>
      </p:sp>
      <p:sp>
        <p:nvSpPr>
          <p:cNvPr id="13" name="TextBox 12">
            <a:extLst>
              <a:ext uri="{FF2B5EF4-FFF2-40B4-BE49-F238E27FC236}">
                <a16:creationId xmlns:a16="http://schemas.microsoft.com/office/drawing/2014/main" id="{D2FEF07D-34D9-444E-8F40-02157A062506}"/>
              </a:ext>
            </a:extLst>
          </p:cNvPr>
          <p:cNvSpPr txBox="1"/>
          <p:nvPr/>
        </p:nvSpPr>
        <p:spPr>
          <a:xfrm>
            <a:off x="4810540" y="1272210"/>
            <a:ext cx="1204176" cy="461665"/>
          </a:xfrm>
          <a:prstGeom prst="rect">
            <a:avLst/>
          </a:prstGeom>
          <a:noFill/>
        </p:spPr>
        <p:txBody>
          <a:bodyPr wrap="none" rtlCol="0">
            <a:spAutoFit/>
          </a:bodyPr>
          <a:lstStyle/>
          <a:p>
            <a:r>
              <a:rPr lang="en-US" sz="2400" b="1" dirty="0">
                <a:latin typeface="Sniglet" pitchFamily="82" charset="0"/>
              </a:rPr>
              <a:t>Output:</a:t>
            </a:r>
          </a:p>
        </p:txBody>
      </p:sp>
    </p:spTree>
    <p:extLst>
      <p:ext uri="{BB962C8B-B14F-4D97-AF65-F5344CB8AC3E}">
        <p14:creationId xmlns:p14="http://schemas.microsoft.com/office/powerpoint/2010/main" val="398593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401ED-3C5B-9042-85AE-4F33F44D49C2}"/>
              </a:ext>
            </a:extLst>
          </p:cNvPr>
          <p:cNvSpPr/>
          <p:nvPr/>
        </p:nvSpPr>
        <p:spPr>
          <a:xfrm>
            <a:off x="1068954" y="779405"/>
            <a:ext cx="8610602" cy="5478423"/>
          </a:xfrm>
          <a:prstGeom prst="rect">
            <a:avLst/>
          </a:prstGeom>
        </p:spPr>
        <p:txBody>
          <a:bodyPr wrap="square">
            <a:spAutoFit/>
          </a:bodyPr>
          <a:lstStyle/>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stdio.h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string.h</a:t>
            </a:r>
            <a:r>
              <a:rPr lang="en-US" i="1" dirty="0">
                <a:solidFill>
                  <a:srgbClr val="408080"/>
                </a:solidFill>
                <a:latin typeface="Courier" pitchFamily="2" charset="0"/>
              </a:rPr>
              <a:t>&gt;</a:t>
            </a:r>
            <a:endParaRPr lang="en-US" dirty="0">
              <a:solidFill>
                <a:srgbClr val="408080"/>
              </a:solidFill>
              <a:latin typeface="Courier" pitchFamily="2" charset="0"/>
            </a:endParaRPr>
          </a:p>
          <a:p>
            <a:r>
              <a:rPr lang="en-US" dirty="0">
                <a:solidFill>
                  <a:srgbClr val="BC7A00"/>
                </a:solidFill>
                <a:latin typeface="Courier" pitchFamily="2" charset="0"/>
              </a:rPr>
              <a:t>#include</a:t>
            </a:r>
            <a:r>
              <a:rPr lang="en-US" dirty="0">
                <a:latin typeface="Courier" pitchFamily="2" charset="0"/>
              </a:rPr>
              <a:t> </a:t>
            </a:r>
            <a:r>
              <a:rPr lang="en-US" i="1" dirty="0">
                <a:solidFill>
                  <a:srgbClr val="408080"/>
                </a:solidFill>
                <a:latin typeface="Courier" pitchFamily="2" charset="0"/>
              </a:rPr>
              <a:t>&lt;</a:t>
            </a:r>
            <a:r>
              <a:rPr lang="en-US" i="1" dirty="0" err="1">
                <a:solidFill>
                  <a:srgbClr val="408080"/>
                </a:solidFill>
                <a:latin typeface="Courier" pitchFamily="2" charset="0"/>
              </a:rPr>
              <a:t>stdlib.h</a:t>
            </a:r>
            <a:r>
              <a:rPr lang="en-US" i="1" dirty="0">
                <a:solidFill>
                  <a:srgbClr val="408080"/>
                </a:solidFill>
                <a:latin typeface="Courier" pitchFamily="2" charset="0"/>
              </a:rPr>
              <a:t>&gt;</a:t>
            </a:r>
            <a:endParaRPr lang="en-US" dirty="0">
              <a:latin typeface="Courier" pitchFamily="2" charset="0"/>
            </a:endParaRPr>
          </a:p>
          <a:p>
            <a:r>
              <a:rPr lang="en-US" b="1" dirty="0">
                <a:solidFill>
                  <a:srgbClr val="008000"/>
                </a:solidFill>
                <a:latin typeface="Courier" pitchFamily="2" charset="0"/>
              </a:rPr>
              <a:t>typedef</a:t>
            </a:r>
            <a:r>
              <a:rPr lang="en-US" dirty="0">
                <a:latin typeface="Courier" pitchFamily="2" charset="0"/>
              </a:rPr>
              <a:t> </a:t>
            </a:r>
            <a:r>
              <a:rPr lang="en-US" b="1" dirty="0">
                <a:solidFill>
                  <a:srgbClr val="008000"/>
                </a:solidFill>
                <a:latin typeface="Courier" pitchFamily="2" charset="0"/>
              </a:rPr>
              <a:t>struct</a:t>
            </a:r>
            <a:r>
              <a:rPr lang="en-US" dirty="0">
                <a:latin typeface="Courier" pitchFamily="2" charset="0"/>
              </a:rPr>
              <a:t> </a:t>
            </a:r>
            <a:r>
              <a:rPr lang="en-US" dirty="0" err="1">
                <a:latin typeface="Courier" pitchFamily="2" charset="0"/>
              </a:rPr>
              <a:t>s_book</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id;</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name[</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char</a:t>
            </a:r>
            <a:r>
              <a:rPr lang="en-US" dirty="0">
                <a:latin typeface="Courier" pitchFamily="2" charset="0"/>
              </a:rPr>
              <a:t> author[</a:t>
            </a:r>
            <a:r>
              <a:rPr lang="en-US" dirty="0">
                <a:solidFill>
                  <a:srgbClr val="666666"/>
                </a:solidFill>
                <a:latin typeface="Courier" pitchFamily="2" charset="0"/>
              </a:rPr>
              <a:t>50</a:t>
            </a:r>
            <a:r>
              <a:rPr lang="en-US" dirty="0">
                <a:latin typeface="Courier" pitchFamily="2" charset="0"/>
              </a:rPr>
              <a:t>];</a:t>
            </a:r>
          </a:p>
          <a:p>
            <a:r>
              <a:rPr lang="en-US" dirty="0">
                <a:latin typeface="Courier" pitchFamily="2" charset="0"/>
              </a:rPr>
              <a:t>    </a:t>
            </a:r>
            <a:r>
              <a:rPr lang="en-US" dirty="0">
                <a:solidFill>
                  <a:srgbClr val="B00040"/>
                </a:solidFill>
                <a:latin typeface="Courier" pitchFamily="2" charset="0"/>
              </a:rPr>
              <a:t>int</a:t>
            </a:r>
            <a:r>
              <a:rPr lang="en-US" dirty="0">
                <a:latin typeface="Courier" pitchFamily="2" charset="0"/>
              </a:rPr>
              <a:t> </a:t>
            </a:r>
            <a:r>
              <a:rPr lang="en-US" dirty="0" err="1">
                <a:latin typeface="Courier" pitchFamily="2" charset="0"/>
              </a:rPr>
              <a:t>nPages</a:t>
            </a:r>
            <a:r>
              <a:rPr lang="en-US" dirty="0">
                <a:latin typeface="Courier" pitchFamily="2" charset="0"/>
              </a:rPr>
              <a:t>;</a:t>
            </a:r>
          </a:p>
          <a:p>
            <a:r>
              <a:rPr lang="en-US" dirty="0">
                <a:latin typeface="Courier" pitchFamily="2" charset="0"/>
              </a:rPr>
              <a:t>} Book;</a:t>
            </a:r>
          </a:p>
          <a:p>
            <a:endParaRPr lang="en-US" dirty="0">
              <a:latin typeface="Courier" pitchFamily="2" charset="0"/>
            </a:endParaRPr>
          </a:p>
          <a:p>
            <a:r>
              <a:rPr lang="en-US" dirty="0">
                <a:solidFill>
                  <a:srgbClr val="B00040"/>
                </a:solidFill>
                <a:latin typeface="Courier" pitchFamily="2" charset="0"/>
              </a:rPr>
              <a:t>void</a:t>
            </a:r>
            <a:r>
              <a:rPr lang="en-US" dirty="0">
                <a:latin typeface="Courier" pitchFamily="2" charset="0"/>
              </a:rPr>
              <a:t> </a:t>
            </a:r>
            <a:r>
              <a:rPr lang="en-US" dirty="0" err="1">
                <a:solidFill>
                  <a:srgbClr val="0000FF"/>
                </a:solidFill>
                <a:latin typeface="Courier" pitchFamily="2" charset="0"/>
              </a:rPr>
              <a:t>initIII</a:t>
            </a:r>
            <a:r>
              <a:rPr lang="en-US" dirty="0">
                <a:latin typeface="Courier" pitchFamily="2" charset="0"/>
              </a:rPr>
              <a:t>(__________){</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id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3</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name, </a:t>
            </a:r>
            <a:r>
              <a:rPr lang="en-US" dirty="0">
                <a:solidFill>
                  <a:srgbClr val="BA2121"/>
                </a:solidFill>
                <a:latin typeface="Courier" pitchFamily="2" charset="0"/>
              </a:rPr>
              <a:t>"Prisoner of Azkaban"</a:t>
            </a:r>
            <a:r>
              <a:rPr lang="en-US" dirty="0">
                <a:latin typeface="Courier" pitchFamily="2" charset="0"/>
              </a:rPr>
              <a:t>);</a:t>
            </a:r>
          </a:p>
          <a:p>
            <a:r>
              <a:rPr lang="en-US" dirty="0">
                <a:latin typeface="Courier" pitchFamily="2" charset="0"/>
              </a:rPr>
              <a:t>  </a:t>
            </a:r>
            <a:r>
              <a:rPr lang="en-US" dirty="0" err="1">
                <a:latin typeface="Courier" pitchFamily="2" charset="0"/>
              </a:rPr>
              <a:t>strcpy</a:t>
            </a:r>
            <a:r>
              <a:rPr lang="en-US" dirty="0">
                <a:latin typeface="Courier" pitchFamily="2" charset="0"/>
              </a:rPr>
              <a:t>(book </a:t>
            </a:r>
            <a:r>
              <a:rPr lang="en-US" dirty="0">
                <a:solidFill>
                  <a:srgbClr val="666666"/>
                </a:solidFill>
                <a:latin typeface="Courier" pitchFamily="2" charset="0"/>
              </a:rPr>
              <a:t>-&gt;</a:t>
            </a:r>
            <a:r>
              <a:rPr lang="en-US" dirty="0">
                <a:latin typeface="Courier" pitchFamily="2" charset="0"/>
              </a:rPr>
              <a:t> author, </a:t>
            </a:r>
            <a:r>
              <a:rPr lang="en-US" dirty="0">
                <a:solidFill>
                  <a:srgbClr val="BA2121"/>
                </a:solidFill>
                <a:latin typeface="Courier" pitchFamily="2" charset="0"/>
              </a:rPr>
              <a:t>"J.K. Rowling"</a:t>
            </a:r>
            <a:r>
              <a:rPr lang="en-US" dirty="0">
                <a:latin typeface="Courier" pitchFamily="2" charset="0"/>
              </a:rPr>
              <a:t>);</a:t>
            </a:r>
          </a:p>
          <a:p>
            <a:r>
              <a:rPr lang="en-US" dirty="0">
                <a:latin typeface="Courier" pitchFamily="2" charset="0"/>
              </a:rPr>
              <a:t>  book </a:t>
            </a:r>
            <a:r>
              <a:rPr lang="en-US" dirty="0">
                <a:solidFill>
                  <a:srgbClr val="666666"/>
                </a:solidFill>
                <a:latin typeface="Courier" pitchFamily="2" charset="0"/>
              </a:rPr>
              <a:t>-&gt;</a:t>
            </a:r>
            <a:r>
              <a:rPr lang="en-US" dirty="0">
                <a:latin typeface="Courier" pitchFamily="2" charset="0"/>
              </a:rPr>
              <a:t> </a:t>
            </a:r>
            <a:r>
              <a:rPr lang="en-US" dirty="0" err="1">
                <a:latin typeface="Courier" pitchFamily="2" charset="0"/>
              </a:rPr>
              <a:t>nPages</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a:t>
            </a:r>
            <a:r>
              <a:rPr lang="en-US" dirty="0">
                <a:solidFill>
                  <a:srgbClr val="666666"/>
                </a:solidFill>
                <a:latin typeface="Courier" pitchFamily="2" charset="0"/>
              </a:rPr>
              <a:t>317</a:t>
            </a:r>
            <a:r>
              <a:rPr lang="en-US" dirty="0">
                <a:latin typeface="Courier" pitchFamily="2" charset="0"/>
              </a:rPr>
              <a:t>;</a:t>
            </a:r>
          </a:p>
          <a:p>
            <a:r>
              <a:rPr lang="en-US" dirty="0">
                <a:latin typeface="Courier" pitchFamily="2" charset="0"/>
              </a:rPr>
              <a:t>}</a:t>
            </a:r>
          </a:p>
          <a:p>
            <a:endParaRPr lang="en-US" dirty="0">
              <a:latin typeface="Courier" pitchFamily="2" charset="0"/>
            </a:endParaRPr>
          </a:p>
          <a:p>
            <a:r>
              <a:rPr lang="en-US" dirty="0">
                <a:solidFill>
                  <a:srgbClr val="B00040"/>
                </a:solidFill>
                <a:latin typeface="Courier" pitchFamily="2" charset="0"/>
              </a:rPr>
              <a:t>int</a:t>
            </a:r>
            <a:r>
              <a:rPr lang="en-US" dirty="0">
                <a:latin typeface="Courier" pitchFamily="2" charset="0"/>
              </a:rPr>
              <a:t> </a:t>
            </a:r>
            <a:r>
              <a:rPr lang="en-US" dirty="0">
                <a:solidFill>
                  <a:srgbClr val="0000FF"/>
                </a:solidFill>
                <a:latin typeface="Courier" pitchFamily="2" charset="0"/>
              </a:rPr>
              <a:t>main</a:t>
            </a:r>
            <a:r>
              <a:rPr lang="en-US" dirty="0">
                <a:latin typeface="Courier" pitchFamily="2" charset="0"/>
              </a:rPr>
              <a:t>(){</a:t>
            </a:r>
          </a:p>
          <a:p>
            <a:r>
              <a:rPr lang="en-US" dirty="0">
                <a:latin typeface="Courier" pitchFamily="2" charset="0"/>
              </a:rPr>
              <a:t>  Book </a:t>
            </a:r>
            <a:r>
              <a:rPr lang="en-US" dirty="0">
                <a:solidFill>
                  <a:srgbClr val="666666"/>
                </a:solidFill>
                <a:latin typeface="Courier" pitchFamily="2" charset="0"/>
              </a:rPr>
              <a:t>*</a:t>
            </a:r>
            <a:r>
              <a:rPr lang="en-US" dirty="0" err="1">
                <a:latin typeface="Courier" pitchFamily="2" charset="0"/>
              </a:rPr>
              <a:t>harryPotterIII</a:t>
            </a:r>
            <a:r>
              <a:rPr lang="en-US" dirty="0">
                <a:latin typeface="Courier" pitchFamily="2" charset="0"/>
              </a:rPr>
              <a:t>;</a:t>
            </a:r>
          </a:p>
          <a:p>
            <a:r>
              <a:rPr lang="en-US" dirty="0">
                <a:latin typeface="Courier" pitchFamily="2" charset="0"/>
              </a:rPr>
              <a:t>  </a:t>
            </a:r>
            <a:r>
              <a:rPr lang="en-US" dirty="0" err="1">
                <a:latin typeface="Courier" pitchFamily="2" charset="0"/>
              </a:rPr>
              <a:t>harryPotterIII</a:t>
            </a:r>
            <a:r>
              <a:rPr lang="en-US" dirty="0">
                <a:latin typeface="Courier" pitchFamily="2" charset="0"/>
              </a:rPr>
              <a:t> </a:t>
            </a:r>
            <a:r>
              <a:rPr lang="en-US" dirty="0">
                <a:solidFill>
                  <a:srgbClr val="666666"/>
                </a:solidFill>
                <a:latin typeface="Courier" pitchFamily="2" charset="0"/>
              </a:rPr>
              <a:t>=</a:t>
            </a:r>
            <a:r>
              <a:rPr lang="en-US" dirty="0">
                <a:latin typeface="Courier" pitchFamily="2" charset="0"/>
              </a:rPr>
              <a:t> (Book</a:t>
            </a:r>
            <a:r>
              <a:rPr lang="en-US" dirty="0">
                <a:solidFill>
                  <a:srgbClr val="666666"/>
                </a:solidFill>
                <a:latin typeface="Courier" pitchFamily="2" charset="0"/>
              </a:rPr>
              <a:t>*</a:t>
            </a:r>
            <a:r>
              <a:rPr lang="en-US" dirty="0">
                <a:latin typeface="Courier" pitchFamily="2" charset="0"/>
              </a:rPr>
              <a:t>) malloc(</a:t>
            </a:r>
            <a:r>
              <a:rPr lang="en-US" b="1" dirty="0" err="1">
                <a:solidFill>
                  <a:srgbClr val="008000"/>
                </a:solidFill>
                <a:latin typeface="Courier" pitchFamily="2" charset="0"/>
              </a:rPr>
              <a:t>sizeof</a:t>
            </a:r>
            <a:r>
              <a:rPr lang="en-US" dirty="0">
                <a:latin typeface="Courier" pitchFamily="2" charset="0"/>
              </a:rPr>
              <a:t>(Book)); </a:t>
            </a:r>
          </a:p>
          <a:p>
            <a:r>
              <a:rPr lang="en-US" dirty="0">
                <a:latin typeface="Courier" pitchFamily="2" charset="0"/>
              </a:rPr>
              <a:t>  </a:t>
            </a:r>
            <a:r>
              <a:rPr lang="en-US" dirty="0" err="1">
                <a:latin typeface="Courier" pitchFamily="2" charset="0"/>
              </a:rPr>
              <a:t>initIII</a:t>
            </a:r>
            <a:r>
              <a:rPr lang="en-US" dirty="0">
                <a:latin typeface="Courier" pitchFamily="2" charset="0"/>
              </a:rPr>
              <a:t>(_____________);</a:t>
            </a:r>
          </a:p>
          <a:p>
            <a:r>
              <a:rPr lang="en-US" dirty="0">
                <a:latin typeface="Courier" pitchFamily="2" charset="0"/>
              </a:rPr>
              <a:t>  </a:t>
            </a:r>
            <a:r>
              <a:rPr lang="en-US" dirty="0" err="1">
                <a:latin typeface="Courier" pitchFamily="2" charset="0"/>
              </a:rPr>
              <a:t>printf</a:t>
            </a:r>
            <a:r>
              <a:rPr lang="en-US" dirty="0">
                <a:latin typeface="Courier" pitchFamily="2" charset="0"/>
              </a:rPr>
              <a:t>(</a:t>
            </a:r>
            <a:r>
              <a:rPr lang="en-US" dirty="0">
                <a:solidFill>
                  <a:srgbClr val="BA2121"/>
                </a:solidFill>
                <a:latin typeface="Courier" pitchFamily="2" charset="0"/>
              </a:rPr>
              <a:t>"Book III's name: Harry Potter and the %s</a:t>
            </a:r>
            <a:r>
              <a:rPr lang="en-US" b="1" dirty="0">
                <a:solidFill>
                  <a:srgbClr val="BB6622"/>
                </a:solidFill>
                <a:latin typeface="Courier" pitchFamily="2" charset="0"/>
              </a:rPr>
              <a:t>\n</a:t>
            </a:r>
            <a:r>
              <a:rPr lang="en-US" dirty="0">
                <a:solidFill>
                  <a:srgbClr val="BA2121"/>
                </a:solidFill>
                <a:latin typeface="Courier" pitchFamily="2" charset="0"/>
              </a:rPr>
              <a:t>"</a:t>
            </a:r>
            <a:r>
              <a:rPr lang="en-US" dirty="0">
                <a:latin typeface="Courier" pitchFamily="2" charset="0"/>
              </a:rPr>
              <a:t>, </a:t>
            </a:r>
            <a:r>
              <a:rPr lang="en-US" dirty="0" err="1">
                <a:latin typeface="Courier" pitchFamily="2" charset="0"/>
              </a:rPr>
              <a:t>harryPotterIII</a:t>
            </a:r>
            <a:r>
              <a:rPr lang="en-US" dirty="0">
                <a:latin typeface="Courier" pitchFamily="2" charset="0"/>
              </a:rPr>
              <a:t> </a:t>
            </a:r>
            <a:r>
              <a:rPr lang="en-US" dirty="0">
                <a:solidFill>
                  <a:srgbClr val="666666"/>
                </a:solidFill>
                <a:latin typeface="Courier" pitchFamily="2" charset="0"/>
              </a:rPr>
              <a:t>-&gt;</a:t>
            </a:r>
            <a:r>
              <a:rPr lang="en-US" dirty="0">
                <a:latin typeface="Courier" pitchFamily="2" charset="0"/>
              </a:rPr>
              <a:t> name);</a:t>
            </a:r>
            <a:endParaRPr lang="en-US" dirty="0">
              <a:solidFill>
                <a:srgbClr val="BA2121"/>
              </a:solidFill>
              <a:latin typeface="Courier" pitchFamily="2" charset="0"/>
            </a:endParaRPr>
          </a:p>
          <a:p>
            <a:r>
              <a:rPr lang="en-US" dirty="0">
                <a:latin typeface="Courier" pitchFamily="2" charset="0"/>
              </a:rPr>
              <a:t>  free(</a:t>
            </a:r>
            <a:r>
              <a:rPr lang="en-US" dirty="0" err="1">
                <a:latin typeface="Courier" pitchFamily="2" charset="0"/>
              </a:rPr>
              <a:t>harryPotterIII</a:t>
            </a:r>
            <a:r>
              <a:rPr lang="en-US" dirty="0">
                <a:latin typeface="Courier" pitchFamily="2" charset="0"/>
              </a:rPr>
              <a:t>);</a:t>
            </a:r>
          </a:p>
          <a:p>
            <a:r>
              <a:rPr lang="en-US" dirty="0">
                <a:latin typeface="Courier" pitchFamily="2" charset="0"/>
              </a:rPr>
              <a:t>  </a:t>
            </a:r>
            <a:r>
              <a:rPr lang="en-US" b="1" dirty="0">
                <a:solidFill>
                  <a:srgbClr val="008000"/>
                </a:solidFill>
                <a:latin typeface="Courier" pitchFamily="2" charset="0"/>
              </a:rPr>
              <a:t>return</a:t>
            </a:r>
            <a:r>
              <a:rPr lang="en-US" dirty="0">
                <a:latin typeface="Courier" pitchFamily="2" charset="0"/>
              </a:rPr>
              <a:t> </a:t>
            </a:r>
            <a:r>
              <a:rPr lang="en-US" dirty="0">
                <a:solidFill>
                  <a:srgbClr val="666666"/>
                </a:solidFill>
                <a:latin typeface="Courier" pitchFamily="2" charset="0"/>
              </a:rPr>
              <a:t>0</a:t>
            </a:r>
            <a:r>
              <a:rPr lang="en-US" dirty="0">
                <a:latin typeface="Courier" pitchFamily="2" charset="0"/>
              </a:rPr>
              <a:t>;</a:t>
            </a:r>
            <a:endParaRPr lang="en-US" dirty="0">
              <a:solidFill>
                <a:srgbClr val="008000"/>
              </a:solidFill>
              <a:latin typeface="Courier" pitchFamily="2" charset="0"/>
            </a:endParaRPr>
          </a:p>
          <a:p>
            <a:r>
              <a:rPr lang="en-US" dirty="0">
                <a:latin typeface="Courier" pitchFamily="2" charset="0"/>
              </a:rPr>
              <a:t>}</a:t>
            </a:r>
          </a:p>
        </p:txBody>
      </p:sp>
      <p:sp>
        <p:nvSpPr>
          <p:cNvPr id="2" name="Rectangle 1">
            <a:extLst>
              <a:ext uri="{FF2B5EF4-FFF2-40B4-BE49-F238E27FC236}">
                <a16:creationId xmlns:a16="http://schemas.microsoft.com/office/drawing/2014/main" id="{EE524405-B7F5-994B-ABBD-9FD63E63BAF3}"/>
              </a:ext>
            </a:extLst>
          </p:cNvPr>
          <p:cNvSpPr/>
          <p:nvPr/>
        </p:nvSpPr>
        <p:spPr>
          <a:xfrm>
            <a:off x="1350335" y="3179135"/>
            <a:ext cx="4745665"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niglet" pitchFamily="82" charset="0"/>
              </a:rPr>
              <a:t>Initialization</a:t>
            </a:r>
          </a:p>
        </p:txBody>
      </p:sp>
    </p:spTree>
    <p:extLst>
      <p:ext uri="{BB962C8B-B14F-4D97-AF65-F5344CB8AC3E}">
        <p14:creationId xmlns:p14="http://schemas.microsoft.com/office/powerpoint/2010/main" val="202664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CSE545">
  <a:themeElements>
    <a:clrScheme name="cse545-f20">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sz="2400" b="1" dirty="0" smtClean="0">
            <a:latin typeface="Sniglet" pitchFamily="82" charset="0"/>
          </a:defRPr>
        </a:defPPr>
      </a:lstStyle>
    </a:txDef>
  </a:objectDefaults>
  <a:extraClrSchemeLst/>
  <a:extLst>
    <a:ext uri="{05A4C25C-085E-4340-85A3-A5531E510DB2}">
      <thm15:themeFamily xmlns:thm15="http://schemas.microsoft.com/office/thememl/2012/main" name="CSE545withTitle" id="{2AEC4A99-D416-5C4A-BEBD-D3D81F67F701}" vid="{C7E43C88-C73E-834A-89DB-E4E1E13FAC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12063</TotalTime>
  <Words>2089</Words>
  <Application>Microsoft Macintosh PowerPoint</Application>
  <PresentationFormat>Widescreen</PresentationFormat>
  <Paragraphs>354</Paragraphs>
  <Slides>31</Slides>
  <Notes>19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Bangers</vt:lpstr>
      <vt:lpstr>Calibri</vt:lpstr>
      <vt:lpstr>Courier</vt:lpstr>
      <vt:lpstr>Courier New</vt:lpstr>
      <vt:lpstr>Sniglet</vt:lpstr>
      <vt:lpstr>CSE545</vt:lpstr>
      <vt:lpstr>CSE 545 F2020, Week 2  Essentials for Software Security  Tiffany Bao tbao@asu.edu</vt:lpstr>
      <vt:lpstr>PowerPoint Presentation</vt:lpstr>
      <vt:lpstr>PowerPoint Presentation</vt:lpstr>
      <vt:lpstr>PowerPoint Presentation</vt:lpstr>
      <vt:lpstr>Contents</vt:lpstr>
      <vt:lpstr>C 101</vt:lpstr>
      <vt:lpstr>PowerPoint Presentation</vt:lpstr>
      <vt:lpstr>PowerPoint Presentation</vt:lpstr>
      <vt:lpstr>PowerPoint Presentation</vt:lpstr>
      <vt:lpstr>Python 101</vt:lpstr>
      <vt:lpstr>We are going to…</vt:lpstr>
      <vt:lpstr>Bash 101</vt:lpstr>
      <vt:lpstr>PowerPoint Presentation</vt:lpstr>
      <vt:lpstr>Byte and Endianness</vt:lpstr>
      <vt:lpstr>Binary</vt:lpstr>
      <vt:lpstr>PowerPoint Presentation</vt:lpstr>
      <vt:lpstr>PowerPoint Presentation</vt:lpstr>
      <vt:lpstr>PowerPoint Presentation</vt:lpstr>
      <vt:lpstr>PowerPoint Presentation</vt:lpstr>
      <vt:lpstr>PowerPoint Presentation</vt:lpstr>
      <vt:lpstr>PowerPoint Presentation</vt:lpstr>
      <vt:lpstr>Little Endian: least significant byte -&gt; low address</vt:lpstr>
      <vt:lpstr>Little Endian: least significant byte -&gt; low address</vt:lpstr>
      <vt:lpstr>Little Endian: least significant byte -&gt; low address</vt:lpstr>
      <vt:lpstr>Little Endian: least significant byte -&gt; low address</vt:lpstr>
      <vt:lpstr>Little Endian: least significant byte -&gt; low address</vt:lpstr>
      <vt:lpstr>Size of different types of variables</vt:lpstr>
      <vt:lpstr>Size of different types of variables</vt:lpstr>
      <vt:lpstr>In-class Lab</vt:lpstr>
      <vt:lpstr>Goal: Log in your participation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545 F2020, Week 2  Essentials for Software Security  Tiffany Bao tbao@asu.edu</dc:title>
  <dc:creator>Tiffany Bao</dc:creator>
  <cp:lastModifiedBy>Tiffany Bao</cp:lastModifiedBy>
  <cp:revision>61</cp:revision>
  <dcterms:created xsi:type="dcterms:W3CDTF">2020-08-17T14:51:12Z</dcterms:created>
  <dcterms:modified xsi:type="dcterms:W3CDTF">2020-08-30T16:51:14Z</dcterms:modified>
</cp:coreProperties>
</file>