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356" r:id="rId3"/>
    <p:sldId id="357" r:id="rId4"/>
    <p:sldId id="320" r:id="rId5"/>
    <p:sldId id="321" r:id="rId6"/>
    <p:sldId id="306" r:id="rId7"/>
    <p:sldId id="322" r:id="rId8"/>
    <p:sldId id="308" r:id="rId9"/>
    <p:sldId id="327" r:id="rId10"/>
    <p:sldId id="323" r:id="rId11"/>
    <p:sldId id="330" r:id="rId12"/>
    <p:sldId id="331" r:id="rId13"/>
    <p:sldId id="328" r:id="rId14"/>
    <p:sldId id="329" r:id="rId15"/>
    <p:sldId id="332" r:id="rId16"/>
    <p:sldId id="333" r:id="rId17"/>
    <p:sldId id="340" r:id="rId18"/>
    <p:sldId id="341" r:id="rId19"/>
    <p:sldId id="343" r:id="rId20"/>
    <p:sldId id="344" r:id="rId21"/>
    <p:sldId id="352" r:id="rId22"/>
    <p:sldId id="345" r:id="rId23"/>
    <p:sldId id="346" r:id="rId24"/>
    <p:sldId id="348" r:id="rId25"/>
    <p:sldId id="349" r:id="rId26"/>
    <p:sldId id="350" r:id="rId27"/>
    <p:sldId id="351" r:id="rId28"/>
    <p:sldId id="336" r:id="rId29"/>
    <p:sldId id="354" r:id="rId30"/>
    <p:sldId id="355" r:id="rId31"/>
    <p:sldId id="33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5"/>
    <p:restoredTop sz="78195"/>
  </p:normalViewPr>
  <p:slideViewPr>
    <p:cSldViewPr snapToGrid="0" snapToObjects="1">
      <p:cViewPr varScale="1">
        <p:scale>
          <a:sx n="173" d="100"/>
          <a:sy n="173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here is to quickly walk you through x86-64 assembly as a language so that you can read and understand the instructions. This is definitely not the correct way to learn architecture, nor the complete tutorial for x86-64. I’m hoping that this video would cover the majority of the content of x86-64 that is needed for reverse engineering. If there is anything missing, please let me know, I will show you in our Thursday’s class, or answer your questions online.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goal is to read x86-64 assembly, let’s first check it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keywords: register and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last week, we talked about bytes, and we mentioned that computers are essentially 0s and 1s. Software programs, as a part of computers, are of course composed of 0s and 1s,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week, we will investigate software programs and learn how to understand the 0s and 1s in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first learn how computers generate and execute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then look at it reversely, which comes to our topic: reverse engineering: how to parse an executable file and understand what it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course, we will focus on x86-64 elf executables. We will call executable files binaries interchangeably.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99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last week, we talked about bytes, and we mentioned that computers are essentially 0s and 1s. Software programs, as a part of computers, are of course composed of 0s and 1s, too.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week, we will investigate software programs and learn how to understand the 0s and 1s in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first learn how computers generate and execute an executable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then look at it reversely, which comes to our topic: reverse engineering: how to parse an executable file and understand what it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course, we will focus on x86-64 elf executables. We will call executable files binaries interchangeably.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40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version of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readelf</a:t>
            </a:r>
            <a:r>
              <a:rPr lang="en-US" dirty="0"/>
              <a:t> and </a:t>
            </a:r>
            <a:r>
              <a:rPr lang="en-US" dirty="0" err="1"/>
              <a:t>objdump</a:t>
            </a:r>
            <a:r>
              <a:rPr lang="en-US" dirty="0"/>
              <a:t> to check the relocatable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44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786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11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" TargetMode="External"/><Relationship Id="rId7" Type="http://schemas.openxmlformats.org/officeDocument/2006/relationships/hyperlink" Target="https://asu.zoom.us/j/990843070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u.zoom.us/j/99205624037" TargetMode="External"/><Relationship Id="rId5" Type="http://schemas.openxmlformats.org/officeDocument/2006/relationships/hyperlink" Target="https://join.slack.com/t/newworkspace-tko7628/shared_invite/zt-gmelmngl-cQDTCczGQlor3mpf~EsAqw" TargetMode="External"/><Relationship Id="rId4" Type="http://schemas.openxmlformats.org/officeDocument/2006/relationships/hyperlink" Target="https://www.youtube.com/playlist?list=PLV4Dfls5jUgxGIyUVFi2Jy-mTGEMzadQ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lixcloutier.com/x86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531200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3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Reverse Engineering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9CD0-A905-8D47-884F-916440D59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C6BBD1B-9FF5-3D4C-B614-222868C4F576}"/>
              </a:ext>
            </a:extLst>
          </p:cNvPr>
          <p:cNvSpPr/>
          <p:nvPr/>
        </p:nvSpPr>
        <p:spPr>
          <a:xfrm>
            <a:off x="3679221" y="1969984"/>
            <a:ext cx="4448158" cy="330620"/>
          </a:xfrm>
          <a:prstGeom prst="rightArrow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B38B3-A41D-AB43-AC66-EB0F554BD909}"/>
              </a:ext>
            </a:extLst>
          </p:cNvPr>
          <p:cNvSpPr txBox="1"/>
          <p:nvPr/>
        </p:nvSpPr>
        <p:spPr>
          <a:xfrm>
            <a:off x="3705725" y="147613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E5F975-9AE6-454D-A5CD-9E16E7E0C1A1}"/>
              </a:ext>
            </a:extLst>
          </p:cNvPr>
          <p:cNvSpPr/>
          <p:nvPr/>
        </p:nvSpPr>
        <p:spPr>
          <a:xfrm>
            <a:off x="2772325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cc1</a:t>
            </a:r>
            <a:endParaRPr lang="en-US" sz="28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Sniglet" pitchFamily="82" charset="0"/>
              </a:rPr>
              <a:t>Compiler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71532-C598-2048-97B3-9D03672870F3}"/>
              </a:ext>
            </a:extLst>
          </p:cNvPr>
          <p:cNvSpPr/>
          <p:nvPr/>
        </p:nvSpPr>
        <p:spPr>
          <a:xfrm>
            <a:off x="5057608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as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Sniglet" pitchFamily="82" charset="0"/>
              </a:rPr>
              <a:t>Assembler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B101CF-461C-544D-A770-850FF9E4072A}"/>
              </a:ext>
            </a:extLst>
          </p:cNvPr>
          <p:cNvSpPr/>
          <p:nvPr/>
        </p:nvSpPr>
        <p:spPr>
          <a:xfrm>
            <a:off x="7394215" y="3633537"/>
            <a:ext cx="18288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" pitchFamily="2" charset="0"/>
              </a:rPr>
              <a:t>ld</a:t>
            </a:r>
            <a:endParaRPr lang="en-US" sz="2400" dirty="0">
              <a:latin typeface="Courier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(collect2)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Linker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900FB5-8EFA-7E45-BFBF-D8A05C19233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601125" y="4319337"/>
            <a:ext cx="4564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4A87B-36BD-FD4D-A007-061130C2F6A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86408" y="4319337"/>
            <a:ext cx="5078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565058-33DA-9B46-9BC6-998FFB82FC75}"/>
              </a:ext>
            </a:extLst>
          </p:cNvPr>
          <p:cNvSpPr txBox="1"/>
          <p:nvPr/>
        </p:nvSpPr>
        <p:spPr>
          <a:xfrm>
            <a:off x="3722915" y="2688772"/>
            <a:ext cx="476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niglet" pitchFamily="82" charset="0"/>
              </a:rPr>
              <a:t>gcc</a:t>
            </a:r>
            <a:r>
              <a:rPr lang="en-US" sz="2400" dirty="0">
                <a:latin typeface="Sniglet" pitchFamily="82" charset="0"/>
              </a:rPr>
              <a:t>: the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G</a:t>
            </a:r>
            <a:r>
              <a:rPr lang="en-US" sz="2400" dirty="0">
                <a:latin typeface="Sniglet" pitchFamily="82" charset="0"/>
              </a:rPr>
              <a:t>NU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C</a:t>
            </a:r>
            <a:r>
              <a:rPr lang="en-US" sz="2400" dirty="0">
                <a:latin typeface="Sniglet" pitchFamily="82" charset="0"/>
              </a:rPr>
              <a:t>ompiler </a:t>
            </a:r>
            <a:r>
              <a:rPr lang="en-US" sz="3200" dirty="0">
                <a:solidFill>
                  <a:schemeClr val="accent6"/>
                </a:solidFill>
                <a:latin typeface="Sniglet" pitchFamily="82" charset="0"/>
              </a:rPr>
              <a:t>C</a:t>
            </a:r>
            <a:r>
              <a:rPr lang="en-US" sz="2400" dirty="0">
                <a:latin typeface="Sniglet" pitchFamily="82" charset="0"/>
              </a:rPr>
              <a:t>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8092E-1D2F-1B43-B300-1DEEC07B455B}"/>
              </a:ext>
            </a:extLst>
          </p:cNvPr>
          <p:cNvSpPr txBox="1"/>
          <p:nvPr/>
        </p:nvSpPr>
        <p:spPr>
          <a:xfrm>
            <a:off x="2601911" y="5340564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-save-temps -v </a:t>
            </a:r>
          </a:p>
        </p:txBody>
      </p:sp>
    </p:spTree>
    <p:extLst>
      <p:ext uri="{BB962C8B-B14F-4D97-AF65-F5344CB8AC3E}">
        <p14:creationId xmlns:p14="http://schemas.microsoft.com/office/powerpoint/2010/main" val="8913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3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BCC-151D-E64D-841B-0904CDA7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7992-9977-E94E-AF65-8E2ED59D5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cc1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/>
              <a:t>Source code -&gt; assembly code</a:t>
            </a:r>
          </a:p>
          <a:p>
            <a:pPr marL="507999" indent="-457200">
              <a:buAutoNum type="arabicPeriod"/>
            </a:pPr>
            <a:r>
              <a:rPr lang="en-US" dirty="0"/>
              <a:t>Preprocessing, including: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Remove comments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Substitute macros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Resolve conditional </a:t>
            </a:r>
            <a:r>
              <a:rPr lang="en-US" sz="2000" dirty="0" err="1"/>
              <a:t>compilaiton</a:t>
            </a:r>
            <a:r>
              <a:rPr lang="en-US" sz="2000" dirty="0"/>
              <a:t> (e.g., </a:t>
            </a:r>
            <a:r>
              <a:rPr lang="en-US" sz="2000" dirty="0">
                <a:latin typeface="Courier" pitchFamily="2" charset="0"/>
              </a:rPr>
              <a:t>#ifdef</a:t>
            </a:r>
            <a:r>
              <a:rPr lang="en-US" sz="2000" dirty="0"/>
              <a:t>)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Combine source codes into one file</a:t>
            </a: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-&gt;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3668-700B-A446-94D6-2F047BFA4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BCC-151D-E64D-841B-0904CDA7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7992-9977-E94E-AF65-8E2ED59D5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cc1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example.c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/>
              <a:t>Source code -&gt; assembly code</a:t>
            </a:r>
          </a:p>
          <a:p>
            <a:pPr marL="507999" indent="-457200">
              <a:buSzPct val="100000"/>
              <a:buFont typeface="+mj-lt"/>
              <a:buAutoNum type="arabicPeriod" startAt="2"/>
            </a:pPr>
            <a:r>
              <a:rPr lang="en-US" dirty="0"/>
              <a:t>Compiling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Lexical Analysis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Syntax Analysis 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Semantics Analysis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Intermediate Code Generator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Code Optimization</a:t>
            </a:r>
          </a:p>
          <a:p>
            <a:pPr marL="1117584" lvl="1" indent="-457200">
              <a:buSzPct val="100000"/>
              <a:buFont typeface="+mj-lt"/>
              <a:buAutoNum type="alphaLcPeriod"/>
            </a:pPr>
            <a:r>
              <a:rPr lang="en-US" sz="2000" dirty="0"/>
              <a:t>Code Generation</a:t>
            </a:r>
            <a:endParaRPr lang="en-US" dirty="0"/>
          </a:p>
          <a:p>
            <a:pPr marL="50799" indent="0">
              <a:buSzPct val="100000"/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example.i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-&gt;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endParaRPr lang="en-US" dirty="0">
              <a:solidFill>
                <a:schemeClr val="accent6"/>
              </a:solidFill>
            </a:endParaRPr>
          </a:p>
          <a:p>
            <a:pPr marL="507999" indent="-457200">
              <a:buSzPct val="100000"/>
              <a:buAutoNum type="arabicPeriod"/>
            </a:pPr>
            <a:endParaRPr lang="en-US" dirty="0"/>
          </a:p>
          <a:p>
            <a:pPr marL="507999" indent="-457200">
              <a:buSzPct val="10000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3668-700B-A446-94D6-2F047BFA4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12D3-42D4-B045-8BB3-BF169A4D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7F5D-C230-7B40-9870-8B2E0775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as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example.s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-o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example.o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Assembly code -&gt; incomplete machine code</a:t>
            </a: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Library functions are missing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</a:t>
            </a: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relocatable</a:t>
            </a:r>
            <a:r>
              <a:rPr lang="en-US" sz="1800" dirty="0">
                <a:latin typeface="Courier" pitchFamily="2" charset="0"/>
              </a:rPr>
              <a:t>, x86-64, version 1 (SYSV), not stripped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BFE5-27BB-FC48-84B3-98F4D71A6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383E-2F6A-5847-886C-9B865FC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D76C-9223-4140-9B24-33B1839E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ld</a:t>
            </a:r>
            <a:r>
              <a:rPr lang="en-US" sz="1400" dirty="0">
                <a:latin typeface="Courier" pitchFamily="2" charset="0"/>
              </a:rPr>
              <a:t> -dynamic-linker /lib64/ld-linux-x86-64.so.2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/x86_64-linux-gnu/7/../../../x86_64-linux-gnu/Scrt1.o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</a:t>
            </a:r>
            <a:r>
              <a:rPr lang="en-US" sz="1400" dirty="0" err="1">
                <a:latin typeface="Courier" pitchFamily="2" charset="0"/>
              </a:rPr>
              <a:t>crti.o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</a:t>
            </a:r>
            <a:r>
              <a:rPr lang="en-US" sz="1400" dirty="0" err="1">
                <a:latin typeface="Courier" pitchFamily="2" charset="0"/>
              </a:rPr>
              <a:t>crtbeginS.o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</a:t>
            </a:r>
            <a:r>
              <a:rPr lang="en-US" sz="1400" dirty="0" err="1">
                <a:latin typeface="Courier" pitchFamily="2" charset="0"/>
              </a:rPr>
              <a:t>crtendS.o</a:t>
            </a:r>
            <a:r>
              <a:rPr lang="en-US" sz="1400" dirty="0">
                <a:latin typeface="Courier" pitchFamily="2" charset="0"/>
              </a:rPr>
              <a:t> /</a:t>
            </a:r>
            <a:r>
              <a:rPr lang="en-US" sz="1400" dirty="0" err="1">
                <a:latin typeface="Courier" pitchFamily="2" charset="0"/>
              </a:rPr>
              <a:t>usr</a:t>
            </a:r>
            <a:r>
              <a:rPr lang="en-US" sz="1400" dirty="0">
                <a:latin typeface="Courier" pitchFamily="2" charset="0"/>
              </a:rPr>
              <a:t>/lib/</a:t>
            </a:r>
            <a:r>
              <a:rPr lang="en-US" sz="1400" dirty="0" err="1">
                <a:latin typeface="Courier" pitchFamily="2" charset="0"/>
              </a:rPr>
              <a:t>gcc</a:t>
            </a:r>
            <a:r>
              <a:rPr lang="en-US" sz="1400" dirty="0">
                <a:latin typeface="Courier" pitchFamily="2" charset="0"/>
              </a:rPr>
              <a:t>/x86_64-linux-gnu/7/../../../x86_64-linux-gnu/</a:t>
            </a:r>
            <a:r>
              <a:rPr lang="en-US" sz="1400" dirty="0" err="1">
                <a:latin typeface="Courier" pitchFamily="2" charset="0"/>
              </a:rPr>
              <a:t>crtn.o</a:t>
            </a:r>
            <a:r>
              <a:rPr lang="en-US" sz="1400" dirty="0">
                <a:latin typeface="Courier" pitchFamily="2" charset="0"/>
              </a:rPr>
              <a:t> -</a:t>
            </a:r>
            <a:r>
              <a:rPr lang="en-US" sz="1400" dirty="0" err="1">
                <a:latin typeface="Courier" pitchFamily="2" charset="0"/>
              </a:rPr>
              <a:t>lc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./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example.o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 -o ./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example.out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Incomplete machine code -&gt; complete machine code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Make sure that: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The environment is ready before function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main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Library functions (e.g.,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are resolved</a:t>
            </a:r>
          </a:p>
          <a:p>
            <a:pPr marL="507999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Program finishes properly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083EF-7ECF-C940-8701-90EC26E51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070-350A-A045-9386-3806718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-&gt; Assembler -&gt; 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2C2-0B9F-0849-87CB-7A89E6E8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executable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x86-64</a:t>
            </a:r>
            <a:r>
              <a:rPr lang="en-US" sz="1800" dirty="0">
                <a:latin typeface="Courier" pitchFamily="2" charset="0"/>
              </a:rPr>
              <a:t>, version 1 (SYSV), dynamically linked, interpreter /lib64/ld-linux-x86-64.so.2, for GNU/Linux 3.2.0, not stripped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./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Book I's name: Harry Potter and the Philosopher's Stone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C1F1-C94F-2946-96F3-D503FB5BD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61D05A-A980-8343-A5D9-224FE077A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x86-64 Assembly 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8E66-2673-0044-A17A-5DD3ABD8F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43431" y="2704127"/>
            <a:ext cx="7689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</a:rPr>
              <a:t>push   </a:t>
            </a:r>
            <a:r>
              <a:rPr lang="en-US" sz="4000" dirty="0" err="1">
                <a:latin typeface="Courier" pitchFamily="2" charset="0"/>
              </a:rPr>
              <a:t>rbp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12077-0895-8745-A1FF-C3F61F21B699}"/>
              </a:ext>
            </a:extLst>
          </p:cNvPr>
          <p:cNvSpPr txBox="1"/>
          <p:nvPr/>
        </p:nvSpPr>
        <p:spPr>
          <a:xfrm>
            <a:off x="2782387" y="3958046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mnemonic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7B95B-384E-A243-AD85-6B66BAF766E4}"/>
              </a:ext>
            </a:extLst>
          </p:cNvPr>
          <p:cNvCxnSpPr>
            <a:stCxn id="2" idx="0"/>
          </p:cNvCxnSpPr>
          <p:nvPr/>
        </p:nvCxnSpPr>
        <p:spPr>
          <a:xfrm flipV="1">
            <a:off x="3598476" y="3429000"/>
            <a:ext cx="816770" cy="5290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7154101" y="395369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operand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4F6CD-1151-3347-8F01-7B57606302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3723" y="3412014"/>
            <a:ext cx="810594" cy="5416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8EEAA3-1503-F04E-A612-D22BB85EC08E}"/>
              </a:ext>
            </a:extLst>
          </p:cNvPr>
          <p:cNvSpPr txBox="1"/>
          <p:nvPr/>
        </p:nvSpPr>
        <p:spPr>
          <a:xfrm>
            <a:off x="2696672" y="4965744"/>
            <a:ext cx="679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itchFamily="82" charset="0"/>
              </a:rPr>
              <a:t>Push the value of 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register</a:t>
            </a:r>
            <a:r>
              <a:rPr lang="en-US" sz="2800" dirty="0">
                <a:latin typeface="Sniglet" pitchFamily="82" charset="0"/>
              </a:rPr>
              <a:t> </a:t>
            </a:r>
            <a:r>
              <a:rPr lang="en-US" sz="2800" dirty="0" err="1">
                <a:latin typeface="Sniglet" pitchFamily="82" charset="0"/>
              </a:rPr>
              <a:t>rbp</a:t>
            </a:r>
            <a:r>
              <a:rPr lang="en-US" sz="2800" dirty="0">
                <a:latin typeface="Sniglet" pitchFamily="82" charset="0"/>
              </a:rPr>
              <a:t> to the 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387124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D1E-7477-9A4E-AE97-FA0AF85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FEBF-3F2E-8C41-88E6-58FA927AB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lnSpc>
                <a:spcPct val="200000"/>
              </a:lnSpc>
              <a:buNone/>
            </a:pPr>
            <a:r>
              <a:rPr lang="en-US" dirty="0"/>
              <a:t>Register is a location that a CPU is able to visit quickly.</a:t>
            </a:r>
          </a:p>
          <a:p>
            <a:pPr marL="50799" indent="0">
              <a:lnSpc>
                <a:spcPct val="200000"/>
              </a:lnSpc>
              <a:buNone/>
            </a:pPr>
            <a:r>
              <a:rPr lang="en-US" dirty="0"/>
              <a:t>“CPU-defined variable”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EF5C7-F876-FC4E-AF2F-004F879AA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42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8C0F-F3C0-F94E-9D70-1530D4C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9752-C55B-E04C-88DB-1A4C8B19E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5BF9-07D9-3C4D-8635-2F3C44D0C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B24C10-DF61-F548-AF8C-AF5244771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31795"/>
              </p:ext>
            </p:extLst>
          </p:nvPr>
        </p:nvGraphicFramePr>
        <p:xfrm>
          <a:off x="1402733" y="1675968"/>
          <a:ext cx="4394928" cy="357838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8732">
                  <a:extLst>
                    <a:ext uri="{9D8B030D-6E8A-4147-A177-3AD203B41FA5}">
                      <a16:colId xmlns:a16="http://schemas.microsoft.com/office/drawing/2014/main" val="2457539728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063300532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955835445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104738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64-bit register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32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16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8 bits</a:t>
                      </a:r>
                    </a:p>
                  </a:txBody>
                  <a:tcPr marL="63022" marR="63022" marT="31511" marB="31511"/>
                </a:tc>
                <a:extLst>
                  <a:ext uri="{0D108BD9-81ED-4DB2-BD59-A6C34878D82A}">
                    <a16:rowId xmlns:a16="http://schemas.microsoft.com/office/drawing/2014/main" val="41355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rax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eax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ax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al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33444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bx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bl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141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cx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cl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64592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dx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401150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sil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7671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di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dil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9282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ebp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bp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bpl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86413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rsp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esp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sp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ourier" pitchFamily="2" charset="0"/>
                        </a:rPr>
                        <a:t>spl</a:t>
                      </a:r>
                      <a:endParaRPr lang="en-US" sz="1800" dirty="0">
                        <a:effectLst/>
                        <a:latin typeface="Courier" pitchFamily="2" charset="0"/>
                      </a:endParaRP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2144258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5FAD58-4AB7-8741-927C-76C330AD6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34744"/>
              </p:ext>
            </p:extLst>
          </p:nvPr>
        </p:nvGraphicFramePr>
        <p:xfrm>
          <a:off x="6239715" y="1675968"/>
          <a:ext cx="4394928" cy="357838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8732">
                  <a:extLst>
                    <a:ext uri="{9D8B030D-6E8A-4147-A177-3AD203B41FA5}">
                      <a16:colId xmlns:a16="http://schemas.microsoft.com/office/drawing/2014/main" val="2457539728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063300532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2955835445"/>
                    </a:ext>
                  </a:extLst>
                </a:gridCol>
                <a:gridCol w="1098732">
                  <a:extLst>
                    <a:ext uri="{9D8B030D-6E8A-4147-A177-3AD203B41FA5}">
                      <a16:colId xmlns:a16="http://schemas.microsoft.com/office/drawing/2014/main" val="104738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64-bit register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32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16 bits</a:t>
                      </a:r>
                    </a:p>
                  </a:txBody>
                  <a:tcPr marL="63022" marR="63022" marT="31511" marB="3151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niglet" pitchFamily="82" charset="0"/>
                        </a:rPr>
                        <a:t>Lower 8 bits</a:t>
                      </a:r>
                    </a:p>
                  </a:txBody>
                  <a:tcPr marL="63022" marR="63022" marT="31511" marB="31511"/>
                </a:tc>
                <a:extLst>
                  <a:ext uri="{0D108BD9-81ED-4DB2-BD59-A6C34878D82A}">
                    <a16:rowId xmlns:a16="http://schemas.microsoft.com/office/drawing/2014/main" val="41355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r8w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r8b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9363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r9b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7254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r10w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r10b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96460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r11b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29640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r12w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r12b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76944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r13b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3204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r14b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59444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r15d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ourier" pitchFamily="2" charset="0"/>
                        </a:rPr>
                        <a:t>r15w</a:t>
                      </a:r>
                    </a:p>
                  </a:txBody>
                  <a:tcPr marL="63022" marR="63022" marT="31511" marB="31511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ourier" pitchFamily="2" charset="0"/>
                        </a:rPr>
                        <a:t>r15b</a:t>
                      </a:r>
                    </a:p>
                  </a:txBody>
                  <a:tcPr marL="63022" marR="63022" marT="31511" marB="31511" anchor="ctr"/>
                </a:tc>
                <a:extLst>
                  <a:ext uri="{0D108BD9-81ED-4DB2-BD59-A6C34878D82A}">
                    <a16:rowId xmlns:a16="http://schemas.microsoft.com/office/drawing/2014/main" val="18306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823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In a nutshell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93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Course website (slides, assignments): </a:t>
            </a:r>
            <a:r>
              <a:rPr lang="en-US" sz="18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https://www.tiffanybao.com/courses/cse545/</a:t>
            </a:r>
            <a:endParaRPr lang="en-US" sz="1800" dirty="0">
              <a:solidFill>
                <a:schemeClr val="accent6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Course videos: </a:t>
            </a:r>
            <a:r>
              <a:rPr lang="en-US" sz="18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https://www.youtube.com/playlist?list=PLV4Dfls5jUgxGIyUVFi2Jy-mTGEMzadQi</a:t>
            </a:r>
            <a:endParaRPr lang="en-US" sz="1800" dirty="0">
              <a:solidFill>
                <a:schemeClr val="accent6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Slack (announcements, Q&amp;A): </a:t>
            </a:r>
            <a:r>
              <a:rPr lang="en-US" sz="18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https://join.slack.com/t/newworkspace-tko7628/shared_invite/zt-gmelmngl-cQDTCczGQlor3mpf~EsAqw</a:t>
            </a:r>
            <a:endParaRPr lang="en-US" sz="1800" dirty="0">
              <a:solidFill>
                <a:schemeClr val="accent6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dirty="0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asu.zoom.us</a:t>
            </a:r>
            <a:r>
              <a:rPr lang="en-US" dirty="0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/j/99205624037</a:t>
            </a:r>
            <a:endParaRPr lang="en-US" sz="2400" dirty="0">
              <a:solidFill>
                <a:schemeClr val="accent6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Office Hours: </a:t>
            </a:r>
            <a:r>
              <a:rPr lang="en-US" dirty="0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https://asu.zoom.us/j/99084307002</a:t>
            </a:r>
            <a:endParaRPr lang="en-US" dirty="0">
              <a:solidFill>
                <a:schemeClr val="accent6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5086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87A-FF87-504F-BF4E-0E595A1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Where the </a:t>
            </a:r>
            <a:r>
              <a:rPr lang="en-US" dirty="0">
                <a:solidFill>
                  <a:schemeClr val="accent6"/>
                </a:solidFill>
              </a:rPr>
              <a:t>push</a:t>
            </a:r>
            <a:r>
              <a:rPr lang="en-US" dirty="0"/>
              <a:t> goes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50BA-C2DB-5C40-A645-05F5BDD2A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in, last out</a:t>
            </a:r>
          </a:p>
          <a:p>
            <a:r>
              <a:rPr lang="en-US" dirty="0"/>
              <a:t>Push to the </a:t>
            </a:r>
            <a:r>
              <a:rPr lang="en-US" dirty="0">
                <a:solidFill>
                  <a:schemeClr val="accent6"/>
                </a:solidFill>
              </a:rPr>
              <a:t>low</a:t>
            </a:r>
            <a:r>
              <a:rPr lang="en-US" dirty="0"/>
              <a:t> address</a:t>
            </a:r>
          </a:p>
          <a:p>
            <a:r>
              <a:rPr lang="en-US" dirty="0">
                <a:latin typeface="Courier" pitchFamily="2" charset="0"/>
              </a:rPr>
              <a:t>push </a:t>
            </a:r>
            <a:r>
              <a:rPr lang="en-US" dirty="0" err="1">
                <a:latin typeface="Courier" pitchFamily="2" charset="0"/>
              </a:rPr>
              <a:t>rbp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Sniglet" pitchFamily="82" charset="0"/>
              </a:rPr>
              <a:t>push the value of </a:t>
            </a:r>
            <a:r>
              <a:rPr lang="en-US" dirty="0" err="1">
                <a:latin typeface="Sniglet" pitchFamily="82" charset="0"/>
              </a:rPr>
              <a:t>rbp</a:t>
            </a:r>
            <a:r>
              <a:rPr lang="en-US" dirty="0">
                <a:latin typeface="Sniglet" pitchFamily="82" charset="0"/>
              </a:rPr>
              <a:t> to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A341-F2D5-D846-B711-A1206AECF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B67167-369D-B242-96D3-50A645B2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6056"/>
              </p:ext>
            </p:extLst>
          </p:nvPr>
        </p:nvGraphicFramePr>
        <p:xfrm>
          <a:off x="7641771" y="2587578"/>
          <a:ext cx="2701109" cy="18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09">
                  <a:extLst>
                    <a:ext uri="{9D8B030D-6E8A-4147-A177-3AD203B41FA5}">
                      <a16:colId xmlns:a16="http://schemas.microsoft.com/office/drawing/2014/main" val="275265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" pitchFamily="2" charset="0"/>
                        </a:rPr>
                        <a:t>xxxxxxxxxxxxxxxx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6"/>
                          </a:solidFill>
                          <a:latin typeface="Courier" pitchFamily="2" charset="0"/>
                        </a:rPr>
                        <a:t>yyyyyyyyyyyyyyyy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30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6750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43431" y="2704127"/>
            <a:ext cx="7689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</a:rPr>
              <a:t>mov   </a:t>
            </a:r>
            <a:r>
              <a:rPr lang="en-US" sz="4000" dirty="0" err="1">
                <a:latin typeface="Courier" pitchFamily="2" charset="0"/>
              </a:rPr>
              <a:t>rbp</a:t>
            </a:r>
            <a:r>
              <a:rPr lang="en-US" sz="4000" dirty="0">
                <a:latin typeface="Courier" pitchFamily="2" charset="0"/>
              </a:rPr>
              <a:t>, </a:t>
            </a:r>
            <a:r>
              <a:rPr lang="en-US" sz="4000" dirty="0" err="1">
                <a:latin typeface="Courier" pitchFamily="2" charset="0"/>
              </a:rPr>
              <a:t>rsp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12077-0895-8745-A1FF-C3F61F21B699}"/>
              </a:ext>
            </a:extLst>
          </p:cNvPr>
          <p:cNvSpPr txBox="1"/>
          <p:nvPr/>
        </p:nvSpPr>
        <p:spPr>
          <a:xfrm>
            <a:off x="2782387" y="3958046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mnemonic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7B95B-384E-A243-AD85-6B66BAF766E4}"/>
              </a:ext>
            </a:extLst>
          </p:cNvPr>
          <p:cNvCxnSpPr>
            <a:stCxn id="2" idx="0"/>
          </p:cNvCxnSpPr>
          <p:nvPr/>
        </p:nvCxnSpPr>
        <p:spPr>
          <a:xfrm flipV="1">
            <a:off x="3598476" y="3429000"/>
            <a:ext cx="816770" cy="5290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7154101" y="395369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operands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4F6CD-1151-3347-8F01-7B57606302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3723" y="3412014"/>
            <a:ext cx="881126" cy="5416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078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Syntax: Intel vs AT&amp;T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4575697" y="2612686"/>
            <a:ext cx="5777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urier" pitchFamily="2" charset="0"/>
              </a:rPr>
              <a:t>mov     </a:t>
            </a:r>
            <a:r>
              <a:rPr lang="en-US" sz="3600" dirty="0" err="1">
                <a:latin typeface="Courier" pitchFamily="2" charset="0"/>
              </a:rPr>
              <a:t>rbp</a:t>
            </a:r>
            <a:r>
              <a:rPr lang="en-US" sz="3600" dirty="0">
                <a:latin typeface="Courier" pitchFamily="2" charset="0"/>
              </a:rPr>
              <a:t>, </a:t>
            </a:r>
            <a:r>
              <a:rPr lang="en-US" sz="3600" dirty="0" err="1">
                <a:latin typeface="Courier" pitchFamily="2" charset="0"/>
              </a:rPr>
              <a:t>rsp</a:t>
            </a:r>
            <a:endParaRPr lang="en-US" sz="3600" dirty="0">
              <a:latin typeface="Courier" pitchFamily="2" charset="0"/>
            </a:endParaRPr>
          </a:p>
          <a:p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movq</a:t>
            </a:r>
            <a:r>
              <a:rPr lang="en-US" sz="3600" dirty="0">
                <a:latin typeface="Courier" pitchFamily="2" charset="0"/>
              </a:rPr>
              <a:t>    %</a:t>
            </a:r>
            <a:r>
              <a:rPr lang="en-US" sz="3600" dirty="0" err="1">
                <a:latin typeface="Courier" pitchFamily="2" charset="0"/>
              </a:rPr>
              <a:t>rsp</a:t>
            </a:r>
            <a:r>
              <a:rPr lang="en-US" sz="3600" dirty="0">
                <a:latin typeface="Courier" pitchFamily="2" charset="0"/>
              </a:rPr>
              <a:t>, %</a:t>
            </a:r>
            <a:r>
              <a:rPr lang="en-US" sz="3600" dirty="0" err="1">
                <a:latin typeface="Courier" pitchFamily="2" charset="0"/>
              </a:rPr>
              <a:t>rbp</a:t>
            </a:r>
            <a:endParaRPr lang="en-US" sz="3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62D17-04A3-3B42-916C-CEC57719FCF9}"/>
              </a:ext>
            </a:extLst>
          </p:cNvPr>
          <p:cNvSpPr txBox="1"/>
          <p:nvPr/>
        </p:nvSpPr>
        <p:spPr>
          <a:xfrm>
            <a:off x="1807052" y="265610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Intel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46F0-5BD2-FB45-A8EB-D4F12DE16F4D}"/>
              </a:ext>
            </a:extLst>
          </p:cNvPr>
          <p:cNvSpPr txBox="1"/>
          <p:nvPr/>
        </p:nvSpPr>
        <p:spPr>
          <a:xfrm>
            <a:off x="1802696" y="380128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AT&amp;T syntax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BF6EB8E-8395-5741-984E-D0E269099A3E}"/>
              </a:ext>
            </a:extLst>
          </p:cNvPr>
          <p:cNvSpPr/>
          <p:nvPr/>
        </p:nvSpPr>
        <p:spPr>
          <a:xfrm rot="19157497">
            <a:off x="7276698" y="2626748"/>
            <a:ext cx="1249072" cy="1038155"/>
          </a:xfrm>
          <a:prstGeom prst="arc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5575EF8-1765-6C4D-8CE1-9E22FAAF8D20}"/>
              </a:ext>
            </a:extLst>
          </p:cNvPr>
          <p:cNvSpPr/>
          <p:nvPr/>
        </p:nvSpPr>
        <p:spPr>
          <a:xfrm rot="2864559" flipH="1">
            <a:off x="7616501" y="3680483"/>
            <a:ext cx="1135520" cy="1038155"/>
          </a:xfrm>
          <a:prstGeom prst="arc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9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8429-6E3B-3945-8F8B-D0A57046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2739-E341-F54B-8574-DF7FA5544D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77522" y="6098001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1A197-73A4-E546-A4A6-1340F5649487}"/>
              </a:ext>
            </a:extLst>
          </p:cNvPr>
          <p:cNvSpPr/>
          <p:nvPr/>
        </p:nvSpPr>
        <p:spPr>
          <a:xfrm>
            <a:off x="2250506" y="2273049"/>
            <a:ext cx="577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rax</a:t>
            </a:r>
            <a:r>
              <a:rPr lang="en-US" sz="2800" dirty="0">
                <a:latin typeface="Courier" pitchFamily="2" charset="0"/>
              </a:rPr>
              <a:t>,      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62179-5CF3-254C-ABC7-08A75506128C}"/>
              </a:ext>
            </a:extLst>
          </p:cNvPr>
          <p:cNvSpPr txBox="1"/>
          <p:nvPr/>
        </p:nvSpPr>
        <p:spPr>
          <a:xfrm>
            <a:off x="3488520" y="280144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98A03-7488-B94B-93BB-0D93740513EC}"/>
              </a:ext>
            </a:extLst>
          </p:cNvPr>
          <p:cNvSpPr txBox="1"/>
          <p:nvPr/>
        </p:nvSpPr>
        <p:spPr>
          <a:xfrm>
            <a:off x="5913861" y="2797084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immediate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C91A1-83ED-D743-A13B-EC464A11117E}"/>
              </a:ext>
            </a:extLst>
          </p:cNvPr>
          <p:cNvSpPr/>
          <p:nvPr/>
        </p:nvSpPr>
        <p:spPr>
          <a:xfrm>
            <a:off x="2233086" y="3574985"/>
            <a:ext cx="86874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rdx</a:t>
            </a:r>
            <a:r>
              <a:rPr lang="en-US" sz="2800" dirty="0">
                <a:latin typeface="Courier" pitchFamily="2" charset="0"/>
              </a:rPr>
              <a:t>, qword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[</a:t>
            </a:r>
            <a:r>
              <a:rPr lang="en-US" sz="2800" dirty="0" err="1">
                <a:latin typeface="Courier" pitchFamily="2" charset="0"/>
              </a:rPr>
              <a:t>rcx</a:t>
            </a:r>
            <a:r>
              <a:rPr lang="en-US" sz="2800" dirty="0">
                <a:latin typeface="Courier" pitchFamily="2" charset="0"/>
              </a:rPr>
              <a:t>]</a:t>
            </a: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mov    </a:t>
            </a:r>
            <a:r>
              <a:rPr lang="en-US" sz="2800" dirty="0" err="1">
                <a:latin typeface="Courier" pitchFamily="2" charset="0"/>
              </a:rPr>
              <a:t>esi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dword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[rbp+4*rax-48]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7F0A9-832B-3840-94B4-7754733C294C}"/>
              </a:ext>
            </a:extLst>
          </p:cNvPr>
          <p:cNvSpPr txBox="1"/>
          <p:nvPr/>
        </p:nvSpPr>
        <p:spPr>
          <a:xfrm>
            <a:off x="6797787" y="4151273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absolute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D616C-9BC6-B54B-A97F-75706AC23D02}"/>
              </a:ext>
            </a:extLst>
          </p:cNvPr>
          <p:cNvSpPr txBox="1"/>
          <p:nvPr/>
        </p:nvSpPr>
        <p:spPr>
          <a:xfrm>
            <a:off x="7146128" y="5387891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scaled indexed</a:t>
            </a:r>
          </a:p>
        </p:txBody>
      </p:sp>
    </p:spTree>
    <p:extLst>
      <p:ext uri="{BB962C8B-B14F-4D97-AF65-F5344CB8AC3E}">
        <p14:creationId xmlns:p14="http://schemas.microsoft.com/office/powerpoint/2010/main" val="1956072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59065" y="2612686"/>
            <a:ext cx="577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ourier" pitchFamily="2" charset="0"/>
              </a:rPr>
              <a:t>cmp</a:t>
            </a:r>
            <a:r>
              <a:rPr lang="en-US" sz="3600" dirty="0">
                <a:latin typeface="Courier" pitchFamily="2" charset="0"/>
              </a:rPr>
              <a:t>     </a:t>
            </a:r>
            <a:r>
              <a:rPr lang="en-US" sz="3600" dirty="0" err="1">
                <a:latin typeface="Courier" pitchFamily="2" charset="0"/>
              </a:rPr>
              <a:t>rax</a:t>
            </a:r>
            <a:r>
              <a:rPr lang="en-US" sz="3600" dirty="0">
                <a:latin typeface="Courier" pitchFamily="2" charset="0"/>
              </a:rPr>
              <a:t>, </a:t>
            </a:r>
            <a:r>
              <a:rPr lang="en-US" sz="3600" dirty="0" err="1">
                <a:latin typeface="Courier" pitchFamily="2" charset="0"/>
              </a:rPr>
              <a:t>rbx</a:t>
            </a:r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jge</a:t>
            </a:r>
            <a:r>
              <a:rPr lang="en-US" sz="3600" dirty="0">
                <a:latin typeface="Courier" pitchFamily="2" charset="0"/>
              </a:rPr>
              <a:t>     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ECD6-18D4-9647-B87B-CB102BABEC94}"/>
              </a:ext>
            </a:extLst>
          </p:cNvPr>
          <p:cNvSpPr txBox="1"/>
          <p:nvPr/>
        </p:nvSpPr>
        <p:spPr>
          <a:xfrm>
            <a:off x="2181496" y="4297680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itchFamily="82" charset="0"/>
              </a:rPr>
              <a:t>if </a:t>
            </a:r>
            <a:r>
              <a:rPr lang="en-US" sz="3200" dirty="0" err="1">
                <a:latin typeface="Sniglet" pitchFamily="82" charset="0"/>
              </a:rPr>
              <a:t>rax</a:t>
            </a:r>
            <a:r>
              <a:rPr lang="en-US" sz="3200" dirty="0">
                <a:latin typeface="Sniglet" pitchFamily="82" charset="0"/>
              </a:rPr>
              <a:t> &gt;= </a:t>
            </a:r>
            <a:r>
              <a:rPr lang="en-US" sz="3200" dirty="0" err="1">
                <a:latin typeface="Sniglet" pitchFamily="82" charset="0"/>
              </a:rPr>
              <a:t>rbx</a:t>
            </a:r>
            <a:r>
              <a:rPr lang="en-US" sz="3200" dirty="0">
                <a:latin typeface="Sniglet" pitchFamily="82" charset="0"/>
              </a:rPr>
              <a:t> then jump 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786C-F642-BE48-ACCC-C55ED665520A}"/>
              </a:ext>
            </a:extLst>
          </p:cNvPr>
          <p:cNvSpPr txBox="1"/>
          <p:nvPr/>
        </p:nvSpPr>
        <p:spPr>
          <a:xfrm>
            <a:off x="7633101" y="2904297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Sniglet" pitchFamily="82" charset="0"/>
              </a:rPr>
              <a:t>Intel syntax</a:t>
            </a:r>
          </a:p>
        </p:txBody>
      </p:sp>
    </p:spTree>
    <p:extLst>
      <p:ext uri="{BB962C8B-B14F-4D97-AF65-F5344CB8AC3E}">
        <p14:creationId xmlns:p14="http://schemas.microsoft.com/office/powerpoint/2010/main" val="34589332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130D88-51D3-964B-B94A-766B7C4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8642-0A7B-6E4B-86F0-50C46D207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43DE4-2B1E-C244-95FB-DE5F0F9D9E31}"/>
              </a:ext>
            </a:extLst>
          </p:cNvPr>
          <p:cNvSpPr/>
          <p:nvPr/>
        </p:nvSpPr>
        <p:spPr>
          <a:xfrm>
            <a:off x="2159065" y="2612686"/>
            <a:ext cx="577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ourier" pitchFamily="2" charset="0"/>
              </a:rPr>
              <a:t>cmpl</a:t>
            </a:r>
            <a:r>
              <a:rPr lang="en-US" sz="3600" dirty="0">
                <a:latin typeface="Courier" pitchFamily="2" charset="0"/>
              </a:rPr>
              <a:t>    %</a:t>
            </a:r>
            <a:r>
              <a:rPr lang="en-US" sz="3600" dirty="0" err="1">
                <a:latin typeface="Courier" pitchFamily="2" charset="0"/>
              </a:rPr>
              <a:t>rbx</a:t>
            </a:r>
            <a:r>
              <a:rPr lang="en-US" sz="3600" dirty="0">
                <a:latin typeface="Courier" pitchFamily="2" charset="0"/>
              </a:rPr>
              <a:t>, %</a:t>
            </a:r>
            <a:r>
              <a:rPr lang="en-US" sz="3600" dirty="0" err="1">
                <a:latin typeface="Courier" pitchFamily="2" charset="0"/>
              </a:rPr>
              <a:t>rax</a:t>
            </a:r>
            <a:endParaRPr lang="en-US" sz="3600" dirty="0">
              <a:latin typeface="Courier" pitchFamily="2" charset="0"/>
            </a:endParaRPr>
          </a:p>
          <a:p>
            <a:r>
              <a:rPr lang="en-US" sz="3600" dirty="0" err="1">
                <a:latin typeface="Courier" pitchFamily="2" charset="0"/>
              </a:rPr>
              <a:t>jge</a:t>
            </a:r>
            <a:r>
              <a:rPr lang="en-US" sz="3600" dirty="0">
                <a:latin typeface="Courier" pitchFamily="2" charset="0"/>
              </a:rPr>
              <a:t>     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ECD6-18D4-9647-B87B-CB102BABEC94}"/>
              </a:ext>
            </a:extLst>
          </p:cNvPr>
          <p:cNvSpPr txBox="1"/>
          <p:nvPr/>
        </p:nvSpPr>
        <p:spPr>
          <a:xfrm>
            <a:off x="2181496" y="4297680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itchFamily="82" charset="0"/>
              </a:rPr>
              <a:t>if </a:t>
            </a:r>
            <a:r>
              <a:rPr lang="en-US" sz="3200" dirty="0" err="1">
                <a:latin typeface="Sniglet" pitchFamily="82" charset="0"/>
              </a:rPr>
              <a:t>rax</a:t>
            </a:r>
            <a:r>
              <a:rPr lang="en-US" sz="3200" dirty="0">
                <a:latin typeface="Sniglet" pitchFamily="82" charset="0"/>
              </a:rPr>
              <a:t> &gt;= </a:t>
            </a:r>
            <a:r>
              <a:rPr lang="en-US" sz="3200" dirty="0" err="1">
                <a:latin typeface="Sniglet" pitchFamily="82" charset="0"/>
              </a:rPr>
              <a:t>rbx</a:t>
            </a:r>
            <a:r>
              <a:rPr lang="en-US" sz="3200" dirty="0">
                <a:latin typeface="Sniglet" pitchFamily="82" charset="0"/>
              </a:rPr>
              <a:t> then jump 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786C-F642-BE48-ACCC-C55ED665520A}"/>
              </a:ext>
            </a:extLst>
          </p:cNvPr>
          <p:cNvSpPr txBox="1"/>
          <p:nvPr/>
        </p:nvSpPr>
        <p:spPr>
          <a:xfrm>
            <a:off x="7711481" y="2904297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Sniglet" pitchFamily="82" charset="0"/>
              </a:rPr>
              <a:t>AT&amp;T syntax</a:t>
            </a:r>
          </a:p>
        </p:txBody>
      </p:sp>
    </p:spTree>
    <p:extLst>
      <p:ext uri="{BB962C8B-B14F-4D97-AF65-F5344CB8AC3E}">
        <p14:creationId xmlns:p14="http://schemas.microsoft.com/office/powerpoint/2010/main" val="33541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1B39-AC8B-274B-8FE0-B48D254B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--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5214C-7E87-F946-B3A2-0AFA7C587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34AC7-E639-D94E-B1E9-F36F929664C0}"/>
              </a:ext>
            </a:extLst>
          </p:cNvPr>
          <p:cNvSpPr/>
          <p:nvPr/>
        </p:nvSpPr>
        <p:spPr>
          <a:xfrm>
            <a:off x="1527454" y="2598512"/>
            <a:ext cx="9301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mov </a:t>
            </a:r>
            <a:r>
              <a:rPr lang="en-US" sz="2800" dirty="0" err="1">
                <a:latin typeface="Courier" pitchFamily="2" charset="0"/>
              </a:rPr>
              <a:t>ecx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latin typeface="Courier" pitchFamily="2" charset="0"/>
              </a:rPr>
              <a:t>eax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and </a:t>
            </a:r>
            <a:r>
              <a:rPr lang="en-US" sz="2800" dirty="0" err="1">
                <a:latin typeface="Courier" pitchFamily="2" charset="0"/>
              </a:rPr>
              <a:t>ecx</a:t>
            </a:r>
            <a:r>
              <a:rPr lang="en-US" sz="2800" dirty="0">
                <a:latin typeface="Courier" pitchFamily="2" charset="0"/>
              </a:rPr>
              <a:t>, 3</a:t>
            </a:r>
          </a:p>
          <a:p>
            <a:r>
              <a:rPr lang="en-US" sz="2800" dirty="0">
                <a:latin typeface="Courier" pitchFamily="2" charset="0"/>
              </a:rPr>
              <a:t>rep </a:t>
            </a:r>
            <a:r>
              <a:rPr lang="en-US" sz="2800" dirty="0" err="1">
                <a:latin typeface="Courier" pitchFamily="2" charset="0"/>
              </a:rPr>
              <a:t>movs</a:t>
            </a:r>
            <a:r>
              <a:rPr lang="en-US" sz="2800" dirty="0">
                <a:latin typeface="Courier" pitchFamily="2" charset="0"/>
              </a:rPr>
              <a:t> byte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 es:[</a:t>
            </a:r>
            <a:r>
              <a:rPr lang="en-US" sz="2800" dirty="0" err="1">
                <a:latin typeface="Courier" pitchFamily="2" charset="0"/>
              </a:rPr>
              <a:t>edi</a:t>
            </a:r>
            <a:r>
              <a:rPr lang="en-US" sz="2800" dirty="0">
                <a:latin typeface="Courier" pitchFamily="2" charset="0"/>
              </a:rPr>
              <a:t>], byte </a:t>
            </a:r>
            <a:r>
              <a:rPr lang="en-US" sz="2800" dirty="0" err="1">
                <a:latin typeface="Courier" pitchFamily="2" charset="0"/>
              </a:rPr>
              <a:t>ptr</a:t>
            </a:r>
            <a:r>
              <a:rPr lang="en-US" sz="2800" dirty="0">
                <a:latin typeface="Courier" pitchFamily="2" charset="0"/>
              </a:rPr>
              <a:t>[</a:t>
            </a:r>
            <a:r>
              <a:rPr lang="en-US" sz="2800" dirty="0" err="1">
                <a:latin typeface="Courier" pitchFamily="2" charset="0"/>
              </a:rPr>
              <a:t>esi</a:t>
            </a:r>
            <a:r>
              <a:rPr lang="en-US" sz="2800" dirty="0">
                <a:latin typeface="Courier" pitchFamily="2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E5A0D-0F23-7B45-9B70-4F26D65B5CF4}"/>
              </a:ext>
            </a:extLst>
          </p:cNvPr>
          <p:cNvSpPr/>
          <p:nvPr/>
        </p:nvSpPr>
        <p:spPr>
          <a:xfrm>
            <a:off x="1527454" y="4407481"/>
            <a:ext cx="4661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repeat until </a:t>
            </a:r>
            <a:r>
              <a:rPr lang="en-US" sz="2800" dirty="0" err="1">
                <a:solidFill>
                  <a:schemeClr val="accent6"/>
                </a:solidFill>
                <a:latin typeface="Sniglet" pitchFamily="82" charset="0"/>
              </a:rPr>
              <a:t>ecx</a:t>
            </a:r>
            <a:r>
              <a:rPr lang="en-US" sz="2800" dirty="0">
                <a:solidFill>
                  <a:schemeClr val="accent6"/>
                </a:solidFill>
                <a:latin typeface="Sniglet" pitchFamily="82" charset="0"/>
              </a:rPr>
              <a:t> is equal to 0</a:t>
            </a:r>
          </a:p>
        </p:txBody>
      </p:sp>
    </p:spTree>
    <p:extLst>
      <p:ext uri="{BB962C8B-B14F-4D97-AF65-F5344CB8AC3E}">
        <p14:creationId xmlns:p14="http://schemas.microsoft.com/office/powerpoint/2010/main" val="51863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E22F-67DD-2F41-BF66-8048DA93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Learning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E4C7-83A3-4B47-995C-4A9BB9993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Similar to learning a foreign language</a:t>
            </a:r>
          </a:p>
          <a:p>
            <a:endParaRPr lang="en-US" sz="2800" dirty="0"/>
          </a:p>
          <a:p>
            <a:r>
              <a:rPr lang="en-US" sz="2800" dirty="0"/>
              <a:t>You don’t have to learn all the instructions (vocabulary) --- use instruction reference as your “dictionary”</a:t>
            </a:r>
          </a:p>
          <a:p>
            <a:endParaRPr lang="en-US" sz="2800" dirty="0"/>
          </a:p>
          <a:p>
            <a:r>
              <a:rPr lang="en-US" sz="2800" dirty="0"/>
              <a:t>Read more (dis)assembly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2CF8-6E08-2447-AC9C-AF26DF18D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384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91-3B7A-7E4D-9DDA-E092A253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03A0-21AA-8B4F-9EA6-3CE3A62D7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endParaRPr lang="en-US" b="1" dirty="0"/>
          </a:p>
          <a:p>
            <a:pPr marL="50799" indent="0">
              <a:buNone/>
            </a:pPr>
            <a:r>
              <a:rPr lang="en-US" b="1" dirty="0"/>
              <a:t>x86-64 instruction reference: 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https://www.felixcloutier.com/x86/</a:t>
            </a:r>
            <a:endParaRPr lang="en-US" dirty="0">
              <a:solidFill>
                <a:schemeClr val="accent6"/>
              </a:solidFill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</a:rPr>
              <a:t>x86-64 cheat sheet:</a:t>
            </a:r>
            <a:r>
              <a:rPr lang="en-US" dirty="0">
                <a:solidFill>
                  <a:schemeClr val="accent6"/>
                </a:solidFill>
              </a:rPr>
              <a:t> https://</a:t>
            </a:r>
            <a:r>
              <a:rPr lang="en-US" dirty="0" err="1">
                <a:solidFill>
                  <a:schemeClr val="accent6"/>
                </a:solidFill>
              </a:rPr>
              <a:t>cs.brown.edu</a:t>
            </a:r>
            <a:r>
              <a:rPr lang="en-US" dirty="0">
                <a:solidFill>
                  <a:schemeClr val="accent6"/>
                </a:solidFill>
              </a:rPr>
              <a:t>/courses/cs033/docs/guides/x64_cheatsheet.pdf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3EAB-8FAB-8149-8169-21402673C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0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434DE1-CD45-AB41-82E9-093F6BE4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B5AE-B1EB-E34C-8C4F-6E8D6007C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284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D3E32-A288-594B-9406-B1E35F7EC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4B10ABF-803B-B142-856D-3B358A0F594E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Grading</a:t>
            </a:r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0213CA5D-756E-F24F-9937-24387E3AE8AC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93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598" indent="0" algn="l"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marL="101598" indent="0" algn="l"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marL="101598" indent="0" algn="l"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marL="101598" indent="0" algn="l"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We will announce in </a:t>
            </a:r>
            <a:r>
              <a:rPr lang="en-US" sz="2400" dirty="0">
                <a:solidFill>
                  <a:schemeClr val="accent6"/>
                </a:solidFill>
              </a:rPr>
              <a:t>Slack </a:t>
            </a:r>
            <a:r>
              <a:rPr lang="en-US" sz="2400" dirty="0">
                <a:solidFill>
                  <a:schemeClr val="tx1"/>
                </a:solidFill>
              </a:rPr>
              <a:t>once your grade is available.</a:t>
            </a: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443184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8A7-6A21-1C41-BA68-71B97C87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Play with x86-64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35A7-9BA8-F548-AA6E-8D87C802D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Service IP: 107.21.135.41</a:t>
            </a:r>
          </a:p>
          <a:p>
            <a:pPr marL="50799" indent="0">
              <a:buNone/>
            </a:pPr>
            <a:r>
              <a:rPr lang="en-US" dirty="0"/>
              <a:t>Port: 3000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Connect to the server: </a:t>
            </a:r>
            <a:r>
              <a:rPr lang="en-US" dirty="0" err="1">
                <a:latin typeface="Courier" pitchFamily="2" charset="0"/>
              </a:rPr>
              <a:t>nc</a:t>
            </a:r>
            <a:r>
              <a:rPr lang="en-US" dirty="0">
                <a:latin typeface="Courier" pitchFamily="2" charset="0"/>
              </a:rPr>
              <a:t> 107.21.135.41 3000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Let’s start with challenge assembly0</a:t>
            </a:r>
          </a:p>
        </p:txBody>
      </p:sp>
    </p:spTree>
    <p:extLst>
      <p:ext uri="{BB962C8B-B14F-4D97-AF65-F5344CB8AC3E}">
        <p14:creationId xmlns:p14="http://schemas.microsoft.com/office/powerpoint/2010/main" val="3118231716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070-350A-A045-9386-3806718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-&gt; Assembler -&gt; Linker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2C2-0B9F-0849-87CB-7A89E6E8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$ file </a:t>
            </a: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50799" indent="0">
              <a:buNone/>
            </a:pPr>
            <a:r>
              <a:rPr lang="en-US" sz="1800" dirty="0" err="1">
                <a:latin typeface="Courier" pitchFamily="2" charset="0"/>
              </a:rPr>
              <a:t>example.out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ELF 64-bit LSB executable</a:t>
            </a:r>
            <a:r>
              <a:rPr lang="en-US" sz="1800" dirty="0">
                <a:latin typeface="Courier" pitchFamily="2" charset="0"/>
              </a:rPr>
              <a:t>, x86-64, version 1 (SYSV), dynamically linked, interpreter /lib64/ld-linux-x86-64.so.2, for GNU/Linux 3.2.0, not stripped</a:t>
            </a: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What is ELF?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C1F1-C94F-2946-96F3-D503FB5BD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A16F6-2598-2C49-AB54-B5AE3A6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D484-B2C8-024E-A2F3-FD97DB6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679404"/>
            <a:ext cx="9290766" cy="3229225"/>
          </a:xfrm>
        </p:spPr>
        <p:txBody>
          <a:bodyPr/>
          <a:lstStyle/>
          <a:p>
            <a:pPr marL="50799" indent="0" algn="ctr">
              <a:buNone/>
            </a:pPr>
            <a:r>
              <a:rPr lang="en-US" sz="9600" dirty="0"/>
              <a:t>0              1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CB388-5907-974B-91DB-FDBC26D19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A16F6-2598-2C49-AB54-B5AE3A6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BDAC-C892-D540-AB7A-72B3E3024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AFE4-17C0-8941-AF8F-45EAFA238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Contents</a:t>
            </a:r>
            <a:endParaRPr sz="40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60381-45F1-7341-9128-B5E7D6F57405}"/>
              </a:ext>
            </a:extLst>
          </p:cNvPr>
          <p:cNvSpPr/>
          <p:nvPr/>
        </p:nvSpPr>
        <p:spPr>
          <a:xfrm>
            <a:off x="1234566" y="2613392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DF1C-F1EB-5A44-B5A3-169BA23BCBAC}"/>
              </a:ext>
            </a:extLst>
          </p:cNvPr>
          <p:cNvSpPr txBox="1"/>
          <p:nvPr/>
        </p:nvSpPr>
        <p:spPr>
          <a:xfrm>
            <a:off x="1206282" y="4455433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Source Code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9C2DE3-7DC4-7D45-B24B-9B010C7F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4603" y="2791411"/>
            <a:ext cx="1840104" cy="1453197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0799" indent="0">
              <a:buNone/>
            </a:pPr>
            <a:r>
              <a:rPr lang="en-US" sz="600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53A4E-EEA5-AA4C-9327-DCC682C4AE00}"/>
              </a:ext>
            </a:extLst>
          </p:cNvPr>
          <p:cNvSpPr txBox="1"/>
          <p:nvPr/>
        </p:nvSpPr>
        <p:spPr>
          <a:xfrm>
            <a:off x="4751719" y="4477242"/>
            <a:ext cx="22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Executable File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84E26E9-5674-2C4D-A14C-5FA07DC31E0D}"/>
              </a:ext>
            </a:extLst>
          </p:cNvPr>
          <p:cNvSpPr/>
          <p:nvPr/>
        </p:nvSpPr>
        <p:spPr>
          <a:xfrm>
            <a:off x="3433783" y="3234690"/>
            <a:ext cx="1064854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DA8106B-4E2E-A843-B94E-A80A768A4106}"/>
              </a:ext>
            </a:extLst>
          </p:cNvPr>
          <p:cNvSpPr/>
          <p:nvPr/>
        </p:nvSpPr>
        <p:spPr>
          <a:xfrm>
            <a:off x="7129483" y="3238500"/>
            <a:ext cx="1064854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239482A-E7F0-4B4F-BAF9-BFCA75F2E895}"/>
              </a:ext>
            </a:extLst>
          </p:cNvPr>
          <p:cNvSpPr txBox="1">
            <a:spLocks/>
          </p:cNvSpPr>
          <p:nvPr/>
        </p:nvSpPr>
        <p:spPr>
          <a:xfrm>
            <a:off x="8481713" y="2783791"/>
            <a:ext cx="1840104" cy="1453197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Font typeface="Sniglet"/>
              <a:buNone/>
            </a:pPr>
            <a:r>
              <a:rPr lang="en-US" sz="1200" dirty="0"/>
              <a:t>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35FF6-3D87-284A-9A12-2029F3FED0CB}"/>
              </a:ext>
            </a:extLst>
          </p:cNvPr>
          <p:cNvSpPr txBox="1"/>
          <p:nvPr/>
        </p:nvSpPr>
        <p:spPr>
          <a:xfrm>
            <a:off x="8239519" y="4481052"/>
            <a:ext cx="236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Executed Result</a:t>
            </a:r>
          </a:p>
        </p:txBody>
      </p:sp>
    </p:spTree>
    <p:extLst>
      <p:ext uri="{BB962C8B-B14F-4D97-AF65-F5344CB8AC3E}">
        <p14:creationId xmlns:p14="http://schemas.microsoft.com/office/powerpoint/2010/main" val="95727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/>
      <p:bldP spid="7" grpId="0" animBg="1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Contents</a:t>
            </a:r>
            <a:endParaRPr sz="40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60381-45F1-7341-9128-B5E7D6F57405}"/>
              </a:ext>
            </a:extLst>
          </p:cNvPr>
          <p:cNvSpPr/>
          <p:nvPr/>
        </p:nvSpPr>
        <p:spPr>
          <a:xfrm>
            <a:off x="1234566" y="2613392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DF1C-F1EB-5A44-B5A3-169BA23BCBAC}"/>
              </a:ext>
            </a:extLst>
          </p:cNvPr>
          <p:cNvSpPr txBox="1"/>
          <p:nvPr/>
        </p:nvSpPr>
        <p:spPr>
          <a:xfrm>
            <a:off x="1206282" y="4455433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Source Code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84E26E9-5674-2C4D-A14C-5FA07DC31E0D}"/>
              </a:ext>
            </a:extLst>
          </p:cNvPr>
          <p:cNvSpPr/>
          <p:nvPr/>
        </p:nvSpPr>
        <p:spPr>
          <a:xfrm rot="10800000">
            <a:off x="3433783" y="3234690"/>
            <a:ext cx="4448576" cy="400050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239482A-E7F0-4B4F-BAF9-BFCA75F2E895}"/>
              </a:ext>
            </a:extLst>
          </p:cNvPr>
          <p:cNvSpPr txBox="1">
            <a:spLocks/>
          </p:cNvSpPr>
          <p:nvPr/>
        </p:nvSpPr>
        <p:spPr>
          <a:xfrm>
            <a:off x="8481713" y="2783791"/>
            <a:ext cx="1840104" cy="1453197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Font typeface="Sniglet"/>
              <a:buNone/>
            </a:pPr>
            <a:r>
              <a:rPr lang="en-US" sz="1200" dirty="0"/>
              <a:t>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35FF6-3D87-284A-9A12-2029F3FED0CB}"/>
              </a:ext>
            </a:extLst>
          </p:cNvPr>
          <p:cNvSpPr txBox="1"/>
          <p:nvPr/>
        </p:nvSpPr>
        <p:spPr>
          <a:xfrm>
            <a:off x="8239519" y="4481052"/>
            <a:ext cx="236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niglet" pitchFamily="82" charset="0"/>
              </a:rPr>
              <a:t>Executed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8E48D-C5FD-F944-AE0B-62C1F3D61AA8}"/>
              </a:ext>
            </a:extLst>
          </p:cNvPr>
          <p:cNvSpPr/>
          <p:nvPr/>
        </p:nvSpPr>
        <p:spPr>
          <a:xfrm>
            <a:off x="3433784" y="2164466"/>
            <a:ext cx="4564322" cy="2592729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niglet" pitchFamily="82" charset="0"/>
              </a:rPr>
              <a:t>x86-64 ELF Executable Files (Binaries)</a:t>
            </a:r>
          </a:p>
        </p:txBody>
      </p:sp>
    </p:spTree>
    <p:extLst>
      <p:ext uri="{BB962C8B-B14F-4D97-AF65-F5344CB8AC3E}">
        <p14:creationId xmlns:p14="http://schemas.microsoft.com/office/powerpoint/2010/main" val="163467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B692-9624-6A42-B440-2A39542E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0199" y="1996177"/>
            <a:ext cx="5023200" cy="1546400"/>
          </a:xfrm>
        </p:spPr>
        <p:txBody>
          <a:bodyPr/>
          <a:lstStyle/>
          <a:p>
            <a:r>
              <a:rPr lang="en-US" dirty="0"/>
              <a:t>Compilation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C57845-6D50-4948-817C-130C96E9A909}"/>
              </a:ext>
            </a:extLst>
          </p:cNvPr>
          <p:cNvGrpSpPr/>
          <p:nvPr/>
        </p:nvGrpSpPr>
        <p:grpSpPr>
          <a:xfrm>
            <a:off x="6517996" y="3808558"/>
            <a:ext cx="3050232" cy="1218165"/>
            <a:chOff x="1353751" y="2945795"/>
            <a:chExt cx="3050232" cy="13174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B8967-301E-D441-9150-69672C0D6D2C}"/>
                </a:ext>
              </a:extLst>
            </p:cNvPr>
            <p:cNvSpPr/>
            <p:nvPr/>
          </p:nvSpPr>
          <p:spPr>
            <a:xfrm>
              <a:off x="1559416" y="2953415"/>
              <a:ext cx="772009" cy="93198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stdio.h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string.h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C7A00"/>
                  </a:solidFill>
                  <a:latin typeface="Courier" pitchFamily="2" charset="0"/>
                </a:rPr>
                <a:t>#include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&lt;</a:t>
              </a:r>
              <a:r>
                <a:rPr lang="en-US" sz="200" i="1" dirty="0" err="1">
                  <a:solidFill>
                    <a:srgbClr val="408080"/>
                  </a:solidFill>
                  <a:latin typeface="Courier" pitchFamily="2" charset="0"/>
                </a:rPr>
                <a:t>stdlib.h</a:t>
              </a:r>
              <a:r>
                <a:rPr lang="en-US" sz="200" i="1" dirty="0">
                  <a:solidFill>
                    <a:srgbClr val="408080"/>
                  </a:solidFill>
                  <a:latin typeface="Courier" pitchFamily="2" charset="0"/>
                </a:rPr>
                <a:t>&gt;</a:t>
              </a:r>
              <a:endParaRPr lang="en-US" sz="200" dirty="0">
                <a:solidFill>
                  <a:srgbClr val="408080"/>
                </a:solidFill>
                <a:latin typeface="Courier" pitchFamily="2" charset="0"/>
              </a:endParaRPr>
            </a:p>
            <a:p>
              <a:endParaRPr lang="en-US" sz="200" dirty="0">
                <a:latin typeface="Courier" pitchFamily="2" charset="0"/>
              </a:endParaRPr>
            </a:p>
            <a:p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typedef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struct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s_book</a:t>
              </a:r>
              <a:r>
                <a:rPr lang="en-US" sz="200" dirty="0">
                  <a:latin typeface="Courier" pitchFamily="2" charset="0"/>
                </a:rPr>
                <a:t>{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id;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char</a:t>
              </a:r>
              <a:r>
                <a:rPr lang="en-US" sz="200" dirty="0">
                  <a:latin typeface="Courier" pitchFamily="2" charset="0"/>
                </a:rPr>
                <a:t> name[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50</a:t>
              </a:r>
              <a:r>
                <a:rPr lang="en-US" sz="200" dirty="0">
                  <a:latin typeface="Courier" pitchFamily="2" charset="0"/>
                </a:rPr>
                <a:t>];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char</a:t>
              </a:r>
              <a:r>
                <a:rPr lang="en-US" sz="200" dirty="0">
                  <a:latin typeface="Courier" pitchFamily="2" charset="0"/>
                </a:rPr>
                <a:t> author[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50</a:t>
              </a:r>
              <a:r>
                <a:rPr lang="en-US" sz="200" dirty="0">
                  <a:latin typeface="Courier" pitchFamily="2" charset="0"/>
                </a:rPr>
                <a:t>];</a:t>
              </a:r>
            </a:p>
            <a:p>
              <a:r>
                <a:rPr lang="en-US" sz="200" dirty="0">
                  <a:latin typeface="Courier" pitchFamily="2" charset="0"/>
                </a:rPr>
                <a:t>    </a:t>
              </a:r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nPages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} Book;</a:t>
              </a:r>
            </a:p>
            <a:p>
              <a:endParaRPr lang="en-US" sz="200" dirty="0">
                <a:latin typeface="Courier" pitchFamily="2" charset="0"/>
              </a:endParaRPr>
            </a:p>
            <a:p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void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solidFill>
                    <a:srgbClr val="0000FF"/>
                  </a:solidFill>
                  <a:latin typeface="Courier" pitchFamily="2" charset="0"/>
                </a:rPr>
                <a:t>initI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*</a:t>
              </a:r>
              <a:r>
                <a:rPr lang="en-US" sz="200" dirty="0">
                  <a:latin typeface="Courier" pitchFamily="2" charset="0"/>
                </a:rPr>
                <a:t>book){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id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1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strcpy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name, 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"Philosopher's Stone"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strcpy</a:t>
              </a:r>
              <a:r>
                <a:rPr lang="en-US" sz="200" dirty="0">
                  <a:latin typeface="Courier" pitchFamily="2" charset="0"/>
                </a:rPr>
                <a:t>(book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author, 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"J.K. Rowling"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-&gt;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 err="1">
                  <a:latin typeface="Courier" pitchFamily="2" charset="0"/>
                </a:rPr>
                <a:t>nPages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223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}</a:t>
              </a:r>
            </a:p>
            <a:p>
              <a:r>
                <a:rPr lang="en-US" sz="2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0000FF"/>
                  </a:solidFill>
                  <a:latin typeface="Courier" pitchFamily="2" charset="0"/>
                </a:rPr>
                <a:t>main</a:t>
              </a:r>
              <a:r>
                <a:rPr lang="en-US" sz="200" dirty="0">
                  <a:latin typeface="Courier" pitchFamily="2" charset="0"/>
                </a:rPr>
                <a:t>(){</a:t>
              </a:r>
            </a:p>
            <a:p>
              <a:r>
                <a:rPr lang="en-US" sz="200" dirty="0">
                  <a:latin typeface="Courier" pitchFamily="2" charset="0"/>
                </a:rPr>
                <a:t>  Book </a:t>
              </a:r>
              <a:r>
                <a:rPr lang="en-US" sz="200" dirty="0" err="1">
                  <a:latin typeface="Courier" pitchFamily="2" charset="0"/>
                </a:rPr>
                <a:t>harryPotterI</a:t>
              </a:r>
              <a:r>
                <a:rPr lang="en-US" sz="200" dirty="0">
                  <a:latin typeface="Courier" pitchFamily="2" charset="0"/>
                </a:rPr>
                <a:t>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initI</a:t>
              </a:r>
              <a:r>
                <a:rPr lang="en-US" sz="200" dirty="0">
                  <a:latin typeface="Courier" pitchFamily="2" charset="0"/>
                </a:rPr>
                <a:t>(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&amp;</a:t>
              </a:r>
              <a:r>
                <a:rPr lang="en-US" sz="200" dirty="0" err="1">
                  <a:latin typeface="Courier" pitchFamily="2" charset="0"/>
                </a:rPr>
                <a:t>harryPotterI</a:t>
              </a:r>
              <a:r>
                <a:rPr lang="en-US" sz="200" dirty="0">
                  <a:latin typeface="Courier" pitchFamily="2" charset="0"/>
                </a:rPr>
                <a:t>);</a:t>
              </a:r>
            </a:p>
            <a:p>
              <a:r>
                <a:rPr lang="en-US" sz="200" dirty="0">
                  <a:latin typeface="Courier" pitchFamily="2" charset="0"/>
                </a:rPr>
                <a:t>  </a:t>
              </a:r>
              <a:r>
                <a:rPr lang="en-US" sz="200" dirty="0" err="1">
                  <a:latin typeface="Courier" pitchFamily="2" charset="0"/>
                </a:rPr>
                <a:t>printf</a:t>
              </a:r>
              <a:r>
                <a:rPr lang="en-US" sz="200" dirty="0">
                  <a:latin typeface="Courier" pitchFamily="2" charset="0"/>
                </a:rPr>
                <a:t>(</a:t>
              </a:r>
              <a:r>
                <a:rPr lang="en-US" sz="200" dirty="0">
                  <a:solidFill>
                    <a:srgbClr val="BA2121"/>
                  </a:solidFill>
                  <a:latin typeface="Courier" pitchFamily="2" charset="0"/>
                </a:rPr>
                <a:t>”Hello World!"</a:t>
              </a:r>
              <a:r>
                <a:rPr lang="en-US" sz="200" dirty="0">
                  <a:latin typeface="Courier" pitchFamily="2" charset="0"/>
                </a:rPr>
                <a:t>);</a:t>
              </a:r>
              <a:endParaRPr lang="en-US" sz="200" dirty="0">
                <a:solidFill>
                  <a:srgbClr val="BA2121"/>
                </a:solidFill>
                <a:latin typeface="Courier" pitchFamily="2" charset="0"/>
              </a:endParaRPr>
            </a:p>
            <a:p>
              <a:r>
                <a:rPr lang="en-US" sz="200" dirty="0">
                  <a:latin typeface="Courier" pitchFamily="2" charset="0"/>
                </a:rPr>
                <a:t>  </a:t>
              </a:r>
              <a:r>
                <a:rPr lang="en-US" sz="200" b="1" dirty="0">
                  <a:solidFill>
                    <a:srgbClr val="008000"/>
                  </a:solidFill>
                  <a:latin typeface="Courier" pitchFamily="2" charset="0"/>
                </a:rPr>
                <a:t>return</a:t>
              </a:r>
              <a:r>
                <a:rPr lang="en-US" sz="200" dirty="0">
                  <a:latin typeface="Courier" pitchFamily="2" charset="0"/>
                </a:rPr>
                <a:t> </a:t>
              </a:r>
              <a:r>
                <a:rPr lang="en-US" sz="200" dirty="0">
                  <a:solidFill>
                    <a:srgbClr val="666666"/>
                  </a:solidFill>
                  <a:latin typeface="Courier" pitchFamily="2" charset="0"/>
                </a:rPr>
                <a:t>0</a:t>
              </a:r>
              <a:r>
                <a:rPr lang="en-US" sz="200" dirty="0">
                  <a:latin typeface="Courier" pitchFamily="2" charset="0"/>
                </a:rPr>
                <a:t>;</a:t>
              </a:r>
              <a:endParaRPr lang="en-US" sz="200" dirty="0">
                <a:solidFill>
                  <a:srgbClr val="008000"/>
                </a:solidFill>
                <a:latin typeface="Courier" pitchFamily="2" charset="0"/>
              </a:endParaRPr>
            </a:p>
            <a:p>
              <a:r>
                <a:rPr lang="en-US" sz="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9B07C2-24C0-4246-A379-233A917F9A3A}"/>
                </a:ext>
              </a:extLst>
            </p:cNvPr>
            <p:cNvSpPr txBox="1"/>
            <p:nvPr/>
          </p:nvSpPr>
          <p:spPr>
            <a:xfrm>
              <a:off x="1353751" y="3955424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niglet" pitchFamily="82" charset="0"/>
                </a:rPr>
                <a:t>Source Code</a:t>
              </a:r>
            </a:p>
          </p:txBody>
        </p:sp>
        <p:sp>
          <p:nvSpPr>
            <p:cNvPr id="6" name="Text Placeholder 4">
              <a:extLst>
                <a:ext uri="{FF2B5EF4-FFF2-40B4-BE49-F238E27FC236}">
                  <a16:creationId xmlns:a16="http://schemas.microsoft.com/office/drawing/2014/main" id="{137C9FA6-CB2B-3C42-9A1F-033CD70EA221}"/>
                </a:ext>
              </a:extLst>
            </p:cNvPr>
            <p:cNvSpPr txBox="1">
              <a:spLocks/>
            </p:cNvSpPr>
            <p:nvPr/>
          </p:nvSpPr>
          <p:spPr>
            <a:xfrm>
              <a:off x="3325322" y="2945795"/>
              <a:ext cx="772009" cy="931981"/>
            </a:xfrm>
            <a:prstGeom prst="rect">
              <a:avLst/>
            </a:prstGeom>
            <a:ln w="38100" cap="flat" cmpd="sng" algn="ctr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50799"/>
              <a:r>
                <a:rPr lang="en-US" sz="400" dirty="0"/>
                <a:t>010100010100010011111010100010100010100010011111010100010100010100010011111010100010100010100010011111010100010100010100010011111010100010100100110100111000101000101000101000101000100111110010100010100010011111010100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3ED9B-440E-7B4A-8BB5-7CE7D6D684D0}"/>
                </a:ext>
              </a:extLst>
            </p:cNvPr>
            <p:cNvSpPr txBox="1"/>
            <p:nvPr/>
          </p:nvSpPr>
          <p:spPr>
            <a:xfrm>
              <a:off x="3018668" y="3955424"/>
              <a:ext cx="1385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niglet" pitchFamily="82" charset="0"/>
                </a:rPr>
                <a:t>Executable File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5FDDE19-6B6F-AE4C-8A30-18AB45383BBF}"/>
                </a:ext>
              </a:extLst>
            </p:cNvPr>
            <p:cNvSpPr/>
            <p:nvPr/>
          </p:nvSpPr>
          <p:spPr>
            <a:xfrm>
              <a:off x="2611200" y="3289716"/>
              <a:ext cx="530759" cy="330620"/>
            </a:xfrm>
            <a:prstGeom prst="rightArrow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8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9CD0-A905-8D47-884F-916440D59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CC7F6-F78C-B74D-9037-2A2B991E5AC2}"/>
              </a:ext>
            </a:extLst>
          </p:cNvPr>
          <p:cNvSpPr/>
          <p:nvPr/>
        </p:nvSpPr>
        <p:spPr>
          <a:xfrm>
            <a:off x="1727858" y="2673550"/>
            <a:ext cx="1840104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string.h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sz="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400" i="1" dirty="0" err="1">
                <a:solidFill>
                  <a:srgbClr val="408080"/>
                </a:solidFill>
                <a:latin typeface="Courier" pitchFamily="2" charset="0"/>
              </a:rPr>
              <a:t>stdlib.h</a:t>
            </a:r>
            <a:r>
              <a:rPr lang="en-US" sz="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400" dirty="0">
              <a:solidFill>
                <a:srgbClr val="408080"/>
              </a:solidFill>
              <a:latin typeface="Courier" pitchFamily="2" charset="0"/>
            </a:endParaRP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typedef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struct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s_book</a:t>
            </a:r>
            <a:r>
              <a:rPr lang="en-US" sz="400" dirty="0">
                <a:latin typeface="Courier" pitchFamily="2" charset="0"/>
              </a:rPr>
              <a:t>{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id;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name[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400" dirty="0">
                <a:latin typeface="Courier" pitchFamily="2" charset="0"/>
              </a:rPr>
              <a:t> author[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400" dirty="0">
                <a:latin typeface="Courier" pitchFamily="2" charset="0"/>
              </a:rPr>
              <a:t>];</a:t>
            </a:r>
          </a:p>
          <a:p>
            <a:r>
              <a:rPr lang="en-US" sz="400" dirty="0">
                <a:latin typeface="Courier" pitchFamily="2" charset="0"/>
              </a:rPr>
              <a:t>    </a:t>
            </a:r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 Book;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400" dirty="0">
                <a:latin typeface="Courier" pitchFamily="2" charset="0"/>
              </a:rPr>
              <a:t>book){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id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name,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"Philosopher's Stone"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strcpy</a:t>
            </a:r>
            <a:r>
              <a:rPr lang="en-US" sz="400" dirty="0">
                <a:latin typeface="Courier" pitchFamily="2" charset="0"/>
              </a:rPr>
              <a:t>(book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author, 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"J.K. Rowling"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-&gt;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 err="1">
                <a:latin typeface="Courier" pitchFamily="2" charset="0"/>
              </a:rPr>
              <a:t>nPages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223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}</a:t>
            </a:r>
          </a:p>
          <a:p>
            <a:endParaRPr lang="en-US" sz="400" dirty="0">
              <a:latin typeface="Courier" pitchFamily="2" charset="0"/>
            </a:endParaRPr>
          </a:p>
          <a:p>
            <a:r>
              <a:rPr lang="en-US" sz="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400" dirty="0">
                <a:latin typeface="Courier" pitchFamily="2" charset="0"/>
              </a:rPr>
              <a:t>(){</a:t>
            </a:r>
          </a:p>
          <a:p>
            <a:r>
              <a:rPr lang="en-US" sz="400" dirty="0">
                <a:latin typeface="Courier" pitchFamily="2" charset="0"/>
              </a:rPr>
              <a:t>  Book 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initI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sz="400" dirty="0" err="1">
                <a:latin typeface="Courier" pitchFamily="2" charset="0"/>
              </a:rPr>
              <a:t>harryPotterI</a:t>
            </a:r>
            <a:r>
              <a:rPr lang="en-US" sz="400" dirty="0">
                <a:latin typeface="Courier" pitchFamily="2" charset="0"/>
              </a:rPr>
              <a:t>);</a:t>
            </a:r>
          </a:p>
          <a:p>
            <a:r>
              <a:rPr lang="en-US" sz="400" dirty="0">
                <a:latin typeface="Courier" pitchFamily="2" charset="0"/>
              </a:rPr>
              <a:t>  </a:t>
            </a:r>
            <a:r>
              <a:rPr lang="en-US" sz="400" dirty="0" err="1">
                <a:latin typeface="Courier" pitchFamily="2" charset="0"/>
              </a:rPr>
              <a:t>printf</a:t>
            </a:r>
            <a:r>
              <a:rPr lang="en-US" sz="400" dirty="0">
                <a:latin typeface="Courier" pitchFamily="2" charset="0"/>
              </a:rPr>
              <a:t>(</a:t>
            </a:r>
            <a:r>
              <a:rPr lang="en-US" sz="400" dirty="0">
                <a:solidFill>
                  <a:srgbClr val="BA2121"/>
                </a:solidFill>
                <a:latin typeface="Courier" pitchFamily="2" charset="0"/>
              </a:rPr>
              <a:t>”Hello World!"</a:t>
            </a:r>
            <a:r>
              <a:rPr lang="en-US" sz="400" dirty="0">
                <a:latin typeface="Courier" pitchFamily="2" charset="0"/>
              </a:rPr>
              <a:t>);</a:t>
            </a:r>
            <a:endParaRPr lang="en-US" sz="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  </a:t>
            </a:r>
            <a:r>
              <a:rPr lang="en-US" sz="4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400" dirty="0">
                <a:latin typeface="Courier" pitchFamily="2" charset="0"/>
              </a:rPr>
              <a:t> </a:t>
            </a:r>
            <a:r>
              <a:rPr lang="en-US" sz="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400" dirty="0">
                <a:latin typeface="Courier" pitchFamily="2" charset="0"/>
              </a:rPr>
              <a:t>;</a:t>
            </a:r>
            <a:endParaRPr lang="en-US" sz="400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391F-BF7D-2B4E-AA4F-ED2C6E718C3E}"/>
              </a:ext>
            </a:extLst>
          </p:cNvPr>
          <p:cNvSpPr txBox="1"/>
          <p:nvPr/>
        </p:nvSpPr>
        <p:spPr>
          <a:xfrm>
            <a:off x="1862282" y="451559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Sniglet" pitchFamily="82" charset="0"/>
              </a:rPr>
              <a:t>example.c</a:t>
            </a:r>
            <a:endParaRPr lang="en-US" sz="2400" dirty="0">
              <a:latin typeface="Sniglet" pitchFamily="8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7743E15-8AEF-9F43-9987-86446E36080A}"/>
              </a:ext>
            </a:extLst>
          </p:cNvPr>
          <p:cNvSpPr txBox="1">
            <a:spLocks/>
          </p:cNvSpPr>
          <p:nvPr/>
        </p:nvSpPr>
        <p:spPr>
          <a:xfrm>
            <a:off x="8327516" y="2673551"/>
            <a:ext cx="1840104" cy="1631215"/>
          </a:xfrm>
          <a:prstGeom prst="rect">
            <a:avLst/>
          </a:prstGeom>
          <a:ln w="381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None/>
            </a:pPr>
            <a:r>
              <a:rPr lang="en-US" sz="600" dirty="0"/>
              <a:t>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1111010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955C-FFB9-1B44-94B2-958057B65E88}"/>
              </a:ext>
            </a:extLst>
          </p:cNvPr>
          <p:cNvSpPr txBox="1"/>
          <p:nvPr/>
        </p:nvSpPr>
        <p:spPr>
          <a:xfrm>
            <a:off x="8325775" y="4537400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Sniglet" pitchFamily="82" charset="0"/>
              </a:rPr>
              <a:t>example.out</a:t>
            </a:r>
            <a:endParaRPr lang="en-US" sz="2400" dirty="0">
              <a:latin typeface="Sniglet" pitchFamily="82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C6BBD1B-9FF5-3D4C-B614-222868C4F576}"/>
              </a:ext>
            </a:extLst>
          </p:cNvPr>
          <p:cNvSpPr/>
          <p:nvPr/>
        </p:nvSpPr>
        <p:spPr>
          <a:xfrm>
            <a:off x="3679221" y="1969984"/>
            <a:ext cx="4448158" cy="330620"/>
          </a:xfrm>
          <a:prstGeom prst="rightArrow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B38B3-A41D-AB43-AC66-EB0F554BD909}"/>
              </a:ext>
            </a:extLst>
          </p:cNvPr>
          <p:cNvSpPr txBox="1"/>
          <p:nvPr/>
        </p:nvSpPr>
        <p:spPr>
          <a:xfrm>
            <a:off x="3705725" y="147613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gcc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example.c</a:t>
            </a:r>
            <a:r>
              <a:rPr lang="en-US" sz="2000" dirty="0">
                <a:latin typeface="Courier" pitchFamily="2" charset="0"/>
              </a:rPr>
              <a:t> -o </a:t>
            </a:r>
            <a:r>
              <a:rPr lang="en-US" sz="2000" dirty="0" err="1">
                <a:latin typeface="Courier" pitchFamily="2" charset="0"/>
              </a:rPr>
              <a:t>example.out</a:t>
            </a:r>
            <a:r>
              <a:rPr lang="en-US" sz="20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6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15818</TotalTime>
  <Words>1978</Words>
  <Application>Microsoft Macintosh PowerPoint</Application>
  <PresentationFormat>Widescreen</PresentationFormat>
  <Paragraphs>401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Bangers</vt:lpstr>
      <vt:lpstr>Calibri</vt:lpstr>
      <vt:lpstr>Courier</vt:lpstr>
      <vt:lpstr>Sniglet</vt:lpstr>
      <vt:lpstr>CSE545</vt:lpstr>
      <vt:lpstr>CSE 545 F2020, Week 3  Reverse Engineering I  Tiffany Bao tbao@asu.edu</vt:lpstr>
      <vt:lpstr>PowerPoint Presentation</vt:lpstr>
      <vt:lpstr>PowerPoint Presentation</vt:lpstr>
      <vt:lpstr>Binary</vt:lpstr>
      <vt:lpstr>Software Program</vt:lpstr>
      <vt:lpstr>Contents</vt:lpstr>
      <vt:lpstr>Contents</vt:lpstr>
      <vt:lpstr>Compilation</vt:lpstr>
      <vt:lpstr>PowerPoint Presentation</vt:lpstr>
      <vt:lpstr>PowerPoint Presentation</vt:lpstr>
      <vt:lpstr>Compiler</vt:lpstr>
      <vt:lpstr>Compiler</vt:lpstr>
      <vt:lpstr>Assembler</vt:lpstr>
      <vt:lpstr>Linker</vt:lpstr>
      <vt:lpstr>Compiler -&gt; Assembler -&gt; Linker</vt:lpstr>
      <vt:lpstr>x86-64 Assembly 101</vt:lpstr>
      <vt:lpstr>PowerPoint Presentation</vt:lpstr>
      <vt:lpstr>Register</vt:lpstr>
      <vt:lpstr>PowerPoint Presentation</vt:lpstr>
      <vt:lpstr>Stack: Where the push goes</vt:lpstr>
      <vt:lpstr>PowerPoint Presentation</vt:lpstr>
      <vt:lpstr> Syntax: Intel vs AT&amp;T</vt:lpstr>
      <vt:lpstr>Operands</vt:lpstr>
      <vt:lpstr>More Instructions</vt:lpstr>
      <vt:lpstr>More Instructions</vt:lpstr>
      <vt:lpstr>Prefix -- example</vt:lpstr>
      <vt:lpstr>assembly Learning tips</vt:lpstr>
      <vt:lpstr>Useful Resources</vt:lpstr>
      <vt:lpstr>In-class Lab</vt:lpstr>
      <vt:lpstr>Goal: Play with x86-64</vt:lpstr>
      <vt:lpstr>Compiler -&gt; Assembler -&gt; Linker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86</cp:revision>
  <dcterms:created xsi:type="dcterms:W3CDTF">2020-08-23T16:00:53Z</dcterms:created>
  <dcterms:modified xsi:type="dcterms:W3CDTF">2020-09-03T16:56:42Z</dcterms:modified>
</cp:coreProperties>
</file>