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60" r:id="rId1"/>
  </p:sldMasterIdLst>
  <p:notesMasterIdLst>
    <p:notesMasterId r:id="rId51"/>
  </p:notesMasterIdLst>
  <p:sldIdLst>
    <p:sldId id="257" r:id="rId2"/>
    <p:sldId id="523" r:id="rId3"/>
    <p:sldId id="635" r:id="rId4"/>
    <p:sldId id="636" r:id="rId5"/>
    <p:sldId id="637" r:id="rId6"/>
    <p:sldId id="634" r:id="rId7"/>
    <p:sldId id="612" r:id="rId8"/>
    <p:sldId id="619" r:id="rId9"/>
    <p:sldId id="620" r:id="rId10"/>
    <p:sldId id="621" r:id="rId11"/>
    <p:sldId id="624" r:id="rId12"/>
    <p:sldId id="625" r:id="rId13"/>
    <p:sldId id="626" r:id="rId14"/>
    <p:sldId id="627" r:id="rId15"/>
    <p:sldId id="617" r:id="rId16"/>
    <p:sldId id="618" r:id="rId17"/>
    <p:sldId id="628" r:id="rId18"/>
    <p:sldId id="630" r:id="rId19"/>
    <p:sldId id="632" r:id="rId20"/>
    <p:sldId id="633" r:id="rId21"/>
    <p:sldId id="610" r:id="rId22"/>
    <p:sldId id="611" r:id="rId23"/>
    <p:sldId id="582" r:id="rId24"/>
    <p:sldId id="584" r:id="rId25"/>
    <p:sldId id="585" r:id="rId26"/>
    <p:sldId id="586" r:id="rId27"/>
    <p:sldId id="583" r:id="rId28"/>
    <p:sldId id="587" r:id="rId29"/>
    <p:sldId id="588" r:id="rId30"/>
    <p:sldId id="459" r:id="rId31"/>
    <p:sldId id="573" r:id="rId32"/>
    <p:sldId id="590" r:id="rId33"/>
    <p:sldId id="591" r:id="rId34"/>
    <p:sldId id="589" r:id="rId35"/>
    <p:sldId id="592" r:id="rId36"/>
    <p:sldId id="594" r:id="rId37"/>
    <p:sldId id="595" r:id="rId38"/>
    <p:sldId id="596" r:id="rId39"/>
    <p:sldId id="597" r:id="rId40"/>
    <p:sldId id="593" r:id="rId41"/>
    <p:sldId id="598" r:id="rId42"/>
    <p:sldId id="600" r:id="rId43"/>
    <p:sldId id="601" r:id="rId44"/>
    <p:sldId id="603" r:id="rId45"/>
    <p:sldId id="605" r:id="rId46"/>
    <p:sldId id="606" r:id="rId47"/>
    <p:sldId id="607" r:id="rId48"/>
    <p:sldId id="608" r:id="rId49"/>
    <p:sldId id="609" r:id="rId5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11"/>
    <p:restoredTop sz="77262"/>
  </p:normalViewPr>
  <p:slideViewPr>
    <p:cSldViewPr snapToGrid="0" snapToObjects="1">
      <p:cViewPr varScale="1">
        <p:scale>
          <a:sx n="115" d="100"/>
          <a:sy n="115" d="100"/>
        </p:scale>
        <p:origin x="38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AB0295-79D2-9643-8380-6C60B57E0778}" type="datetimeFigureOut">
              <a:rPr lang="en-US" smtClean="0"/>
              <a:t>10/28/20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8513B2-5834-7F44-92C6-32D9C72F6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8424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646c57400e_2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2" name="Google Shape;202;g646c57400e_2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369486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8513B2-5834-7F44-92C6-32D9C72F607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6088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8513B2-5834-7F44-92C6-32D9C72F607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6609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8513B2-5834-7F44-92C6-32D9C72F607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2945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8513B2-5834-7F44-92C6-32D9C72F607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9723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to manage it?</a:t>
            </a:r>
          </a:p>
          <a:p>
            <a:endParaRPr lang="en-US" dirty="0"/>
          </a:p>
          <a:p>
            <a:r>
              <a:rPr lang="en-US" dirty="0"/>
              <a:t>memory allocator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8513B2-5834-7F44-92C6-32D9C72F607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3308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order is different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8513B2-5834-7F44-92C6-32D9C72F607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5153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per thread cache</a:t>
            </a:r>
          </a:p>
          <a:p>
            <a:endParaRPr lang="en-US" dirty="0"/>
          </a:p>
          <a:p>
            <a:r>
              <a:rPr lang="en-US" dirty="0" err="1"/>
              <a:t>glibc</a:t>
            </a:r>
            <a:r>
              <a:rPr lang="en-US" dirty="0"/>
              <a:t> 2.26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8513B2-5834-7F44-92C6-32D9C72F607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3707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azeria-labs.com</a:t>
            </a:r>
            <a:r>
              <a:rPr lang="en-US" dirty="0"/>
              <a:t>/heap-exploitation-part-2-glibc-heap-free-bins/</a:t>
            </a:r>
          </a:p>
          <a:p>
            <a:endParaRPr lang="en-US" dirty="0"/>
          </a:p>
          <a:p>
            <a:r>
              <a:rPr lang="en-US" dirty="0"/>
              <a:t>fast bin in arena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8513B2-5834-7F44-92C6-32D9C72F607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5373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8513B2-5834-7F44-92C6-32D9C72F6072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4621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8513B2-5834-7F44-92C6-32D9C72F6072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3573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8513B2-5834-7F44-92C6-32D9C72F607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1524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8513B2-5834-7F44-92C6-32D9C72F6072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4370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8513B2-5834-7F44-92C6-32D9C72F6072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7054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8513B2-5834-7F44-92C6-32D9C72F607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944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8513B2-5834-7F44-92C6-32D9C72F607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5987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8513B2-5834-7F44-92C6-32D9C72F607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0143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8513B2-5834-7F44-92C6-32D9C72F607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0769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8513B2-5834-7F44-92C6-32D9C72F607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2177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8513B2-5834-7F44-92C6-32D9C72F607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1782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8513B2-5834-7F44-92C6-32D9C72F607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259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 descr="comic-04.png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/>
          <p:nvPr/>
        </p:nvSpPr>
        <p:spPr>
          <a:xfrm>
            <a:off x="1753700" y="1228300"/>
            <a:ext cx="8548867" cy="5214133"/>
          </a:xfrm>
          <a:custGeom>
            <a:avLst/>
            <a:gdLst/>
            <a:ahLst/>
            <a:cxnLst/>
            <a:rect l="l" t="t" r="r" b="b"/>
            <a:pathLst>
              <a:path w="256466" h="156424" extrusionOk="0">
                <a:moveTo>
                  <a:pt x="39612" y="0"/>
                </a:moveTo>
                <a:lnTo>
                  <a:pt x="39612" y="26023"/>
                </a:lnTo>
                <a:lnTo>
                  <a:pt x="0" y="23918"/>
                </a:lnTo>
                <a:lnTo>
                  <a:pt x="40190" y="61876"/>
                </a:lnTo>
                <a:lnTo>
                  <a:pt x="40190" y="156424"/>
                </a:lnTo>
                <a:lnTo>
                  <a:pt x="256466" y="139076"/>
                </a:lnTo>
                <a:lnTo>
                  <a:pt x="248659" y="19951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12" name="Google Shape;12;p2"/>
          <p:cNvSpPr/>
          <p:nvPr/>
        </p:nvSpPr>
        <p:spPr>
          <a:xfrm>
            <a:off x="1347300" y="821900"/>
            <a:ext cx="8548867" cy="5214133"/>
          </a:xfrm>
          <a:custGeom>
            <a:avLst/>
            <a:gdLst/>
            <a:ahLst/>
            <a:cxnLst/>
            <a:rect l="l" t="t" r="r" b="b"/>
            <a:pathLst>
              <a:path w="256466" h="156424" extrusionOk="0">
                <a:moveTo>
                  <a:pt x="39612" y="0"/>
                </a:moveTo>
                <a:lnTo>
                  <a:pt x="39612" y="26023"/>
                </a:lnTo>
                <a:lnTo>
                  <a:pt x="0" y="23918"/>
                </a:lnTo>
                <a:lnTo>
                  <a:pt x="40190" y="61876"/>
                </a:lnTo>
                <a:lnTo>
                  <a:pt x="40190" y="156424"/>
                </a:lnTo>
                <a:lnTo>
                  <a:pt x="256466" y="139076"/>
                </a:lnTo>
                <a:lnTo>
                  <a:pt x="248659" y="19951"/>
                </a:lnTo>
                <a:close/>
              </a:path>
            </a:pathLst>
          </a:cu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3429500" y="2758167"/>
            <a:ext cx="5695600" cy="15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8533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8533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8533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8533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8533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8533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8533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8533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67921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bg>
      <p:bgPr>
        <a:solidFill>
          <a:schemeClr val="accent3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5" descr="comic-01.png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5"/>
          <p:cNvSpPr/>
          <p:nvPr/>
        </p:nvSpPr>
        <p:spPr>
          <a:xfrm>
            <a:off x="979467" y="1018001"/>
            <a:ext cx="10505333" cy="5580367"/>
          </a:xfrm>
          <a:custGeom>
            <a:avLst/>
            <a:gdLst/>
            <a:ahLst/>
            <a:cxnLst/>
            <a:rect l="l" t="t" r="r" b="b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30" name="Google Shape;30;p5"/>
          <p:cNvSpPr/>
          <p:nvPr/>
        </p:nvSpPr>
        <p:spPr>
          <a:xfrm>
            <a:off x="674667" y="713201"/>
            <a:ext cx="10505333" cy="5580367"/>
          </a:xfrm>
          <a:custGeom>
            <a:avLst/>
            <a:gdLst/>
            <a:ahLst/>
            <a:cxnLst/>
            <a:rect l="l" t="t" r="r" b="b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 rot="161729">
            <a:off x="1301681" y="1169209"/>
            <a:ext cx="9373171" cy="101351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1402733" y="2061256"/>
            <a:ext cx="9290766" cy="38473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558786">
              <a:spcBef>
                <a:spcPts val="800"/>
              </a:spcBef>
              <a:spcAft>
                <a:spcPts val="0"/>
              </a:spcAft>
              <a:buSzPct val="100000"/>
              <a:buFont typeface="Sniglet" pitchFamily="82" charset="0"/>
              <a:buChar char="×"/>
              <a:defRPr sz="2400"/>
            </a:lvl1pPr>
            <a:lvl2pPr marL="1219170" lvl="1" indent="-507987">
              <a:spcBef>
                <a:spcPts val="0"/>
              </a:spcBef>
              <a:spcAft>
                <a:spcPts val="0"/>
              </a:spcAft>
              <a:buSzPts val="2400"/>
              <a:buChar char="×"/>
              <a:defRPr/>
            </a:lvl2pPr>
            <a:lvl3pPr marL="1828754" lvl="2" indent="-507987">
              <a:spcBef>
                <a:spcPts val="0"/>
              </a:spcBef>
              <a:spcAft>
                <a:spcPts val="0"/>
              </a:spcAft>
              <a:buSzPts val="2400"/>
              <a:buChar char="×"/>
              <a:defRPr/>
            </a:lvl3pPr>
            <a:lvl4pPr marL="2438339" lvl="3" indent="-457189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4pPr>
            <a:lvl5pPr marL="3047924" lvl="4" indent="-457189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5pPr>
            <a:lvl6pPr marL="3657509" lvl="5" indent="-457189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6pPr>
            <a:lvl7pPr marL="4267093" lvl="6" indent="-457189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7pPr>
            <a:lvl8pPr marL="4876678" lvl="7" indent="-457189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8pPr>
            <a:lvl9pPr marL="5486263" lvl="8" indent="-457189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Google Shape;33;p5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B8AB1F1C-5B97-FA47-A21B-131B164DA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597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bg>
      <p:bgPr>
        <a:solidFill>
          <a:schemeClr val="accent5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p7" descr="comic-01.png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7"/>
          <p:cNvSpPr/>
          <p:nvPr/>
        </p:nvSpPr>
        <p:spPr>
          <a:xfrm>
            <a:off x="979467" y="1018001"/>
            <a:ext cx="10505333" cy="5580367"/>
          </a:xfrm>
          <a:custGeom>
            <a:avLst/>
            <a:gdLst/>
            <a:ahLst/>
            <a:cxnLst/>
            <a:rect l="l" t="t" r="r" b="b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45" name="Google Shape;45;p7"/>
          <p:cNvSpPr/>
          <p:nvPr/>
        </p:nvSpPr>
        <p:spPr>
          <a:xfrm>
            <a:off x="674667" y="713201"/>
            <a:ext cx="10505333" cy="5580367"/>
          </a:xfrm>
          <a:custGeom>
            <a:avLst/>
            <a:gdLst/>
            <a:ahLst/>
            <a:cxnLst/>
            <a:rect l="l" t="t" r="r" b="b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 rot="161729">
            <a:off x="1301681" y="1169209"/>
            <a:ext cx="9373171" cy="101351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1"/>
          </p:nvPr>
        </p:nvSpPr>
        <p:spPr>
          <a:xfrm>
            <a:off x="1203933" y="2074900"/>
            <a:ext cx="3060400" cy="3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×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2"/>
          </p:nvPr>
        </p:nvSpPr>
        <p:spPr>
          <a:xfrm>
            <a:off x="4421324" y="2074900"/>
            <a:ext cx="3060400" cy="3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×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3"/>
          </p:nvPr>
        </p:nvSpPr>
        <p:spPr>
          <a:xfrm>
            <a:off x="7638713" y="2074900"/>
            <a:ext cx="3060400" cy="3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×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Google Shape;50;p7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B8AB1F1C-5B97-FA47-A21B-131B164DA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bg>
      <p:bgPr>
        <a:solidFill>
          <a:schemeClr val="accent6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8" descr="comic-01.png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8"/>
          <p:cNvSpPr/>
          <p:nvPr/>
        </p:nvSpPr>
        <p:spPr>
          <a:xfrm>
            <a:off x="979467" y="1018001"/>
            <a:ext cx="10505333" cy="5580367"/>
          </a:xfrm>
          <a:custGeom>
            <a:avLst/>
            <a:gdLst/>
            <a:ahLst/>
            <a:cxnLst/>
            <a:rect l="l" t="t" r="r" b="b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54" name="Google Shape;54;p8"/>
          <p:cNvSpPr/>
          <p:nvPr/>
        </p:nvSpPr>
        <p:spPr>
          <a:xfrm>
            <a:off x="674667" y="713201"/>
            <a:ext cx="10505333" cy="5580367"/>
          </a:xfrm>
          <a:custGeom>
            <a:avLst/>
            <a:gdLst/>
            <a:ahLst/>
            <a:cxnLst/>
            <a:rect l="l" t="t" r="r" b="b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55" name="Google Shape;55;p8"/>
          <p:cNvSpPr txBox="1">
            <a:spLocks noGrp="1"/>
          </p:cNvSpPr>
          <p:nvPr>
            <p:ph type="title"/>
          </p:nvPr>
        </p:nvSpPr>
        <p:spPr>
          <a:xfrm rot="161729">
            <a:off x="1301681" y="1169209"/>
            <a:ext cx="9373171" cy="101351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B8AB1F1C-5B97-FA47-A21B-131B164DA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305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 userDrawn="1">
  <p:cSld name="Subtitle">
    <p:bg>
      <p:bgPr>
        <a:solidFill>
          <a:schemeClr val="accent4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3" descr="comic-04.png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/>
          <p:nvPr/>
        </p:nvSpPr>
        <p:spPr>
          <a:xfrm rot="169468" flipH="1">
            <a:off x="4811963" y="861595"/>
            <a:ext cx="6997300" cy="5079376"/>
          </a:xfrm>
          <a:prstGeom prst="wedgeEllipseCallout">
            <a:avLst>
              <a:gd name="adj1" fmla="val -42509"/>
              <a:gd name="adj2" fmla="val 62980"/>
            </a:avLst>
          </a:prstGeom>
          <a:solidFill>
            <a:srgbClr val="001936">
              <a:alpha val="2192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" name="Google Shape;17;p3"/>
          <p:cNvSpPr/>
          <p:nvPr/>
        </p:nvSpPr>
        <p:spPr>
          <a:xfrm rot="169468" flipH="1">
            <a:off x="4507163" y="556795"/>
            <a:ext cx="6997300" cy="5079376"/>
          </a:xfrm>
          <a:prstGeom prst="wedgeEllipseCallout">
            <a:avLst>
              <a:gd name="adj1" fmla="val -42509"/>
              <a:gd name="adj2" fmla="val 62980"/>
            </a:avLst>
          </a:pr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5468167" y="2212733"/>
            <a:ext cx="50232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B8AB1F1C-5B97-FA47-A21B-131B164DA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268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bg>
      <p:bgPr>
        <a:solidFill>
          <a:schemeClr val="accent1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9" descr="comic-01.png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9"/>
          <p:cNvSpPr/>
          <p:nvPr/>
        </p:nvSpPr>
        <p:spPr>
          <a:xfrm>
            <a:off x="979467" y="1018001"/>
            <a:ext cx="10505333" cy="5580367"/>
          </a:xfrm>
          <a:custGeom>
            <a:avLst/>
            <a:gdLst/>
            <a:ahLst/>
            <a:cxnLst/>
            <a:rect l="l" t="t" r="r" b="b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60" name="Google Shape;60;p9"/>
          <p:cNvSpPr/>
          <p:nvPr/>
        </p:nvSpPr>
        <p:spPr>
          <a:xfrm>
            <a:off x="674667" y="713201"/>
            <a:ext cx="10505333" cy="5580367"/>
          </a:xfrm>
          <a:custGeom>
            <a:avLst/>
            <a:gdLst/>
            <a:ahLst/>
            <a:cxnLst/>
            <a:rect l="l" t="t" r="r" b="b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61" name="Google Shape;61;p9"/>
          <p:cNvSpPr txBox="1">
            <a:spLocks noGrp="1"/>
          </p:cNvSpPr>
          <p:nvPr>
            <p:ph type="body" idx="1"/>
          </p:nvPr>
        </p:nvSpPr>
        <p:spPr>
          <a:xfrm rot="-120953">
            <a:off x="609622" y="5366976"/>
            <a:ext cx="10973191" cy="6928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04792" algn="ctr">
              <a:spcBef>
                <a:spcPts val="480"/>
              </a:spcBef>
              <a:spcAft>
                <a:spcPts val="0"/>
              </a:spcAft>
              <a:buSzPts val="1400"/>
              <a:buNone/>
              <a:defRPr sz="186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Google Shape;62;p9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B8AB1F1C-5B97-FA47-A21B-131B164DA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084112"/>
      </p:ext>
    </p:extLst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A7EB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 rot="161729">
            <a:off x="1301681" y="1169209"/>
            <a:ext cx="9373171" cy="1013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402733" y="2061256"/>
            <a:ext cx="10281200" cy="44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niglet"/>
              <a:buChar char="×"/>
              <a:defRPr sz="30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niglet"/>
              <a:buChar char="×"/>
              <a:defRPr sz="24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niglet"/>
              <a:buChar char="×"/>
              <a:defRPr sz="24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6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1pPr>
            <a:lvl2pPr lvl="1" algn="r">
              <a:buNone/>
              <a:defRPr sz="16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2pPr>
            <a:lvl3pPr lvl="2" algn="r">
              <a:buNone/>
              <a:defRPr sz="16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3pPr>
            <a:lvl4pPr lvl="3" algn="r">
              <a:buNone/>
              <a:defRPr sz="16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4pPr>
            <a:lvl5pPr lvl="4" algn="r">
              <a:buNone/>
              <a:defRPr sz="16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5pPr>
            <a:lvl6pPr lvl="5" algn="r">
              <a:buNone/>
              <a:defRPr sz="16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6pPr>
            <a:lvl7pPr lvl="6" algn="r">
              <a:buNone/>
              <a:defRPr sz="16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7pPr>
            <a:lvl8pPr lvl="7" algn="r">
              <a:buNone/>
              <a:defRPr sz="16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8pPr>
            <a:lvl9pPr lvl="8" algn="r">
              <a:buNone/>
              <a:defRPr sz="16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9pPr>
          </a:lstStyle>
          <a:p>
            <a:fld id="{B8AB1F1C-5B97-FA47-A21B-131B164DA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40859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4" r:id="rId2"/>
    <p:sldLayoutId id="2147483666" r:id="rId3"/>
    <p:sldLayoutId id="2147483667" r:id="rId4"/>
    <p:sldLayoutId id="2147483671" r:id="rId5"/>
    <p:sldLayoutId id="2147483672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iffanybao.com/courses/cse545/labs/week8/use_after_free.c" TargetMode="External"/><Relationship Id="rId2" Type="http://schemas.openxmlformats.org/officeDocument/2006/relationships/hyperlink" Target="https://www.tiffanybao.com/courses/cse545/labs/week8/use_after_free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iffanybao.com/courses/cse545/labs/week8/use_after_free.c" TargetMode="External"/><Relationship Id="rId2" Type="http://schemas.openxmlformats.org/officeDocument/2006/relationships/hyperlink" Target="https://www.tiffanybao.com/courses/cse545/labs/week9/double_fre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9"/>
          <p:cNvSpPr txBox="1">
            <a:spLocks noGrp="1"/>
          </p:cNvSpPr>
          <p:nvPr>
            <p:ph type="ctrTitle"/>
          </p:nvPr>
        </p:nvSpPr>
        <p:spPr>
          <a:xfrm>
            <a:off x="2914133" y="1268218"/>
            <a:ext cx="6785038" cy="438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4267" dirty="0"/>
              <a:t>CSE 545 F2020, Week 9</a:t>
            </a:r>
            <a:br>
              <a:rPr lang="en" sz="4267" dirty="0"/>
            </a:br>
            <a:br>
              <a:rPr lang="en" sz="2400" dirty="0"/>
            </a:br>
            <a:r>
              <a:rPr lang="en" sz="5867" dirty="0"/>
              <a:t>The world of Heap: II</a:t>
            </a:r>
            <a:br>
              <a:rPr lang="en" sz="5867" dirty="0"/>
            </a:br>
            <a:endParaRPr sz="3200" dirty="0"/>
          </a:p>
          <a:p>
            <a:pPr lvl="0" algn="r"/>
            <a:r>
              <a:rPr lang="en" sz="2400" u="sng" dirty="0"/>
              <a:t>Tiffany Bao</a:t>
            </a:r>
            <a:br>
              <a:rPr lang="en" sz="2400" u="sng" dirty="0"/>
            </a:br>
            <a:r>
              <a:rPr lang="en-US" sz="2400" dirty="0" err="1"/>
              <a:t>tbao@asu.edu</a:t>
            </a:r>
            <a:endParaRPr sz="2400" u="sng" dirty="0"/>
          </a:p>
        </p:txBody>
      </p:sp>
    </p:spTree>
    <p:extLst>
      <p:ext uri="{BB962C8B-B14F-4D97-AF65-F5344CB8AC3E}">
        <p14:creationId xmlns:p14="http://schemas.microsoft.com/office/powerpoint/2010/main" val="3929115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82D478-18BE-9E4C-A468-682B955D0E0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9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C0BABDE-054D-034F-B880-8959F6BB62F1}"/>
              </a:ext>
            </a:extLst>
          </p:cNvPr>
          <p:cNvSpPr/>
          <p:nvPr/>
        </p:nvSpPr>
        <p:spPr>
          <a:xfrm>
            <a:off x="1491176" y="1662343"/>
            <a:ext cx="1204666" cy="666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size</a:t>
            </a:r>
          </a:p>
          <a:p>
            <a:pPr algn="ctr"/>
            <a:r>
              <a:rPr lang="en-US" sz="2000" dirty="0">
                <a:latin typeface="Sniglet" pitchFamily="82" charset="0"/>
              </a:rPr>
              <a:t>0x20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10553DB-214B-2E45-9C5F-27D51D812174}"/>
              </a:ext>
            </a:extLst>
          </p:cNvPr>
          <p:cNvSpPr/>
          <p:nvPr/>
        </p:nvSpPr>
        <p:spPr>
          <a:xfrm>
            <a:off x="2706773" y="1662343"/>
            <a:ext cx="1204666" cy="666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size</a:t>
            </a:r>
          </a:p>
          <a:p>
            <a:pPr algn="ctr"/>
            <a:r>
              <a:rPr lang="en-US" sz="2000" dirty="0">
                <a:latin typeface="Sniglet" pitchFamily="82" charset="0"/>
              </a:rPr>
              <a:t>0x30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C3CE073-1A3C-6046-92B0-3FC863FE7799}"/>
              </a:ext>
            </a:extLst>
          </p:cNvPr>
          <p:cNvSpPr/>
          <p:nvPr/>
        </p:nvSpPr>
        <p:spPr>
          <a:xfrm>
            <a:off x="3922370" y="1662343"/>
            <a:ext cx="1204666" cy="666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size</a:t>
            </a:r>
          </a:p>
          <a:p>
            <a:pPr algn="ctr"/>
            <a:r>
              <a:rPr lang="en-US" sz="2000" dirty="0">
                <a:latin typeface="Sniglet" pitchFamily="82" charset="0"/>
              </a:rPr>
              <a:t>…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AF10D8C-9568-5A46-B51D-ACCD04B2701C}"/>
              </a:ext>
            </a:extLst>
          </p:cNvPr>
          <p:cNvSpPr/>
          <p:nvPr/>
        </p:nvSpPr>
        <p:spPr>
          <a:xfrm>
            <a:off x="5137967" y="1662343"/>
            <a:ext cx="1204666" cy="666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size</a:t>
            </a:r>
          </a:p>
          <a:p>
            <a:pPr algn="ctr"/>
            <a:r>
              <a:rPr lang="en-US" sz="2000" dirty="0">
                <a:latin typeface="Sniglet" pitchFamily="82" charset="0"/>
              </a:rPr>
              <a:t>0x410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C62AD0F-D0E3-584A-A5ED-3D849C44DBBA}"/>
              </a:ext>
            </a:extLst>
          </p:cNvPr>
          <p:cNvSpPr/>
          <p:nvPr/>
        </p:nvSpPr>
        <p:spPr>
          <a:xfrm>
            <a:off x="2432944" y="2964352"/>
            <a:ext cx="1204666" cy="5009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chunk1</a:t>
            </a:r>
          </a:p>
        </p:txBody>
      </p: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C0B02C44-D9AE-B04D-B139-19F830821A4E}"/>
              </a:ext>
            </a:extLst>
          </p:cNvPr>
          <p:cNvCxnSpPr>
            <a:stCxn id="12" idx="2"/>
            <a:endCxn id="21" idx="1"/>
          </p:cNvCxnSpPr>
          <p:nvPr/>
        </p:nvCxnSpPr>
        <p:spPr>
          <a:xfrm rot="16200000" flipH="1">
            <a:off x="1820376" y="2602270"/>
            <a:ext cx="885701" cy="339435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9A00D9AC-D2F9-6146-BF92-26BAD771604D}"/>
              </a:ext>
            </a:extLst>
          </p:cNvPr>
          <p:cNvCxnSpPr>
            <a:cxnSpLocks/>
            <a:stCxn id="21" idx="2"/>
            <a:endCxn id="30" idx="1"/>
          </p:cNvCxnSpPr>
          <p:nvPr/>
        </p:nvCxnSpPr>
        <p:spPr>
          <a:xfrm rot="16200000" flipH="1">
            <a:off x="3139395" y="3361206"/>
            <a:ext cx="511703" cy="719939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BAC166B4-ED4A-4C4D-9254-5A466578DDE4}"/>
              </a:ext>
            </a:extLst>
          </p:cNvPr>
          <p:cNvSpPr/>
          <p:nvPr/>
        </p:nvSpPr>
        <p:spPr>
          <a:xfrm>
            <a:off x="3755216" y="3726541"/>
            <a:ext cx="1204666" cy="5009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…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636F7F2E-3A1A-6F4A-904F-0FA91FB76A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20359" y="1496264"/>
            <a:ext cx="3980465" cy="3847374"/>
          </a:xfrm>
        </p:spPr>
        <p:txBody>
          <a:bodyPr anchor="t"/>
          <a:lstStyle/>
          <a:p>
            <a:pPr marL="50799" indent="0">
              <a:buNone/>
            </a:pPr>
            <a:r>
              <a:rPr lang="en-US" dirty="0"/>
              <a:t>Core idea: </a:t>
            </a:r>
          </a:p>
          <a:p>
            <a:pPr marL="507999" indent="-457200">
              <a:buAutoNum type="arabicPeriod"/>
            </a:pPr>
            <a:r>
              <a:rPr lang="en-US" dirty="0"/>
              <a:t>Free chunk1</a:t>
            </a:r>
          </a:p>
        </p:txBody>
      </p:sp>
    </p:spTree>
    <p:extLst>
      <p:ext uri="{BB962C8B-B14F-4D97-AF65-F5344CB8AC3E}">
        <p14:creationId xmlns:p14="http://schemas.microsoft.com/office/powerpoint/2010/main" val="35948842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82D478-18BE-9E4C-A468-682B955D0E0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10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C0BABDE-054D-034F-B880-8959F6BB62F1}"/>
              </a:ext>
            </a:extLst>
          </p:cNvPr>
          <p:cNvSpPr/>
          <p:nvPr/>
        </p:nvSpPr>
        <p:spPr>
          <a:xfrm>
            <a:off x="1491176" y="1662343"/>
            <a:ext cx="1204666" cy="666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size</a:t>
            </a:r>
          </a:p>
          <a:p>
            <a:pPr algn="ctr"/>
            <a:r>
              <a:rPr lang="en-US" sz="2000" dirty="0">
                <a:latin typeface="Sniglet" pitchFamily="82" charset="0"/>
              </a:rPr>
              <a:t>0x20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10553DB-214B-2E45-9C5F-27D51D812174}"/>
              </a:ext>
            </a:extLst>
          </p:cNvPr>
          <p:cNvSpPr/>
          <p:nvPr/>
        </p:nvSpPr>
        <p:spPr>
          <a:xfrm>
            <a:off x="2706773" y="1662343"/>
            <a:ext cx="1204666" cy="666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size</a:t>
            </a:r>
          </a:p>
          <a:p>
            <a:pPr algn="ctr"/>
            <a:r>
              <a:rPr lang="en-US" sz="2000" dirty="0">
                <a:latin typeface="Sniglet" pitchFamily="82" charset="0"/>
              </a:rPr>
              <a:t>0x30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C3CE073-1A3C-6046-92B0-3FC863FE7799}"/>
              </a:ext>
            </a:extLst>
          </p:cNvPr>
          <p:cNvSpPr/>
          <p:nvPr/>
        </p:nvSpPr>
        <p:spPr>
          <a:xfrm>
            <a:off x="3922370" y="1662343"/>
            <a:ext cx="1204666" cy="666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size</a:t>
            </a:r>
          </a:p>
          <a:p>
            <a:pPr algn="ctr"/>
            <a:r>
              <a:rPr lang="en-US" sz="2000" dirty="0">
                <a:latin typeface="Sniglet" pitchFamily="82" charset="0"/>
              </a:rPr>
              <a:t>…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AF10D8C-9568-5A46-B51D-ACCD04B2701C}"/>
              </a:ext>
            </a:extLst>
          </p:cNvPr>
          <p:cNvSpPr/>
          <p:nvPr/>
        </p:nvSpPr>
        <p:spPr>
          <a:xfrm>
            <a:off x="5137967" y="1662343"/>
            <a:ext cx="1204666" cy="666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size</a:t>
            </a:r>
          </a:p>
          <a:p>
            <a:pPr algn="ctr"/>
            <a:r>
              <a:rPr lang="en-US" sz="2000" dirty="0">
                <a:latin typeface="Sniglet" pitchFamily="82" charset="0"/>
              </a:rPr>
              <a:t>0x410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C62AD0F-D0E3-584A-A5ED-3D849C44DBBA}"/>
              </a:ext>
            </a:extLst>
          </p:cNvPr>
          <p:cNvSpPr/>
          <p:nvPr/>
        </p:nvSpPr>
        <p:spPr>
          <a:xfrm>
            <a:off x="2432944" y="2964352"/>
            <a:ext cx="1204666" cy="5009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chunk1</a:t>
            </a:r>
          </a:p>
        </p:txBody>
      </p: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C0B02C44-D9AE-B04D-B139-19F830821A4E}"/>
              </a:ext>
            </a:extLst>
          </p:cNvPr>
          <p:cNvCxnSpPr>
            <a:stCxn id="12" idx="2"/>
            <a:endCxn id="21" idx="1"/>
          </p:cNvCxnSpPr>
          <p:nvPr/>
        </p:nvCxnSpPr>
        <p:spPr>
          <a:xfrm rot="16200000" flipH="1">
            <a:off x="1820376" y="2602270"/>
            <a:ext cx="885701" cy="339435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9A00D9AC-D2F9-6146-BF92-26BAD771604D}"/>
              </a:ext>
            </a:extLst>
          </p:cNvPr>
          <p:cNvCxnSpPr>
            <a:cxnSpLocks/>
            <a:stCxn id="21" idx="2"/>
            <a:endCxn id="30" idx="1"/>
          </p:cNvCxnSpPr>
          <p:nvPr/>
        </p:nvCxnSpPr>
        <p:spPr>
          <a:xfrm rot="16200000" flipH="1">
            <a:off x="3139395" y="3361206"/>
            <a:ext cx="511703" cy="719939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BAC166B4-ED4A-4C4D-9254-5A466578DDE4}"/>
              </a:ext>
            </a:extLst>
          </p:cNvPr>
          <p:cNvSpPr/>
          <p:nvPr/>
        </p:nvSpPr>
        <p:spPr>
          <a:xfrm>
            <a:off x="3755216" y="3726541"/>
            <a:ext cx="1204666" cy="5009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chunk1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636F7F2E-3A1A-6F4A-904F-0FA91FB76A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20359" y="1496264"/>
            <a:ext cx="3980465" cy="3847374"/>
          </a:xfrm>
        </p:spPr>
        <p:txBody>
          <a:bodyPr anchor="t"/>
          <a:lstStyle/>
          <a:p>
            <a:pPr marL="50799" indent="0">
              <a:buNone/>
            </a:pPr>
            <a:r>
              <a:rPr lang="en-US" dirty="0"/>
              <a:t>Core idea: </a:t>
            </a:r>
          </a:p>
          <a:p>
            <a:pPr marL="507999" indent="-457200">
              <a:buAutoNum type="arabicPeriod"/>
            </a:pPr>
            <a:r>
              <a:rPr lang="en-US" dirty="0"/>
              <a:t>Free chunk1</a:t>
            </a:r>
          </a:p>
          <a:p>
            <a:pPr marL="507999" indent="-457200">
              <a:buFont typeface="Sniglet" pitchFamily="82" charset="0"/>
              <a:buAutoNum type="arabicPeriod"/>
            </a:pPr>
            <a:r>
              <a:rPr lang="en-US" dirty="0"/>
              <a:t>Free chunk1</a:t>
            </a:r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FB728173-B104-0D40-A79B-1FC94C0EAD0B}"/>
              </a:ext>
            </a:extLst>
          </p:cNvPr>
          <p:cNvCxnSpPr>
            <a:cxnSpLocks/>
            <a:stCxn id="30" idx="2"/>
            <a:endCxn id="14" idx="1"/>
          </p:cNvCxnSpPr>
          <p:nvPr/>
        </p:nvCxnSpPr>
        <p:spPr>
          <a:xfrm rot="16200000" flipH="1">
            <a:off x="4461666" y="4123396"/>
            <a:ext cx="511704" cy="719939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1F2931DE-3C5A-AF48-A4B4-567F212F3489}"/>
              </a:ext>
            </a:extLst>
          </p:cNvPr>
          <p:cNvSpPr/>
          <p:nvPr/>
        </p:nvSpPr>
        <p:spPr>
          <a:xfrm>
            <a:off x="5077488" y="4488731"/>
            <a:ext cx="1204666" cy="5009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1711992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82D478-18BE-9E4C-A468-682B955D0E0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11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C0BABDE-054D-034F-B880-8959F6BB62F1}"/>
              </a:ext>
            </a:extLst>
          </p:cNvPr>
          <p:cNvSpPr/>
          <p:nvPr/>
        </p:nvSpPr>
        <p:spPr>
          <a:xfrm>
            <a:off x="1491176" y="1662343"/>
            <a:ext cx="1204666" cy="666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size</a:t>
            </a:r>
          </a:p>
          <a:p>
            <a:pPr algn="ctr"/>
            <a:r>
              <a:rPr lang="en-US" sz="2000" dirty="0">
                <a:latin typeface="Sniglet" pitchFamily="82" charset="0"/>
              </a:rPr>
              <a:t>0x20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10553DB-214B-2E45-9C5F-27D51D812174}"/>
              </a:ext>
            </a:extLst>
          </p:cNvPr>
          <p:cNvSpPr/>
          <p:nvPr/>
        </p:nvSpPr>
        <p:spPr>
          <a:xfrm>
            <a:off x="2706773" y="1662343"/>
            <a:ext cx="1204666" cy="666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size</a:t>
            </a:r>
          </a:p>
          <a:p>
            <a:pPr algn="ctr"/>
            <a:r>
              <a:rPr lang="en-US" sz="2000" dirty="0">
                <a:latin typeface="Sniglet" pitchFamily="82" charset="0"/>
              </a:rPr>
              <a:t>0x30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C3CE073-1A3C-6046-92B0-3FC863FE7799}"/>
              </a:ext>
            </a:extLst>
          </p:cNvPr>
          <p:cNvSpPr/>
          <p:nvPr/>
        </p:nvSpPr>
        <p:spPr>
          <a:xfrm>
            <a:off x="3922370" y="1662343"/>
            <a:ext cx="1204666" cy="666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size</a:t>
            </a:r>
          </a:p>
          <a:p>
            <a:pPr algn="ctr"/>
            <a:r>
              <a:rPr lang="en-US" sz="2000" dirty="0">
                <a:latin typeface="Sniglet" pitchFamily="82" charset="0"/>
              </a:rPr>
              <a:t>…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AF10D8C-9568-5A46-B51D-ACCD04B2701C}"/>
              </a:ext>
            </a:extLst>
          </p:cNvPr>
          <p:cNvSpPr/>
          <p:nvPr/>
        </p:nvSpPr>
        <p:spPr>
          <a:xfrm>
            <a:off x="5137967" y="1662343"/>
            <a:ext cx="1204666" cy="666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size</a:t>
            </a:r>
          </a:p>
          <a:p>
            <a:pPr algn="ctr"/>
            <a:r>
              <a:rPr lang="en-US" sz="2000" dirty="0">
                <a:latin typeface="Sniglet" pitchFamily="82" charset="0"/>
              </a:rPr>
              <a:t>0x410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C62AD0F-D0E3-584A-A5ED-3D849C44DBBA}"/>
              </a:ext>
            </a:extLst>
          </p:cNvPr>
          <p:cNvSpPr/>
          <p:nvPr/>
        </p:nvSpPr>
        <p:spPr>
          <a:xfrm>
            <a:off x="2432944" y="2964352"/>
            <a:ext cx="1204666" cy="5009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chunk1</a:t>
            </a:r>
          </a:p>
        </p:txBody>
      </p: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C0B02C44-D9AE-B04D-B139-19F830821A4E}"/>
              </a:ext>
            </a:extLst>
          </p:cNvPr>
          <p:cNvCxnSpPr>
            <a:stCxn id="12" idx="2"/>
            <a:endCxn id="21" idx="1"/>
          </p:cNvCxnSpPr>
          <p:nvPr/>
        </p:nvCxnSpPr>
        <p:spPr>
          <a:xfrm rot="16200000" flipH="1">
            <a:off x="1820376" y="2602270"/>
            <a:ext cx="885701" cy="339435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636F7F2E-3A1A-6F4A-904F-0FA91FB76A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20359" y="1496264"/>
            <a:ext cx="3980465" cy="3847374"/>
          </a:xfrm>
        </p:spPr>
        <p:txBody>
          <a:bodyPr anchor="t"/>
          <a:lstStyle/>
          <a:p>
            <a:pPr marL="50799" indent="0">
              <a:buNone/>
            </a:pPr>
            <a:r>
              <a:rPr lang="en-US" dirty="0"/>
              <a:t>Core idea: </a:t>
            </a:r>
          </a:p>
          <a:p>
            <a:pPr marL="507999" indent="-457200">
              <a:buAutoNum type="arabicPeriod"/>
            </a:pPr>
            <a:r>
              <a:rPr lang="en-US" dirty="0"/>
              <a:t>Free chunk1</a:t>
            </a:r>
          </a:p>
          <a:p>
            <a:pPr marL="507999" indent="-457200">
              <a:buFont typeface="Sniglet" pitchFamily="82" charset="0"/>
              <a:buAutoNum type="arabicPeriod"/>
            </a:pPr>
            <a:r>
              <a:rPr lang="en-US" dirty="0"/>
              <a:t>Free chunk1</a:t>
            </a:r>
          </a:p>
          <a:p>
            <a:pPr marL="507999" indent="-457200">
              <a:buFont typeface="Sniglet" pitchFamily="82" charset="0"/>
              <a:buAutoNum type="arabicPeriod"/>
            </a:pPr>
            <a:r>
              <a:rPr lang="en-US" dirty="0"/>
              <a:t>Malloc to chunk1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F2931DE-3C5A-AF48-A4B4-567F212F3489}"/>
              </a:ext>
            </a:extLst>
          </p:cNvPr>
          <p:cNvSpPr/>
          <p:nvPr/>
        </p:nvSpPr>
        <p:spPr>
          <a:xfrm>
            <a:off x="1491176" y="4540775"/>
            <a:ext cx="1204666" cy="5009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chunk1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6154E3F-0853-574B-ABA6-704A802996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3220"/>
          <a:stretch/>
        </p:blipFill>
        <p:spPr>
          <a:xfrm>
            <a:off x="1491176" y="5271735"/>
            <a:ext cx="5010254" cy="50097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6D29C95-C277-E747-9963-D23D7803FA22}"/>
              </a:ext>
            </a:extLst>
          </p:cNvPr>
          <p:cNvSpPr txBox="1"/>
          <p:nvPr/>
        </p:nvSpPr>
        <p:spPr>
          <a:xfrm>
            <a:off x="2944103" y="4559978"/>
            <a:ext cx="8386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  <a:latin typeface="Sniglet" pitchFamily="82" charset="0"/>
              </a:rPr>
              <a:t>In use</a:t>
            </a:r>
          </a:p>
        </p:txBody>
      </p:sp>
    </p:spTree>
    <p:extLst>
      <p:ext uri="{BB962C8B-B14F-4D97-AF65-F5344CB8AC3E}">
        <p14:creationId xmlns:p14="http://schemas.microsoft.com/office/powerpoint/2010/main" val="30046990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82D478-18BE-9E4C-A468-682B955D0E0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12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C0BABDE-054D-034F-B880-8959F6BB62F1}"/>
              </a:ext>
            </a:extLst>
          </p:cNvPr>
          <p:cNvSpPr/>
          <p:nvPr/>
        </p:nvSpPr>
        <p:spPr>
          <a:xfrm>
            <a:off x="1491176" y="1662343"/>
            <a:ext cx="1204666" cy="666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size</a:t>
            </a:r>
          </a:p>
          <a:p>
            <a:pPr algn="ctr"/>
            <a:r>
              <a:rPr lang="en-US" sz="2000" dirty="0">
                <a:latin typeface="Sniglet" pitchFamily="82" charset="0"/>
              </a:rPr>
              <a:t>0x20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10553DB-214B-2E45-9C5F-27D51D812174}"/>
              </a:ext>
            </a:extLst>
          </p:cNvPr>
          <p:cNvSpPr/>
          <p:nvPr/>
        </p:nvSpPr>
        <p:spPr>
          <a:xfrm>
            <a:off x="2706773" y="1662343"/>
            <a:ext cx="1204666" cy="666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size</a:t>
            </a:r>
          </a:p>
          <a:p>
            <a:pPr algn="ctr"/>
            <a:r>
              <a:rPr lang="en-US" sz="2000" dirty="0">
                <a:latin typeface="Sniglet" pitchFamily="82" charset="0"/>
              </a:rPr>
              <a:t>0x30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C3CE073-1A3C-6046-92B0-3FC863FE7799}"/>
              </a:ext>
            </a:extLst>
          </p:cNvPr>
          <p:cNvSpPr/>
          <p:nvPr/>
        </p:nvSpPr>
        <p:spPr>
          <a:xfrm>
            <a:off x="3922370" y="1662343"/>
            <a:ext cx="1204666" cy="666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size</a:t>
            </a:r>
          </a:p>
          <a:p>
            <a:pPr algn="ctr"/>
            <a:r>
              <a:rPr lang="en-US" sz="2000" dirty="0">
                <a:latin typeface="Sniglet" pitchFamily="82" charset="0"/>
              </a:rPr>
              <a:t>…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AF10D8C-9568-5A46-B51D-ACCD04B2701C}"/>
              </a:ext>
            </a:extLst>
          </p:cNvPr>
          <p:cNvSpPr/>
          <p:nvPr/>
        </p:nvSpPr>
        <p:spPr>
          <a:xfrm>
            <a:off x="5137967" y="1662343"/>
            <a:ext cx="1204666" cy="666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size</a:t>
            </a:r>
          </a:p>
          <a:p>
            <a:pPr algn="ctr"/>
            <a:r>
              <a:rPr lang="en-US" sz="2000" dirty="0">
                <a:latin typeface="Sniglet" pitchFamily="82" charset="0"/>
              </a:rPr>
              <a:t>0x410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C62AD0F-D0E3-584A-A5ED-3D849C44DBBA}"/>
              </a:ext>
            </a:extLst>
          </p:cNvPr>
          <p:cNvSpPr/>
          <p:nvPr/>
        </p:nvSpPr>
        <p:spPr>
          <a:xfrm>
            <a:off x="2432944" y="2607514"/>
            <a:ext cx="1204666" cy="5009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chunk1</a:t>
            </a:r>
          </a:p>
        </p:txBody>
      </p: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C0B02C44-D9AE-B04D-B139-19F830821A4E}"/>
              </a:ext>
            </a:extLst>
          </p:cNvPr>
          <p:cNvCxnSpPr>
            <a:stCxn id="12" idx="2"/>
            <a:endCxn id="21" idx="1"/>
          </p:cNvCxnSpPr>
          <p:nvPr/>
        </p:nvCxnSpPr>
        <p:spPr>
          <a:xfrm rot="16200000" flipH="1">
            <a:off x="1998795" y="2423851"/>
            <a:ext cx="528863" cy="339435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636F7F2E-3A1A-6F4A-904F-0FA91FB76A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20359" y="1496264"/>
            <a:ext cx="3980465" cy="3847374"/>
          </a:xfrm>
        </p:spPr>
        <p:txBody>
          <a:bodyPr anchor="t"/>
          <a:lstStyle/>
          <a:p>
            <a:pPr marL="50799" indent="0">
              <a:buNone/>
            </a:pPr>
            <a:r>
              <a:rPr lang="en-US" dirty="0"/>
              <a:t>Core idea: </a:t>
            </a:r>
          </a:p>
          <a:p>
            <a:pPr marL="507999" indent="-457200">
              <a:buAutoNum type="arabicPeriod"/>
            </a:pPr>
            <a:r>
              <a:rPr lang="en-US" dirty="0"/>
              <a:t>Free chunk1</a:t>
            </a:r>
          </a:p>
          <a:p>
            <a:pPr marL="507999" indent="-457200">
              <a:buFont typeface="Sniglet" pitchFamily="82" charset="0"/>
              <a:buAutoNum type="arabicPeriod"/>
            </a:pPr>
            <a:r>
              <a:rPr lang="en-US" dirty="0"/>
              <a:t>Free chunk1</a:t>
            </a:r>
          </a:p>
          <a:p>
            <a:pPr marL="507999" indent="-457200">
              <a:buFont typeface="Sniglet" pitchFamily="82" charset="0"/>
              <a:buAutoNum type="arabicPeriod"/>
            </a:pPr>
            <a:r>
              <a:rPr lang="en-US" dirty="0"/>
              <a:t>Malloc to chunk1</a:t>
            </a:r>
          </a:p>
          <a:p>
            <a:pPr marL="507999" indent="-457200">
              <a:buFont typeface="Sniglet" pitchFamily="82" charset="0"/>
              <a:buAutoNum type="arabicPeriod"/>
            </a:pPr>
            <a:r>
              <a:rPr lang="en-US" dirty="0"/>
              <a:t>Edit chunk1 -&gt; victim</a:t>
            </a:r>
          </a:p>
          <a:p>
            <a:pPr marL="507999" indent="-457200">
              <a:buFont typeface="Sniglet" pitchFamily="82" charset="0"/>
              <a:buAutoNum type="arabicPeriod"/>
            </a:pP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F2931DE-3C5A-AF48-A4B4-567F212F3489}"/>
              </a:ext>
            </a:extLst>
          </p:cNvPr>
          <p:cNvSpPr/>
          <p:nvPr/>
        </p:nvSpPr>
        <p:spPr>
          <a:xfrm>
            <a:off x="1491176" y="4540775"/>
            <a:ext cx="1204666" cy="5009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chunk1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6154E3F-0853-574B-ABA6-704A802996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3220"/>
          <a:stretch/>
        </p:blipFill>
        <p:spPr>
          <a:xfrm>
            <a:off x="1491176" y="5271735"/>
            <a:ext cx="5010254" cy="50097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6D29C95-C277-E747-9963-D23D7803FA22}"/>
              </a:ext>
            </a:extLst>
          </p:cNvPr>
          <p:cNvSpPr txBox="1"/>
          <p:nvPr/>
        </p:nvSpPr>
        <p:spPr>
          <a:xfrm>
            <a:off x="2944103" y="4559978"/>
            <a:ext cx="8386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  <a:latin typeface="Sniglet" pitchFamily="82" charset="0"/>
              </a:rPr>
              <a:t>In use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16E7C88-4D6A-574E-9407-BF955CD0A058}"/>
              </a:ext>
            </a:extLst>
          </p:cNvPr>
          <p:cNvCxnSpPr/>
          <p:nvPr/>
        </p:nvCxnSpPr>
        <p:spPr>
          <a:xfrm>
            <a:off x="2780839" y="5541376"/>
            <a:ext cx="1654069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C34DE48A-194C-A54E-A1E8-860FE62262C7}"/>
              </a:ext>
            </a:extLst>
          </p:cNvPr>
          <p:cNvCxnSpPr>
            <a:cxnSpLocks/>
            <a:endCxn id="23" idx="1"/>
          </p:cNvCxnSpPr>
          <p:nvPr/>
        </p:nvCxnSpPr>
        <p:spPr>
          <a:xfrm rot="16200000" flipH="1">
            <a:off x="2390878" y="3549296"/>
            <a:ext cx="1165101" cy="283478"/>
          </a:xfrm>
          <a:prstGeom prst="bentConnector2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D41758C7-6ED1-9D45-8FF4-0062D2871AA2}"/>
              </a:ext>
            </a:extLst>
          </p:cNvPr>
          <p:cNvSpPr/>
          <p:nvPr/>
        </p:nvSpPr>
        <p:spPr>
          <a:xfrm>
            <a:off x="3115167" y="4023099"/>
            <a:ext cx="1204666" cy="500973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victim</a:t>
            </a:r>
          </a:p>
        </p:txBody>
      </p:sp>
    </p:spTree>
    <p:extLst>
      <p:ext uri="{BB962C8B-B14F-4D97-AF65-F5344CB8AC3E}">
        <p14:creationId xmlns:p14="http://schemas.microsoft.com/office/powerpoint/2010/main" val="28532853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82D478-18BE-9E4C-A468-682B955D0E0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13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C0BABDE-054D-034F-B880-8959F6BB62F1}"/>
              </a:ext>
            </a:extLst>
          </p:cNvPr>
          <p:cNvSpPr/>
          <p:nvPr/>
        </p:nvSpPr>
        <p:spPr>
          <a:xfrm>
            <a:off x="1491176" y="1662343"/>
            <a:ext cx="1204666" cy="666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size</a:t>
            </a:r>
          </a:p>
          <a:p>
            <a:pPr algn="ctr"/>
            <a:r>
              <a:rPr lang="en-US" sz="2000" dirty="0">
                <a:latin typeface="Sniglet" pitchFamily="82" charset="0"/>
              </a:rPr>
              <a:t>0x20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10553DB-214B-2E45-9C5F-27D51D812174}"/>
              </a:ext>
            </a:extLst>
          </p:cNvPr>
          <p:cNvSpPr/>
          <p:nvPr/>
        </p:nvSpPr>
        <p:spPr>
          <a:xfrm>
            <a:off x="2706773" y="1662343"/>
            <a:ext cx="1204666" cy="666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size</a:t>
            </a:r>
          </a:p>
          <a:p>
            <a:pPr algn="ctr"/>
            <a:r>
              <a:rPr lang="en-US" sz="2000" dirty="0">
                <a:latin typeface="Sniglet" pitchFamily="82" charset="0"/>
              </a:rPr>
              <a:t>0x30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C3CE073-1A3C-6046-92B0-3FC863FE7799}"/>
              </a:ext>
            </a:extLst>
          </p:cNvPr>
          <p:cNvSpPr/>
          <p:nvPr/>
        </p:nvSpPr>
        <p:spPr>
          <a:xfrm>
            <a:off x="3922370" y="1662343"/>
            <a:ext cx="1204666" cy="666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size</a:t>
            </a:r>
          </a:p>
          <a:p>
            <a:pPr algn="ctr"/>
            <a:r>
              <a:rPr lang="en-US" sz="2000" dirty="0">
                <a:latin typeface="Sniglet" pitchFamily="82" charset="0"/>
              </a:rPr>
              <a:t>…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AF10D8C-9568-5A46-B51D-ACCD04B2701C}"/>
              </a:ext>
            </a:extLst>
          </p:cNvPr>
          <p:cNvSpPr/>
          <p:nvPr/>
        </p:nvSpPr>
        <p:spPr>
          <a:xfrm>
            <a:off x="5137967" y="1662343"/>
            <a:ext cx="1204666" cy="666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size</a:t>
            </a:r>
          </a:p>
          <a:p>
            <a:pPr algn="ctr"/>
            <a:r>
              <a:rPr lang="en-US" sz="2000" dirty="0">
                <a:latin typeface="Sniglet" pitchFamily="82" charset="0"/>
              </a:rPr>
              <a:t>0x410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C62AD0F-D0E3-584A-A5ED-3D849C44DBBA}"/>
              </a:ext>
            </a:extLst>
          </p:cNvPr>
          <p:cNvSpPr/>
          <p:nvPr/>
        </p:nvSpPr>
        <p:spPr>
          <a:xfrm>
            <a:off x="2432944" y="2607514"/>
            <a:ext cx="1204666" cy="5009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chunk1</a:t>
            </a:r>
          </a:p>
        </p:txBody>
      </p: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C0B02C44-D9AE-B04D-B139-19F830821A4E}"/>
              </a:ext>
            </a:extLst>
          </p:cNvPr>
          <p:cNvCxnSpPr>
            <a:stCxn id="12" idx="2"/>
            <a:endCxn id="21" idx="1"/>
          </p:cNvCxnSpPr>
          <p:nvPr/>
        </p:nvCxnSpPr>
        <p:spPr>
          <a:xfrm rot="16200000" flipH="1">
            <a:off x="1998795" y="2423851"/>
            <a:ext cx="528863" cy="339435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636F7F2E-3A1A-6F4A-904F-0FA91FB76A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20359" y="1496264"/>
            <a:ext cx="3980465" cy="3847374"/>
          </a:xfrm>
        </p:spPr>
        <p:txBody>
          <a:bodyPr anchor="t"/>
          <a:lstStyle/>
          <a:p>
            <a:pPr marL="50799" indent="0">
              <a:buNone/>
            </a:pPr>
            <a:r>
              <a:rPr lang="en-US" dirty="0"/>
              <a:t>Core idea: </a:t>
            </a:r>
          </a:p>
          <a:p>
            <a:pPr marL="507999" indent="-457200">
              <a:buAutoNum type="arabicPeriod"/>
            </a:pPr>
            <a:r>
              <a:rPr lang="en-US" dirty="0"/>
              <a:t>Free chunk1</a:t>
            </a:r>
          </a:p>
          <a:p>
            <a:pPr marL="507999" indent="-457200">
              <a:buFont typeface="Sniglet" pitchFamily="82" charset="0"/>
              <a:buAutoNum type="arabicPeriod"/>
            </a:pPr>
            <a:r>
              <a:rPr lang="en-US" dirty="0"/>
              <a:t>Free chunk1</a:t>
            </a:r>
          </a:p>
          <a:p>
            <a:pPr marL="507999" indent="-457200">
              <a:buFont typeface="Sniglet" pitchFamily="82" charset="0"/>
              <a:buAutoNum type="arabicPeriod"/>
            </a:pPr>
            <a:r>
              <a:rPr lang="en-US" dirty="0"/>
              <a:t>Malloc to chunk1</a:t>
            </a:r>
          </a:p>
          <a:p>
            <a:pPr marL="507999" indent="-457200">
              <a:buFont typeface="Sniglet" pitchFamily="82" charset="0"/>
              <a:buAutoNum type="arabicPeriod"/>
            </a:pPr>
            <a:r>
              <a:rPr lang="en-US" dirty="0"/>
              <a:t>Edit chunk1 -&gt; victim</a:t>
            </a:r>
          </a:p>
          <a:p>
            <a:pPr marL="50799" indent="0">
              <a:buNone/>
            </a:pPr>
            <a:r>
              <a:rPr lang="en-US" dirty="0"/>
              <a:t>Similar to use after free:</a:t>
            </a:r>
          </a:p>
          <a:p>
            <a:pPr marL="507999" indent="-457200">
              <a:buAutoNum type="arabicPeriod" startAt="5"/>
            </a:pPr>
            <a:r>
              <a:rPr lang="en-US" dirty="0"/>
              <a:t>Malloc to chunk1</a:t>
            </a:r>
          </a:p>
          <a:p>
            <a:pPr marL="507999" indent="-457200">
              <a:buAutoNum type="arabicPeriod" startAt="5"/>
            </a:pPr>
            <a:r>
              <a:rPr lang="en-US" dirty="0"/>
              <a:t>Malloc to victim</a:t>
            </a:r>
          </a:p>
          <a:p>
            <a:pPr marL="50799" indent="0">
              <a:buNone/>
            </a:pPr>
            <a:r>
              <a:rPr lang="en-US" dirty="0">
                <a:solidFill>
                  <a:schemeClr val="accent1"/>
                </a:solidFill>
              </a:rPr>
              <a:t>Arbitrary Read/Write</a:t>
            </a:r>
          </a:p>
          <a:p>
            <a:pPr marL="507999" indent="-457200">
              <a:buAutoNum type="arabicPeriod" startAt="5"/>
            </a:pPr>
            <a:endParaRPr lang="en-US" dirty="0"/>
          </a:p>
          <a:p>
            <a:pPr marL="507999" indent="-457200">
              <a:buFont typeface="Sniglet" pitchFamily="82" charset="0"/>
              <a:buAutoNum type="arabicPeriod"/>
            </a:pP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F2931DE-3C5A-AF48-A4B4-567F212F3489}"/>
              </a:ext>
            </a:extLst>
          </p:cNvPr>
          <p:cNvSpPr/>
          <p:nvPr/>
        </p:nvSpPr>
        <p:spPr>
          <a:xfrm>
            <a:off x="1491176" y="4540775"/>
            <a:ext cx="1204666" cy="5009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chunk1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6154E3F-0853-574B-ABA6-704A802996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3220"/>
          <a:stretch/>
        </p:blipFill>
        <p:spPr>
          <a:xfrm>
            <a:off x="1491176" y="5271735"/>
            <a:ext cx="5010254" cy="50097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6D29C95-C277-E747-9963-D23D7803FA22}"/>
              </a:ext>
            </a:extLst>
          </p:cNvPr>
          <p:cNvSpPr txBox="1"/>
          <p:nvPr/>
        </p:nvSpPr>
        <p:spPr>
          <a:xfrm>
            <a:off x="2944103" y="4559978"/>
            <a:ext cx="8386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  <a:latin typeface="Sniglet" pitchFamily="82" charset="0"/>
              </a:rPr>
              <a:t>In use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16E7C88-4D6A-574E-9407-BF955CD0A058}"/>
              </a:ext>
            </a:extLst>
          </p:cNvPr>
          <p:cNvCxnSpPr/>
          <p:nvPr/>
        </p:nvCxnSpPr>
        <p:spPr>
          <a:xfrm>
            <a:off x="2780839" y="5541376"/>
            <a:ext cx="1654069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C34DE48A-194C-A54E-A1E8-860FE62262C7}"/>
              </a:ext>
            </a:extLst>
          </p:cNvPr>
          <p:cNvCxnSpPr>
            <a:cxnSpLocks/>
            <a:endCxn id="23" idx="1"/>
          </p:cNvCxnSpPr>
          <p:nvPr/>
        </p:nvCxnSpPr>
        <p:spPr>
          <a:xfrm rot="16200000" flipH="1">
            <a:off x="2390878" y="3549296"/>
            <a:ext cx="1165101" cy="283478"/>
          </a:xfrm>
          <a:prstGeom prst="bentConnector2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D41758C7-6ED1-9D45-8FF4-0062D2871AA2}"/>
              </a:ext>
            </a:extLst>
          </p:cNvPr>
          <p:cNvSpPr/>
          <p:nvPr/>
        </p:nvSpPr>
        <p:spPr>
          <a:xfrm>
            <a:off x="3115167" y="4023099"/>
            <a:ext cx="1204666" cy="500973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victim</a:t>
            </a:r>
          </a:p>
        </p:txBody>
      </p:sp>
    </p:spTree>
    <p:extLst>
      <p:ext uri="{BB962C8B-B14F-4D97-AF65-F5344CB8AC3E}">
        <p14:creationId xmlns:p14="http://schemas.microsoft.com/office/powerpoint/2010/main" val="4791225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7C278-884F-CB49-BFBB-B207650C5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Arbitrary read/write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140073-F027-9446-822A-BB6F4EF7A7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799" indent="0">
              <a:buNone/>
            </a:pPr>
            <a:r>
              <a:rPr lang="en-US" dirty="0"/>
              <a:t>Once arbitrary read/write exists:</a:t>
            </a:r>
          </a:p>
          <a:p>
            <a:pPr marL="507999" indent="-457200">
              <a:buAutoNum type="arabicPeriod"/>
            </a:pPr>
            <a:r>
              <a:rPr lang="en-US" dirty="0"/>
              <a:t>Overwrite GOT table</a:t>
            </a:r>
          </a:p>
          <a:p>
            <a:pPr marL="507999" indent="-457200">
              <a:buAutoNum type="arabicPeriod"/>
            </a:pPr>
            <a:r>
              <a:rPr lang="en-US" dirty="0"/>
              <a:t>Overwrite saved return address</a:t>
            </a:r>
          </a:p>
          <a:p>
            <a:pPr marL="507999" indent="-457200">
              <a:buAutoNum type="arabicPeriod"/>
            </a:pPr>
            <a:r>
              <a:rPr lang="en-US" dirty="0"/>
              <a:t>Overwrite function pointer</a:t>
            </a:r>
          </a:p>
          <a:p>
            <a:pPr marL="507999" indent="-457200">
              <a:buAutoNum type="arabicPeriod"/>
            </a:pPr>
            <a:r>
              <a:rPr lang="en-US" dirty="0" err="1"/>
              <a:t>glibc</a:t>
            </a:r>
            <a:r>
              <a:rPr lang="en-US" dirty="0"/>
              <a:t> function (</a:t>
            </a:r>
            <a:r>
              <a:rPr lang="en-US" dirty="0" err="1"/>
              <a:t>e.g</a:t>
            </a:r>
            <a:r>
              <a:rPr lang="en-US" dirty="0"/>
              <a:t>, __</a:t>
            </a:r>
            <a:r>
              <a:rPr lang="en-US" dirty="0" err="1"/>
              <a:t>malloc_hook</a:t>
            </a:r>
            <a:r>
              <a:rPr lang="en-US" dirty="0"/>
              <a:t>)</a:t>
            </a:r>
          </a:p>
          <a:p>
            <a:pPr marL="50799" indent="0">
              <a:buNone/>
            </a:pPr>
            <a:r>
              <a:rPr lang="en-US" dirty="0"/>
              <a:t>Arbitrary read will help us know the base of </a:t>
            </a:r>
            <a:r>
              <a:rPr lang="en-US" dirty="0" err="1"/>
              <a:t>libc</a:t>
            </a:r>
            <a:endParaRPr lang="en-US" dirty="0"/>
          </a:p>
          <a:p>
            <a:pPr marL="50799" indent="0">
              <a:buNone/>
            </a:pPr>
            <a:endParaRPr lang="en-US" dirty="0"/>
          </a:p>
          <a:p>
            <a:pPr marL="50799" indent="0">
              <a:buNone/>
            </a:pPr>
            <a:r>
              <a:rPr lang="en-US" dirty="0">
                <a:solidFill>
                  <a:schemeClr val="accent1"/>
                </a:solidFill>
              </a:rPr>
              <a:t>Arbitrary execution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170784-667C-4F4D-8754-19CE8CAD6C0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1477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E196E-D250-2E4B-A815-0AE90B929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Arbitrary execution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E1F19B-ECD7-A846-854F-8C64B61711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799" indent="0">
              <a:buNone/>
            </a:pPr>
            <a:r>
              <a:rPr lang="en-US" dirty="0"/>
              <a:t>To execute malicious code:</a:t>
            </a:r>
          </a:p>
          <a:p>
            <a:pPr marL="507999" indent="-457200">
              <a:buAutoNum type="arabicPeriod"/>
            </a:pPr>
            <a:r>
              <a:rPr lang="en-US" dirty="0"/>
              <a:t>Malicious function</a:t>
            </a:r>
          </a:p>
          <a:p>
            <a:pPr marL="507999" indent="-457200">
              <a:buAutoNum type="arabicPeriod"/>
            </a:pPr>
            <a:r>
              <a:rPr lang="en-US" dirty="0"/>
              <a:t>Shellcode</a:t>
            </a:r>
          </a:p>
          <a:p>
            <a:pPr marL="507999" indent="-457200">
              <a:buAutoNum type="arabicPeriod"/>
            </a:pPr>
            <a:r>
              <a:rPr lang="en-US" dirty="0"/>
              <a:t>ROP chain</a:t>
            </a:r>
          </a:p>
          <a:p>
            <a:pPr marL="50799" indent="0">
              <a:buNone/>
            </a:pPr>
            <a:endParaRPr lang="en-US" dirty="0"/>
          </a:p>
          <a:p>
            <a:pPr marL="50799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8F11BC-0AD5-2243-AE70-85C08DFA0D8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2904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73FDB01-C2F7-7B41-9CBD-9E69959BCE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Heap Overflow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995B19C-C361-314D-B94D-3DD2985C069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8513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82D478-18BE-9E4C-A468-682B955D0E0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17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C0BABDE-054D-034F-B880-8959F6BB62F1}"/>
              </a:ext>
            </a:extLst>
          </p:cNvPr>
          <p:cNvSpPr/>
          <p:nvPr/>
        </p:nvSpPr>
        <p:spPr>
          <a:xfrm>
            <a:off x="1491176" y="1662343"/>
            <a:ext cx="1204666" cy="666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size</a:t>
            </a:r>
          </a:p>
          <a:p>
            <a:pPr algn="ctr"/>
            <a:r>
              <a:rPr lang="en-US" sz="2000" dirty="0">
                <a:latin typeface="Sniglet" pitchFamily="82" charset="0"/>
              </a:rPr>
              <a:t>0x20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10553DB-214B-2E45-9C5F-27D51D812174}"/>
              </a:ext>
            </a:extLst>
          </p:cNvPr>
          <p:cNvSpPr/>
          <p:nvPr/>
        </p:nvSpPr>
        <p:spPr>
          <a:xfrm>
            <a:off x="2706773" y="1662343"/>
            <a:ext cx="1204666" cy="666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size</a:t>
            </a:r>
          </a:p>
          <a:p>
            <a:pPr algn="ctr"/>
            <a:r>
              <a:rPr lang="en-US" sz="2000" dirty="0">
                <a:latin typeface="Sniglet" pitchFamily="82" charset="0"/>
              </a:rPr>
              <a:t>0x30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C3CE073-1A3C-6046-92B0-3FC863FE7799}"/>
              </a:ext>
            </a:extLst>
          </p:cNvPr>
          <p:cNvSpPr/>
          <p:nvPr/>
        </p:nvSpPr>
        <p:spPr>
          <a:xfrm>
            <a:off x="3922370" y="1662343"/>
            <a:ext cx="1204666" cy="666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size</a:t>
            </a:r>
          </a:p>
          <a:p>
            <a:pPr algn="ctr"/>
            <a:r>
              <a:rPr lang="en-US" sz="2000" dirty="0">
                <a:latin typeface="Sniglet" pitchFamily="82" charset="0"/>
              </a:rPr>
              <a:t>…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AF10D8C-9568-5A46-B51D-ACCD04B2701C}"/>
              </a:ext>
            </a:extLst>
          </p:cNvPr>
          <p:cNvSpPr/>
          <p:nvPr/>
        </p:nvSpPr>
        <p:spPr>
          <a:xfrm>
            <a:off x="5137967" y="1662343"/>
            <a:ext cx="1204666" cy="666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size</a:t>
            </a:r>
          </a:p>
          <a:p>
            <a:pPr algn="ctr"/>
            <a:r>
              <a:rPr lang="en-US" sz="2000" dirty="0">
                <a:latin typeface="Sniglet" pitchFamily="82" charset="0"/>
              </a:rPr>
              <a:t>0x410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C62AD0F-D0E3-584A-A5ED-3D849C44DBBA}"/>
              </a:ext>
            </a:extLst>
          </p:cNvPr>
          <p:cNvSpPr/>
          <p:nvPr/>
        </p:nvSpPr>
        <p:spPr>
          <a:xfrm>
            <a:off x="2432944" y="2607514"/>
            <a:ext cx="1204666" cy="5009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chunk1</a:t>
            </a:r>
          </a:p>
        </p:txBody>
      </p: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C0B02C44-D9AE-B04D-B139-19F830821A4E}"/>
              </a:ext>
            </a:extLst>
          </p:cNvPr>
          <p:cNvCxnSpPr>
            <a:stCxn id="12" idx="2"/>
            <a:endCxn id="21" idx="1"/>
          </p:cNvCxnSpPr>
          <p:nvPr/>
        </p:nvCxnSpPr>
        <p:spPr>
          <a:xfrm rot="16200000" flipH="1">
            <a:off x="1998795" y="2423851"/>
            <a:ext cx="528863" cy="339435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636F7F2E-3A1A-6F4A-904F-0FA91FB76A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20359" y="1496264"/>
            <a:ext cx="3980465" cy="3847374"/>
          </a:xfrm>
        </p:spPr>
        <p:txBody>
          <a:bodyPr anchor="t"/>
          <a:lstStyle/>
          <a:p>
            <a:pPr marL="50799" indent="0">
              <a:buNone/>
            </a:pPr>
            <a:r>
              <a:rPr lang="en-US" dirty="0"/>
              <a:t>Core idea: </a:t>
            </a:r>
          </a:p>
          <a:p>
            <a:pPr marL="507999" indent="-457200">
              <a:buAutoNum type="arabicPeriod"/>
            </a:pPr>
            <a:r>
              <a:rPr lang="en-US" dirty="0"/>
              <a:t>Free chunk1</a:t>
            </a:r>
          </a:p>
          <a:p>
            <a:pPr marL="507999" indent="-457200">
              <a:buFont typeface="Sniglet" pitchFamily="82" charset="0"/>
              <a:buAutoNum type="arabicPeriod"/>
            </a:pPr>
            <a:r>
              <a:rPr lang="en-US" dirty="0"/>
              <a:t>Free chunk1</a:t>
            </a:r>
          </a:p>
          <a:p>
            <a:pPr marL="507999" indent="-457200">
              <a:buFont typeface="Sniglet" pitchFamily="82" charset="0"/>
              <a:buAutoNum type="arabicPeriod"/>
            </a:pPr>
            <a:r>
              <a:rPr lang="en-US" dirty="0"/>
              <a:t>Malloc to chunk1</a:t>
            </a:r>
          </a:p>
          <a:p>
            <a:pPr marL="507999" indent="-457200">
              <a:buFont typeface="Sniglet" pitchFamily="82" charset="0"/>
              <a:buAutoNum type="arabicPeriod"/>
            </a:pPr>
            <a:r>
              <a:rPr lang="en-US" dirty="0"/>
              <a:t>Edit chunk1 -&gt; victim</a:t>
            </a:r>
          </a:p>
          <a:p>
            <a:pPr marL="50799" indent="0">
              <a:buNone/>
            </a:pPr>
            <a:r>
              <a:rPr lang="en-US" dirty="0"/>
              <a:t>Similar to use after free:</a:t>
            </a:r>
          </a:p>
          <a:p>
            <a:pPr marL="507999" indent="-457200">
              <a:buAutoNum type="arabicPeriod" startAt="5"/>
            </a:pPr>
            <a:r>
              <a:rPr lang="en-US" dirty="0"/>
              <a:t>Malloc to chunk1</a:t>
            </a:r>
          </a:p>
          <a:p>
            <a:pPr marL="507999" indent="-457200">
              <a:buAutoNum type="arabicPeriod" startAt="5"/>
            </a:pPr>
            <a:r>
              <a:rPr lang="en-US" dirty="0"/>
              <a:t>Malloc to victim</a:t>
            </a:r>
          </a:p>
          <a:p>
            <a:pPr marL="50799" indent="0">
              <a:buNone/>
            </a:pPr>
            <a:r>
              <a:rPr lang="en-US" dirty="0">
                <a:solidFill>
                  <a:schemeClr val="accent1"/>
                </a:solidFill>
              </a:rPr>
              <a:t>Arbitrary Read/Write</a:t>
            </a:r>
          </a:p>
          <a:p>
            <a:pPr marL="507999" indent="-457200">
              <a:buAutoNum type="arabicPeriod" startAt="5"/>
            </a:pPr>
            <a:endParaRPr lang="en-US" dirty="0"/>
          </a:p>
          <a:p>
            <a:pPr marL="507999" indent="-457200">
              <a:buFont typeface="Sniglet" pitchFamily="82" charset="0"/>
              <a:buAutoNum type="arabicPeriod"/>
            </a:pP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F2931DE-3C5A-AF48-A4B4-567F212F3489}"/>
              </a:ext>
            </a:extLst>
          </p:cNvPr>
          <p:cNvSpPr/>
          <p:nvPr/>
        </p:nvSpPr>
        <p:spPr>
          <a:xfrm>
            <a:off x="1491176" y="4540775"/>
            <a:ext cx="1204666" cy="5009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chunk1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6154E3F-0853-574B-ABA6-704A802996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3220"/>
          <a:stretch/>
        </p:blipFill>
        <p:spPr>
          <a:xfrm>
            <a:off x="1491176" y="5271735"/>
            <a:ext cx="5010254" cy="50097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6D29C95-C277-E747-9963-D23D7803FA22}"/>
              </a:ext>
            </a:extLst>
          </p:cNvPr>
          <p:cNvSpPr txBox="1"/>
          <p:nvPr/>
        </p:nvSpPr>
        <p:spPr>
          <a:xfrm>
            <a:off x="2944103" y="4559978"/>
            <a:ext cx="8386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  <a:latin typeface="Sniglet" pitchFamily="82" charset="0"/>
              </a:rPr>
              <a:t>In use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16E7C88-4D6A-574E-9407-BF955CD0A058}"/>
              </a:ext>
            </a:extLst>
          </p:cNvPr>
          <p:cNvCxnSpPr/>
          <p:nvPr/>
        </p:nvCxnSpPr>
        <p:spPr>
          <a:xfrm>
            <a:off x="2780839" y="5541376"/>
            <a:ext cx="1654069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C34DE48A-194C-A54E-A1E8-860FE62262C7}"/>
              </a:ext>
            </a:extLst>
          </p:cNvPr>
          <p:cNvCxnSpPr>
            <a:cxnSpLocks/>
            <a:endCxn id="23" idx="1"/>
          </p:cNvCxnSpPr>
          <p:nvPr/>
        </p:nvCxnSpPr>
        <p:spPr>
          <a:xfrm rot="16200000" flipH="1">
            <a:off x="2390878" y="3549296"/>
            <a:ext cx="1165101" cy="283478"/>
          </a:xfrm>
          <a:prstGeom prst="bentConnector2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D41758C7-6ED1-9D45-8FF4-0062D2871AA2}"/>
              </a:ext>
            </a:extLst>
          </p:cNvPr>
          <p:cNvSpPr/>
          <p:nvPr/>
        </p:nvSpPr>
        <p:spPr>
          <a:xfrm>
            <a:off x="3115167" y="4023099"/>
            <a:ext cx="1204666" cy="500973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victim</a:t>
            </a:r>
          </a:p>
        </p:txBody>
      </p:sp>
    </p:spTree>
    <p:extLst>
      <p:ext uri="{BB962C8B-B14F-4D97-AF65-F5344CB8AC3E}">
        <p14:creationId xmlns:p14="http://schemas.microsoft.com/office/powerpoint/2010/main" val="12418139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82D478-18BE-9E4C-A468-682B955D0E0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18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C0BABDE-054D-034F-B880-8959F6BB62F1}"/>
              </a:ext>
            </a:extLst>
          </p:cNvPr>
          <p:cNvSpPr/>
          <p:nvPr/>
        </p:nvSpPr>
        <p:spPr>
          <a:xfrm>
            <a:off x="1491176" y="1662343"/>
            <a:ext cx="1204666" cy="666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size</a:t>
            </a:r>
          </a:p>
          <a:p>
            <a:pPr algn="ctr"/>
            <a:r>
              <a:rPr lang="en-US" sz="2000" dirty="0">
                <a:latin typeface="Sniglet" pitchFamily="82" charset="0"/>
              </a:rPr>
              <a:t>0x20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10553DB-214B-2E45-9C5F-27D51D812174}"/>
              </a:ext>
            </a:extLst>
          </p:cNvPr>
          <p:cNvSpPr/>
          <p:nvPr/>
        </p:nvSpPr>
        <p:spPr>
          <a:xfrm>
            <a:off x="2706773" y="1662343"/>
            <a:ext cx="1204666" cy="666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size</a:t>
            </a:r>
          </a:p>
          <a:p>
            <a:pPr algn="ctr"/>
            <a:r>
              <a:rPr lang="en-US" sz="2000" dirty="0">
                <a:latin typeface="Sniglet" pitchFamily="82" charset="0"/>
              </a:rPr>
              <a:t>0x30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C3CE073-1A3C-6046-92B0-3FC863FE7799}"/>
              </a:ext>
            </a:extLst>
          </p:cNvPr>
          <p:cNvSpPr/>
          <p:nvPr/>
        </p:nvSpPr>
        <p:spPr>
          <a:xfrm>
            <a:off x="3922370" y="1662343"/>
            <a:ext cx="1204666" cy="666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size</a:t>
            </a:r>
          </a:p>
          <a:p>
            <a:pPr algn="ctr"/>
            <a:r>
              <a:rPr lang="en-US" sz="2000" dirty="0">
                <a:latin typeface="Sniglet" pitchFamily="82" charset="0"/>
              </a:rPr>
              <a:t>…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AF10D8C-9568-5A46-B51D-ACCD04B2701C}"/>
              </a:ext>
            </a:extLst>
          </p:cNvPr>
          <p:cNvSpPr/>
          <p:nvPr/>
        </p:nvSpPr>
        <p:spPr>
          <a:xfrm>
            <a:off x="5137967" y="1662343"/>
            <a:ext cx="1204666" cy="666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size</a:t>
            </a:r>
          </a:p>
          <a:p>
            <a:pPr algn="ctr"/>
            <a:r>
              <a:rPr lang="en-US" sz="2000" dirty="0">
                <a:latin typeface="Sniglet" pitchFamily="82" charset="0"/>
              </a:rPr>
              <a:t>0x410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C62AD0F-D0E3-584A-A5ED-3D849C44DBBA}"/>
              </a:ext>
            </a:extLst>
          </p:cNvPr>
          <p:cNvSpPr/>
          <p:nvPr/>
        </p:nvSpPr>
        <p:spPr>
          <a:xfrm>
            <a:off x="2432943" y="2607514"/>
            <a:ext cx="1204667" cy="5009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chunk1</a:t>
            </a:r>
          </a:p>
        </p:txBody>
      </p: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C0B02C44-D9AE-B04D-B139-19F830821A4E}"/>
              </a:ext>
            </a:extLst>
          </p:cNvPr>
          <p:cNvCxnSpPr>
            <a:cxnSpLocks/>
            <a:stCxn id="12" idx="2"/>
            <a:endCxn id="21" idx="1"/>
          </p:cNvCxnSpPr>
          <p:nvPr/>
        </p:nvCxnSpPr>
        <p:spPr>
          <a:xfrm rot="16200000" flipH="1">
            <a:off x="1998795" y="2423852"/>
            <a:ext cx="528863" cy="339434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16E7C88-4D6A-574E-9407-BF955CD0A058}"/>
              </a:ext>
            </a:extLst>
          </p:cNvPr>
          <p:cNvCxnSpPr/>
          <p:nvPr/>
        </p:nvCxnSpPr>
        <p:spPr>
          <a:xfrm>
            <a:off x="2780839" y="5541376"/>
            <a:ext cx="1654069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C34DE48A-194C-A54E-A1E8-860FE62262C7}"/>
              </a:ext>
            </a:extLst>
          </p:cNvPr>
          <p:cNvCxnSpPr>
            <a:cxnSpLocks/>
            <a:endCxn id="23" idx="1"/>
          </p:cNvCxnSpPr>
          <p:nvPr/>
        </p:nvCxnSpPr>
        <p:spPr>
          <a:xfrm rot="16200000" flipH="1">
            <a:off x="2390878" y="3549296"/>
            <a:ext cx="1165101" cy="283478"/>
          </a:xfrm>
          <a:prstGeom prst="bentConnector2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D41758C7-6ED1-9D45-8FF4-0062D2871AA2}"/>
              </a:ext>
            </a:extLst>
          </p:cNvPr>
          <p:cNvSpPr/>
          <p:nvPr/>
        </p:nvSpPr>
        <p:spPr>
          <a:xfrm>
            <a:off x="3115167" y="4023099"/>
            <a:ext cx="1204666" cy="500973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victim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6DA98114-A8FE-6C48-BD88-4241AC414FA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3220"/>
          <a:stretch/>
        </p:blipFill>
        <p:spPr>
          <a:xfrm>
            <a:off x="1491176" y="5271735"/>
            <a:ext cx="5010254" cy="500974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ABEE73D-D528-E640-AA0B-17A0076D558C}"/>
              </a:ext>
            </a:extLst>
          </p:cNvPr>
          <p:cNvCxnSpPr/>
          <p:nvPr/>
        </p:nvCxnSpPr>
        <p:spPr>
          <a:xfrm>
            <a:off x="2831689" y="5441795"/>
            <a:ext cx="3510944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89D25EB-7608-EC41-90AD-CDACFA51C8F3}"/>
              </a:ext>
            </a:extLst>
          </p:cNvPr>
          <p:cNvCxnSpPr>
            <a:cxnSpLocks/>
          </p:cNvCxnSpPr>
          <p:nvPr/>
        </p:nvCxnSpPr>
        <p:spPr>
          <a:xfrm>
            <a:off x="2832285" y="5616498"/>
            <a:ext cx="1587911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E1521C7B-9589-3F4E-A073-2EA0BA5344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20359" y="1496264"/>
            <a:ext cx="3980465" cy="3847374"/>
          </a:xfrm>
        </p:spPr>
        <p:txBody>
          <a:bodyPr anchor="t"/>
          <a:lstStyle/>
          <a:p>
            <a:pPr marL="50799" indent="0">
              <a:buNone/>
            </a:pPr>
            <a:r>
              <a:rPr lang="en-US" dirty="0"/>
              <a:t>Core idea: </a:t>
            </a:r>
          </a:p>
          <a:p>
            <a:pPr marL="50799" indent="0">
              <a:buNone/>
            </a:pPr>
            <a:r>
              <a:rPr lang="en-US" dirty="0"/>
              <a:t>Overflow chunk0 -&gt;</a:t>
            </a:r>
          </a:p>
          <a:p>
            <a:pPr marL="50799" indent="0">
              <a:buNone/>
            </a:pPr>
            <a:r>
              <a:rPr lang="en-US" dirty="0"/>
              <a:t>Edit chunk1 -&gt; victim</a:t>
            </a:r>
          </a:p>
          <a:p>
            <a:pPr marL="50799" indent="0">
              <a:buNone/>
            </a:pPr>
            <a:r>
              <a:rPr lang="en-US" dirty="0"/>
              <a:t>Similar to use after free:</a:t>
            </a:r>
          </a:p>
          <a:p>
            <a:pPr marL="507999" indent="-457200">
              <a:buAutoNum type="arabicPeriod" startAt="5"/>
            </a:pPr>
            <a:r>
              <a:rPr lang="en-US" dirty="0"/>
              <a:t>Malloc to chunk1</a:t>
            </a:r>
          </a:p>
          <a:p>
            <a:pPr marL="507999" indent="-457200">
              <a:buAutoNum type="arabicPeriod" startAt="5"/>
            </a:pPr>
            <a:r>
              <a:rPr lang="en-US" dirty="0"/>
              <a:t>Malloc to victim</a:t>
            </a:r>
          </a:p>
          <a:p>
            <a:pPr marL="50799" indent="0">
              <a:buNone/>
            </a:pPr>
            <a:r>
              <a:rPr lang="en-US" dirty="0">
                <a:solidFill>
                  <a:schemeClr val="accent1"/>
                </a:solidFill>
              </a:rPr>
              <a:t>Arbitrary Read/Write</a:t>
            </a:r>
          </a:p>
          <a:p>
            <a:pPr marL="507999" indent="-457200">
              <a:buAutoNum type="arabicPeriod" startAt="5"/>
            </a:pPr>
            <a:endParaRPr lang="en-US" dirty="0"/>
          </a:p>
          <a:p>
            <a:pPr marL="507999" indent="-457200">
              <a:buFont typeface="Sniglet" pitchFamily="82" charset="0"/>
              <a:buAutoNum type="arabicPeriod"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8C47D8-1779-A142-8A3B-799634608C5D}"/>
              </a:ext>
            </a:extLst>
          </p:cNvPr>
          <p:cNvSpPr txBox="1"/>
          <p:nvPr/>
        </p:nvSpPr>
        <p:spPr>
          <a:xfrm>
            <a:off x="2274849" y="4795024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5"/>
                </a:solidFill>
                <a:latin typeface="Sniglet" pitchFamily="82" charset="0"/>
              </a:rPr>
              <a:t>chunk0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8347B3E-1F9E-C14D-B29A-8D5E3C606F5C}"/>
              </a:ext>
            </a:extLst>
          </p:cNvPr>
          <p:cNvCxnSpPr/>
          <p:nvPr/>
        </p:nvCxnSpPr>
        <p:spPr>
          <a:xfrm>
            <a:off x="2995311" y="5104838"/>
            <a:ext cx="267629" cy="7607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6BBDE90-8565-5740-9187-F903755E7663}"/>
              </a:ext>
            </a:extLst>
          </p:cNvPr>
          <p:cNvSpPr txBox="1"/>
          <p:nvPr/>
        </p:nvSpPr>
        <p:spPr>
          <a:xfrm>
            <a:off x="5268856" y="4864364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7030A0"/>
                </a:solidFill>
                <a:latin typeface="Sniglet" pitchFamily="82" charset="0"/>
              </a:rPr>
              <a:t>chunk1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0041102-D8B0-DE4A-898B-A4EBC408C600}"/>
              </a:ext>
            </a:extLst>
          </p:cNvPr>
          <p:cNvCxnSpPr>
            <a:cxnSpLocks/>
          </p:cNvCxnSpPr>
          <p:nvPr/>
        </p:nvCxnSpPr>
        <p:spPr>
          <a:xfrm flipH="1">
            <a:off x="5190199" y="5151470"/>
            <a:ext cx="262769" cy="1156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225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05;p16">
            <a:extLst>
              <a:ext uri="{FF2B5EF4-FFF2-40B4-BE49-F238E27FC236}">
                <a16:creationId xmlns:a16="http://schemas.microsoft.com/office/drawing/2014/main" id="{2B9DF7B9-0351-334A-AC17-20409DD9D608}"/>
              </a:ext>
            </a:extLst>
          </p:cNvPr>
          <p:cNvSpPr txBox="1">
            <a:spLocks/>
          </p:cNvSpPr>
          <p:nvPr/>
        </p:nvSpPr>
        <p:spPr>
          <a:xfrm rot="161729">
            <a:off x="1301681" y="1169209"/>
            <a:ext cx="9373171" cy="1013519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000" dirty="0">
                <a:latin typeface="Bangers" pitchFamily="2" charset="77"/>
              </a:rPr>
              <a:t>Announcement</a:t>
            </a:r>
          </a:p>
        </p:txBody>
      </p:sp>
      <p:sp>
        <p:nvSpPr>
          <p:cNvPr id="6" name="Google Shape;106;p16">
            <a:extLst>
              <a:ext uri="{FF2B5EF4-FFF2-40B4-BE49-F238E27FC236}">
                <a16:creationId xmlns:a16="http://schemas.microsoft.com/office/drawing/2014/main" id="{2895F2F4-42CF-2C4C-8253-78001E4621D4}"/>
              </a:ext>
            </a:extLst>
          </p:cNvPr>
          <p:cNvSpPr txBox="1">
            <a:spLocks/>
          </p:cNvSpPr>
          <p:nvPr/>
        </p:nvSpPr>
        <p:spPr>
          <a:xfrm>
            <a:off x="1402733" y="2061267"/>
            <a:ext cx="9290800" cy="3436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304792" algn="ctr" rtl="0" eaLnBrk="1" hangingPunct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niglet"/>
              <a:buNone/>
              <a:defRPr sz="1867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marR="0" lvl="1" indent="-3810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niglet"/>
              <a:buChar char="×"/>
              <a:defRPr sz="24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marR="0" lvl="2" indent="-3810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niglet"/>
              <a:buChar char="×"/>
              <a:defRPr sz="24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marR="0" lvl="3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marR="0" lvl="4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marR="0" lvl="5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marR="0" lvl="6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marR="0" lvl="7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marR="0" lvl="8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101598" indent="0" algn="l">
              <a:buSzPts val="2400"/>
            </a:pPr>
            <a:r>
              <a:rPr lang="en-US" sz="2400" dirty="0"/>
              <a:t>Assignment 3 due: 10/31/2020, in 2 days</a:t>
            </a:r>
          </a:p>
        </p:txBody>
      </p:sp>
    </p:spTree>
    <p:extLst>
      <p:ext uri="{BB962C8B-B14F-4D97-AF65-F5344CB8AC3E}">
        <p14:creationId xmlns:p14="http://schemas.microsoft.com/office/powerpoint/2010/main" val="2414325548"/>
      </p:ext>
    </p:extLst>
  </p:cSld>
  <p:clrMapOvr>
    <a:masterClrMapping/>
  </p:clrMapOvr>
  <p:transition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82D478-18BE-9E4C-A468-682B955D0E0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19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C0BABDE-054D-034F-B880-8959F6BB62F1}"/>
              </a:ext>
            </a:extLst>
          </p:cNvPr>
          <p:cNvSpPr/>
          <p:nvPr/>
        </p:nvSpPr>
        <p:spPr>
          <a:xfrm>
            <a:off x="1491176" y="1662343"/>
            <a:ext cx="1204666" cy="666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size</a:t>
            </a:r>
          </a:p>
          <a:p>
            <a:pPr algn="ctr"/>
            <a:r>
              <a:rPr lang="en-US" sz="2000" dirty="0">
                <a:latin typeface="Sniglet" pitchFamily="82" charset="0"/>
              </a:rPr>
              <a:t>0x20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10553DB-214B-2E45-9C5F-27D51D812174}"/>
              </a:ext>
            </a:extLst>
          </p:cNvPr>
          <p:cNvSpPr/>
          <p:nvPr/>
        </p:nvSpPr>
        <p:spPr>
          <a:xfrm>
            <a:off x="2706773" y="1662343"/>
            <a:ext cx="1204666" cy="666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size</a:t>
            </a:r>
          </a:p>
          <a:p>
            <a:pPr algn="ctr"/>
            <a:r>
              <a:rPr lang="en-US" sz="2000" dirty="0">
                <a:latin typeface="Sniglet" pitchFamily="82" charset="0"/>
              </a:rPr>
              <a:t>0x30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C3CE073-1A3C-6046-92B0-3FC863FE7799}"/>
              </a:ext>
            </a:extLst>
          </p:cNvPr>
          <p:cNvSpPr/>
          <p:nvPr/>
        </p:nvSpPr>
        <p:spPr>
          <a:xfrm>
            <a:off x="3922370" y="1662343"/>
            <a:ext cx="1204666" cy="666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size</a:t>
            </a:r>
          </a:p>
          <a:p>
            <a:pPr algn="ctr"/>
            <a:r>
              <a:rPr lang="en-US" sz="2000" dirty="0">
                <a:latin typeface="Sniglet" pitchFamily="82" charset="0"/>
              </a:rPr>
              <a:t>…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AF10D8C-9568-5A46-B51D-ACCD04B2701C}"/>
              </a:ext>
            </a:extLst>
          </p:cNvPr>
          <p:cNvSpPr/>
          <p:nvPr/>
        </p:nvSpPr>
        <p:spPr>
          <a:xfrm>
            <a:off x="5137967" y="1662343"/>
            <a:ext cx="1204666" cy="666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size</a:t>
            </a:r>
          </a:p>
          <a:p>
            <a:pPr algn="ctr"/>
            <a:r>
              <a:rPr lang="en-US" sz="2000" dirty="0">
                <a:latin typeface="Sniglet" pitchFamily="82" charset="0"/>
              </a:rPr>
              <a:t>0x410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C62AD0F-D0E3-584A-A5ED-3D849C44DBBA}"/>
              </a:ext>
            </a:extLst>
          </p:cNvPr>
          <p:cNvSpPr/>
          <p:nvPr/>
        </p:nvSpPr>
        <p:spPr>
          <a:xfrm>
            <a:off x="2432943" y="2607514"/>
            <a:ext cx="1204667" cy="5009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chunk1</a:t>
            </a:r>
          </a:p>
        </p:txBody>
      </p: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C0B02C44-D9AE-B04D-B139-19F830821A4E}"/>
              </a:ext>
            </a:extLst>
          </p:cNvPr>
          <p:cNvCxnSpPr>
            <a:cxnSpLocks/>
            <a:stCxn id="12" idx="2"/>
            <a:endCxn id="21" idx="1"/>
          </p:cNvCxnSpPr>
          <p:nvPr/>
        </p:nvCxnSpPr>
        <p:spPr>
          <a:xfrm rot="16200000" flipH="1">
            <a:off x="1998795" y="2423852"/>
            <a:ext cx="528863" cy="339434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16E7C88-4D6A-574E-9407-BF955CD0A058}"/>
              </a:ext>
            </a:extLst>
          </p:cNvPr>
          <p:cNvCxnSpPr/>
          <p:nvPr/>
        </p:nvCxnSpPr>
        <p:spPr>
          <a:xfrm>
            <a:off x="2780839" y="5541376"/>
            <a:ext cx="1654069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C34DE48A-194C-A54E-A1E8-860FE62262C7}"/>
              </a:ext>
            </a:extLst>
          </p:cNvPr>
          <p:cNvCxnSpPr>
            <a:cxnSpLocks/>
            <a:endCxn id="23" idx="1"/>
          </p:cNvCxnSpPr>
          <p:nvPr/>
        </p:nvCxnSpPr>
        <p:spPr>
          <a:xfrm rot="16200000" flipH="1">
            <a:off x="2390878" y="3549296"/>
            <a:ext cx="1165101" cy="283478"/>
          </a:xfrm>
          <a:prstGeom prst="bentConnector2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D41758C7-6ED1-9D45-8FF4-0062D2871AA2}"/>
              </a:ext>
            </a:extLst>
          </p:cNvPr>
          <p:cNvSpPr/>
          <p:nvPr/>
        </p:nvSpPr>
        <p:spPr>
          <a:xfrm>
            <a:off x="3115167" y="4023099"/>
            <a:ext cx="1204666" cy="500973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victim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6DA98114-A8FE-6C48-BD88-4241AC414FA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3220"/>
          <a:stretch/>
        </p:blipFill>
        <p:spPr>
          <a:xfrm>
            <a:off x="1491176" y="5271735"/>
            <a:ext cx="5010254" cy="500974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ABEE73D-D528-E640-AA0B-17A0076D558C}"/>
              </a:ext>
            </a:extLst>
          </p:cNvPr>
          <p:cNvCxnSpPr/>
          <p:nvPr/>
        </p:nvCxnSpPr>
        <p:spPr>
          <a:xfrm>
            <a:off x="2831689" y="5441795"/>
            <a:ext cx="3510944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89D25EB-7608-EC41-90AD-CDACFA51C8F3}"/>
              </a:ext>
            </a:extLst>
          </p:cNvPr>
          <p:cNvCxnSpPr>
            <a:cxnSpLocks/>
          </p:cNvCxnSpPr>
          <p:nvPr/>
        </p:nvCxnSpPr>
        <p:spPr>
          <a:xfrm>
            <a:off x="2832285" y="5616498"/>
            <a:ext cx="1587911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E1521C7B-9589-3F4E-A073-2EA0BA5344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10543" y="1496264"/>
            <a:ext cx="4378512" cy="3847374"/>
          </a:xfrm>
        </p:spPr>
        <p:txBody>
          <a:bodyPr anchor="t"/>
          <a:lstStyle/>
          <a:p>
            <a:pPr marL="50799" indent="0">
              <a:buNone/>
            </a:pPr>
            <a:r>
              <a:rPr lang="en-US" dirty="0"/>
              <a:t>Core idea: </a:t>
            </a:r>
          </a:p>
          <a:p>
            <a:pPr marL="507999" indent="-457200">
              <a:buAutoNum type="arabicPeriod"/>
            </a:pPr>
            <a:r>
              <a:rPr lang="en-US" dirty="0"/>
              <a:t>Allocate chunk0</a:t>
            </a:r>
          </a:p>
          <a:p>
            <a:pPr marL="507999" indent="-457200">
              <a:buAutoNum type="arabicPeriod"/>
            </a:pPr>
            <a:r>
              <a:rPr lang="en-US" dirty="0"/>
              <a:t>Allocate chunk1</a:t>
            </a:r>
          </a:p>
          <a:p>
            <a:pPr marL="507999" indent="-457200">
              <a:buAutoNum type="arabicPeriod"/>
            </a:pPr>
            <a:r>
              <a:rPr lang="en-US" dirty="0"/>
              <a:t>free chunk1</a:t>
            </a:r>
          </a:p>
          <a:p>
            <a:pPr marL="507999" indent="-457200">
              <a:buAutoNum type="arabicPeriod"/>
            </a:pPr>
            <a:r>
              <a:rPr lang="en-US" dirty="0"/>
              <a:t>Overflow chunk0 -&gt; victim</a:t>
            </a:r>
          </a:p>
          <a:p>
            <a:pPr marL="50799" indent="0">
              <a:buNone/>
            </a:pPr>
            <a:r>
              <a:rPr lang="en-US" dirty="0"/>
              <a:t>Similar to use after free:</a:t>
            </a:r>
          </a:p>
          <a:p>
            <a:pPr marL="507999" indent="-457200">
              <a:buAutoNum type="arabicPeriod" startAt="5"/>
            </a:pPr>
            <a:r>
              <a:rPr lang="en-US" dirty="0"/>
              <a:t>Malloc to chunk1</a:t>
            </a:r>
          </a:p>
          <a:p>
            <a:pPr marL="507999" indent="-457200">
              <a:buAutoNum type="arabicPeriod" startAt="5"/>
            </a:pPr>
            <a:r>
              <a:rPr lang="en-US" dirty="0"/>
              <a:t>Malloc to victim</a:t>
            </a:r>
          </a:p>
          <a:p>
            <a:pPr marL="50799" indent="0">
              <a:buNone/>
            </a:pPr>
            <a:r>
              <a:rPr lang="en-US" dirty="0">
                <a:solidFill>
                  <a:schemeClr val="accent1"/>
                </a:solidFill>
              </a:rPr>
              <a:t>Arbitrary Read/Write</a:t>
            </a:r>
          </a:p>
          <a:p>
            <a:pPr marL="507999" indent="-457200">
              <a:buAutoNum type="arabicPeriod" startAt="5"/>
            </a:pPr>
            <a:endParaRPr lang="en-US" dirty="0"/>
          </a:p>
          <a:p>
            <a:pPr marL="507999" indent="-457200">
              <a:buFont typeface="Sniglet" pitchFamily="82" charset="0"/>
              <a:buAutoNum type="arabicPeriod"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8C47D8-1779-A142-8A3B-799634608C5D}"/>
              </a:ext>
            </a:extLst>
          </p:cNvPr>
          <p:cNvSpPr txBox="1"/>
          <p:nvPr/>
        </p:nvSpPr>
        <p:spPr>
          <a:xfrm>
            <a:off x="2274849" y="4795024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5"/>
                </a:solidFill>
                <a:latin typeface="Sniglet" pitchFamily="82" charset="0"/>
              </a:rPr>
              <a:t>chunk0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8347B3E-1F9E-C14D-B29A-8D5E3C606F5C}"/>
              </a:ext>
            </a:extLst>
          </p:cNvPr>
          <p:cNvCxnSpPr/>
          <p:nvPr/>
        </p:nvCxnSpPr>
        <p:spPr>
          <a:xfrm>
            <a:off x="2995311" y="5104838"/>
            <a:ext cx="267629" cy="7607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6BBDE90-8565-5740-9187-F903755E7663}"/>
              </a:ext>
            </a:extLst>
          </p:cNvPr>
          <p:cNvSpPr txBox="1"/>
          <p:nvPr/>
        </p:nvSpPr>
        <p:spPr>
          <a:xfrm>
            <a:off x="5268856" y="4864364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7030A0"/>
                </a:solidFill>
                <a:latin typeface="Sniglet" pitchFamily="82" charset="0"/>
              </a:rPr>
              <a:t>chunk1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0041102-D8B0-DE4A-898B-A4EBC408C600}"/>
              </a:ext>
            </a:extLst>
          </p:cNvPr>
          <p:cNvCxnSpPr>
            <a:cxnSpLocks/>
          </p:cNvCxnSpPr>
          <p:nvPr/>
        </p:nvCxnSpPr>
        <p:spPr>
          <a:xfrm flipH="1">
            <a:off x="5190199" y="5151470"/>
            <a:ext cx="262769" cy="1156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18633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73FDB01-C2F7-7B41-9CBD-9E69959BCE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In-class Lab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995B19C-C361-314D-B94D-3DD2985C069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4432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6E54110-C745-475F-833F-17BF0D6E5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1729">
            <a:off x="1301681" y="1169209"/>
            <a:ext cx="9373171" cy="1013519"/>
          </a:xfrm>
        </p:spPr>
        <p:txBody>
          <a:bodyPr/>
          <a:lstStyle/>
          <a:p>
            <a:r>
              <a:rPr lang="en-US" dirty="0"/>
              <a:t>Heap is fun!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9C931DD-7F88-41F9-BD56-ED4AD07392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02733" y="2061256"/>
            <a:ext cx="9290766" cy="3847374"/>
          </a:xfrm>
        </p:spPr>
        <p:txBody>
          <a:bodyPr/>
          <a:lstStyle/>
          <a:p>
            <a:pPr marL="50799" indent="0">
              <a:buNone/>
            </a:pPr>
            <a:endParaRPr lang="en-US" dirty="0"/>
          </a:p>
          <a:p>
            <a:pPr marL="50799" indent="0">
              <a:buNone/>
            </a:pPr>
            <a:endParaRPr lang="en-US" dirty="0"/>
          </a:p>
          <a:p>
            <a:pPr marL="50799" indent="0">
              <a:buNone/>
            </a:pPr>
            <a:r>
              <a:rPr lang="en-US" dirty="0" err="1"/>
              <a:t>nc</a:t>
            </a:r>
            <a:r>
              <a:rPr lang="en-US" dirty="0"/>
              <a:t> asu-cse545.com 8888</a:t>
            </a:r>
          </a:p>
          <a:p>
            <a:pPr marL="50799" indent="0">
              <a:buNone/>
            </a:pPr>
            <a:endParaRPr lang="en-US" dirty="0"/>
          </a:p>
          <a:p>
            <a:pPr marL="50799" indent="0">
              <a:buNone/>
            </a:pPr>
            <a:r>
              <a:rPr lang="en-US" sz="1800" dirty="0"/>
              <a:t>binary: </a:t>
            </a:r>
            <a:r>
              <a:rPr lang="en-US" sz="1800" dirty="0">
                <a:hlinkClick r:id="rId2"/>
              </a:rPr>
              <a:t>https://www.tiffanybao.com//courses/cse545/labs/week8/use_after_free</a:t>
            </a:r>
            <a:endParaRPr lang="en-US" sz="1800" dirty="0"/>
          </a:p>
          <a:p>
            <a:pPr marL="50799" indent="0">
              <a:buNone/>
            </a:pPr>
            <a:endParaRPr lang="en-US" sz="1800" dirty="0"/>
          </a:p>
          <a:p>
            <a:pPr marL="50799" indent="0">
              <a:buNone/>
            </a:pPr>
            <a:r>
              <a:rPr lang="en-US" sz="1800" dirty="0"/>
              <a:t>source: </a:t>
            </a:r>
            <a:r>
              <a:rPr lang="en-US" sz="1800" dirty="0">
                <a:hlinkClick r:id="rId3"/>
              </a:rPr>
              <a:t>https://www.tiffanybao.com//courses/cse545/labs/week8/use_after_free.c</a:t>
            </a:r>
            <a:endParaRPr lang="en-US" sz="1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2CA042-3813-7845-B2BC-C44A48DB37B7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fld id="{B8AB1F1C-5B97-FA47-A21B-131B164DAC8F}" type="slidenum">
              <a:rPr lang="en-US" smtClean="0"/>
              <a:pPr>
                <a:spcAft>
                  <a:spcPts val="600"/>
                </a:spcAft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8257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B8258-FE4B-F848-B0EE-8788D739F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B85576-C96D-E54D-A07D-4118871A55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799" indent="0">
              <a:buNone/>
            </a:pPr>
            <a:r>
              <a:rPr lang="en-US" dirty="0"/>
              <a:t>char *s = malloc(10);</a:t>
            </a:r>
          </a:p>
          <a:p>
            <a:pPr marL="50799" indent="0">
              <a:buNone/>
            </a:pPr>
            <a:endParaRPr lang="en-US" dirty="0"/>
          </a:p>
          <a:p>
            <a:pPr marL="50799" indent="0">
              <a:buNone/>
            </a:pPr>
            <a:r>
              <a:rPr lang="en-US" dirty="0"/>
              <a:t>dynamically allocated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EE868D-378C-E44A-86DE-B05456D20D4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22</a:t>
            </a:fld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B37B2CA-F571-9548-897B-6F3A5D7B9E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3385" y="1336517"/>
            <a:ext cx="5110114" cy="4184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3B8CF48-0CDB-394B-AD95-81039AD13F82}"/>
              </a:ext>
            </a:extLst>
          </p:cNvPr>
          <p:cNvSpPr/>
          <p:nvPr/>
        </p:nvSpPr>
        <p:spPr>
          <a:xfrm>
            <a:off x="1402733" y="5777791"/>
            <a:ext cx="55964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sploitfun.wordpress.com</a:t>
            </a:r>
            <a:r>
              <a:rPr lang="en-US" dirty="0"/>
              <a:t>/2015/02/11/</a:t>
            </a:r>
            <a:r>
              <a:rPr lang="en-US" dirty="0" err="1"/>
              <a:t>syscalls</a:t>
            </a:r>
            <a:r>
              <a:rPr lang="en-US" dirty="0"/>
              <a:t>-used-by-malloc/</a:t>
            </a:r>
          </a:p>
        </p:txBody>
      </p:sp>
    </p:spTree>
    <p:extLst>
      <p:ext uri="{BB962C8B-B14F-4D97-AF65-F5344CB8AC3E}">
        <p14:creationId xmlns:p14="http://schemas.microsoft.com/office/powerpoint/2010/main" val="13787415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E00B9-1FD9-404C-B033-333E9EDE2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Allocator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D90C21-2985-BF47-B71B-1BE2B6112B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799" indent="0">
              <a:buNone/>
            </a:pPr>
            <a:r>
              <a:rPr lang="en-US" dirty="0" err="1"/>
              <a:t>dlmalloc</a:t>
            </a:r>
            <a:r>
              <a:rPr lang="en-US" dirty="0"/>
              <a:t> (Doug Lea malloc)</a:t>
            </a:r>
          </a:p>
          <a:p>
            <a:r>
              <a:rPr lang="en-US" dirty="0" err="1"/>
              <a:t>ptmalloc</a:t>
            </a:r>
            <a:r>
              <a:rPr lang="en-US" dirty="0"/>
              <a:t> (Wolfram Gloger, </a:t>
            </a:r>
            <a:r>
              <a:rPr lang="en-US" dirty="0" err="1"/>
              <a:t>pthreads</a:t>
            </a:r>
            <a:r>
              <a:rPr lang="en-US" dirty="0"/>
              <a:t> malloc, a fork of </a:t>
            </a:r>
            <a:r>
              <a:rPr lang="en-US" dirty="0" err="1"/>
              <a:t>dlmalloc</a:t>
            </a:r>
            <a:r>
              <a:rPr lang="en-US" dirty="0"/>
              <a:t> with threading-related improvements)</a:t>
            </a:r>
          </a:p>
          <a:p>
            <a:r>
              <a:rPr lang="en-US" dirty="0" err="1"/>
              <a:t>glibc</a:t>
            </a:r>
            <a:r>
              <a:rPr lang="en-US" dirty="0"/>
              <a:t> malloc</a:t>
            </a:r>
          </a:p>
          <a:p>
            <a:endParaRPr lang="en-US" dirty="0"/>
          </a:p>
          <a:p>
            <a:pPr marL="50799" indent="0" fontAlgn="base">
              <a:buNone/>
            </a:pPr>
            <a:r>
              <a:rPr lang="en-US" dirty="0" err="1"/>
              <a:t>jemalloc</a:t>
            </a:r>
            <a:r>
              <a:rPr lang="en-US" dirty="0"/>
              <a:t> – FreeBSD and Firefox</a:t>
            </a:r>
          </a:p>
          <a:p>
            <a:pPr marL="50799" indent="0" fontAlgn="base">
              <a:buNone/>
            </a:pPr>
            <a:r>
              <a:rPr lang="en-US" dirty="0" err="1"/>
              <a:t>tcmalloc</a:t>
            </a:r>
            <a:r>
              <a:rPr lang="en-US" dirty="0"/>
              <a:t> – Google</a:t>
            </a:r>
          </a:p>
          <a:p>
            <a:pPr marL="50799" indent="0" fontAlgn="base">
              <a:buNone/>
            </a:pPr>
            <a:r>
              <a:rPr lang="en-US" dirty="0" err="1"/>
              <a:t>mimalloc</a:t>
            </a:r>
            <a:r>
              <a:rPr lang="en-US" dirty="0"/>
              <a:t> - Microsoft Research</a:t>
            </a:r>
          </a:p>
          <a:p>
            <a:pPr marL="50799" indent="0" fontAlgn="base">
              <a:buNone/>
            </a:pPr>
            <a:r>
              <a:rPr lang="en-US" dirty="0"/>
              <a:t>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BB5739-4919-CB47-8ADA-4A3225A6A63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9458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9DE7C-A98A-F84C-B8C3-7BCAC4766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1BFD8-2010-974E-B711-FCCA8897E4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1CFF49-EF47-594D-8C3E-30B69232DE3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24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42C79C5-1A40-BD40-8290-A6E4492F3881}"/>
              </a:ext>
            </a:extLst>
          </p:cNvPr>
          <p:cNvSpPr/>
          <p:nvPr/>
        </p:nvSpPr>
        <p:spPr>
          <a:xfrm>
            <a:off x="3240498" y="5166664"/>
            <a:ext cx="533671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dmitrysoshnikov.com</a:t>
            </a:r>
            <a:r>
              <a:rPr lang="en-US" dirty="0"/>
              <a:t>/compilers/writing-a-memory-allocator/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46C104-5008-164E-8A2E-9B25513680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498" y="1900543"/>
            <a:ext cx="5072628" cy="2874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2507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EAF45-3F69-7042-A2F7-C72019B1D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there are so many allocators?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E8D097-64C8-5B4E-B928-02E2EF314D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02733" y="2061256"/>
            <a:ext cx="9290766" cy="3183097"/>
          </a:xfrm>
        </p:spPr>
        <p:txBody>
          <a:bodyPr anchor="ctr"/>
          <a:lstStyle/>
          <a:p>
            <a:pPr algn="ctr"/>
            <a:r>
              <a:rPr lang="en-US" sz="2800" dirty="0"/>
              <a:t>Adaptive to new techniques (</a:t>
            </a:r>
            <a:r>
              <a:rPr lang="en-US" sz="2800" dirty="0" err="1"/>
              <a:t>e.g</a:t>
            </a:r>
            <a:r>
              <a:rPr lang="en-US" sz="2800" dirty="0"/>
              <a:t>, multithreading)</a:t>
            </a:r>
          </a:p>
          <a:p>
            <a:pPr algn="ctr"/>
            <a:r>
              <a:rPr lang="en-US" sz="4000" dirty="0"/>
              <a:t>Performance!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B7553D-4439-764B-8DB4-B931A71C104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6187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D659E-CFBE-464D-B607-CF863A40E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B97783-8E4C-F248-9128-C4C0F811C1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02733" y="2061256"/>
            <a:ext cx="9290766" cy="2770720"/>
          </a:xfrm>
        </p:spPr>
        <p:txBody>
          <a:bodyPr anchor="ctr"/>
          <a:lstStyle/>
          <a:p>
            <a:r>
              <a:rPr lang="en-US" dirty="0" err="1"/>
              <a:t>glibc</a:t>
            </a:r>
            <a:r>
              <a:rPr lang="en-US" dirty="0"/>
              <a:t> memory allocator</a:t>
            </a:r>
          </a:p>
          <a:p>
            <a:r>
              <a:rPr lang="en-US" dirty="0" err="1"/>
              <a:t>glibc</a:t>
            </a:r>
            <a:r>
              <a:rPr lang="en-US" dirty="0"/>
              <a:t> 2.27 (used by Ubuntu 18.04)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BB69AE-8B8C-9740-BBDC-3E85D3B76F6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7569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EC54-011E-164D-90B0-055A1AEC5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want a copy of </a:t>
            </a:r>
            <a:r>
              <a:rPr lang="en-US" dirty="0" err="1"/>
              <a:t>glibc</a:t>
            </a:r>
            <a:r>
              <a:rPr lang="en-US" dirty="0"/>
              <a:t> 2.27?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3F0384-2DF7-AB4E-9052-C62E04FCB4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02733" y="2061256"/>
            <a:ext cx="9290766" cy="2519709"/>
          </a:xfrm>
        </p:spPr>
        <p:txBody>
          <a:bodyPr anchor="ctr"/>
          <a:lstStyle/>
          <a:p>
            <a:pPr marL="50799" indent="0">
              <a:buNone/>
            </a:pPr>
            <a:r>
              <a:rPr lang="en-US" dirty="0"/>
              <a:t>https://</a:t>
            </a:r>
            <a:r>
              <a:rPr lang="en-US" dirty="0" err="1"/>
              <a:t>www.tiffanybao.com</a:t>
            </a:r>
            <a:r>
              <a:rPr lang="en-US" dirty="0"/>
              <a:t>/courses/cse545/schedule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FD888C-34BC-5D47-AEE1-D5835E4A03E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984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6BBFE-DB1F-BE45-9669-2B747D5E2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week: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420A10-D353-094C-9A54-6ABC9DD633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02733" y="2061256"/>
            <a:ext cx="9290766" cy="2179050"/>
          </a:xfrm>
        </p:spPr>
        <p:txBody>
          <a:bodyPr anchor="ctr"/>
          <a:lstStyle/>
          <a:p>
            <a:pPr marL="50799" indent="0">
              <a:buNone/>
            </a:pPr>
            <a:r>
              <a:rPr lang="en-US" dirty="0" err="1"/>
              <a:t>tcache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7AC99B-29C0-9B4A-BC10-434FD75B5FE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994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05;p16">
            <a:extLst>
              <a:ext uri="{FF2B5EF4-FFF2-40B4-BE49-F238E27FC236}">
                <a16:creationId xmlns:a16="http://schemas.microsoft.com/office/drawing/2014/main" id="{2B9DF7B9-0351-334A-AC17-20409DD9D608}"/>
              </a:ext>
            </a:extLst>
          </p:cNvPr>
          <p:cNvSpPr txBox="1">
            <a:spLocks/>
          </p:cNvSpPr>
          <p:nvPr/>
        </p:nvSpPr>
        <p:spPr>
          <a:xfrm rot="161729">
            <a:off x="1301681" y="1169209"/>
            <a:ext cx="9373171" cy="1013519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000" dirty="0">
                <a:latin typeface="Bangers" pitchFamily="2" charset="77"/>
              </a:rPr>
              <a:t>Announcement</a:t>
            </a:r>
          </a:p>
        </p:txBody>
      </p:sp>
      <p:sp>
        <p:nvSpPr>
          <p:cNvPr id="6" name="Google Shape;106;p16">
            <a:extLst>
              <a:ext uri="{FF2B5EF4-FFF2-40B4-BE49-F238E27FC236}">
                <a16:creationId xmlns:a16="http://schemas.microsoft.com/office/drawing/2014/main" id="{2895F2F4-42CF-2C4C-8253-78001E4621D4}"/>
              </a:ext>
            </a:extLst>
          </p:cNvPr>
          <p:cNvSpPr txBox="1">
            <a:spLocks/>
          </p:cNvSpPr>
          <p:nvPr/>
        </p:nvSpPr>
        <p:spPr>
          <a:xfrm>
            <a:off x="1402733" y="2061267"/>
            <a:ext cx="9290800" cy="3436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304792" algn="ctr" rtl="0" eaLnBrk="1" hangingPunct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niglet"/>
              <a:buNone/>
              <a:defRPr sz="1867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marR="0" lvl="1" indent="-3810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niglet"/>
              <a:buChar char="×"/>
              <a:defRPr sz="24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marR="0" lvl="2" indent="-3810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niglet"/>
              <a:buChar char="×"/>
              <a:defRPr sz="24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marR="0" lvl="3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marR="0" lvl="4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marR="0" lvl="5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marR="0" lvl="6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marR="0" lvl="7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marR="0" lvl="8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101598" indent="0" algn="l">
              <a:buSzPts val="2400"/>
            </a:pPr>
            <a:r>
              <a:rPr lang="en-US" sz="2400" dirty="0"/>
              <a:t>Next week: Less Content due to Election Day </a:t>
            </a:r>
          </a:p>
        </p:txBody>
      </p:sp>
    </p:spTree>
    <p:extLst>
      <p:ext uri="{BB962C8B-B14F-4D97-AF65-F5344CB8AC3E}">
        <p14:creationId xmlns:p14="http://schemas.microsoft.com/office/powerpoint/2010/main" val="3358208518"/>
      </p:ext>
    </p:extLst>
  </p:cSld>
  <p:clrMapOvr>
    <a:masterClrMapping/>
  </p:clrMapOvr>
  <p:transition>
    <p:fade thruBlk="1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0B932-4328-D54D-BB14-70E9514568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dirty="0" err="1"/>
              <a:t>tcache</a:t>
            </a:r>
            <a:r>
              <a:rPr lang="en-US" dirty="0"/>
              <a:t>: </a:t>
            </a:r>
            <a:br>
              <a:rPr lang="en-US" dirty="0"/>
            </a:br>
            <a:r>
              <a:rPr lang="en-US" dirty="0"/>
              <a:t>Data Structure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020F21D-7E06-BF44-9C9E-C16B2587564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7551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B1312A-E4E1-9848-84F2-78289DD0F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FF83E9-21E2-1C42-8781-E54ADBB9FE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A489E7-DE7A-F249-8523-5DB7F398EBE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30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08BE01-AE27-2545-BC9C-71FBD8645B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034" y="1066344"/>
            <a:ext cx="3522764" cy="4920343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3C67444-1B13-F746-AFB9-CC288923EC1F}"/>
              </a:ext>
            </a:extLst>
          </p:cNvPr>
          <p:cNvCxnSpPr/>
          <p:nvPr/>
        </p:nvCxnSpPr>
        <p:spPr>
          <a:xfrm flipV="1">
            <a:off x="4805798" y="5620871"/>
            <a:ext cx="1792226" cy="71717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26AA443-4662-E648-A556-70F5FD194CFD}"/>
              </a:ext>
            </a:extLst>
          </p:cNvPr>
          <p:cNvSpPr txBox="1"/>
          <p:nvPr/>
        </p:nvSpPr>
        <p:spPr>
          <a:xfrm>
            <a:off x="6717723" y="5390038"/>
            <a:ext cx="10086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Sniglet" pitchFamily="82" charset="0"/>
              </a:rPr>
              <a:t>chunk</a:t>
            </a:r>
          </a:p>
        </p:txBody>
      </p:sp>
      <p:sp>
        <p:nvSpPr>
          <p:cNvPr id="10" name="Right Bracket 9">
            <a:extLst>
              <a:ext uri="{FF2B5EF4-FFF2-40B4-BE49-F238E27FC236}">
                <a16:creationId xmlns:a16="http://schemas.microsoft.com/office/drawing/2014/main" id="{B390C71E-6846-2C40-BD41-66CDA3A8594C}"/>
              </a:ext>
            </a:extLst>
          </p:cNvPr>
          <p:cNvSpPr/>
          <p:nvPr/>
        </p:nvSpPr>
        <p:spPr>
          <a:xfrm>
            <a:off x="4805798" y="1389529"/>
            <a:ext cx="196508" cy="4231341"/>
          </a:xfrm>
          <a:prstGeom prst="rightBracket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36C884-0580-A341-B392-74EF86F090FE}"/>
              </a:ext>
            </a:extLst>
          </p:cNvPr>
          <p:cNvSpPr txBox="1"/>
          <p:nvPr/>
        </p:nvSpPr>
        <p:spPr>
          <a:xfrm>
            <a:off x="6627683" y="3283620"/>
            <a:ext cx="1124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chemeClr val="accent6"/>
                </a:solidFill>
                <a:latin typeface="Sniglet" pitchFamily="82" charset="0"/>
              </a:rPr>
              <a:t>tcache</a:t>
            </a:r>
            <a:endParaRPr lang="en-US" sz="2400" dirty="0">
              <a:solidFill>
                <a:schemeClr val="accent6"/>
              </a:solidFill>
              <a:latin typeface="Sniglet" pitchFamily="82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FD4A01C-C726-DD48-83D7-882ADEC27479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5122005" y="3514453"/>
            <a:ext cx="1505678" cy="107288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42473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093D6-87B6-DE4C-B1D2-8C617F7E1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224145-D18A-2E4C-B217-77F45F2411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70A971-D98F-124E-AE3B-81400C4D61E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31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45262E-C497-3141-B13C-444B9FAECE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034" y="1129553"/>
            <a:ext cx="6411333" cy="49294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9207A79-B707-2746-8E92-5A2B9A81F8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8142" y="3062394"/>
            <a:ext cx="3860800" cy="116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7278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AC5BE-26DF-D348-8F2C-A15BAE9D3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tcache</a:t>
            </a:r>
            <a:r>
              <a:rPr lang="en-US" dirty="0"/>
              <a:t> structure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E7F74FF-E39D-2C46-AF04-DA9E6FB3A5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435" y="2050893"/>
            <a:ext cx="7475919" cy="69850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60AD99-D8D3-ED4C-AC63-E1806E52974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32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E302D5-0819-6D4C-8010-2DF9F9789E00}"/>
              </a:ext>
            </a:extLst>
          </p:cNvPr>
          <p:cNvSpPr/>
          <p:nvPr/>
        </p:nvSpPr>
        <p:spPr>
          <a:xfrm>
            <a:off x="1552683" y="5689012"/>
            <a:ext cx="51603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elixir.bootlin.com</a:t>
            </a:r>
            <a:r>
              <a:rPr lang="en-US" dirty="0"/>
              <a:t>/</a:t>
            </a:r>
            <a:r>
              <a:rPr lang="en-US" dirty="0" err="1"/>
              <a:t>glibc</a:t>
            </a:r>
            <a:r>
              <a:rPr lang="en-US" dirty="0"/>
              <a:t>/glibc-2.27/source/malloc/</a:t>
            </a:r>
            <a:r>
              <a:rPr lang="en-US" dirty="0" err="1"/>
              <a:t>malloc.c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958D532-4776-D54D-9AD6-25804E2567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8501" y="2770121"/>
            <a:ext cx="6650062" cy="2890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1302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4995B-FC17-A44E-BDA8-84F23DDA9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41F781-361A-A545-87FF-D29E0AF7CA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82D478-18BE-9E4C-A468-682B955D0E0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33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12EECD-8C68-7349-BB1E-0EF9AA0D8F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034" y="1048869"/>
            <a:ext cx="5883698" cy="4993341"/>
          </a:xfrm>
          <a:prstGeom prst="rect">
            <a:avLst/>
          </a:prstGeom>
        </p:spPr>
      </p:pic>
      <p:sp>
        <p:nvSpPr>
          <p:cNvPr id="6" name="Right Bracket 5">
            <a:extLst>
              <a:ext uri="{FF2B5EF4-FFF2-40B4-BE49-F238E27FC236}">
                <a16:creationId xmlns:a16="http://schemas.microsoft.com/office/drawing/2014/main" id="{BB5A0C0D-33E5-CE44-912E-3A4E2521F055}"/>
              </a:ext>
            </a:extLst>
          </p:cNvPr>
          <p:cNvSpPr/>
          <p:nvPr/>
        </p:nvSpPr>
        <p:spPr>
          <a:xfrm>
            <a:off x="7166732" y="1290918"/>
            <a:ext cx="193292" cy="564776"/>
          </a:xfrm>
          <a:prstGeom prst="rightBracket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ket 6">
            <a:extLst>
              <a:ext uri="{FF2B5EF4-FFF2-40B4-BE49-F238E27FC236}">
                <a16:creationId xmlns:a16="http://schemas.microsoft.com/office/drawing/2014/main" id="{F9B936CF-40E7-AD41-90E8-A9022203F147}"/>
              </a:ext>
            </a:extLst>
          </p:cNvPr>
          <p:cNvSpPr/>
          <p:nvPr/>
        </p:nvSpPr>
        <p:spPr>
          <a:xfrm>
            <a:off x="7166732" y="1904581"/>
            <a:ext cx="193292" cy="3254507"/>
          </a:xfrm>
          <a:prstGeom prst="rightBracket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ket 7">
            <a:extLst>
              <a:ext uri="{FF2B5EF4-FFF2-40B4-BE49-F238E27FC236}">
                <a16:creationId xmlns:a16="http://schemas.microsoft.com/office/drawing/2014/main" id="{9A87961F-F425-C648-A797-814D75987B0B}"/>
              </a:ext>
            </a:extLst>
          </p:cNvPr>
          <p:cNvSpPr/>
          <p:nvPr/>
        </p:nvSpPr>
        <p:spPr>
          <a:xfrm>
            <a:off x="7166733" y="5194736"/>
            <a:ext cx="193292" cy="192940"/>
          </a:xfrm>
          <a:prstGeom prst="rightBracket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A7A7E3-3859-6649-9381-C82CF17AE5D1}"/>
              </a:ext>
            </a:extLst>
          </p:cNvPr>
          <p:cNvSpPr txBox="1"/>
          <p:nvPr/>
        </p:nvSpPr>
        <p:spPr>
          <a:xfrm>
            <a:off x="7631730" y="1324230"/>
            <a:ext cx="1111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  <a:latin typeface="Sniglet" pitchFamily="82" charset="0"/>
              </a:rPr>
              <a:t>counts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1DCCBC-7508-824D-B70C-08C38FAF6C6E}"/>
              </a:ext>
            </a:extLst>
          </p:cNvPr>
          <p:cNvSpPr txBox="1"/>
          <p:nvPr/>
        </p:nvSpPr>
        <p:spPr>
          <a:xfrm>
            <a:off x="7652002" y="3198167"/>
            <a:ext cx="31611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  <a:latin typeface="Sniglet" pitchFamily="82" charset="0"/>
              </a:rPr>
              <a:t>entries</a:t>
            </a:r>
          </a:p>
          <a:p>
            <a:r>
              <a:rPr lang="en-US" sz="1800" dirty="0">
                <a:solidFill>
                  <a:schemeClr val="accent6"/>
                </a:solidFill>
                <a:latin typeface="Sniglet" pitchFamily="82" charset="0"/>
              </a:rPr>
              <a:t>(a list of struct </a:t>
            </a:r>
            <a:r>
              <a:rPr lang="en-US" sz="1800" dirty="0" err="1">
                <a:solidFill>
                  <a:schemeClr val="accent6"/>
                </a:solidFill>
                <a:latin typeface="Sniglet" pitchFamily="82" charset="0"/>
              </a:rPr>
              <a:t>tcache_entry</a:t>
            </a:r>
            <a:r>
              <a:rPr lang="en-US" sz="1800" dirty="0">
                <a:solidFill>
                  <a:schemeClr val="accent6"/>
                </a:solidFill>
                <a:latin typeface="Sniglet" pitchFamily="82" charset="0"/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5E5301-439C-9F4B-AEB4-88ECD140567A}"/>
              </a:ext>
            </a:extLst>
          </p:cNvPr>
          <p:cNvSpPr txBox="1"/>
          <p:nvPr/>
        </p:nvSpPr>
        <p:spPr>
          <a:xfrm>
            <a:off x="7631730" y="5062518"/>
            <a:ext cx="10086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Sniglet" pitchFamily="82" charset="0"/>
              </a:rPr>
              <a:t>chunk</a:t>
            </a:r>
          </a:p>
        </p:txBody>
      </p:sp>
    </p:spTree>
    <p:extLst>
      <p:ext uri="{BB962C8B-B14F-4D97-AF65-F5344CB8AC3E}">
        <p14:creationId xmlns:p14="http://schemas.microsoft.com/office/powerpoint/2010/main" val="41106996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4995B-FC17-A44E-BDA8-84F23DDA9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41F781-361A-A545-87FF-D29E0AF7CA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82D478-18BE-9E4C-A468-682B955D0E0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34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12EECD-8C68-7349-BB1E-0EF9AA0D8F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034" y="1048869"/>
            <a:ext cx="5883698" cy="4993341"/>
          </a:xfrm>
          <a:prstGeom prst="rect">
            <a:avLst/>
          </a:prstGeom>
        </p:spPr>
      </p:pic>
      <p:sp>
        <p:nvSpPr>
          <p:cNvPr id="6" name="Right Bracket 5">
            <a:extLst>
              <a:ext uri="{FF2B5EF4-FFF2-40B4-BE49-F238E27FC236}">
                <a16:creationId xmlns:a16="http://schemas.microsoft.com/office/drawing/2014/main" id="{BB5A0C0D-33E5-CE44-912E-3A4E2521F055}"/>
              </a:ext>
            </a:extLst>
          </p:cNvPr>
          <p:cNvSpPr/>
          <p:nvPr/>
        </p:nvSpPr>
        <p:spPr>
          <a:xfrm>
            <a:off x="7166732" y="1290918"/>
            <a:ext cx="193292" cy="564776"/>
          </a:xfrm>
          <a:prstGeom prst="rightBracket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ket 6">
            <a:extLst>
              <a:ext uri="{FF2B5EF4-FFF2-40B4-BE49-F238E27FC236}">
                <a16:creationId xmlns:a16="http://schemas.microsoft.com/office/drawing/2014/main" id="{F9B936CF-40E7-AD41-90E8-A9022203F147}"/>
              </a:ext>
            </a:extLst>
          </p:cNvPr>
          <p:cNvSpPr/>
          <p:nvPr/>
        </p:nvSpPr>
        <p:spPr>
          <a:xfrm>
            <a:off x="7166732" y="1904581"/>
            <a:ext cx="193292" cy="3254507"/>
          </a:xfrm>
          <a:prstGeom prst="rightBracket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ket 7">
            <a:extLst>
              <a:ext uri="{FF2B5EF4-FFF2-40B4-BE49-F238E27FC236}">
                <a16:creationId xmlns:a16="http://schemas.microsoft.com/office/drawing/2014/main" id="{9A87961F-F425-C648-A797-814D75987B0B}"/>
              </a:ext>
            </a:extLst>
          </p:cNvPr>
          <p:cNvSpPr/>
          <p:nvPr/>
        </p:nvSpPr>
        <p:spPr>
          <a:xfrm>
            <a:off x="7166733" y="5194736"/>
            <a:ext cx="193292" cy="192940"/>
          </a:xfrm>
          <a:prstGeom prst="rightBracket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A7A7E3-3859-6649-9381-C82CF17AE5D1}"/>
              </a:ext>
            </a:extLst>
          </p:cNvPr>
          <p:cNvSpPr txBox="1"/>
          <p:nvPr/>
        </p:nvSpPr>
        <p:spPr>
          <a:xfrm>
            <a:off x="7631730" y="1324230"/>
            <a:ext cx="1111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  <a:latin typeface="Sniglet" pitchFamily="82" charset="0"/>
              </a:rPr>
              <a:t>counts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1DCCBC-7508-824D-B70C-08C38FAF6C6E}"/>
              </a:ext>
            </a:extLst>
          </p:cNvPr>
          <p:cNvSpPr txBox="1"/>
          <p:nvPr/>
        </p:nvSpPr>
        <p:spPr>
          <a:xfrm>
            <a:off x="7652002" y="3198167"/>
            <a:ext cx="31611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  <a:latin typeface="Sniglet" pitchFamily="82" charset="0"/>
              </a:rPr>
              <a:t>entries</a:t>
            </a:r>
          </a:p>
          <a:p>
            <a:r>
              <a:rPr lang="en-US" sz="1800" dirty="0">
                <a:solidFill>
                  <a:schemeClr val="accent6"/>
                </a:solidFill>
                <a:latin typeface="Sniglet" pitchFamily="82" charset="0"/>
              </a:rPr>
              <a:t>(a list of struct </a:t>
            </a:r>
            <a:r>
              <a:rPr lang="en-US" sz="1800" dirty="0" err="1">
                <a:solidFill>
                  <a:schemeClr val="accent6"/>
                </a:solidFill>
                <a:latin typeface="Sniglet" pitchFamily="82" charset="0"/>
              </a:rPr>
              <a:t>tcache_entry</a:t>
            </a:r>
            <a:r>
              <a:rPr lang="en-US" sz="1800" dirty="0">
                <a:solidFill>
                  <a:schemeClr val="accent6"/>
                </a:solidFill>
                <a:latin typeface="Sniglet" pitchFamily="82" charset="0"/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5E5301-439C-9F4B-AEB4-88ECD140567A}"/>
              </a:ext>
            </a:extLst>
          </p:cNvPr>
          <p:cNvSpPr txBox="1"/>
          <p:nvPr/>
        </p:nvSpPr>
        <p:spPr>
          <a:xfrm>
            <a:off x="7631730" y="5062518"/>
            <a:ext cx="10086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Sniglet" pitchFamily="82" charset="0"/>
              </a:rPr>
              <a:t>chunk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0D713E5-7F22-1C4E-9842-49C09F93AB92}"/>
              </a:ext>
            </a:extLst>
          </p:cNvPr>
          <p:cNvCxnSpPr>
            <a:cxnSpLocks/>
          </p:cNvCxnSpPr>
          <p:nvPr/>
        </p:nvCxnSpPr>
        <p:spPr>
          <a:xfrm flipH="1">
            <a:off x="1963271" y="1981200"/>
            <a:ext cx="905435" cy="3478306"/>
          </a:xfrm>
          <a:prstGeom prst="line">
            <a:avLst/>
          </a:prstGeom>
          <a:ln w="3810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13525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4995B-FC17-A44E-BDA8-84F23DDA9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41F781-361A-A545-87FF-D29E0AF7CA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82D478-18BE-9E4C-A468-682B955D0E0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35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12EECD-8C68-7349-BB1E-0EF9AA0D8F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034" y="1048869"/>
            <a:ext cx="5883698" cy="4993341"/>
          </a:xfrm>
          <a:prstGeom prst="rect">
            <a:avLst/>
          </a:prstGeom>
        </p:spPr>
      </p:pic>
      <p:sp>
        <p:nvSpPr>
          <p:cNvPr id="6" name="Right Bracket 5">
            <a:extLst>
              <a:ext uri="{FF2B5EF4-FFF2-40B4-BE49-F238E27FC236}">
                <a16:creationId xmlns:a16="http://schemas.microsoft.com/office/drawing/2014/main" id="{BB5A0C0D-33E5-CE44-912E-3A4E2521F055}"/>
              </a:ext>
            </a:extLst>
          </p:cNvPr>
          <p:cNvSpPr/>
          <p:nvPr/>
        </p:nvSpPr>
        <p:spPr>
          <a:xfrm>
            <a:off x="7166732" y="1290918"/>
            <a:ext cx="193292" cy="564776"/>
          </a:xfrm>
          <a:prstGeom prst="rightBracket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ket 6">
            <a:extLst>
              <a:ext uri="{FF2B5EF4-FFF2-40B4-BE49-F238E27FC236}">
                <a16:creationId xmlns:a16="http://schemas.microsoft.com/office/drawing/2014/main" id="{F9B936CF-40E7-AD41-90E8-A9022203F147}"/>
              </a:ext>
            </a:extLst>
          </p:cNvPr>
          <p:cNvSpPr/>
          <p:nvPr/>
        </p:nvSpPr>
        <p:spPr>
          <a:xfrm>
            <a:off x="7166732" y="1904581"/>
            <a:ext cx="193292" cy="3254507"/>
          </a:xfrm>
          <a:prstGeom prst="rightBracket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ket 7">
            <a:extLst>
              <a:ext uri="{FF2B5EF4-FFF2-40B4-BE49-F238E27FC236}">
                <a16:creationId xmlns:a16="http://schemas.microsoft.com/office/drawing/2014/main" id="{9A87961F-F425-C648-A797-814D75987B0B}"/>
              </a:ext>
            </a:extLst>
          </p:cNvPr>
          <p:cNvSpPr/>
          <p:nvPr/>
        </p:nvSpPr>
        <p:spPr>
          <a:xfrm>
            <a:off x="7166733" y="5194736"/>
            <a:ext cx="193292" cy="192940"/>
          </a:xfrm>
          <a:prstGeom prst="rightBracket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A7A7E3-3859-6649-9381-C82CF17AE5D1}"/>
              </a:ext>
            </a:extLst>
          </p:cNvPr>
          <p:cNvSpPr txBox="1"/>
          <p:nvPr/>
        </p:nvSpPr>
        <p:spPr>
          <a:xfrm>
            <a:off x="7631730" y="1324230"/>
            <a:ext cx="1111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  <a:latin typeface="Sniglet" pitchFamily="82" charset="0"/>
              </a:rPr>
              <a:t>counts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1DCCBC-7508-824D-B70C-08C38FAF6C6E}"/>
              </a:ext>
            </a:extLst>
          </p:cNvPr>
          <p:cNvSpPr txBox="1"/>
          <p:nvPr/>
        </p:nvSpPr>
        <p:spPr>
          <a:xfrm>
            <a:off x="7652002" y="3198167"/>
            <a:ext cx="31611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  <a:latin typeface="Sniglet" pitchFamily="82" charset="0"/>
              </a:rPr>
              <a:t>entries</a:t>
            </a:r>
          </a:p>
          <a:p>
            <a:r>
              <a:rPr lang="en-US" sz="1800" dirty="0">
                <a:solidFill>
                  <a:schemeClr val="accent6"/>
                </a:solidFill>
                <a:latin typeface="Sniglet" pitchFamily="82" charset="0"/>
              </a:rPr>
              <a:t>(a list of struct </a:t>
            </a:r>
            <a:r>
              <a:rPr lang="en-US" sz="1800" dirty="0" err="1">
                <a:solidFill>
                  <a:schemeClr val="accent6"/>
                </a:solidFill>
                <a:latin typeface="Sniglet" pitchFamily="82" charset="0"/>
              </a:rPr>
              <a:t>tcache_entry</a:t>
            </a:r>
            <a:r>
              <a:rPr lang="en-US" sz="1800" dirty="0">
                <a:solidFill>
                  <a:schemeClr val="accent6"/>
                </a:solidFill>
                <a:latin typeface="Sniglet" pitchFamily="82" charset="0"/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5E5301-439C-9F4B-AEB4-88ECD140567A}"/>
              </a:ext>
            </a:extLst>
          </p:cNvPr>
          <p:cNvSpPr txBox="1"/>
          <p:nvPr/>
        </p:nvSpPr>
        <p:spPr>
          <a:xfrm>
            <a:off x="7631730" y="5062518"/>
            <a:ext cx="10086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Sniglet" pitchFamily="82" charset="0"/>
              </a:rPr>
              <a:t>chunk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0D713E5-7F22-1C4E-9842-49C09F93AB92}"/>
              </a:ext>
            </a:extLst>
          </p:cNvPr>
          <p:cNvCxnSpPr>
            <a:cxnSpLocks/>
          </p:cNvCxnSpPr>
          <p:nvPr/>
        </p:nvCxnSpPr>
        <p:spPr>
          <a:xfrm flipH="1">
            <a:off x="1963271" y="1981200"/>
            <a:ext cx="905435" cy="3478306"/>
          </a:xfrm>
          <a:prstGeom prst="line">
            <a:avLst/>
          </a:prstGeom>
          <a:ln w="3810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Arc 19">
            <a:extLst>
              <a:ext uri="{FF2B5EF4-FFF2-40B4-BE49-F238E27FC236}">
                <a16:creationId xmlns:a16="http://schemas.microsoft.com/office/drawing/2014/main" id="{8CDBD6A8-7EF0-264A-898A-C924C4680060}"/>
              </a:ext>
            </a:extLst>
          </p:cNvPr>
          <p:cNvSpPr/>
          <p:nvPr/>
        </p:nvSpPr>
        <p:spPr>
          <a:xfrm rot="3021028">
            <a:off x="2575316" y="5282847"/>
            <a:ext cx="586780" cy="397385"/>
          </a:xfrm>
          <a:prstGeom prst="arc">
            <a:avLst/>
          </a:prstGeom>
          <a:ln w="28575">
            <a:solidFill>
              <a:srgbClr val="7030A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9841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82D478-18BE-9E4C-A468-682B955D0E0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36</a:t>
            </a:fld>
            <a:endParaRPr lang="en-US"/>
          </a:p>
        </p:txBody>
      </p:sp>
      <p:sp>
        <p:nvSpPr>
          <p:cNvPr id="6" name="Right Bracket 5">
            <a:extLst>
              <a:ext uri="{FF2B5EF4-FFF2-40B4-BE49-F238E27FC236}">
                <a16:creationId xmlns:a16="http://schemas.microsoft.com/office/drawing/2014/main" id="{BB5A0C0D-33E5-CE44-912E-3A4E2521F055}"/>
              </a:ext>
            </a:extLst>
          </p:cNvPr>
          <p:cNvSpPr/>
          <p:nvPr/>
        </p:nvSpPr>
        <p:spPr>
          <a:xfrm>
            <a:off x="7166732" y="1452285"/>
            <a:ext cx="193292" cy="564776"/>
          </a:xfrm>
          <a:prstGeom prst="rightBracket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ket 6">
            <a:extLst>
              <a:ext uri="{FF2B5EF4-FFF2-40B4-BE49-F238E27FC236}">
                <a16:creationId xmlns:a16="http://schemas.microsoft.com/office/drawing/2014/main" id="{F9B936CF-40E7-AD41-90E8-A9022203F147}"/>
              </a:ext>
            </a:extLst>
          </p:cNvPr>
          <p:cNvSpPr/>
          <p:nvPr/>
        </p:nvSpPr>
        <p:spPr>
          <a:xfrm>
            <a:off x="7166732" y="2048348"/>
            <a:ext cx="193292" cy="1453196"/>
          </a:xfrm>
          <a:prstGeom prst="rightBracket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A7A7E3-3859-6649-9381-C82CF17AE5D1}"/>
              </a:ext>
            </a:extLst>
          </p:cNvPr>
          <p:cNvSpPr txBox="1"/>
          <p:nvPr/>
        </p:nvSpPr>
        <p:spPr>
          <a:xfrm>
            <a:off x="7631730" y="1485597"/>
            <a:ext cx="1111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  <a:latin typeface="Sniglet" pitchFamily="82" charset="0"/>
              </a:rPr>
              <a:t>counts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1DCCBC-7508-824D-B70C-08C38FAF6C6E}"/>
              </a:ext>
            </a:extLst>
          </p:cNvPr>
          <p:cNvSpPr txBox="1"/>
          <p:nvPr/>
        </p:nvSpPr>
        <p:spPr>
          <a:xfrm>
            <a:off x="7652002" y="2597533"/>
            <a:ext cx="31611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  <a:latin typeface="Sniglet" pitchFamily="82" charset="0"/>
              </a:rPr>
              <a:t>entries</a:t>
            </a:r>
          </a:p>
          <a:p>
            <a:r>
              <a:rPr lang="en-US" sz="1800" dirty="0">
                <a:solidFill>
                  <a:schemeClr val="tx1"/>
                </a:solidFill>
                <a:latin typeface="Sniglet" pitchFamily="82" charset="0"/>
              </a:rPr>
              <a:t>(a list of struct </a:t>
            </a:r>
            <a:r>
              <a:rPr lang="en-US" sz="1800" dirty="0" err="1">
                <a:solidFill>
                  <a:schemeClr val="tx1"/>
                </a:solidFill>
                <a:latin typeface="Sniglet" pitchFamily="82" charset="0"/>
              </a:rPr>
              <a:t>tcache_entry</a:t>
            </a:r>
            <a:r>
              <a:rPr lang="en-US" sz="1800" dirty="0">
                <a:solidFill>
                  <a:schemeClr val="tx1"/>
                </a:solidFill>
                <a:latin typeface="Sniglet" pitchFamily="82" charset="0"/>
              </a:rPr>
              <a:t>)</a:t>
            </a:r>
          </a:p>
          <a:p>
            <a:r>
              <a:rPr lang="en-US" sz="1800" dirty="0">
                <a:solidFill>
                  <a:schemeClr val="tx1"/>
                </a:solidFill>
                <a:latin typeface="Sniglet" pitchFamily="82" charset="0"/>
              </a:rPr>
              <a:t>Each entry is also called a bin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C0BABDE-054D-034F-B880-8959F6BB62F1}"/>
              </a:ext>
            </a:extLst>
          </p:cNvPr>
          <p:cNvSpPr/>
          <p:nvPr/>
        </p:nvSpPr>
        <p:spPr>
          <a:xfrm>
            <a:off x="1624991" y="2494968"/>
            <a:ext cx="1204666" cy="666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size</a:t>
            </a:r>
          </a:p>
          <a:p>
            <a:pPr algn="ctr"/>
            <a:r>
              <a:rPr lang="en-US" sz="2000" dirty="0">
                <a:latin typeface="Sniglet" pitchFamily="82" charset="0"/>
              </a:rPr>
              <a:t>0x20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10553DB-214B-2E45-9C5F-27D51D812174}"/>
              </a:ext>
            </a:extLst>
          </p:cNvPr>
          <p:cNvSpPr/>
          <p:nvPr/>
        </p:nvSpPr>
        <p:spPr>
          <a:xfrm>
            <a:off x="2840588" y="2494968"/>
            <a:ext cx="1204666" cy="666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size</a:t>
            </a:r>
          </a:p>
          <a:p>
            <a:pPr algn="ctr"/>
            <a:r>
              <a:rPr lang="en-US" sz="2000" dirty="0">
                <a:latin typeface="Sniglet" pitchFamily="82" charset="0"/>
              </a:rPr>
              <a:t>0x30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C3CE073-1A3C-6046-92B0-3FC863FE7799}"/>
              </a:ext>
            </a:extLst>
          </p:cNvPr>
          <p:cNvSpPr/>
          <p:nvPr/>
        </p:nvSpPr>
        <p:spPr>
          <a:xfrm>
            <a:off x="4056185" y="2494968"/>
            <a:ext cx="1204666" cy="666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size</a:t>
            </a:r>
          </a:p>
          <a:p>
            <a:pPr algn="ctr"/>
            <a:r>
              <a:rPr lang="en-US" sz="2000" dirty="0">
                <a:latin typeface="Sniglet" pitchFamily="82" charset="0"/>
              </a:rPr>
              <a:t>…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AF10D8C-9568-5A46-B51D-ACCD04B2701C}"/>
              </a:ext>
            </a:extLst>
          </p:cNvPr>
          <p:cNvSpPr/>
          <p:nvPr/>
        </p:nvSpPr>
        <p:spPr>
          <a:xfrm>
            <a:off x="5271782" y="2494968"/>
            <a:ext cx="1204666" cy="666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size</a:t>
            </a:r>
          </a:p>
          <a:p>
            <a:pPr algn="ctr"/>
            <a:r>
              <a:rPr lang="en-US" sz="2000" dirty="0">
                <a:latin typeface="Sniglet" pitchFamily="82" charset="0"/>
              </a:rPr>
              <a:t>0x410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C62AD0F-D0E3-584A-A5ED-3D849C44DBBA}"/>
              </a:ext>
            </a:extLst>
          </p:cNvPr>
          <p:cNvSpPr/>
          <p:nvPr/>
        </p:nvSpPr>
        <p:spPr>
          <a:xfrm>
            <a:off x="2566759" y="3796977"/>
            <a:ext cx="1204666" cy="5009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chunk</a:t>
            </a:r>
          </a:p>
        </p:txBody>
      </p: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C0B02C44-D9AE-B04D-B139-19F830821A4E}"/>
              </a:ext>
            </a:extLst>
          </p:cNvPr>
          <p:cNvCxnSpPr>
            <a:stCxn id="12" idx="2"/>
            <a:endCxn id="21" idx="1"/>
          </p:cNvCxnSpPr>
          <p:nvPr/>
        </p:nvCxnSpPr>
        <p:spPr>
          <a:xfrm rot="16200000" flipH="1">
            <a:off x="1954191" y="3434895"/>
            <a:ext cx="885701" cy="339435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CEBFCC3E-FF31-3040-8931-58EE02EFFE7A}"/>
              </a:ext>
            </a:extLst>
          </p:cNvPr>
          <p:cNvSpPr/>
          <p:nvPr/>
        </p:nvSpPr>
        <p:spPr>
          <a:xfrm>
            <a:off x="3911465" y="4478293"/>
            <a:ext cx="1204666" cy="5009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chunk</a:t>
            </a:r>
          </a:p>
        </p:txBody>
      </p: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C1FBFB54-537E-1048-8615-6F9F12175BBE}"/>
              </a:ext>
            </a:extLst>
          </p:cNvPr>
          <p:cNvCxnSpPr>
            <a:cxnSpLocks/>
            <a:stCxn id="21" idx="2"/>
            <a:endCxn id="23" idx="1"/>
          </p:cNvCxnSpPr>
          <p:nvPr/>
        </p:nvCxnSpPr>
        <p:spPr>
          <a:xfrm rot="16200000" flipH="1">
            <a:off x="3324863" y="4142178"/>
            <a:ext cx="430830" cy="742373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9A00D9AC-D2F9-6146-BF92-26BAD771604D}"/>
              </a:ext>
            </a:extLst>
          </p:cNvPr>
          <p:cNvCxnSpPr>
            <a:cxnSpLocks/>
            <a:stCxn id="23" idx="2"/>
            <a:endCxn id="30" idx="1"/>
          </p:cNvCxnSpPr>
          <p:nvPr/>
        </p:nvCxnSpPr>
        <p:spPr>
          <a:xfrm rot="16200000" flipH="1">
            <a:off x="4670178" y="4822886"/>
            <a:ext cx="445224" cy="757984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BAC166B4-ED4A-4C4D-9254-5A466578DDE4}"/>
              </a:ext>
            </a:extLst>
          </p:cNvPr>
          <p:cNvSpPr/>
          <p:nvPr/>
        </p:nvSpPr>
        <p:spPr>
          <a:xfrm>
            <a:off x="5271782" y="5174003"/>
            <a:ext cx="1204666" cy="5009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…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2296A7F-98D4-7240-B6F1-92499195A41D}"/>
              </a:ext>
            </a:extLst>
          </p:cNvPr>
          <p:cNvSpPr/>
          <p:nvPr/>
        </p:nvSpPr>
        <p:spPr>
          <a:xfrm>
            <a:off x="1624991" y="1381553"/>
            <a:ext cx="1204666" cy="666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size</a:t>
            </a:r>
          </a:p>
          <a:p>
            <a:pPr algn="ctr"/>
            <a:r>
              <a:rPr lang="en-US" sz="2000" dirty="0">
                <a:latin typeface="Sniglet" pitchFamily="82" charset="0"/>
              </a:rPr>
              <a:t>0x20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4A094BE-E993-3644-87A7-E04845659BDD}"/>
              </a:ext>
            </a:extLst>
          </p:cNvPr>
          <p:cNvSpPr/>
          <p:nvPr/>
        </p:nvSpPr>
        <p:spPr>
          <a:xfrm>
            <a:off x="2840588" y="1381553"/>
            <a:ext cx="1204666" cy="666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size</a:t>
            </a:r>
          </a:p>
          <a:p>
            <a:pPr algn="ctr"/>
            <a:r>
              <a:rPr lang="en-US" sz="2000" dirty="0">
                <a:latin typeface="Sniglet" pitchFamily="82" charset="0"/>
              </a:rPr>
              <a:t>0x30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5D5D18E-7F4B-0349-BE6E-B3939CA59D4F}"/>
              </a:ext>
            </a:extLst>
          </p:cNvPr>
          <p:cNvSpPr/>
          <p:nvPr/>
        </p:nvSpPr>
        <p:spPr>
          <a:xfrm>
            <a:off x="4056185" y="1381553"/>
            <a:ext cx="1204666" cy="666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size</a:t>
            </a:r>
          </a:p>
          <a:p>
            <a:pPr algn="ctr"/>
            <a:r>
              <a:rPr lang="en-US" sz="2000" dirty="0">
                <a:latin typeface="Sniglet" pitchFamily="82" charset="0"/>
              </a:rPr>
              <a:t>…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568A9F6-948B-F34F-9574-5554114C9E5A}"/>
              </a:ext>
            </a:extLst>
          </p:cNvPr>
          <p:cNvSpPr/>
          <p:nvPr/>
        </p:nvSpPr>
        <p:spPr>
          <a:xfrm>
            <a:off x="5271782" y="1381553"/>
            <a:ext cx="1204666" cy="666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size</a:t>
            </a:r>
          </a:p>
          <a:p>
            <a:pPr algn="ctr"/>
            <a:r>
              <a:rPr lang="en-US" sz="2000" dirty="0">
                <a:latin typeface="Sniglet" pitchFamily="82" charset="0"/>
              </a:rPr>
              <a:t>0x410</a:t>
            </a:r>
          </a:p>
        </p:txBody>
      </p:sp>
    </p:spTree>
    <p:extLst>
      <p:ext uri="{BB962C8B-B14F-4D97-AF65-F5344CB8AC3E}">
        <p14:creationId xmlns:p14="http://schemas.microsoft.com/office/powerpoint/2010/main" val="26123316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82D478-18BE-9E4C-A468-682B955D0E06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1409045" y="6584149"/>
            <a:ext cx="731600" cy="524800"/>
          </a:xfrm>
        </p:spPr>
        <p:txBody>
          <a:bodyPr/>
          <a:lstStyle/>
          <a:p>
            <a:fld id="{B8AB1F1C-5B97-FA47-A21B-131B164DAC8F}" type="slidenum">
              <a:rPr lang="en-US" smtClean="0"/>
              <a:t>37</a:t>
            </a:fld>
            <a:endParaRPr lang="en-US"/>
          </a:p>
        </p:txBody>
      </p:sp>
      <p:sp>
        <p:nvSpPr>
          <p:cNvPr id="6" name="Right Bracket 5">
            <a:extLst>
              <a:ext uri="{FF2B5EF4-FFF2-40B4-BE49-F238E27FC236}">
                <a16:creationId xmlns:a16="http://schemas.microsoft.com/office/drawing/2014/main" id="{BB5A0C0D-33E5-CE44-912E-3A4E2521F055}"/>
              </a:ext>
            </a:extLst>
          </p:cNvPr>
          <p:cNvSpPr/>
          <p:nvPr/>
        </p:nvSpPr>
        <p:spPr>
          <a:xfrm>
            <a:off x="7166732" y="1703299"/>
            <a:ext cx="193292" cy="564776"/>
          </a:xfrm>
          <a:prstGeom prst="rightBracket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ket 6">
            <a:extLst>
              <a:ext uri="{FF2B5EF4-FFF2-40B4-BE49-F238E27FC236}">
                <a16:creationId xmlns:a16="http://schemas.microsoft.com/office/drawing/2014/main" id="{F9B936CF-40E7-AD41-90E8-A9022203F147}"/>
              </a:ext>
            </a:extLst>
          </p:cNvPr>
          <p:cNvSpPr/>
          <p:nvPr/>
        </p:nvSpPr>
        <p:spPr>
          <a:xfrm>
            <a:off x="7166732" y="2299362"/>
            <a:ext cx="193292" cy="1453196"/>
          </a:xfrm>
          <a:prstGeom prst="rightBracket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A7A7E3-3859-6649-9381-C82CF17AE5D1}"/>
              </a:ext>
            </a:extLst>
          </p:cNvPr>
          <p:cNvSpPr txBox="1"/>
          <p:nvPr/>
        </p:nvSpPr>
        <p:spPr>
          <a:xfrm>
            <a:off x="7631730" y="1736611"/>
            <a:ext cx="1111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  <a:latin typeface="Sniglet" pitchFamily="82" charset="0"/>
              </a:rPr>
              <a:t>counts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1DCCBC-7508-824D-B70C-08C38FAF6C6E}"/>
              </a:ext>
            </a:extLst>
          </p:cNvPr>
          <p:cNvSpPr txBox="1"/>
          <p:nvPr/>
        </p:nvSpPr>
        <p:spPr>
          <a:xfrm>
            <a:off x="7652002" y="2848547"/>
            <a:ext cx="31611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  <a:latin typeface="Sniglet" pitchFamily="82" charset="0"/>
              </a:rPr>
              <a:t>entries</a:t>
            </a:r>
          </a:p>
          <a:p>
            <a:r>
              <a:rPr lang="en-US" sz="1800" dirty="0">
                <a:solidFill>
                  <a:schemeClr val="accent6"/>
                </a:solidFill>
                <a:latin typeface="Sniglet" pitchFamily="82" charset="0"/>
              </a:rPr>
              <a:t>(a list of struct </a:t>
            </a:r>
            <a:r>
              <a:rPr lang="en-US" sz="1800" dirty="0" err="1">
                <a:solidFill>
                  <a:schemeClr val="accent6"/>
                </a:solidFill>
                <a:latin typeface="Sniglet" pitchFamily="82" charset="0"/>
              </a:rPr>
              <a:t>tcache_entry</a:t>
            </a:r>
            <a:r>
              <a:rPr lang="en-US" sz="1800" dirty="0">
                <a:solidFill>
                  <a:schemeClr val="accent6"/>
                </a:solidFill>
                <a:latin typeface="Sniglet" pitchFamily="82" charset="0"/>
              </a:rPr>
              <a:t>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C0BABDE-054D-034F-B880-8959F6BB62F1}"/>
              </a:ext>
            </a:extLst>
          </p:cNvPr>
          <p:cNvSpPr/>
          <p:nvPr/>
        </p:nvSpPr>
        <p:spPr>
          <a:xfrm>
            <a:off x="1624991" y="2745982"/>
            <a:ext cx="1204666" cy="666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size</a:t>
            </a:r>
          </a:p>
          <a:p>
            <a:pPr algn="ctr"/>
            <a:r>
              <a:rPr lang="en-US" sz="2000" dirty="0">
                <a:latin typeface="Sniglet" pitchFamily="82" charset="0"/>
              </a:rPr>
              <a:t>0x20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10553DB-214B-2E45-9C5F-27D51D812174}"/>
              </a:ext>
            </a:extLst>
          </p:cNvPr>
          <p:cNvSpPr/>
          <p:nvPr/>
        </p:nvSpPr>
        <p:spPr>
          <a:xfrm>
            <a:off x="2840588" y="2745982"/>
            <a:ext cx="1204666" cy="666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size</a:t>
            </a:r>
          </a:p>
          <a:p>
            <a:pPr algn="ctr"/>
            <a:r>
              <a:rPr lang="en-US" sz="2000" dirty="0">
                <a:latin typeface="Sniglet" pitchFamily="82" charset="0"/>
              </a:rPr>
              <a:t>0x30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C3CE073-1A3C-6046-92B0-3FC863FE7799}"/>
              </a:ext>
            </a:extLst>
          </p:cNvPr>
          <p:cNvSpPr/>
          <p:nvPr/>
        </p:nvSpPr>
        <p:spPr>
          <a:xfrm>
            <a:off x="4056185" y="2745982"/>
            <a:ext cx="1204666" cy="666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size</a:t>
            </a:r>
          </a:p>
          <a:p>
            <a:pPr algn="ctr"/>
            <a:r>
              <a:rPr lang="en-US" sz="2000" dirty="0">
                <a:latin typeface="Sniglet" pitchFamily="82" charset="0"/>
              </a:rPr>
              <a:t>…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AF10D8C-9568-5A46-B51D-ACCD04B2701C}"/>
              </a:ext>
            </a:extLst>
          </p:cNvPr>
          <p:cNvSpPr/>
          <p:nvPr/>
        </p:nvSpPr>
        <p:spPr>
          <a:xfrm>
            <a:off x="5271782" y="2745982"/>
            <a:ext cx="1204666" cy="666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size</a:t>
            </a:r>
          </a:p>
          <a:p>
            <a:pPr algn="ctr"/>
            <a:r>
              <a:rPr lang="en-US" sz="2000" dirty="0">
                <a:latin typeface="Sniglet" pitchFamily="82" charset="0"/>
              </a:rPr>
              <a:t>0x410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C62AD0F-D0E3-584A-A5ED-3D849C44DBBA}"/>
              </a:ext>
            </a:extLst>
          </p:cNvPr>
          <p:cNvSpPr/>
          <p:nvPr/>
        </p:nvSpPr>
        <p:spPr>
          <a:xfrm>
            <a:off x="2566759" y="4047991"/>
            <a:ext cx="1204666" cy="5009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chunk</a:t>
            </a:r>
          </a:p>
        </p:txBody>
      </p: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C0B02C44-D9AE-B04D-B139-19F830821A4E}"/>
              </a:ext>
            </a:extLst>
          </p:cNvPr>
          <p:cNvCxnSpPr>
            <a:stCxn id="12" idx="2"/>
            <a:endCxn id="21" idx="1"/>
          </p:cNvCxnSpPr>
          <p:nvPr/>
        </p:nvCxnSpPr>
        <p:spPr>
          <a:xfrm rot="16200000" flipH="1">
            <a:off x="1954191" y="3685909"/>
            <a:ext cx="885701" cy="339435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CEBFCC3E-FF31-3040-8931-58EE02EFFE7A}"/>
              </a:ext>
            </a:extLst>
          </p:cNvPr>
          <p:cNvSpPr/>
          <p:nvPr/>
        </p:nvSpPr>
        <p:spPr>
          <a:xfrm>
            <a:off x="3911465" y="4729307"/>
            <a:ext cx="1204666" cy="5009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chunk</a:t>
            </a:r>
          </a:p>
        </p:txBody>
      </p: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C1FBFB54-537E-1048-8615-6F9F12175BBE}"/>
              </a:ext>
            </a:extLst>
          </p:cNvPr>
          <p:cNvCxnSpPr>
            <a:cxnSpLocks/>
            <a:stCxn id="21" idx="2"/>
            <a:endCxn id="23" idx="1"/>
          </p:cNvCxnSpPr>
          <p:nvPr/>
        </p:nvCxnSpPr>
        <p:spPr>
          <a:xfrm rot="16200000" flipH="1">
            <a:off x="3324863" y="4393192"/>
            <a:ext cx="430830" cy="742373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9A00D9AC-D2F9-6146-BF92-26BAD771604D}"/>
              </a:ext>
            </a:extLst>
          </p:cNvPr>
          <p:cNvCxnSpPr>
            <a:cxnSpLocks/>
            <a:stCxn id="23" idx="2"/>
            <a:endCxn id="30" idx="1"/>
          </p:cNvCxnSpPr>
          <p:nvPr/>
        </p:nvCxnSpPr>
        <p:spPr>
          <a:xfrm rot="16200000" flipH="1">
            <a:off x="4670178" y="5073900"/>
            <a:ext cx="445224" cy="757984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BAC166B4-ED4A-4C4D-9254-5A466578DDE4}"/>
              </a:ext>
            </a:extLst>
          </p:cNvPr>
          <p:cNvSpPr/>
          <p:nvPr/>
        </p:nvSpPr>
        <p:spPr>
          <a:xfrm>
            <a:off x="5271782" y="5425017"/>
            <a:ext cx="1204666" cy="5009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…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2296A7F-98D4-7240-B6F1-92499195A41D}"/>
              </a:ext>
            </a:extLst>
          </p:cNvPr>
          <p:cNvSpPr/>
          <p:nvPr/>
        </p:nvSpPr>
        <p:spPr>
          <a:xfrm>
            <a:off x="1624991" y="1632567"/>
            <a:ext cx="1204666" cy="666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size</a:t>
            </a:r>
          </a:p>
          <a:p>
            <a:pPr algn="ctr"/>
            <a:r>
              <a:rPr lang="en-US" sz="2000" dirty="0">
                <a:latin typeface="Sniglet" pitchFamily="82" charset="0"/>
              </a:rPr>
              <a:t>0x20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4A094BE-E993-3644-87A7-E04845659BDD}"/>
              </a:ext>
            </a:extLst>
          </p:cNvPr>
          <p:cNvSpPr/>
          <p:nvPr/>
        </p:nvSpPr>
        <p:spPr>
          <a:xfrm>
            <a:off x="2840588" y="1632567"/>
            <a:ext cx="1204666" cy="666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size</a:t>
            </a:r>
          </a:p>
          <a:p>
            <a:pPr algn="ctr"/>
            <a:r>
              <a:rPr lang="en-US" sz="2000" dirty="0">
                <a:latin typeface="Sniglet" pitchFamily="82" charset="0"/>
              </a:rPr>
              <a:t>0x30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5D5D18E-7F4B-0349-BE6E-B3939CA59D4F}"/>
              </a:ext>
            </a:extLst>
          </p:cNvPr>
          <p:cNvSpPr/>
          <p:nvPr/>
        </p:nvSpPr>
        <p:spPr>
          <a:xfrm>
            <a:off x="4056185" y="1632567"/>
            <a:ext cx="1204666" cy="666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size</a:t>
            </a:r>
          </a:p>
          <a:p>
            <a:pPr algn="ctr"/>
            <a:r>
              <a:rPr lang="en-US" sz="2000" dirty="0">
                <a:latin typeface="Sniglet" pitchFamily="82" charset="0"/>
              </a:rPr>
              <a:t>…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568A9F6-948B-F34F-9574-5554114C9E5A}"/>
              </a:ext>
            </a:extLst>
          </p:cNvPr>
          <p:cNvSpPr/>
          <p:nvPr/>
        </p:nvSpPr>
        <p:spPr>
          <a:xfrm>
            <a:off x="5271782" y="1632567"/>
            <a:ext cx="1204666" cy="666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size</a:t>
            </a:r>
          </a:p>
          <a:p>
            <a:pPr algn="ctr"/>
            <a:r>
              <a:rPr lang="en-US" sz="2000" dirty="0">
                <a:latin typeface="Sniglet" pitchFamily="82" charset="0"/>
              </a:rPr>
              <a:t>0x410</a:t>
            </a:r>
          </a:p>
        </p:txBody>
      </p:sp>
      <p:sp>
        <p:nvSpPr>
          <p:cNvPr id="2" name="Right Bracket 1">
            <a:extLst>
              <a:ext uri="{FF2B5EF4-FFF2-40B4-BE49-F238E27FC236}">
                <a16:creationId xmlns:a16="http://schemas.microsoft.com/office/drawing/2014/main" id="{726E13F4-F8D2-9E4C-89A0-08B59173B5DB}"/>
              </a:ext>
            </a:extLst>
          </p:cNvPr>
          <p:cNvSpPr/>
          <p:nvPr/>
        </p:nvSpPr>
        <p:spPr>
          <a:xfrm rot="16200000">
            <a:off x="3940979" y="-957679"/>
            <a:ext cx="237411" cy="4851459"/>
          </a:xfrm>
          <a:prstGeom prst="righ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513037-3381-BF44-8A1F-B5E92B38AA86}"/>
              </a:ext>
            </a:extLst>
          </p:cNvPr>
          <p:cNvSpPr txBox="1"/>
          <p:nvPr/>
        </p:nvSpPr>
        <p:spPr>
          <a:xfrm>
            <a:off x="3783243" y="961784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niglet" pitchFamily="82" charset="0"/>
              </a:rPr>
              <a:t>64</a:t>
            </a:r>
          </a:p>
        </p:txBody>
      </p:sp>
      <p:sp>
        <p:nvSpPr>
          <p:cNvPr id="25" name="Right Bracket 24">
            <a:extLst>
              <a:ext uri="{FF2B5EF4-FFF2-40B4-BE49-F238E27FC236}">
                <a16:creationId xmlns:a16="http://schemas.microsoft.com/office/drawing/2014/main" id="{D268E51F-DF99-134A-8015-E32C3B44C571}"/>
              </a:ext>
            </a:extLst>
          </p:cNvPr>
          <p:cNvSpPr/>
          <p:nvPr/>
        </p:nvSpPr>
        <p:spPr>
          <a:xfrm rot="10800000">
            <a:off x="1678472" y="4029770"/>
            <a:ext cx="237411" cy="1870448"/>
          </a:xfrm>
          <a:prstGeom prst="righ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B6590CF-4F6D-8E4C-A83D-9AF41113504E}"/>
              </a:ext>
            </a:extLst>
          </p:cNvPr>
          <p:cNvSpPr txBox="1"/>
          <p:nvPr/>
        </p:nvSpPr>
        <p:spPr>
          <a:xfrm>
            <a:off x="1108280" y="472930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niglet" pitchFamily="82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586689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B9151-5302-2448-AA98-581D07301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chunk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E76BFF-30A9-7149-9738-8AA75EE485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53333" y="3685309"/>
            <a:ext cx="3740166" cy="1492709"/>
          </a:xfrm>
        </p:spPr>
        <p:txBody>
          <a:bodyPr/>
          <a:lstStyle/>
          <a:p>
            <a:pPr marL="50799" indent="0">
              <a:buNone/>
            </a:pPr>
            <a:r>
              <a:rPr lang="en-US" sz="2000" dirty="0"/>
              <a:t>flags:</a:t>
            </a:r>
          </a:p>
          <a:p>
            <a:pPr marL="50799" indent="0">
              <a:buNone/>
            </a:pPr>
            <a:endParaRPr lang="en-US" sz="2000" dirty="0"/>
          </a:p>
          <a:p>
            <a:pPr marL="50799" indent="0">
              <a:buNone/>
            </a:pPr>
            <a:r>
              <a:rPr lang="en-US" sz="2000" dirty="0"/>
              <a:t>The last 3 bits in the metadata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58D515-D776-4F43-B5A6-4CD9F02EDCA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38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D0CFAF-5641-5248-8D79-BDD02FEDDD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9610"/>
          <a:stretch/>
        </p:blipFill>
        <p:spPr>
          <a:xfrm>
            <a:off x="1147520" y="2792642"/>
            <a:ext cx="5805813" cy="199530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6112425-0B98-BD48-9846-7513402ABFE8}"/>
              </a:ext>
            </a:extLst>
          </p:cNvPr>
          <p:cNvSpPr/>
          <p:nvPr/>
        </p:nvSpPr>
        <p:spPr>
          <a:xfrm>
            <a:off x="7192946" y="2735076"/>
            <a:ext cx="1387636" cy="666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chunk size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3319566-E1DB-404D-BF5F-CEEBDD77B4D4}"/>
              </a:ext>
            </a:extLst>
          </p:cNvPr>
          <p:cNvSpPr/>
          <p:nvPr/>
        </p:nvSpPr>
        <p:spPr>
          <a:xfrm>
            <a:off x="8580582" y="2735075"/>
            <a:ext cx="748146" cy="666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flags</a:t>
            </a:r>
          </a:p>
        </p:txBody>
      </p:sp>
    </p:spTree>
    <p:extLst>
      <p:ext uri="{BB962C8B-B14F-4D97-AF65-F5344CB8AC3E}">
        <p14:creationId xmlns:p14="http://schemas.microsoft.com/office/powerpoint/2010/main" val="2583612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73FDB01-C2F7-7B41-9CBD-9E69959BCE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In-class Lab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995B19C-C361-314D-B94D-3DD2985C069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25173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04EF7-E8E5-BC41-B0C6-D130B9655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Chunk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91AF6D-9D55-6443-B2FF-F6327AD76B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78763" y="2587290"/>
            <a:ext cx="5114735" cy="3321339"/>
          </a:xfrm>
        </p:spPr>
        <p:txBody>
          <a:bodyPr/>
          <a:lstStyle/>
          <a:p>
            <a:pPr marL="50799" indent="0">
              <a:buNone/>
            </a:pPr>
            <a:r>
              <a:rPr lang="en-US" dirty="0"/>
              <a:t>8 bytes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713C3F-5B97-E845-AA34-3C2D61EFA35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39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0A915A-42FD-874B-9638-2D4F5B9835CC}"/>
              </a:ext>
            </a:extLst>
          </p:cNvPr>
          <p:cNvSpPr/>
          <p:nvPr/>
        </p:nvSpPr>
        <p:spPr>
          <a:xfrm>
            <a:off x="2029819" y="2587294"/>
            <a:ext cx="2094220" cy="666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chunk size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1CC115-30C6-E449-85D5-5351F5DE6F5F}"/>
              </a:ext>
            </a:extLst>
          </p:cNvPr>
          <p:cNvSpPr/>
          <p:nvPr/>
        </p:nvSpPr>
        <p:spPr>
          <a:xfrm>
            <a:off x="4137893" y="2587293"/>
            <a:ext cx="720429" cy="666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flags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1EE7655-B360-A849-BB63-328D681FCE11}"/>
              </a:ext>
            </a:extLst>
          </p:cNvPr>
          <p:cNvSpPr/>
          <p:nvPr/>
        </p:nvSpPr>
        <p:spPr>
          <a:xfrm>
            <a:off x="2036745" y="3254086"/>
            <a:ext cx="2821579" cy="18628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8B8F1B-94F5-6245-B7DD-65F7976AB58D}"/>
              </a:ext>
            </a:extLst>
          </p:cNvPr>
          <p:cNvSpPr/>
          <p:nvPr/>
        </p:nvSpPr>
        <p:spPr>
          <a:xfrm>
            <a:off x="7019632" y="2587294"/>
            <a:ext cx="2108074" cy="666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chunk size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B8CE48-3FFB-F64B-A7F7-7F1228378D46}"/>
              </a:ext>
            </a:extLst>
          </p:cNvPr>
          <p:cNvSpPr/>
          <p:nvPr/>
        </p:nvSpPr>
        <p:spPr>
          <a:xfrm>
            <a:off x="7026558" y="3254086"/>
            <a:ext cx="2821579" cy="18628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data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C3BCB9B-5874-0749-857D-32DE65FCFFCD}"/>
              </a:ext>
            </a:extLst>
          </p:cNvPr>
          <p:cNvSpPr/>
          <p:nvPr/>
        </p:nvSpPr>
        <p:spPr>
          <a:xfrm>
            <a:off x="9127707" y="2587292"/>
            <a:ext cx="720429" cy="666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flags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A9C498B-488E-A443-B33F-98FBD2ED6EE4}"/>
              </a:ext>
            </a:extLst>
          </p:cNvPr>
          <p:cNvSpPr/>
          <p:nvPr/>
        </p:nvSpPr>
        <p:spPr>
          <a:xfrm>
            <a:off x="7026558" y="3254084"/>
            <a:ext cx="2821578" cy="666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latin typeface="Sniglet" pitchFamily="82" charset="0"/>
              </a:rPr>
              <a:t>fd</a:t>
            </a:r>
            <a:r>
              <a:rPr lang="en-US" sz="2000" dirty="0">
                <a:latin typeface="Sniglet" pitchFamily="82" charset="0"/>
              </a:rPr>
              <a:t> pointer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9323C0B-6664-0340-857F-424D351FE6FD}"/>
              </a:ext>
            </a:extLst>
          </p:cNvPr>
          <p:cNvSpPr txBox="1"/>
          <p:nvPr/>
        </p:nvSpPr>
        <p:spPr>
          <a:xfrm>
            <a:off x="2724727" y="5383627"/>
            <a:ext cx="12586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niglet" pitchFamily="82" charset="0"/>
              </a:rPr>
              <a:t>Allocated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1ABC4C7-B8F6-A54B-B664-F22FA33011DF}"/>
              </a:ext>
            </a:extLst>
          </p:cNvPr>
          <p:cNvSpPr txBox="1"/>
          <p:nvPr/>
        </p:nvSpPr>
        <p:spPr>
          <a:xfrm>
            <a:off x="8018001" y="5383627"/>
            <a:ext cx="8386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niglet" pitchFamily="82" charset="0"/>
              </a:rPr>
              <a:t>Freed</a:t>
            </a:r>
          </a:p>
        </p:txBody>
      </p:sp>
    </p:spTree>
    <p:extLst>
      <p:ext uri="{BB962C8B-B14F-4D97-AF65-F5344CB8AC3E}">
        <p14:creationId xmlns:p14="http://schemas.microsoft.com/office/powerpoint/2010/main" val="187240246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00964-9528-744B-977B-8D5BFACD4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freed chunk 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8DC6EC-421C-564B-AF2D-D120F4CF1A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8E99A1-7CBC-9242-A794-E34B1058172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40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6936F3-3E37-174A-9231-923827B8E4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42"/>
          <a:stretch/>
        </p:blipFill>
        <p:spPr>
          <a:xfrm>
            <a:off x="2198254" y="2761754"/>
            <a:ext cx="7305966" cy="2446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33643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F85E6-CED3-2B4E-BCAB-69BC74228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allocation / Free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6E40A5-D199-3B47-99AC-CC8A9206BA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799" indent="0">
              <a:buNone/>
            </a:pPr>
            <a:r>
              <a:rPr lang="en-US" dirty="0"/>
              <a:t>Memory Free:</a:t>
            </a:r>
          </a:p>
          <a:p>
            <a:r>
              <a:rPr lang="en-US" dirty="0"/>
              <a:t>If </a:t>
            </a:r>
            <a:r>
              <a:rPr lang="en-US" dirty="0" err="1"/>
              <a:t>tcache</a:t>
            </a:r>
            <a:r>
              <a:rPr lang="en-US" dirty="0"/>
              <a:t> bins has space, goes to the </a:t>
            </a:r>
            <a:r>
              <a:rPr lang="en-US" dirty="0" err="1"/>
              <a:t>tcache</a:t>
            </a:r>
            <a:r>
              <a:rPr lang="en-US" dirty="0"/>
              <a:t> bin.</a:t>
            </a:r>
          </a:p>
          <a:p>
            <a:r>
              <a:rPr lang="en-US" dirty="0"/>
              <a:t>Adding to the head of the chain (why?)</a:t>
            </a:r>
          </a:p>
          <a:p>
            <a:pPr marL="50799" indent="0">
              <a:buNone/>
            </a:pPr>
            <a:endParaRPr lang="en-US" dirty="0"/>
          </a:p>
          <a:p>
            <a:pPr marL="50799" indent="0">
              <a:buNone/>
            </a:pPr>
            <a:r>
              <a:rPr lang="en-US" dirty="0"/>
              <a:t>Memory Allocation:</a:t>
            </a:r>
          </a:p>
          <a:p>
            <a:r>
              <a:rPr lang="en-US" dirty="0"/>
              <a:t>If there’s available chunks in the </a:t>
            </a:r>
            <a:r>
              <a:rPr lang="en-US" dirty="0" err="1"/>
              <a:t>tcache</a:t>
            </a:r>
            <a:r>
              <a:rPr lang="en-US" dirty="0"/>
              <a:t> bin, use it</a:t>
            </a:r>
          </a:p>
          <a:p>
            <a:r>
              <a:rPr lang="en-US" dirty="0"/>
              <a:t>Always use the first chunk in the chain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DA2BE6-72D9-8F4D-8298-3F21AF34E4C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61428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610FBF0-9074-8D4F-A9F4-783ADB9BEF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Use After Free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F14DB9-AB86-4645-AA7D-C8FDF7C776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54235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82D478-18BE-9E4C-A468-682B955D0E0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43</a:t>
            </a:fld>
            <a:endParaRPr lang="en-US"/>
          </a:p>
        </p:txBody>
      </p:sp>
      <p:sp>
        <p:nvSpPr>
          <p:cNvPr id="6" name="Right Bracket 5">
            <a:extLst>
              <a:ext uri="{FF2B5EF4-FFF2-40B4-BE49-F238E27FC236}">
                <a16:creationId xmlns:a16="http://schemas.microsoft.com/office/drawing/2014/main" id="{BB5A0C0D-33E5-CE44-912E-3A4E2521F055}"/>
              </a:ext>
            </a:extLst>
          </p:cNvPr>
          <p:cNvSpPr/>
          <p:nvPr/>
        </p:nvSpPr>
        <p:spPr>
          <a:xfrm>
            <a:off x="7166732" y="1452285"/>
            <a:ext cx="193292" cy="564776"/>
          </a:xfrm>
          <a:prstGeom prst="rightBracket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ket 6">
            <a:extLst>
              <a:ext uri="{FF2B5EF4-FFF2-40B4-BE49-F238E27FC236}">
                <a16:creationId xmlns:a16="http://schemas.microsoft.com/office/drawing/2014/main" id="{F9B936CF-40E7-AD41-90E8-A9022203F147}"/>
              </a:ext>
            </a:extLst>
          </p:cNvPr>
          <p:cNvSpPr/>
          <p:nvPr/>
        </p:nvSpPr>
        <p:spPr>
          <a:xfrm>
            <a:off x="7166732" y="2048348"/>
            <a:ext cx="193292" cy="1453196"/>
          </a:xfrm>
          <a:prstGeom prst="rightBracket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A7A7E3-3859-6649-9381-C82CF17AE5D1}"/>
              </a:ext>
            </a:extLst>
          </p:cNvPr>
          <p:cNvSpPr txBox="1"/>
          <p:nvPr/>
        </p:nvSpPr>
        <p:spPr>
          <a:xfrm>
            <a:off x="7631730" y="1485597"/>
            <a:ext cx="1111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  <a:latin typeface="Sniglet" pitchFamily="82" charset="0"/>
              </a:rPr>
              <a:t>counts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1DCCBC-7508-824D-B70C-08C38FAF6C6E}"/>
              </a:ext>
            </a:extLst>
          </p:cNvPr>
          <p:cNvSpPr txBox="1"/>
          <p:nvPr/>
        </p:nvSpPr>
        <p:spPr>
          <a:xfrm>
            <a:off x="7652002" y="2597533"/>
            <a:ext cx="31611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  <a:latin typeface="Sniglet" pitchFamily="82" charset="0"/>
              </a:rPr>
              <a:t>entries</a:t>
            </a:r>
          </a:p>
          <a:p>
            <a:r>
              <a:rPr lang="en-US" sz="1800" dirty="0">
                <a:solidFill>
                  <a:schemeClr val="tx1"/>
                </a:solidFill>
                <a:latin typeface="Sniglet" pitchFamily="82" charset="0"/>
              </a:rPr>
              <a:t>(a list of struct </a:t>
            </a:r>
            <a:r>
              <a:rPr lang="en-US" sz="1800" dirty="0" err="1">
                <a:solidFill>
                  <a:schemeClr val="tx1"/>
                </a:solidFill>
                <a:latin typeface="Sniglet" pitchFamily="82" charset="0"/>
              </a:rPr>
              <a:t>tcache_entry</a:t>
            </a:r>
            <a:r>
              <a:rPr lang="en-US" sz="1800" dirty="0">
                <a:solidFill>
                  <a:schemeClr val="tx1"/>
                </a:solidFill>
                <a:latin typeface="Sniglet" pitchFamily="82" charset="0"/>
              </a:rPr>
              <a:t>)</a:t>
            </a:r>
          </a:p>
          <a:p>
            <a:r>
              <a:rPr lang="en-US" sz="1800" dirty="0">
                <a:solidFill>
                  <a:schemeClr val="tx1"/>
                </a:solidFill>
                <a:latin typeface="Sniglet" pitchFamily="82" charset="0"/>
              </a:rPr>
              <a:t>Each entry is also called a bin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C0BABDE-054D-034F-B880-8959F6BB62F1}"/>
              </a:ext>
            </a:extLst>
          </p:cNvPr>
          <p:cNvSpPr/>
          <p:nvPr/>
        </p:nvSpPr>
        <p:spPr>
          <a:xfrm>
            <a:off x="1624991" y="2494968"/>
            <a:ext cx="1204666" cy="666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size</a:t>
            </a:r>
          </a:p>
          <a:p>
            <a:pPr algn="ctr"/>
            <a:r>
              <a:rPr lang="en-US" sz="2000" dirty="0">
                <a:latin typeface="Sniglet" pitchFamily="82" charset="0"/>
              </a:rPr>
              <a:t>0x20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10553DB-214B-2E45-9C5F-27D51D812174}"/>
              </a:ext>
            </a:extLst>
          </p:cNvPr>
          <p:cNvSpPr/>
          <p:nvPr/>
        </p:nvSpPr>
        <p:spPr>
          <a:xfrm>
            <a:off x="2840588" y="2494968"/>
            <a:ext cx="1204666" cy="666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size</a:t>
            </a:r>
          </a:p>
          <a:p>
            <a:pPr algn="ctr"/>
            <a:r>
              <a:rPr lang="en-US" sz="2000" dirty="0">
                <a:latin typeface="Sniglet" pitchFamily="82" charset="0"/>
              </a:rPr>
              <a:t>0x30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C3CE073-1A3C-6046-92B0-3FC863FE7799}"/>
              </a:ext>
            </a:extLst>
          </p:cNvPr>
          <p:cNvSpPr/>
          <p:nvPr/>
        </p:nvSpPr>
        <p:spPr>
          <a:xfrm>
            <a:off x="4056185" y="2494968"/>
            <a:ext cx="1204666" cy="666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size</a:t>
            </a:r>
          </a:p>
          <a:p>
            <a:pPr algn="ctr"/>
            <a:r>
              <a:rPr lang="en-US" sz="2000" dirty="0">
                <a:latin typeface="Sniglet" pitchFamily="82" charset="0"/>
              </a:rPr>
              <a:t>…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AF10D8C-9568-5A46-B51D-ACCD04B2701C}"/>
              </a:ext>
            </a:extLst>
          </p:cNvPr>
          <p:cNvSpPr/>
          <p:nvPr/>
        </p:nvSpPr>
        <p:spPr>
          <a:xfrm>
            <a:off x="5271782" y="2494968"/>
            <a:ext cx="1204666" cy="666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size</a:t>
            </a:r>
          </a:p>
          <a:p>
            <a:pPr algn="ctr"/>
            <a:r>
              <a:rPr lang="en-US" sz="2000" dirty="0">
                <a:latin typeface="Sniglet" pitchFamily="82" charset="0"/>
              </a:rPr>
              <a:t>0x410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C62AD0F-D0E3-584A-A5ED-3D849C44DBBA}"/>
              </a:ext>
            </a:extLst>
          </p:cNvPr>
          <p:cNvSpPr/>
          <p:nvPr/>
        </p:nvSpPr>
        <p:spPr>
          <a:xfrm>
            <a:off x="2566759" y="3796977"/>
            <a:ext cx="1204666" cy="5009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chunk</a:t>
            </a:r>
          </a:p>
        </p:txBody>
      </p: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C0B02C44-D9AE-B04D-B139-19F830821A4E}"/>
              </a:ext>
            </a:extLst>
          </p:cNvPr>
          <p:cNvCxnSpPr>
            <a:stCxn id="12" idx="2"/>
            <a:endCxn id="21" idx="1"/>
          </p:cNvCxnSpPr>
          <p:nvPr/>
        </p:nvCxnSpPr>
        <p:spPr>
          <a:xfrm rot="16200000" flipH="1">
            <a:off x="1954191" y="3434895"/>
            <a:ext cx="885701" cy="339435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CEBFCC3E-FF31-3040-8931-58EE02EFFE7A}"/>
              </a:ext>
            </a:extLst>
          </p:cNvPr>
          <p:cNvSpPr/>
          <p:nvPr/>
        </p:nvSpPr>
        <p:spPr>
          <a:xfrm>
            <a:off x="3911465" y="4478293"/>
            <a:ext cx="1204666" cy="5009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chunk</a:t>
            </a:r>
          </a:p>
        </p:txBody>
      </p: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C1FBFB54-537E-1048-8615-6F9F12175BBE}"/>
              </a:ext>
            </a:extLst>
          </p:cNvPr>
          <p:cNvCxnSpPr>
            <a:cxnSpLocks/>
            <a:stCxn id="21" idx="2"/>
            <a:endCxn id="23" idx="1"/>
          </p:cNvCxnSpPr>
          <p:nvPr/>
        </p:nvCxnSpPr>
        <p:spPr>
          <a:xfrm rot="16200000" flipH="1">
            <a:off x="3324863" y="4142178"/>
            <a:ext cx="430830" cy="742373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9A00D9AC-D2F9-6146-BF92-26BAD771604D}"/>
              </a:ext>
            </a:extLst>
          </p:cNvPr>
          <p:cNvCxnSpPr>
            <a:cxnSpLocks/>
            <a:stCxn id="23" idx="2"/>
            <a:endCxn id="30" idx="1"/>
          </p:cNvCxnSpPr>
          <p:nvPr/>
        </p:nvCxnSpPr>
        <p:spPr>
          <a:xfrm rot="16200000" flipH="1">
            <a:off x="4670178" y="4822886"/>
            <a:ext cx="445224" cy="757984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BAC166B4-ED4A-4C4D-9254-5A466578DDE4}"/>
              </a:ext>
            </a:extLst>
          </p:cNvPr>
          <p:cNvSpPr/>
          <p:nvPr/>
        </p:nvSpPr>
        <p:spPr>
          <a:xfrm>
            <a:off x="5271782" y="5174003"/>
            <a:ext cx="1204666" cy="5009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…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2296A7F-98D4-7240-B6F1-92499195A41D}"/>
              </a:ext>
            </a:extLst>
          </p:cNvPr>
          <p:cNvSpPr/>
          <p:nvPr/>
        </p:nvSpPr>
        <p:spPr>
          <a:xfrm>
            <a:off x="1624991" y="1381553"/>
            <a:ext cx="1204666" cy="666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size</a:t>
            </a:r>
          </a:p>
          <a:p>
            <a:pPr algn="ctr"/>
            <a:r>
              <a:rPr lang="en-US" sz="2000" dirty="0">
                <a:latin typeface="Sniglet" pitchFamily="82" charset="0"/>
              </a:rPr>
              <a:t>0x20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4A094BE-E993-3644-87A7-E04845659BDD}"/>
              </a:ext>
            </a:extLst>
          </p:cNvPr>
          <p:cNvSpPr/>
          <p:nvPr/>
        </p:nvSpPr>
        <p:spPr>
          <a:xfrm>
            <a:off x="2840588" y="1381553"/>
            <a:ext cx="1204666" cy="666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size</a:t>
            </a:r>
          </a:p>
          <a:p>
            <a:pPr algn="ctr"/>
            <a:r>
              <a:rPr lang="en-US" sz="2000" dirty="0">
                <a:latin typeface="Sniglet" pitchFamily="82" charset="0"/>
              </a:rPr>
              <a:t>0x30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5D5D18E-7F4B-0349-BE6E-B3939CA59D4F}"/>
              </a:ext>
            </a:extLst>
          </p:cNvPr>
          <p:cNvSpPr/>
          <p:nvPr/>
        </p:nvSpPr>
        <p:spPr>
          <a:xfrm>
            <a:off x="4056185" y="1381553"/>
            <a:ext cx="1204666" cy="666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size</a:t>
            </a:r>
          </a:p>
          <a:p>
            <a:pPr algn="ctr"/>
            <a:r>
              <a:rPr lang="en-US" sz="2000" dirty="0">
                <a:latin typeface="Sniglet" pitchFamily="82" charset="0"/>
              </a:rPr>
              <a:t>…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568A9F6-948B-F34F-9574-5554114C9E5A}"/>
              </a:ext>
            </a:extLst>
          </p:cNvPr>
          <p:cNvSpPr/>
          <p:nvPr/>
        </p:nvSpPr>
        <p:spPr>
          <a:xfrm>
            <a:off x="5271782" y="1381553"/>
            <a:ext cx="1204666" cy="666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size</a:t>
            </a:r>
          </a:p>
          <a:p>
            <a:pPr algn="ctr"/>
            <a:r>
              <a:rPr lang="en-US" sz="2000" dirty="0">
                <a:latin typeface="Sniglet" pitchFamily="82" charset="0"/>
              </a:rPr>
              <a:t>0x410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E33143C7-9465-6841-8B0B-448A240D41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2943" y="3866679"/>
            <a:ext cx="5010254" cy="882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91798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82D478-18BE-9E4C-A468-682B955D0E0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44</a:t>
            </a:fld>
            <a:endParaRPr lang="en-US"/>
          </a:p>
        </p:txBody>
      </p:sp>
      <p:sp>
        <p:nvSpPr>
          <p:cNvPr id="6" name="Right Bracket 5">
            <a:extLst>
              <a:ext uri="{FF2B5EF4-FFF2-40B4-BE49-F238E27FC236}">
                <a16:creationId xmlns:a16="http://schemas.microsoft.com/office/drawing/2014/main" id="{BB5A0C0D-33E5-CE44-912E-3A4E2521F055}"/>
              </a:ext>
            </a:extLst>
          </p:cNvPr>
          <p:cNvSpPr/>
          <p:nvPr/>
        </p:nvSpPr>
        <p:spPr>
          <a:xfrm>
            <a:off x="7166732" y="1452285"/>
            <a:ext cx="193292" cy="564776"/>
          </a:xfrm>
          <a:prstGeom prst="rightBracket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ket 6">
            <a:extLst>
              <a:ext uri="{FF2B5EF4-FFF2-40B4-BE49-F238E27FC236}">
                <a16:creationId xmlns:a16="http://schemas.microsoft.com/office/drawing/2014/main" id="{F9B936CF-40E7-AD41-90E8-A9022203F147}"/>
              </a:ext>
            </a:extLst>
          </p:cNvPr>
          <p:cNvSpPr/>
          <p:nvPr/>
        </p:nvSpPr>
        <p:spPr>
          <a:xfrm>
            <a:off x="7166732" y="2048348"/>
            <a:ext cx="193292" cy="1453196"/>
          </a:xfrm>
          <a:prstGeom prst="rightBracket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A7A7E3-3859-6649-9381-C82CF17AE5D1}"/>
              </a:ext>
            </a:extLst>
          </p:cNvPr>
          <p:cNvSpPr txBox="1"/>
          <p:nvPr/>
        </p:nvSpPr>
        <p:spPr>
          <a:xfrm>
            <a:off x="7631730" y="1485597"/>
            <a:ext cx="1111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  <a:latin typeface="Sniglet" pitchFamily="82" charset="0"/>
              </a:rPr>
              <a:t>counts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1DCCBC-7508-824D-B70C-08C38FAF6C6E}"/>
              </a:ext>
            </a:extLst>
          </p:cNvPr>
          <p:cNvSpPr txBox="1"/>
          <p:nvPr/>
        </p:nvSpPr>
        <p:spPr>
          <a:xfrm>
            <a:off x="7652002" y="2597533"/>
            <a:ext cx="31611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  <a:latin typeface="Sniglet" pitchFamily="82" charset="0"/>
              </a:rPr>
              <a:t>entries</a:t>
            </a:r>
          </a:p>
          <a:p>
            <a:r>
              <a:rPr lang="en-US" sz="1800" dirty="0">
                <a:solidFill>
                  <a:schemeClr val="tx1"/>
                </a:solidFill>
                <a:latin typeface="Sniglet" pitchFamily="82" charset="0"/>
              </a:rPr>
              <a:t>(a list of struct </a:t>
            </a:r>
            <a:r>
              <a:rPr lang="en-US" sz="1800" dirty="0" err="1">
                <a:solidFill>
                  <a:schemeClr val="tx1"/>
                </a:solidFill>
                <a:latin typeface="Sniglet" pitchFamily="82" charset="0"/>
              </a:rPr>
              <a:t>tcache_entry</a:t>
            </a:r>
            <a:r>
              <a:rPr lang="en-US" sz="1800" dirty="0">
                <a:solidFill>
                  <a:schemeClr val="tx1"/>
                </a:solidFill>
                <a:latin typeface="Sniglet" pitchFamily="82" charset="0"/>
              </a:rPr>
              <a:t>)</a:t>
            </a:r>
          </a:p>
          <a:p>
            <a:r>
              <a:rPr lang="en-US" sz="1800" dirty="0">
                <a:solidFill>
                  <a:schemeClr val="tx1"/>
                </a:solidFill>
                <a:latin typeface="Sniglet" pitchFamily="82" charset="0"/>
              </a:rPr>
              <a:t>Each entry is also called a bin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C0BABDE-054D-034F-B880-8959F6BB62F1}"/>
              </a:ext>
            </a:extLst>
          </p:cNvPr>
          <p:cNvSpPr/>
          <p:nvPr/>
        </p:nvSpPr>
        <p:spPr>
          <a:xfrm>
            <a:off x="1624991" y="2494968"/>
            <a:ext cx="1204666" cy="666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size</a:t>
            </a:r>
          </a:p>
          <a:p>
            <a:pPr algn="ctr"/>
            <a:r>
              <a:rPr lang="en-US" sz="2000" dirty="0">
                <a:latin typeface="Sniglet" pitchFamily="82" charset="0"/>
              </a:rPr>
              <a:t>0x20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10553DB-214B-2E45-9C5F-27D51D812174}"/>
              </a:ext>
            </a:extLst>
          </p:cNvPr>
          <p:cNvSpPr/>
          <p:nvPr/>
        </p:nvSpPr>
        <p:spPr>
          <a:xfrm>
            <a:off x="2840588" y="2494968"/>
            <a:ext cx="1204666" cy="666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size</a:t>
            </a:r>
          </a:p>
          <a:p>
            <a:pPr algn="ctr"/>
            <a:r>
              <a:rPr lang="en-US" sz="2000" dirty="0">
                <a:latin typeface="Sniglet" pitchFamily="82" charset="0"/>
              </a:rPr>
              <a:t>0x30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C3CE073-1A3C-6046-92B0-3FC863FE7799}"/>
              </a:ext>
            </a:extLst>
          </p:cNvPr>
          <p:cNvSpPr/>
          <p:nvPr/>
        </p:nvSpPr>
        <p:spPr>
          <a:xfrm>
            <a:off x="4056185" y="2494968"/>
            <a:ext cx="1204666" cy="666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size</a:t>
            </a:r>
          </a:p>
          <a:p>
            <a:pPr algn="ctr"/>
            <a:r>
              <a:rPr lang="en-US" sz="2000" dirty="0">
                <a:latin typeface="Sniglet" pitchFamily="82" charset="0"/>
              </a:rPr>
              <a:t>…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AF10D8C-9568-5A46-B51D-ACCD04B2701C}"/>
              </a:ext>
            </a:extLst>
          </p:cNvPr>
          <p:cNvSpPr/>
          <p:nvPr/>
        </p:nvSpPr>
        <p:spPr>
          <a:xfrm>
            <a:off x="5271782" y="2494968"/>
            <a:ext cx="1204666" cy="666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size</a:t>
            </a:r>
          </a:p>
          <a:p>
            <a:pPr algn="ctr"/>
            <a:r>
              <a:rPr lang="en-US" sz="2000" dirty="0">
                <a:latin typeface="Sniglet" pitchFamily="82" charset="0"/>
              </a:rPr>
              <a:t>0x410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C62AD0F-D0E3-584A-A5ED-3D849C44DBBA}"/>
              </a:ext>
            </a:extLst>
          </p:cNvPr>
          <p:cNvSpPr/>
          <p:nvPr/>
        </p:nvSpPr>
        <p:spPr>
          <a:xfrm>
            <a:off x="2566759" y="3796977"/>
            <a:ext cx="1204666" cy="5009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chunk</a:t>
            </a:r>
          </a:p>
        </p:txBody>
      </p: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C0B02C44-D9AE-B04D-B139-19F830821A4E}"/>
              </a:ext>
            </a:extLst>
          </p:cNvPr>
          <p:cNvCxnSpPr>
            <a:stCxn id="12" idx="2"/>
            <a:endCxn id="21" idx="1"/>
          </p:cNvCxnSpPr>
          <p:nvPr/>
        </p:nvCxnSpPr>
        <p:spPr>
          <a:xfrm rot="16200000" flipH="1">
            <a:off x="1954191" y="3434895"/>
            <a:ext cx="885701" cy="339435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CEBFCC3E-FF31-3040-8931-58EE02EFFE7A}"/>
              </a:ext>
            </a:extLst>
          </p:cNvPr>
          <p:cNvSpPr/>
          <p:nvPr/>
        </p:nvSpPr>
        <p:spPr>
          <a:xfrm>
            <a:off x="3911465" y="4478293"/>
            <a:ext cx="1204666" cy="5009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chunk</a:t>
            </a:r>
          </a:p>
        </p:txBody>
      </p: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C1FBFB54-537E-1048-8615-6F9F12175BBE}"/>
              </a:ext>
            </a:extLst>
          </p:cNvPr>
          <p:cNvCxnSpPr>
            <a:cxnSpLocks/>
            <a:stCxn id="21" idx="2"/>
            <a:endCxn id="23" idx="1"/>
          </p:cNvCxnSpPr>
          <p:nvPr/>
        </p:nvCxnSpPr>
        <p:spPr>
          <a:xfrm rot="16200000" flipH="1">
            <a:off x="3324863" y="4142178"/>
            <a:ext cx="430830" cy="742373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9A00D9AC-D2F9-6146-BF92-26BAD771604D}"/>
              </a:ext>
            </a:extLst>
          </p:cNvPr>
          <p:cNvCxnSpPr>
            <a:cxnSpLocks/>
            <a:stCxn id="23" idx="2"/>
            <a:endCxn id="30" idx="1"/>
          </p:cNvCxnSpPr>
          <p:nvPr/>
        </p:nvCxnSpPr>
        <p:spPr>
          <a:xfrm rot="16200000" flipH="1">
            <a:off x="4670178" y="4822886"/>
            <a:ext cx="445224" cy="757984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BAC166B4-ED4A-4C4D-9254-5A466578DDE4}"/>
              </a:ext>
            </a:extLst>
          </p:cNvPr>
          <p:cNvSpPr/>
          <p:nvPr/>
        </p:nvSpPr>
        <p:spPr>
          <a:xfrm>
            <a:off x="5271782" y="5174003"/>
            <a:ext cx="1204666" cy="5009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…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2296A7F-98D4-7240-B6F1-92499195A41D}"/>
              </a:ext>
            </a:extLst>
          </p:cNvPr>
          <p:cNvSpPr/>
          <p:nvPr/>
        </p:nvSpPr>
        <p:spPr>
          <a:xfrm>
            <a:off x="1624991" y="1381553"/>
            <a:ext cx="1204666" cy="666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size</a:t>
            </a:r>
          </a:p>
          <a:p>
            <a:pPr algn="ctr"/>
            <a:r>
              <a:rPr lang="en-US" sz="2000" dirty="0">
                <a:latin typeface="Sniglet" pitchFamily="82" charset="0"/>
              </a:rPr>
              <a:t>0x20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4A094BE-E993-3644-87A7-E04845659BDD}"/>
              </a:ext>
            </a:extLst>
          </p:cNvPr>
          <p:cNvSpPr/>
          <p:nvPr/>
        </p:nvSpPr>
        <p:spPr>
          <a:xfrm>
            <a:off x="2840588" y="1381553"/>
            <a:ext cx="1204666" cy="666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size</a:t>
            </a:r>
          </a:p>
          <a:p>
            <a:pPr algn="ctr"/>
            <a:r>
              <a:rPr lang="en-US" sz="2000" dirty="0">
                <a:latin typeface="Sniglet" pitchFamily="82" charset="0"/>
              </a:rPr>
              <a:t>0x30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5D5D18E-7F4B-0349-BE6E-B3939CA59D4F}"/>
              </a:ext>
            </a:extLst>
          </p:cNvPr>
          <p:cNvSpPr/>
          <p:nvPr/>
        </p:nvSpPr>
        <p:spPr>
          <a:xfrm>
            <a:off x="4056185" y="1381553"/>
            <a:ext cx="1204666" cy="666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size</a:t>
            </a:r>
          </a:p>
          <a:p>
            <a:pPr algn="ctr"/>
            <a:r>
              <a:rPr lang="en-US" sz="2000" dirty="0">
                <a:latin typeface="Sniglet" pitchFamily="82" charset="0"/>
              </a:rPr>
              <a:t>…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568A9F6-948B-F34F-9574-5554114C9E5A}"/>
              </a:ext>
            </a:extLst>
          </p:cNvPr>
          <p:cNvSpPr/>
          <p:nvPr/>
        </p:nvSpPr>
        <p:spPr>
          <a:xfrm>
            <a:off x="5271782" y="1381553"/>
            <a:ext cx="1204666" cy="666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size</a:t>
            </a:r>
          </a:p>
          <a:p>
            <a:pPr algn="ctr"/>
            <a:r>
              <a:rPr lang="en-US" sz="2000" dirty="0">
                <a:latin typeface="Sniglet" pitchFamily="82" charset="0"/>
              </a:rPr>
              <a:t>0x410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E33143C7-9465-6841-8B0B-448A240D41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2943" y="3866679"/>
            <a:ext cx="5010254" cy="882309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AAE5778-9BC7-724E-8307-A09301B0BF83}"/>
              </a:ext>
            </a:extLst>
          </p:cNvPr>
          <p:cNvCxnSpPr/>
          <p:nvPr/>
        </p:nvCxnSpPr>
        <p:spPr>
          <a:xfrm>
            <a:off x="7088863" y="4478293"/>
            <a:ext cx="16540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D3BC1298-1C3A-FC40-A572-4166315E85C3}"/>
              </a:ext>
            </a:extLst>
          </p:cNvPr>
          <p:cNvCxnSpPr>
            <a:cxnSpLocks/>
            <a:endCxn id="27" idx="1"/>
          </p:cNvCxnSpPr>
          <p:nvPr/>
        </p:nvCxnSpPr>
        <p:spPr>
          <a:xfrm rot="16200000" flipH="1">
            <a:off x="2303408" y="4868217"/>
            <a:ext cx="1353850" cy="253732"/>
          </a:xfrm>
          <a:prstGeom prst="bentConnector2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E2B4C520-5B53-4343-BFD8-FD1B8CF9E7CA}"/>
              </a:ext>
            </a:extLst>
          </p:cNvPr>
          <p:cNvSpPr/>
          <p:nvPr/>
        </p:nvSpPr>
        <p:spPr>
          <a:xfrm>
            <a:off x="3107199" y="5421521"/>
            <a:ext cx="1204666" cy="500973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victim</a:t>
            </a:r>
          </a:p>
        </p:txBody>
      </p:sp>
    </p:spTree>
    <p:extLst>
      <p:ext uri="{BB962C8B-B14F-4D97-AF65-F5344CB8AC3E}">
        <p14:creationId xmlns:p14="http://schemas.microsoft.com/office/powerpoint/2010/main" val="182537451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82D478-18BE-9E4C-A468-682B955D0E0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45</a:t>
            </a:fld>
            <a:endParaRPr lang="en-US"/>
          </a:p>
        </p:txBody>
      </p:sp>
      <p:sp>
        <p:nvSpPr>
          <p:cNvPr id="6" name="Right Bracket 5">
            <a:extLst>
              <a:ext uri="{FF2B5EF4-FFF2-40B4-BE49-F238E27FC236}">
                <a16:creationId xmlns:a16="http://schemas.microsoft.com/office/drawing/2014/main" id="{BB5A0C0D-33E5-CE44-912E-3A4E2521F055}"/>
              </a:ext>
            </a:extLst>
          </p:cNvPr>
          <p:cNvSpPr/>
          <p:nvPr/>
        </p:nvSpPr>
        <p:spPr>
          <a:xfrm>
            <a:off x="7166732" y="1452285"/>
            <a:ext cx="193292" cy="564776"/>
          </a:xfrm>
          <a:prstGeom prst="rightBracket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ket 6">
            <a:extLst>
              <a:ext uri="{FF2B5EF4-FFF2-40B4-BE49-F238E27FC236}">
                <a16:creationId xmlns:a16="http://schemas.microsoft.com/office/drawing/2014/main" id="{F9B936CF-40E7-AD41-90E8-A9022203F147}"/>
              </a:ext>
            </a:extLst>
          </p:cNvPr>
          <p:cNvSpPr/>
          <p:nvPr/>
        </p:nvSpPr>
        <p:spPr>
          <a:xfrm>
            <a:off x="7166732" y="2048348"/>
            <a:ext cx="193292" cy="1453196"/>
          </a:xfrm>
          <a:prstGeom prst="rightBracket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A7A7E3-3859-6649-9381-C82CF17AE5D1}"/>
              </a:ext>
            </a:extLst>
          </p:cNvPr>
          <p:cNvSpPr txBox="1"/>
          <p:nvPr/>
        </p:nvSpPr>
        <p:spPr>
          <a:xfrm>
            <a:off x="7631730" y="1485597"/>
            <a:ext cx="1111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  <a:latin typeface="Sniglet" pitchFamily="82" charset="0"/>
              </a:rPr>
              <a:t>counts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1DCCBC-7508-824D-B70C-08C38FAF6C6E}"/>
              </a:ext>
            </a:extLst>
          </p:cNvPr>
          <p:cNvSpPr txBox="1"/>
          <p:nvPr/>
        </p:nvSpPr>
        <p:spPr>
          <a:xfrm>
            <a:off x="7652002" y="2597533"/>
            <a:ext cx="31611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  <a:latin typeface="Sniglet" pitchFamily="82" charset="0"/>
              </a:rPr>
              <a:t>entries</a:t>
            </a:r>
          </a:p>
          <a:p>
            <a:r>
              <a:rPr lang="en-US" sz="1800" dirty="0">
                <a:solidFill>
                  <a:schemeClr val="tx1"/>
                </a:solidFill>
                <a:latin typeface="Sniglet" pitchFamily="82" charset="0"/>
              </a:rPr>
              <a:t>(a list of struct </a:t>
            </a:r>
            <a:r>
              <a:rPr lang="en-US" sz="1800" dirty="0" err="1">
                <a:solidFill>
                  <a:schemeClr val="tx1"/>
                </a:solidFill>
                <a:latin typeface="Sniglet" pitchFamily="82" charset="0"/>
              </a:rPr>
              <a:t>tcache_entry</a:t>
            </a:r>
            <a:r>
              <a:rPr lang="en-US" sz="1800" dirty="0">
                <a:solidFill>
                  <a:schemeClr val="tx1"/>
                </a:solidFill>
                <a:latin typeface="Sniglet" pitchFamily="82" charset="0"/>
              </a:rPr>
              <a:t>)</a:t>
            </a:r>
          </a:p>
          <a:p>
            <a:r>
              <a:rPr lang="en-US" sz="1800" dirty="0">
                <a:solidFill>
                  <a:schemeClr val="tx1"/>
                </a:solidFill>
                <a:latin typeface="Sniglet" pitchFamily="82" charset="0"/>
              </a:rPr>
              <a:t>Each entry is also called a bin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C0BABDE-054D-034F-B880-8959F6BB62F1}"/>
              </a:ext>
            </a:extLst>
          </p:cNvPr>
          <p:cNvSpPr/>
          <p:nvPr/>
        </p:nvSpPr>
        <p:spPr>
          <a:xfrm>
            <a:off x="1624991" y="2494968"/>
            <a:ext cx="1204666" cy="666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size</a:t>
            </a:r>
          </a:p>
          <a:p>
            <a:pPr algn="ctr"/>
            <a:r>
              <a:rPr lang="en-US" sz="2000" dirty="0">
                <a:latin typeface="Sniglet" pitchFamily="82" charset="0"/>
              </a:rPr>
              <a:t>0x20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10553DB-214B-2E45-9C5F-27D51D812174}"/>
              </a:ext>
            </a:extLst>
          </p:cNvPr>
          <p:cNvSpPr/>
          <p:nvPr/>
        </p:nvSpPr>
        <p:spPr>
          <a:xfrm>
            <a:off x="2840588" y="2494968"/>
            <a:ext cx="1204666" cy="666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size</a:t>
            </a:r>
          </a:p>
          <a:p>
            <a:pPr algn="ctr"/>
            <a:r>
              <a:rPr lang="en-US" sz="2000" dirty="0">
                <a:latin typeface="Sniglet" pitchFamily="82" charset="0"/>
              </a:rPr>
              <a:t>0x30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C3CE073-1A3C-6046-92B0-3FC863FE7799}"/>
              </a:ext>
            </a:extLst>
          </p:cNvPr>
          <p:cNvSpPr/>
          <p:nvPr/>
        </p:nvSpPr>
        <p:spPr>
          <a:xfrm>
            <a:off x="4056185" y="2494968"/>
            <a:ext cx="1204666" cy="666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size</a:t>
            </a:r>
          </a:p>
          <a:p>
            <a:pPr algn="ctr"/>
            <a:r>
              <a:rPr lang="en-US" sz="2000" dirty="0">
                <a:latin typeface="Sniglet" pitchFamily="82" charset="0"/>
              </a:rPr>
              <a:t>…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AF10D8C-9568-5A46-B51D-ACCD04B2701C}"/>
              </a:ext>
            </a:extLst>
          </p:cNvPr>
          <p:cNvSpPr/>
          <p:nvPr/>
        </p:nvSpPr>
        <p:spPr>
          <a:xfrm>
            <a:off x="5271782" y="2494968"/>
            <a:ext cx="1204666" cy="666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size</a:t>
            </a:r>
          </a:p>
          <a:p>
            <a:pPr algn="ctr"/>
            <a:r>
              <a:rPr lang="en-US" sz="2000" dirty="0">
                <a:latin typeface="Sniglet" pitchFamily="82" charset="0"/>
              </a:rPr>
              <a:t>0x410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C62AD0F-D0E3-584A-A5ED-3D849C44DBBA}"/>
              </a:ext>
            </a:extLst>
          </p:cNvPr>
          <p:cNvSpPr/>
          <p:nvPr/>
        </p:nvSpPr>
        <p:spPr>
          <a:xfrm>
            <a:off x="2566759" y="3796977"/>
            <a:ext cx="1204666" cy="5009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chunk</a:t>
            </a:r>
          </a:p>
        </p:txBody>
      </p: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C0B02C44-D9AE-B04D-B139-19F830821A4E}"/>
              </a:ext>
            </a:extLst>
          </p:cNvPr>
          <p:cNvCxnSpPr>
            <a:stCxn id="12" idx="2"/>
            <a:endCxn id="21" idx="1"/>
          </p:cNvCxnSpPr>
          <p:nvPr/>
        </p:nvCxnSpPr>
        <p:spPr>
          <a:xfrm rot="16200000" flipH="1">
            <a:off x="1954191" y="3434895"/>
            <a:ext cx="885701" cy="339435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CEBFCC3E-FF31-3040-8931-58EE02EFFE7A}"/>
              </a:ext>
            </a:extLst>
          </p:cNvPr>
          <p:cNvSpPr/>
          <p:nvPr/>
        </p:nvSpPr>
        <p:spPr>
          <a:xfrm>
            <a:off x="3911465" y="4478293"/>
            <a:ext cx="1204666" cy="5009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chunk</a:t>
            </a:r>
          </a:p>
        </p:txBody>
      </p: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C1FBFB54-537E-1048-8615-6F9F12175BBE}"/>
              </a:ext>
            </a:extLst>
          </p:cNvPr>
          <p:cNvCxnSpPr>
            <a:cxnSpLocks/>
            <a:stCxn id="21" idx="2"/>
            <a:endCxn id="23" idx="1"/>
          </p:cNvCxnSpPr>
          <p:nvPr/>
        </p:nvCxnSpPr>
        <p:spPr>
          <a:xfrm rot="16200000" flipH="1">
            <a:off x="3324863" y="4142178"/>
            <a:ext cx="430830" cy="742373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9A00D9AC-D2F9-6146-BF92-26BAD771604D}"/>
              </a:ext>
            </a:extLst>
          </p:cNvPr>
          <p:cNvCxnSpPr>
            <a:cxnSpLocks/>
            <a:stCxn id="23" idx="2"/>
            <a:endCxn id="30" idx="1"/>
          </p:cNvCxnSpPr>
          <p:nvPr/>
        </p:nvCxnSpPr>
        <p:spPr>
          <a:xfrm rot="16200000" flipH="1">
            <a:off x="4670178" y="4822886"/>
            <a:ext cx="445224" cy="757984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BAC166B4-ED4A-4C4D-9254-5A466578DDE4}"/>
              </a:ext>
            </a:extLst>
          </p:cNvPr>
          <p:cNvSpPr/>
          <p:nvPr/>
        </p:nvSpPr>
        <p:spPr>
          <a:xfrm>
            <a:off x="5271782" y="5174003"/>
            <a:ext cx="1204666" cy="5009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…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2296A7F-98D4-7240-B6F1-92499195A41D}"/>
              </a:ext>
            </a:extLst>
          </p:cNvPr>
          <p:cNvSpPr/>
          <p:nvPr/>
        </p:nvSpPr>
        <p:spPr>
          <a:xfrm>
            <a:off x="1624991" y="1381553"/>
            <a:ext cx="1204666" cy="666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size</a:t>
            </a:r>
          </a:p>
          <a:p>
            <a:pPr algn="ctr"/>
            <a:r>
              <a:rPr lang="en-US" sz="2000" dirty="0">
                <a:latin typeface="Sniglet" pitchFamily="82" charset="0"/>
              </a:rPr>
              <a:t>0x20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4A094BE-E993-3644-87A7-E04845659BDD}"/>
              </a:ext>
            </a:extLst>
          </p:cNvPr>
          <p:cNvSpPr/>
          <p:nvPr/>
        </p:nvSpPr>
        <p:spPr>
          <a:xfrm>
            <a:off x="2840588" y="1381553"/>
            <a:ext cx="1204666" cy="666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size</a:t>
            </a:r>
          </a:p>
          <a:p>
            <a:pPr algn="ctr"/>
            <a:r>
              <a:rPr lang="en-US" sz="2000" dirty="0">
                <a:latin typeface="Sniglet" pitchFamily="82" charset="0"/>
              </a:rPr>
              <a:t>0x30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5D5D18E-7F4B-0349-BE6E-B3939CA59D4F}"/>
              </a:ext>
            </a:extLst>
          </p:cNvPr>
          <p:cNvSpPr/>
          <p:nvPr/>
        </p:nvSpPr>
        <p:spPr>
          <a:xfrm>
            <a:off x="4056185" y="1381553"/>
            <a:ext cx="1204666" cy="666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size</a:t>
            </a:r>
          </a:p>
          <a:p>
            <a:pPr algn="ctr"/>
            <a:r>
              <a:rPr lang="en-US" sz="2000" dirty="0">
                <a:latin typeface="Sniglet" pitchFamily="82" charset="0"/>
              </a:rPr>
              <a:t>…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568A9F6-948B-F34F-9574-5554114C9E5A}"/>
              </a:ext>
            </a:extLst>
          </p:cNvPr>
          <p:cNvSpPr/>
          <p:nvPr/>
        </p:nvSpPr>
        <p:spPr>
          <a:xfrm>
            <a:off x="5271782" y="1381553"/>
            <a:ext cx="1204666" cy="666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size</a:t>
            </a:r>
          </a:p>
          <a:p>
            <a:pPr algn="ctr"/>
            <a:r>
              <a:rPr lang="en-US" sz="2000" dirty="0">
                <a:latin typeface="Sniglet" pitchFamily="82" charset="0"/>
              </a:rPr>
              <a:t>0x410</a:t>
            </a:r>
          </a:p>
        </p:txBody>
      </p: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D3BC1298-1C3A-FC40-A572-4166315E85C3}"/>
              </a:ext>
            </a:extLst>
          </p:cNvPr>
          <p:cNvCxnSpPr>
            <a:cxnSpLocks/>
            <a:endCxn id="27" idx="1"/>
          </p:cNvCxnSpPr>
          <p:nvPr/>
        </p:nvCxnSpPr>
        <p:spPr>
          <a:xfrm rot="16200000" flipH="1">
            <a:off x="2303408" y="4868217"/>
            <a:ext cx="1353850" cy="253732"/>
          </a:xfrm>
          <a:prstGeom prst="bentConnector2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E2B4C520-5B53-4343-BFD8-FD1B8CF9E7CA}"/>
              </a:ext>
            </a:extLst>
          </p:cNvPr>
          <p:cNvSpPr/>
          <p:nvPr/>
        </p:nvSpPr>
        <p:spPr>
          <a:xfrm>
            <a:off x="3107199" y="5421521"/>
            <a:ext cx="1204666" cy="500973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victim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3E8844-5B84-8149-9B11-76116E64CCD5}"/>
              </a:ext>
            </a:extLst>
          </p:cNvPr>
          <p:cNvSpPr txBox="1"/>
          <p:nvPr/>
        </p:nvSpPr>
        <p:spPr>
          <a:xfrm>
            <a:off x="7758820" y="4309450"/>
            <a:ext cx="168828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Sniglet" pitchFamily="82" charset="0"/>
              </a:rPr>
              <a:t>malloc(8)</a:t>
            </a:r>
          </a:p>
          <a:p>
            <a:r>
              <a:rPr lang="en-US" sz="2800" dirty="0">
                <a:solidFill>
                  <a:schemeClr val="accent2"/>
                </a:solidFill>
                <a:latin typeface="Sniglet" pitchFamily="82" charset="0"/>
              </a:rPr>
              <a:t>malloc(8)</a:t>
            </a:r>
          </a:p>
        </p:txBody>
      </p:sp>
    </p:spTree>
    <p:extLst>
      <p:ext uri="{BB962C8B-B14F-4D97-AF65-F5344CB8AC3E}">
        <p14:creationId xmlns:p14="http://schemas.microsoft.com/office/powerpoint/2010/main" val="287049187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93E98-2151-584F-8454-76D06F8F8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After Free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BD9163-B59B-2D46-A5DE-8E97063CB2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pPr marL="50799" indent="0">
              <a:buNone/>
            </a:pPr>
            <a:r>
              <a:rPr lang="en-US" dirty="0"/>
              <a:t>Core idea: </a:t>
            </a:r>
          </a:p>
          <a:p>
            <a:pPr marL="507999" indent="-457200">
              <a:buAutoNum type="arabicPeriod"/>
            </a:pPr>
            <a:r>
              <a:rPr lang="en-US" dirty="0"/>
              <a:t>Free a memory chunk</a:t>
            </a:r>
          </a:p>
          <a:p>
            <a:pPr marL="507999" indent="-457200">
              <a:buAutoNum type="arabicPeriod"/>
            </a:pPr>
            <a:r>
              <a:rPr lang="en-US" dirty="0"/>
              <a:t>After a chunk is freed, metadata will be saved on the chunk</a:t>
            </a:r>
          </a:p>
          <a:p>
            <a:pPr marL="507999" indent="-457200">
              <a:buAutoNum type="arabicPeriod"/>
            </a:pPr>
            <a:r>
              <a:rPr lang="en-US" dirty="0"/>
              <a:t>Edit the chunk -&gt; change the metadata on heap</a:t>
            </a:r>
          </a:p>
          <a:p>
            <a:pPr marL="507999" indent="-457200">
              <a:buAutoNum type="arabicPeriod"/>
            </a:pPr>
            <a:r>
              <a:rPr lang="en-US" dirty="0"/>
              <a:t>Link the victim memory onto a bin (</a:t>
            </a:r>
            <a:r>
              <a:rPr lang="en-US" dirty="0" err="1"/>
              <a:t>tcachebin</a:t>
            </a:r>
            <a:r>
              <a:rPr lang="en-US" dirty="0"/>
              <a:t>)</a:t>
            </a:r>
          </a:p>
          <a:p>
            <a:pPr marL="507999" indent="-457200">
              <a:buAutoNum type="arabicPeriod"/>
            </a:pPr>
            <a:r>
              <a:rPr lang="en-US" dirty="0"/>
              <a:t>Get access to the victim memory by heap allocation </a:t>
            </a:r>
          </a:p>
          <a:p>
            <a:pPr marL="507999" indent="-457200">
              <a:buAutoNum type="arabicPeriod"/>
            </a:pPr>
            <a:r>
              <a:rPr lang="en-US" dirty="0"/>
              <a:t>Read or write victim memory</a:t>
            </a:r>
          </a:p>
          <a:p>
            <a:pPr marL="50799" indent="0">
              <a:buNone/>
            </a:pPr>
            <a:r>
              <a:rPr lang="en-US" dirty="0">
                <a:solidFill>
                  <a:schemeClr val="accent1"/>
                </a:solidFill>
              </a:rPr>
              <a:t>Arbitrary Read / Write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813397-55F5-9B4F-A5BE-D6FE27781BC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38601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7C278-884F-CB49-BFBB-B207650C5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Arbitrary read/write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140073-F027-9446-822A-BB6F4EF7A7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799" indent="0">
              <a:buNone/>
            </a:pPr>
            <a:r>
              <a:rPr lang="en-US" dirty="0"/>
              <a:t>Once arbitrary read/write exists:</a:t>
            </a:r>
          </a:p>
          <a:p>
            <a:pPr marL="507999" indent="-457200">
              <a:buAutoNum type="arabicPeriod"/>
            </a:pPr>
            <a:r>
              <a:rPr lang="en-US" dirty="0"/>
              <a:t>Overwrite GOT table</a:t>
            </a:r>
          </a:p>
          <a:p>
            <a:pPr marL="507999" indent="-457200">
              <a:buAutoNum type="arabicPeriod"/>
            </a:pPr>
            <a:r>
              <a:rPr lang="en-US" dirty="0"/>
              <a:t>Overwrite saved return address</a:t>
            </a:r>
          </a:p>
          <a:p>
            <a:pPr marL="507999" indent="-457200">
              <a:buAutoNum type="arabicPeriod"/>
            </a:pPr>
            <a:r>
              <a:rPr lang="en-US" dirty="0"/>
              <a:t>Overwrite function pointer</a:t>
            </a:r>
          </a:p>
          <a:p>
            <a:pPr marL="507999" indent="-457200">
              <a:buAutoNum type="arabicPeriod"/>
            </a:pPr>
            <a:r>
              <a:rPr lang="en-US" dirty="0" err="1"/>
              <a:t>glibc</a:t>
            </a:r>
            <a:r>
              <a:rPr lang="en-US" dirty="0"/>
              <a:t> function (</a:t>
            </a:r>
            <a:r>
              <a:rPr lang="en-US" dirty="0" err="1"/>
              <a:t>e.g</a:t>
            </a:r>
            <a:r>
              <a:rPr lang="en-US" dirty="0"/>
              <a:t>, __</a:t>
            </a:r>
            <a:r>
              <a:rPr lang="en-US" dirty="0" err="1"/>
              <a:t>malloc_hook</a:t>
            </a:r>
            <a:r>
              <a:rPr lang="en-US" dirty="0"/>
              <a:t>)</a:t>
            </a:r>
          </a:p>
          <a:p>
            <a:pPr marL="50799" indent="0">
              <a:buNone/>
            </a:pPr>
            <a:r>
              <a:rPr lang="en-US" dirty="0"/>
              <a:t>Arbitrary read will help us know the base of </a:t>
            </a:r>
            <a:r>
              <a:rPr lang="en-US" dirty="0" err="1"/>
              <a:t>libc</a:t>
            </a:r>
            <a:endParaRPr lang="en-US" dirty="0"/>
          </a:p>
          <a:p>
            <a:pPr marL="50799" indent="0">
              <a:buNone/>
            </a:pPr>
            <a:endParaRPr lang="en-US" dirty="0"/>
          </a:p>
          <a:p>
            <a:pPr marL="50799" indent="0">
              <a:buNone/>
            </a:pPr>
            <a:r>
              <a:rPr lang="en-US" dirty="0">
                <a:solidFill>
                  <a:schemeClr val="accent1"/>
                </a:solidFill>
              </a:rPr>
              <a:t>Arbitrary execution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170784-667C-4F4D-8754-19CE8CAD6C0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2985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E196E-D250-2E4B-A815-0AE90B929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Arbitrary execution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E1F19B-ECD7-A846-854F-8C64B61711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799" indent="0">
              <a:buNone/>
            </a:pPr>
            <a:r>
              <a:rPr lang="en-US" dirty="0"/>
              <a:t>To execute malicious code:</a:t>
            </a:r>
          </a:p>
          <a:p>
            <a:pPr marL="507999" indent="-457200">
              <a:buAutoNum type="arabicPeriod"/>
            </a:pPr>
            <a:r>
              <a:rPr lang="en-US" dirty="0"/>
              <a:t>Malicious function</a:t>
            </a:r>
          </a:p>
          <a:p>
            <a:pPr marL="507999" indent="-457200">
              <a:buAutoNum type="arabicPeriod"/>
            </a:pPr>
            <a:r>
              <a:rPr lang="en-US" dirty="0"/>
              <a:t>Shellcode</a:t>
            </a:r>
          </a:p>
          <a:p>
            <a:pPr marL="507999" indent="-457200">
              <a:buAutoNum type="arabicPeriod"/>
            </a:pPr>
            <a:r>
              <a:rPr lang="en-US" dirty="0"/>
              <a:t>ROP chain</a:t>
            </a:r>
          </a:p>
          <a:p>
            <a:pPr marL="50799" indent="0">
              <a:buNone/>
            </a:pPr>
            <a:endParaRPr lang="en-US" dirty="0"/>
          </a:p>
          <a:p>
            <a:pPr marL="50799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8F11BC-0AD5-2243-AE70-85C08DFA0D8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196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6E54110-C745-475F-833F-17BF0D6E5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1729">
            <a:off x="1301681" y="1169209"/>
            <a:ext cx="9373171" cy="1013519"/>
          </a:xfrm>
        </p:spPr>
        <p:txBody>
          <a:bodyPr/>
          <a:lstStyle/>
          <a:p>
            <a:r>
              <a:rPr lang="en-US" dirty="0"/>
              <a:t>Heap is fun!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9C931DD-7F88-41F9-BD56-ED4AD07392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02733" y="2061256"/>
            <a:ext cx="9290766" cy="3847374"/>
          </a:xfrm>
        </p:spPr>
        <p:txBody>
          <a:bodyPr/>
          <a:lstStyle/>
          <a:p>
            <a:pPr marL="50799" indent="0">
              <a:buNone/>
            </a:pPr>
            <a:endParaRPr lang="en-US" dirty="0"/>
          </a:p>
          <a:p>
            <a:pPr marL="50799" indent="0">
              <a:buNone/>
            </a:pPr>
            <a:endParaRPr lang="en-US" dirty="0"/>
          </a:p>
          <a:p>
            <a:pPr marL="50799" indent="0">
              <a:buNone/>
            </a:pPr>
            <a:r>
              <a:rPr lang="en-US" dirty="0" err="1"/>
              <a:t>nc</a:t>
            </a:r>
            <a:r>
              <a:rPr lang="en-US" dirty="0"/>
              <a:t> asu-cse545.com 9999</a:t>
            </a:r>
          </a:p>
          <a:p>
            <a:pPr marL="50799" indent="0">
              <a:buNone/>
            </a:pPr>
            <a:endParaRPr lang="en-US" dirty="0"/>
          </a:p>
          <a:p>
            <a:pPr marL="50799" indent="0">
              <a:buNone/>
            </a:pPr>
            <a:r>
              <a:rPr lang="en-US" sz="1800" dirty="0"/>
              <a:t>binary: </a:t>
            </a:r>
            <a:r>
              <a:rPr lang="en-US" sz="1800" dirty="0">
                <a:hlinkClick r:id="rId2"/>
              </a:rPr>
              <a:t>https://www.tiffanybao.com//courses/cse545/labs/week9/double_free</a:t>
            </a:r>
            <a:endParaRPr lang="en-US" sz="1800" dirty="0"/>
          </a:p>
          <a:p>
            <a:pPr marL="50799" indent="0">
              <a:buNone/>
            </a:pPr>
            <a:endParaRPr lang="en-US" sz="1800" dirty="0"/>
          </a:p>
          <a:p>
            <a:pPr marL="50799" indent="0">
              <a:buNone/>
            </a:pPr>
            <a:r>
              <a:rPr lang="en-US" sz="1800" dirty="0"/>
              <a:t>source: </a:t>
            </a:r>
            <a:r>
              <a:rPr lang="en-US" sz="1800" dirty="0">
                <a:hlinkClick r:id="rId3"/>
              </a:rPr>
              <a:t>https://www.tiffanybao.com//courses/cse545/labs/week9/</a:t>
            </a:r>
            <a:r>
              <a:rPr lang="en-US" sz="1800">
                <a:hlinkClick r:id="rId3"/>
              </a:rPr>
              <a:t>double_</a:t>
            </a:r>
            <a:r>
              <a:rPr lang="en-US" sz="1800" dirty="0">
                <a:hlinkClick r:id="rId3"/>
              </a:rPr>
              <a:t>free.c</a:t>
            </a:r>
            <a:endParaRPr lang="en-US" sz="1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2CA042-3813-7845-B2BC-C44A48DB37B7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fld id="{B8AB1F1C-5B97-FA47-A21B-131B164DAC8F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793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16691-CD6D-AD40-BD4F-83A9FB19E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12EF32-55A4-DE4F-ACD5-62096816C1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pPr marL="50799" indent="0">
              <a:lnSpc>
                <a:spcPct val="150000"/>
              </a:lnSpc>
              <a:buNone/>
            </a:pPr>
            <a:r>
              <a:rPr lang="en-US" dirty="0" err="1"/>
              <a:t>Tcache</a:t>
            </a:r>
            <a:r>
              <a:rPr lang="en-US" dirty="0"/>
              <a:t> -- Continued!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Double Free Vulnerability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Heap Overflow Vulnerability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D62F9C-6FDD-0F42-ABBF-85462175DF6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696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610FBF0-9074-8D4F-A9F4-783ADB9BEF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Double Free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F14DB9-AB86-4645-AA7D-C8FDF7C776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063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82D478-18BE-9E4C-A468-682B955D0E0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7</a:t>
            </a:fld>
            <a:endParaRPr lang="en-US"/>
          </a:p>
        </p:txBody>
      </p:sp>
      <p:sp>
        <p:nvSpPr>
          <p:cNvPr id="6" name="Right Bracket 5">
            <a:extLst>
              <a:ext uri="{FF2B5EF4-FFF2-40B4-BE49-F238E27FC236}">
                <a16:creationId xmlns:a16="http://schemas.microsoft.com/office/drawing/2014/main" id="{BB5A0C0D-33E5-CE44-912E-3A4E2521F055}"/>
              </a:ext>
            </a:extLst>
          </p:cNvPr>
          <p:cNvSpPr/>
          <p:nvPr/>
        </p:nvSpPr>
        <p:spPr>
          <a:xfrm>
            <a:off x="7166732" y="1452285"/>
            <a:ext cx="193292" cy="564776"/>
          </a:xfrm>
          <a:prstGeom prst="rightBracket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ket 6">
            <a:extLst>
              <a:ext uri="{FF2B5EF4-FFF2-40B4-BE49-F238E27FC236}">
                <a16:creationId xmlns:a16="http://schemas.microsoft.com/office/drawing/2014/main" id="{F9B936CF-40E7-AD41-90E8-A9022203F147}"/>
              </a:ext>
            </a:extLst>
          </p:cNvPr>
          <p:cNvSpPr/>
          <p:nvPr/>
        </p:nvSpPr>
        <p:spPr>
          <a:xfrm>
            <a:off x="7166732" y="2048348"/>
            <a:ext cx="193292" cy="1453196"/>
          </a:xfrm>
          <a:prstGeom prst="rightBracket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A7A7E3-3859-6649-9381-C82CF17AE5D1}"/>
              </a:ext>
            </a:extLst>
          </p:cNvPr>
          <p:cNvSpPr txBox="1"/>
          <p:nvPr/>
        </p:nvSpPr>
        <p:spPr>
          <a:xfrm>
            <a:off x="7631730" y="1485597"/>
            <a:ext cx="1111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  <a:latin typeface="Sniglet" pitchFamily="82" charset="0"/>
              </a:rPr>
              <a:t>counts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1DCCBC-7508-824D-B70C-08C38FAF6C6E}"/>
              </a:ext>
            </a:extLst>
          </p:cNvPr>
          <p:cNvSpPr txBox="1"/>
          <p:nvPr/>
        </p:nvSpPr>
        <p:spPr>
          <a:xfrm>
            <a:off x="7652002" y="2597533"/>
            <a:ext cx="31611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  <a:latin typeface="Sniglet" pitchFamily="82" charset="0"/>
              </a:rPr>
              <a:t>entries</a:t>
            </a:r>
          </a:p>
          <a:p>
            <a:r>
              <a:rPr lang="en-US" sz="1800" dirty="0">
                <a:solidFill>
                  <a:schemeClr val="tx1"/>
                </a:solidFill>
                <a:latin typeface="Sniglet" pitchFamily="82" charset="0"/>
              </a:rPr>
              <a:t>(a list of struct </a:t>
            </a:r>
            <a:r>
              <a:rPr lang="en-US" sz="1800" dirty="0" err="1">
                <a:solidFill>
                  <a:schemeClr val="tx1"/>
                </a:solidFill>
                <a:latin typeface="Sniglet" pitchFamily="82" charset="0"/>
              </a:rPr>
              <a:t>tcache_entry</a:t>
            </a:r>
            <a:r>
              <a:rPr lang="en-US" sz="1800" dirty="0">
                <a:solidFill>
                  <a:schemeClr val="tx1"/>
                </a:solidFill>
                <a:latin typeface="Sniglet" pitchFamily="82" charset="0"/>
              </a:rPr>
              <a:t>)</a:t>
            </a:r>
          </a:p>
          <a:p>
            <a:r>
              <a:rPr lang="en-US" sz="1800" dirty="0">
                <a:solidFill>
                  <a:schemeClr val="tx1"/>
                </a:solidFill>
                <a:latin typeface="Sniglet" pitchFamily="82" charset="0"/>
              </a:rPr>
              <a:t>Each entry is also called a bin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C0BABDE-054D-034F-B880-8959F6BB62F1}"/>
              </a:ext>
            </a:extLst>
          </p:cNvPr>
          <p:cNvSpPr/>
          <p:nvPr/>
        </p:nvSpPr>
        <p:spPr>
          <a:xfrm>
            <a:off x="1624991" y="2494968"/>
            <a:ext cx="1204666" cy="666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size</a:t>
            </a:r>
          </a:p>
          <a:p>
            <a:pPr algn="ctr"/>
            <a:r>
              <a:rPr lang="en-US" sz="2000" dirty="0">
                <a:latin typeface="Sniglet" pitchFamily="82" charset="0"/>
              </a:rPr>
              <a:t>0x20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10553DB-214B-2E45-9C5F-27D51D812174}"/>
              </a:ext>
            </a:extLst>
          </p:cNvPr>
          <p:cNvSpPr/>
          <p:nvPr/>
        </p:nvSpPr>
        <p:spPr>
          <a:xfrm>
            <a:off x="2840588" y="2494968"/>
            <a:ext cx="1204666" cy="666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size</a:t>
            </a:r>
          </a:p>
          <a:p>
            <a:pPr algn="ctr"/>
            <a:r>
              <a:rPr lang="en-US" sz="2000" dirty="0">
                <a:latin typeface="Sniglet" pitchFamily="82" charset="0"/>
              </a:rPr>
              <a:t>0x30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C3CE073-1A3C-6046-92B0-3FC863FE7799}"/>
              </a:ext>
            </a:extLst>
          </p:cNvPr>
          <p:cNvSpPr/>
          <p:nvPr/>
        </p:nvSpPr>
        <p:spPr>
          <a:xfrm>
            <a:off x="4056185" y="2494968"/>
            <a:ext cx="1204666" cy="666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size</a:t>
            </a:r>
          </a:p>
          <a:p>
            <a:pPr algn="ctr"/>
            <a:r>
              <a:rPr lang="en-US" sz="2000" dirty="0">
                <a:latin typeface="Sniglet" pitchFamily="82" charset="0"/>
              </a:rPr>
              <a:t>…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AF10D8C-9568-5A46-B51D-ACCD04B2701C}"/>
              </a:ext>
            </a:extLst>
          </p:cNvPr>
          <p:cNvSpPr/>
          <p:nvPr/>
        </p:nvSpPr>
        <p:spPr>
          <a:xfrm>
            <a:off x="5271782" y="2494968"/>
            <a:ext cx="1204666" cy="666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size</a:t>
            </a:r>
          </a:p>
          <a:p>
            <a:pPr algn="ctr"/>
            <a:r>
              <a:rPr lang="en-US" sz="2000" dirty="0">
                <a:latin typeface="Sniglet" pitchFamily="82" charset="0"/>
              </a:rPr>
              <a:t>0x410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C62AD0F-D0E3-584A-A5ED-3D849C44DBBA}"/>
              </a:ext>
            </a:extLst>
          </p:cNvPr>
          <p:cNvSpPr/>
          <p:nvPr/>
        </p:nvSpPr>
        <p:spPr>
          <a:xfrm>
            <a:off x="2566759" y="3796977"/>
            <a:ext cx="1204666" cy="5009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chunk</a:t>
            </a:r>
          </a:p>
        </p:txBody>
      </p: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C0B02C44-D9AE-B04D-B139-19F830821A4E}"/>
              </a:ext>
            </a:extLst>
          </p:cNvPr>
          <p:cNvCxnSpPr>
            <a:stCxn id="12" idx="2"/>
            <a:endCxn id="21" idx="1"/>
          </p:cNvCxnSpPr>
          <p:nvPr/>
        </p:nvCxnSpPr>
        <p:spPr>
          <a:xfrm rot="16200000" flipH="1">
            <a:off x="1954191" y="3434895"/>
            <a:ext cx="885701" cy="339435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9A00D9AC-D2F9-6146-BF92-26BAD771604D}"/>
              </a:ext>
            </a:extLst>
          </p:cNvPr>
          <p:cNvCxnSpPr>
            <a:cxnSpLocks/>
            <a:stCxn id="21" idx="2"/>
            <a:endCxn id="30" idx="1"/>
          </p:cNvCxnSpPr>
          <p:nvPr/>
        </p:nvCxnSpPr>
        <p:spPr>
          <a:xfrm rot="16200000" flipH="1">
            <a:off x="3273210" y="4193831"/>
            <a:ext cx="511703" cy="719939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BAC166B4-ED4A-4C4D-9254-5A466578DDE4}"/>
              </a:ext>
            </a:extLst>
          </p:cNvPr>
          <p:cNvSpPr/>
          <p:nvPr/>
        </p:nvSpPr>
        <p:spPr>
          <a:xfrm>
            <a:off x="3889031" y="4559166"/>
            <a:ext cx="1204666" cy="5009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…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2296A7F-98D4-7240-B6F1-92499195A41D}"/>
              </a:ext>
            </a:extLst>
          </p:cNvPr>
          <p:cNvSpPr/>
          <p:nvPr/>
        </p:nvSpPr>
        <p:spPr>
          <a:xfrm>
            <a:off x="1624991" y="1381553"/>
            <a:ext cx="1204666" cy="666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size</a:t>
            </a:r>
          </a:p>
          <a:p>
            <a:pPr algn="ctr"/>
            <a:r>
              <a:rPr lang="en-US" sz="2000" dirty="0">
                <a:latin typeface="Sniglet" pitchFamily="82" charset="0"/>
              </a:rPr>
              <a:t>0x20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4A094BE-E993-3644-87A7-E04845659BDD}"/>
              </a:ext>
            </a:extLst>
          </p:cNvPr>
          <p:cNvSpPr/>
          <p:nvPr/>
        </p:nvSpPr>
        <p:spPr>
          <a:xfrm>
            <a:off x="2840588" y="1381553"/>
            <a:ext cx="1204666" cy="666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size</a:t>
            </a:r>
          </a:p>
          <a:p>
            <a:pPr algn="ctr"/>
            <a:r>
              <a:rPr lang="en-US" sz="2000" dirty="0">
                <a:latin typeface="Sniglet" pitchFamily="82" charset="0"/>
              </a:rPr>
              <a:t>0x30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5D5D18E-7F4B-0349-BE6E-B3939CA59D4F}"/>
              </a:ext>
            </a:extLst>
          </p:cNvPr>
          <p:cNvSpPr/>
          <p:nvPr/>
        </p:nvSpPr>
        <p:spPr>
          <a:xfrm>
            <a:off x="4056185" y="1381553"/>
            <a:ext cx="1204666" cy="666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size</a:t>
            </a:r>
          </a:p>
          <a:p>
            <a:pPr algn="ctr"/>
            <a:r>
              <a:rPr lang="en-US" sz="2000" dirty="0">
                <a:latin typeface="Sniglet" pitchFamily="82" charset="0"/>
              </a:rPr>
              <a:t>…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568A9F6-948B-F34F-9574-5554114C9E5A}"/>
              </a:ext>
            </a:extLst>
          </p:cNvPr>
          <p:cNvSpPr/>
          <p:nvPr/>
        </p:nvSpPr>
        <p:spPr>
          <a:xfrm>
            <a:off x="5271782" y="1381553"/>
            <a:ext cx="1204666" cy="666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size</a:t>
            </a:r>
          </a:p>
          <a:p>
            <a:pPr algn="ctr"/>
            <a:r>
              <a:rPr lang="en-US" sz="2000" dirty="0">
                <a:latin typeface="Sniglet" pitchFamily="82" charset="0"/>
              </a:rPr>
              <a:t>0x410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59BF48DD-5767-EF4A-922D-31101CE7B02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3220"/>
          <a:stretch/>
        </p:blipFill>
        <p:spPr>
          <a:xfrm>
            <a:off x="5802943" y="3866680"/>
            <a:ext cx="5010254" cy="500974"/>
          </a:xfrm>
          <a:prstGeom prst="rect">
            <a:avLst/>
          </a:prstGeom>
        </p:spPr>
      </p:pic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840A8063-8301-8546-BD35-1EC05811377B}"/>
              </a:ext>
            </a:extLst>
          </p:cNvPr>
          <p:cNvCxnSpPr>
            <a:cxnSpLocks/>
            <a:endCxn id="23" idx="1"/>
          </p:cNvCxnSpPr>
          <p:nvPr/>
        </p:nvCxnSpPr>
        <p:spPr>
          <a:xfrm rot="16200000" flipH="1">
            <a:off x="2303408" y="4868217"/>
            <a:ext cx="1353850" cy="253732"/>
          </a:xfrm>
          <a:prstGeom prst="bentConnector2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BF3757F7-35C0-4945-A60F-66DE9B093884}"/>
              </a:ext>
            </a:extLst>
          </p:cNvPr>
          <p:cNvSpPr/>
          <p:nvPr/>
        </p:nvSpPr>
        <p:spPr>
          <a:xfrm>
            <a:off x="3107199" y="5421521"/>
            <a:ext cx="1204666" cy="500973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victim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6BD21D5-E77D-0F45-9556-9D11A1725D07}"/>
              </a:ext>
            </a:extLst>
          </p:cNvPr>
          <p:cNvCxnSpPr/>
          <p:nvPr/>
        </p:nvCxnSpPr>
        <p:spPr>
          <a:xfrm>
            <a:off x="7088863" y="4128888"/>
            <a:ext cx="1654069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B644A5E-D78A-624E-AA6E-C7732A88915C}"/>
              </a:ext>
            </a:extLst>
          </p:cNvPr>
          <p:cNvSpPr txBox="1"/>
          <p:nvPr/>
        </p:nvSpPr>
        <p:spPr>
          <a:xfrm>
            <a:off x="5812987" y="4732790"/>
            <a:ext cx="14766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  <a:latin typeface="Sniglet" pitchFamily="82" charset="0"/>
              </a:rPr>
              <a:t>malloc(8)</a:t>
            </a:r>
          </a:p>
          <a:p>
            <a:r>
              <a:rPr lang="en-US" sz="2400" dirty="0">
                <a:solidFill>
                  <a:schemeClr val="accent2"/>
                </a:solidFill>
                <a:latin typeface="Sniglet" pitchFamily="82" charset="0"/>
              </a:rPr>
              <a:t>malloc(8)</a:t>
            </a:r>
          </a:p>
        </p:txBody>
      </p:sp>
    </p:spTree>
    <p:extLst>
      <p:ext uri="{BB962C8B-B14F-4D97-AF65-F5344CB8AC3E}">
        <p14:creationId xmlns:p14="http://schemas.microsoft.com/office/powerpoint/2010/main" val="662466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8326BE-0F00-F745-9BD8-548384C91CB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8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44AC13-D74D-334D-BF77-653F62267665}"/>
              </a:ext>
            </a:extLst>
          </p:cNvPr>
          <p:cNvSpPr/>
          <p:nvPr/>
        </p:nvSpPr>
        <p:spPr>
          <a:xfrm>
            <a:off x="1975162" y="1319223"/>
            <a:ext cx="7369560" cy="4219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dirty="0">
              <a:latin typeface="Courier" pitchFamily="2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B00040"/>
                </a:solidFill>
                <a:latin typeface="Courier" pitchFamily="2" charset="0"/>
              </a:rPr>
              <a:t>void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urier" pitchFamily="2" charset="0"/>
              </a:rPr>
              <a:t>act_edit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>
                <a:solidFill>
                  <a:srgbClr val="B00040"/>
                </a:solidFill>
                <a:latin typeface="Courier" pitchFamily="2" charset="0"/>
              </a:rPr>
              <a:t>int</a:t>
            </a:r>
            <a:r>
              <a:rPr lang="en-US" dirty="0">
                <a:latin typeface="Courier" pitchFamily="2" charset="0"/>
              </a:rPr>
              <a:t> n, </a:t>
            </a:r>
            <a:r>
              <a:rPr lang="en-US" dirty="0">
                <a:solidFill>
                  <a:srgbClr val="B00040"/>
                </a:solidFill>
                <a:latin typeface="Courier" pitchFamily="2" charset="0"/>
              </a:rPr>
              <a:t>char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>
                <a:solidFill>
                  <a:srgbClr val="666666"/>
                </a:solidFill>
                <a:latin typeface="Courier" pitchFamily="2" charset="0"/>
              </a:rPr>
              <a:t>*</a:t>
            </a:r>
            <a:r>
              <a:rPr lang="en-US" dirty="0">
                <a:latin typeface="Courier" pitchFamily="2" charset="0"/>
              </a:rPr>
              <a:t>s){</a:t>
            </a:r>
            <a:endParaRPr lang="en-US" dirty="0">
              <a:solidFill>
                <a:srgbClr val="B00040"/>
              </a:solidFill>
              <a:latin typeface="Courier" pitchFamily="2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Courier" pitchFamily="2" charset="0"/>
              </a:rPr>
              <a:t>  </a:t>
            </a:r>
            <a:r>
              <a:rPr lang="en-US" sz="2000" b="1" dirty="0">
                <a:solidFill>
                  <a:srgbClr val="008000"/>
                </a:solidFill>
                <a:latin typeface="Courier" pitchFamily="2" charset="0"/>
              </a:rPr>
              <a:t>if</a:t>
            </a:r>
            <a:r>
              <a:rPr lang="en-US" sz="2000" dirty="0">
                <a:latin typeface="Courier" pitchFamily="2" charset="0"/>
              </a:rPr>
              <a:t> (used[n] </a:t>
            </a:r>
            <a:r>
              <a:rPr lang="en-US" sz="2000" dirty="0">
                <a:solidFill>
                  <a:srgbClr val="666666"/>
                </a:solidFill>
                <a:latin typeface="Courier" pitchFamily="2" charset="0"/>
              </a:rPr>
              <a:t>==</a:t>
            </a:r>
            <a:r>
              <a:rPr lang="en-US" sz="2000" dirty="0">
                <a:latin typeface="Courier" pitchFamily="2" charset="0"/>
              </a:rPr>
              <a:t> FREED)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Courier" pitchFamily="2" charset="0"/>
              </a:rPr>
              <a:t>    </a:t>
            </a:r>
            <a:r>
              <a:rPr lang="en-US" sz="2000" b="1" dirty="0">
                <a:solidFill>
                  <a:srgbClr val="008000"/>
                </a:solidFill>
                <a:latin typeface="Courier" pitchFamily="2" charset="0"/>
              </a:rPr>
              <a:t>return</a:t>
            </a:r>
            <a:r>
              <a:rPr lang="en-US" sz="2000" dirty="0">
                <a:latin typeface="Courier" pitchFamily="2" charset="0"/>
              </a:rPr>
              <a:t>;</a:t>
            </a:r>
            <a:endParaRPr lang="en-US" sz="2000" dirty="0">
              <a:solidFill>
                <a:srgbClr val="008000"/>
              </a:solidFill>
              <a:latin typeface="Courier" pitchFamily="2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Courier" pitchFamily="2" charset="0"/>
              </a:rPr>
              <a:t>  </a:t>
            </a:r>
            <a:r>
              <a:rPr lang="en-US" dirty="0" err="1">
                <a:latin typeface="Courier" pitchFamily="2" charset="0"/>
              </a:rPr>
              <a:t>fprintf</a:t>
            </a:r>
            <a:r>
              <a:rPr lang="en-US" dirty="0">
                <a:latin typeface="Courier" pitchFamily="2" charset="0"/>
              </a:rPr>
              <a:t>(stderr, </a:t>
            </a:r>
            <a:r>
              <a:rPr lang="en-US" dirty="0">
                <a:solidFill>
                  <a:srgbClr val="BA2121"/>
                </a:solidFill>
                <a:latin typeface="Courier" pitchFamily="2" charset="0"/>
              </a:rPr>
              <a:t>"Editing pointer %d: %p</a:t>
            </a:r>
            <a:r>
              <a:rPr lang="en-US" b="1" dirty="0">
                <a:solidFill>
                  <a:srgbClr val="BB6622"/>
                </a:solidFill>
                <a:latin typeface="Courier" pitchFamily="2" charset="0"/>
              </a:rPr>
              <a:t>\n</a:t>
            </a:r>
            <a:r>
              <a:rPr lang="en-US" dirty="0">
                <a:solidFill>
                  <a:srgbClr val="BA2121"/>
                </a:solidFill>
                <a:latin typeface="Courier" pitchFamily="2" charset="0"/>
              </a:rPr>
              <a:t>"</a:t>
            </a:r>
            <a:r>
              <a:rPr lang="en-US" dirty="0">
                <a:latin typeface="Courier" pitchFamily="2" charset="0"/>
              </a:rPr>
              <a:t>, n, </a:t>
            </a:r>
            <a:r>
              <a:rPr lang="en-US" dirty="0" err="1">
                <a:latin typeface="Courier" pitchFamily="2" charset="0"/>
              </a:rPr>
              <a:t>ptrs</a:t>
            </a:r>
            <a:r>
              <a:rPr lang="en-US" dirty="0">
                <a:latin typeface="Courier" pitchFamily="2" charset="0"/>
              </a:rPr>
              <a:t>[n]);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ourier" pitchFamily="2" charset="0"/>
              </a:rPr>
              <a:t>  </a:t>
            </a:r>
            <a:r>
              <a:rPr lang="en-US" dirty="0">
                <a:solidFill>
                  <a:srgbClr val="B00040"/>
                </a:solidFill>
                <a:latin typeface="Courier" pitchFamily="2" charset="0"/>
              </a:rPr>
              <a:t>int</a:t>
            </a:r>
            <a:r>
              <a:rPr lang="en-US" dirty="0">
                <a:latin typeface="Courier" pitchFamily="2" charset="0"/>
              </a:rPr>
              <a:t> l1 </a:t>
            </a:r>
            <a:r>
              <a:rPr lang="en-US" dirty="0">
                <a:solidFill>
                  <a:srgbClr val="666666"/>
                </a:solidFill>
                <a:latin typeface="Courier" pitchFamily="2" charset="0"/>
              </a:rPr>
              <a:t>=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 err="1">
                <a:latin typeface="Courier" pitchFamily="2" charset="0"/>
              </a:rPr>
              <a:t>strlen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ptrs</a:t>
            </a:r>
            <a:r>
              <a:rPr lang="en-US" dirty="0">
                <a:latin typeface="Courier" pitchFamily="2" charset="0"/>
              </a:rPr>
              <a:t>[n]);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ourier" pitchFamily="2" charset="0"/>
              </a:rPr>
              <a:t>  </a:t>
            </a:r>
            <a:r>
              <a:rPr lang="en-US" dirty="0">
                <a:solidFill>
                  <a:srgbClr val="B00040"/>
                </a:solidFill>
                <a:latin typeface="Courier" pitchFamily="2" charset="0"/>
              </a:rPr>
              <a:t>int</a:t>
            </a:r>
            <a:r>
              <a:rPr lang="en-US" dirty="0">
                <a:latin typeface="Courier" pitchFamily="2" charset="0"/>
              </a:rPr>
              <a:t> l2 </a:t>
            </a:r>
            <a:r>
              <a:rPr lang="en-US" dirty="0">
                <a:solidFill>
                  <a:srgbClr val="666666"/>
                </a:solidFill>
                <a:latin typeface="Courier" pitchFamily="2" charset="0"/>
              </a:rPr>
              <a:t>=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 err="1">
                <a:latin typeface="Courier" pitchFamily="2" charset="0"/>
              </a:rPr>
              <a:t>strlen</a:t>
            </a:r>
            <a:r>
              <a:rPr lang="en-US" dirty="0">
                <a:latin typeface="Courier" pitchFamily="2" charset="0"/>
              </a:rPr>
              <a:t>(s);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ourier" pitchFamily="2" charset="0"/>
              </a:rPr>
              <a:t>  </a:t>
            </a:r>
            <a:r>
              <a:rPr lang="en-US" dirty="0">
                <a:solidFill>
                  <a:srgbClr val="B00040"/>
                </a:solidFill>
                <a:latin typeface="Courier" pitchFamily="2" charset="0"/>
              </a:rPr>
              <a:t>int</a:t>
            </a:r>
            <a:r>
              <a:rPr lang="en-US" dirty="0">
                <a:latin typeface="Courier" pitchFamily="2" charset="0"/>
              </a:rPr>
              <a:t> l;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ourier" pitchFamily="2" charset="0"/>
              </a:rPr>
              <a:t>  </a:t>
            </a:r>
            <a:r>
              <a:rPr lang="en-US" b="1" dirty="0">
                <a:solidFill>
                  <a:srgbClr val="008000"/>
                </a:solidFill>
                <a:latin typeface="Courier" pitchFamily="2" charset="0"/>
              </a:rPr>
              <a:t>if</a:t>
            </a:r>
            <a:r>
              <a:rPr lang="en-US" dirty="0">
                <a:latin typeface="Courier" pitchFamily="2" charset="0"/>
              </a:rPr>
              <a:t> (l1 </a:t>
            </a:r>
            <a:r>
              <a:rPr lang="en-US" dirty="0">
                <a:solidFill>
                  <a:srgbClr val="666666"/>
                </a:solidFill>
                <a:latin typeface="Courier" pitchFamily="2" charset="0"/>
              </a:rPr>
              <a:t>&lt;</a:t>
            </a:r>
            <a:r>
              <a:rPr lang="en-US" dirty="0">
                <a:latin typeface="Courier" pitchFamily="2" charset="0"/>
              </a:rPr>
              <a:t> l2) l </a:t>
            </a:r>
            <a:r>
              <a:rPr lang="en-US" dirty="0">
                <a:solidFill>
                  <a:srgbClr val="666666"/>
                </a:solidFill>
                <a:latin typeface="Courier" pitchFamily="2" charset="0"/>
              </a:rPr>
              <a:t>=</a:t>
            </a:r>
            <a:r>
              <a:rPr lang="en-US" dirty="0">
                <a:latin typeface="Courier" pitchFamily="2" charset="0"/>
              </a:rPr>
              <a:t> l2;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ourier" pitchFamily="2" charset="0"/>
              </a:rPr>
              <a:t>  </a:t>
            </a:r>
            <a:r>
              <a:rPr lang="en-US" b="1" dirty="0">
                <a:solidFill>
                  <a:srgbClr val="008000"/>
                </a:solidFill>
                <a:latin typeface="Courier" pitchFamily="2" charset="0"/>
              </a:rPr>
              <a:t>else</a:t>
            </a:r>
            <a:r>
              <a:rPr lang="en-US" dirty="0">
                <a:latin typeface="Courier" pitchFamily="2" charset="0"/>
              </a:rPr>
              <a:t> l </a:t>
            </a:r>
            <a:r>
              <a:rPr lang="en-US" dirty="0">
                <a:solidFill>
                  <a:srgbClr val="666666"/>
                </a:solidFill>
                <a:latin typeface="Courier" pitchFamily="2" charset="0"/>
              </a:rPr>
              <a:t>=</a:t>
            </a:r>
            <a:r>
              <a:rPr lang="en-US" dirty="0">
                <a:latin typeface="Courier" pitchFamily="2" charset="0"/>
              </a:rPr>
              <a:t> l1;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ourier" pitchFamily="2" charset="0"/>
              </a:rPr>
              <a:t>  </a:t>
            </a:r>
            <a:r>
              <a:rPr lang="en-US" dirty="0" err="1">
                <a:latin typeface="Courier" pitchFamily="2" charset="0"/>
              </a:rPr>
              <a:t>memcpy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ptrs</a:t>
            </a:r>
            <a:r>
              <a:rPr lang="en-US" dirty="0">
                <a:latin typeface="Courier" pitchFamily="2" charset="0"/>
              </a:rPr>
              <a:t>[n], s, l);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ourier" pitchFamily="2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6630463"/>
      </p:ext>
    </p:extLst>
  </p:cSld>
  <p:clrMapOvr>
    <a:masterClrMapping/>
  </p:clrMapOvr>
</p:sld>
</file>

<file path=ppt/theme/theme1.xml><?xml version="1.0" encoding="utf-8"?>
<a:theme xmlns:a="http://schemas.openxmlformats.org/drawingml/2006/main" name="CSE545">
  <a:themeElements>
    <a:clrScheme name="Custom 347">
      <a:dk1>
        <a:srgbClr val="000000"/>
      </a:dk1>
      <a:lt1>
        <a:srgbClr val="FFFFFF"/>
      </a:lt1>
      <a:dk2>
        <a:srgbClr val="7A868B"/>
      </a:dk2>
      <a:lt2>
        <a:srgbClr val="D5DEE2"/>
      </a:lt2>
      <a:accent1>
        <a:srgbClr val="FF4026"/>
      </a:accent1>
      <a:accent2>
        <a:srgbClr val="FFA300"/>
      </a:accent2>
      <a:accent3>
        <a:srgbClr val="FAD900"/>
      </a:accent3>
      <a:accent4>
        <a:srgbClr val="A6CD02"/>
      </a:accent4>
      <a:accent5>
        <a:srgbClr val="35C4CA"/>
      </a:accent5>
      <a:accent6>
        <a:srgbClr val="00A7EB"/>
      </a:accent6>
      <a:hlink>
        <a:srgbClr val="0000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SE545withTitle" id="{2AEC4A99-D416-5C4A-BEBD-D3D81F67F701}" vid="{C7E43C88-C73E-834A-89DB-E4E1E13FACE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1943</TotalTime>
  <Words>1311</Words>
  <Application>Microsoft Macintosh PowerPoint</Application>
  <PresentationFormat>Widescreen</PresentationFormat>
  <Paragraphs>509</Paragraphs>
  <Slides>49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5" baseType="lpstr">
      <vt:lpstr>Arial</vt:lpstr>
      <vt:lpstr>Bangers</vt:lpstr>
      <vt:lpstr>Calibri</vt:lpstr>
      <vt:lpstr>Courier</vt:lpstr>
      <vt:lpstr>Sniglet</vt:lpstr>
      <vt:lpstr>CSE545</vt:lpstr>
      <vt:lpstr>CSE 545 F2020, Week 9  The world of Heap: II  Tiffany Bao tbao@asu.edu</vt:lpstr>
      <vt:lpstr>PowerPoint Presentation</vt:lpstr>
      <vt:lpstr>PowerPoint Presentation</vt:lpstr>
      <vt:lpstr>In-class Lab</vt:lpstr>
      <vt:lpstr>Heap is fun!</vt:lpstr>
      <vt:lpstr>Outline</vt:lpstr>
      <vt:lpstr> Double Free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Arbitrary read/write</vt:lpstr>
      <vt:lpstr>Arbitrary execution</vt:lpstr>
      <vt:lpstr>Heap Overflow</vt:lpstr>
      <vt:lpstr>PowerPoint Presentation</vt:lpstr>
      <vt:lpstr>PowerPoint Presentation</vt:lpstr>
      <vt:lpstr>PowerPoint Presentation</vt:lpstr>
      <vt:lpstr>In-class Lab</vt:lpstr>
      <vt:lpstr>Heap is fun!</vt:lpstr>
      <vt:lpstr>Heap</vt:lpstr>
      <vt:lpstr>Memory Allocator</vt:lpstr>
      <vt:lpstr>PowerPoint Presentation</vt:lpstr>
      <vt:lpstr>why there are so many allocators?</vt:lpstr>
      <vt:lpstr>Our Content</vt:lpstr>
      <vt:lpstr>want a copy of glibc 2.27?</vt:lpstr>
      <vt:lpstr>This week: Overview</vt:lpstr>
      <vt:lpstr>tcache:  Data Structure</vt:lpstr>
      <vt:lpstr>PowerPoint Presentation</vt:lpstr>
      <vt:lpstr>PowerPoint Presentation</vt:lpstr>
      <vt:lpstr>tcache structure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chunk</vt:lpstr>
      <vt:lpstr>Chunk</vt:lpstr>
      <vt:lpstr>freed chunk example</vt:lpstr>
      <vt:lpstr>Memory allocation / Free</vt:lpstr>
      <vt:lpstr>Use After Free</vt:lpstr>
      <vt:lpstr>PowerPoint Presentation</vt:lpstr>
      <vt:lpstr>PowerPoint Presentation</vt:lpstr>
      <vt:lpstr>PowerPoint Presentation</vt:lpstr>
      <vt:lpstr>Use After Free</vt:lpstr>
      <vt:lpstr>Arbitrary read/write</vt:lpstr>
      <vt:lpstr>Arbitrary execution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545 F2020, Week 8  The world of Heap: I  Tiffany Bao tbao@asu.edu</dc:title>
  <dc:creator>Tiffany Bao</dc:creator>
  <cp:lastModifiedBy>Tiffany Bao</cp:lastModifiedBy>
  <cp:revision>78</cp:revision>
  <dcterms:created xsi:type="dcterms:W3CDTF">2020-10-22T17:03:06Z</dcterms:created>
  <dcterms:modified xsi:type="dcterms:W3CDTF">2020-10-29T14:55:10Z</dcterms:modified>
</cp:coreProperties>
</file>