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2" r:id="rId1"/>
  </p:sldMasterIdLst>
  <p:notesMasterIdLst>
    <p:notesMasterId r:id="rId5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78" r:id="rId10"/>
    <p:sldId id="263" r:id="rId11"/>
    <p:sldId id="266" r:id="rId12"/>
    <p:sldId id="268" r:id="rId13"/>
    <p:sldId id="267" r:id="rId14"/>
    <p:sldId id="274" r:id="rId15"/>
    <p:sldId id="271" r:id="rId16"/>
    <p:sldId id="269" r:id="rId17"/>
    <p:sldId id="273" r:id="rId18"/>
    <p:sldId id="272" r:id="rId19"/>
    <p:sldId id="275" r:id="rId20"/>
    <p:sldId id="280" r:id="rId21"/>
    <p:sldId id="277" r:id="rId22"/>
    <p:sldId id="279" r:id="rId23"/>
    <p:sldId id="281" r:id="rId24"/>
    <p:sldId id="283" r:id="rId25"/>
    <p:sldId id="284" r:id="rId26"/>
    <p:sldId id="319" r:id="rId27"/>
    <p:sldId id="287" r:id="rId28"/>
    <p:sldId id="286" r:id="rId29"/>
    <p:sldId id="288" r:id="rId30"/>
    <p:sldId id="289" r:id="rId31"/>
    <p:sldId id="290" r:id="rId32"/>
    <p:sldId id="296" r:id="rId33"/>
    <p:sldId id="297" r:id="rId34"/>
    <p:sldId id="291" r:id="rId35"/>
    <p:sldId id="310" r:id="rId36"/>
    <p:sldId id="308" r:id="rId37"/>
    <p:sldId id="301" r:id="rId38"/>
    <p:sldId id="302" r:id="rId39"/>
    <p:sldId id="303" r:id="rId40"/>
    <p:sldId id="312" r:id="rId41"/>
    <p:sldId id="313" r:id="rId42"/>
    <p:sldId id="314" r:id="rId43"/>
    <p:sldId id="315" r:id="rId44"/>
    <p:sldId id="316" r:id="rId45"/>
    <p:sldId id="317" r:id="rId46"/>
    <p:sldId id="307" r:id="rId47"/>
    <p:sldId id="318" r:id="rId48"/>
    <p:sldId id="300" r:id="rId4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Fjalla One" panose="02000506040000020004" pitchFamily="2" charset="0"/>
      <p:regular r:id="rId55"/>
    </p:embeddedFont>
    <p:embeddedFont>
      <p:font typeface="Quicksand" pitchFamily="2" charset="77"/>
      <p:regular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7"/>
    <p:restoredTop sz="79349"/>
  </p:normalViewPr>
  <p:slideViewPr>
    <p:cSldViewPr snapToGrid="0" snapToObjects="1">
      <p:cViewPr>
        <p:scale>
          <a:sx n="92" d="100"/>
          <a:sy n="92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F9EF-02F9-8249-8860-36927A543028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7811-260B-7244-AF8A-DE356F62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dynamic analysis is under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9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37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3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4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6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2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5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6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Advantage of different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dynamic analysis is under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dynamic analysis is under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for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7811-260B-7244-AF8A-DE356F622B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Active Academic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4780775"/>
            <a:ext cx="85206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Font typeface="Fjalla One"/>
              <a:buNone/>
              <a:defRPr sz="3900">
                <a:solidFill>
                  <a:srgbClr val="45ADA8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ADA8"/>
              </a:buClr>
              <a:buSzPts val="5200"/>
              <a:buNone/>
              <a:defRPr sz="3900">
                <a:solidFill>
                  <a:srgbClr val="45ADA8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075" y="3953154"/>
            <a:ext cx="852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225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3" name="Shape 13"/>
          <p:cNvCxnSpPr/>
          <p:nvPr/>
        </p:nvCxnSpPr>
        <p:spPr>
          <a:xfrm>
            <a:off x="302700" y="4597878"/>
            <a:ext cx="853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092640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669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Fjalla One"/>
              <a:buNone/>
              <a:defRPr sz="28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SzPct val="100000"/>
              <a:buFont typeface="Roboto"/>
              <a:buChar char="⌾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685800" lvl="1" indent="-257175">
              <a:spcBef>
                <a:spcPts val="75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1" name="Shape 21"/>
          <p:cNvCxnSpPr/>
          <p:nvPr/>
        </p:nvCxnSpPr>
        <p:spPr>
          <a:xfrm>
            <a:off x="366600" y="435275"/>
            <a:ext cx="8410800" cy="0"/>
          </a:xfrm>
          <a:prstGeom prst="straightConnector1">
            <a:avLst/>
          </a:prstGeom>
          <a:noFill/>
          <a:ln w="9525" cap="flat" cmpd="sng">
            <a:solidFill>
              <a:srgbClr val="B5ADA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Shape 22"/>
          <p:cNvSpPr txBox="1"/>
          <p:nvPr/>
        </p:nvSpPr>
        <p:spPr>
          <a:xfrm>
            <a:off x="311700" y="114802"/>
            <a:ext cx="6012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B5ADAA"/>
                </a:solidFill>
                <a:latin typeface="Fjalla One"/>
                <a:ea typeface="Fjalla One"/>
                <a:cs typeface="Fjalla One"/>
                <a:sym typeface="Fjalla One"/>
              </a:rPr>
              <a:t>CSE 591 Computer Security: Techniques and Tactics</a:t>
            </a:r>
            <a:endParaRPr sz="1050" dirty="0">
              <a:solidFill>
                <a:srgbClr val="B5ADA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28602216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69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366600" y="435275"/>
            <a:ext cx="8410800" cy="0"/>
          </a:xfrm>
          <a:prstGeom prst="straightConnector1">
            <a:avLst/>
          </a:prstGeom>
          <a:noFill/>
          <a:ln w="9525" cap="flat" cmpd="sng">
            <a:solidFill>
              <a:srgbClr val="B5ADA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32"/>
          <p:cNvSpPr txBox="1"/>
          <p:nvPr/>
        </p:nvSpPr>
        <p:spPr>
          <a:xfrm>
            <a:off x="311700" y="114802"/>
            <a:ext cx="6012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5ADAA"/>
                </a:solidFill>
                <a:latin typeface="Fjalla One"/>
                <a:ea typeface="Fjalla One"/>
                <a:cs typeface="Fjalla One"/>
                <a:sym typeface="Fjalla One"/>
              </a:rPr>
              <a:t>TIFFANY BAO</a:t>
            </a:r>
            <a:endParaRPr sz="1050">
              <a:solidFill>
                <a:srgbClr val="B5ADA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1859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5ADA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7210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100" i="0">
                <a:solidFill>
                  <a:srgbClr val="39C0B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lvl="1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100" i="1">
                <a:solidFill>
                  <a:srgbClr val="39C0BA"/>
                </a:solidFill>
              </a:defRPr>
            </a:lvl2pPr>
            <a:lvl3pPr marL="1028700" lvl="2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100" i="1">
                <a:solidFill>
                  <a:srgbClr val="39C0BA"/>
                </a:solidFill>
              </a:defRPr>
            </a:lvl3pPr>
            <a:lvl4pPr marL="1371600" lvl="3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100" i="1">
                <a:solidFill>
                  <a:srgbClr val="39C0BA"/>
                </a:solidFill>
              </a:defRPr>
            </a:lvl4pPr>
            <a:lvl5pPr marL="1714500" lvl="4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100" i="1">
                <a:solidFill>
                  <a:srgbClr val="39C0BA"/>
                </a:solidFill>
              </a:defRPr>
            </a:lvl5pPr>
            <a:lvl6pPr marL="2057400" lvl="5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100" i="1">
                <a:solidFill>
                  <a:srgbClr val="39C0BA"/>
                </a:solidFill>
              </a:defRPr>
            </a:lvl6pPr>
            <a:lvl7pPr marL="2400300" lvl="6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100" i="1">
                <a:solidFill>
                  <a:srgbClr val="39C0BA"/>
                </a:solidFill>
              </a:defRPr>
            </a:lvl7pPr>
            <a:lvl8pPr marL="2743200" lvl="7" indent="-304800" rtl="0">
              <a:spcBef>
                <a:spcPts val="12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100" i="1">
                <a:solidFill>
                  <a:srgbClr val="39C0BA"/>
                </a:solidFill>
              </a:defRPr>
            </a:lvl8pPr>
            <a:lvl9pPr marL="3086100" lvl="8" indent="-304800" rtl="0">
              <a:spcBef>
                <a:spcPts val="1200"/>
              </a:spcBef>
              <a:spcAft>
                <a:spcPts val="1200"/>
              </a:spcAft>
              <a:buClr>
                <a:srgbClr val="39C0BA"/>
              </a:buClr>
              <a:buSzPts val="2800"/>
              <a:buChar char="■"/>
              <a:defRPr sz="2100" i="1">
                <a:solidFill>
                  <a:srgbClr val="39C0B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" name="Shape 58"/>
          <p:cNvSpPr/>
          <p:nvPr/>
        </p:nvSpPr>
        <p:spPr>
          <a:xfrm>
            <a:off x="598488" y="3018850"/>
            <a:ext cx="619817" cy="820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B5ADA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/>
          </a:p>
        </p:txBody>
      </p:sp>
      <p:sp>
        <p:nvSpPr>
          <p:cNvPr id="59" name="Shape 59"/>
          <p:cNvSpPr txBox="1"/>
          <p:nvPr/>
        </p:nvSpPr>
        <p:spPr>
          <a:xfrm>
            <a:off x="500885" y="3129825"/>
            <a:ext cx="805880" cy="107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3600" b="1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594F4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4017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2650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515A-334A-FA49-8F17-C52B718F7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Zoo of Software Security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E526-10F8-3143-861D-1DB127C0E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Security: </a:t>
            </a:r>
            <a:r>
              <a:rPr lang="en-US" sz="3600" dirty="0">
                <a:solidFill>
                  <a:schemeClr val="accent3"/>
                </a:solidFill>
              </a:rPr>
              <a:t>Techniques</a:t>
            </a:r>
            <a:r>
              <a:rPr lang="en-US" dirty="0"/>
              <a:t> and Tactics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57512F-F65E-F744-B784-285533E2EC30}"/>
              </a:ext>
            </a:extLst>
          </p:cNvPr>
          <p:cNvSpPr/>
          <p:nvPr/>
        </p:nvSpPr>
        <p:spPr>
          <a:xfrm>
            <a:off x="353265" y="5796631"/>
            <a:ext cx="8416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Acknowledgements:</a:t>
            </a:r>
          </a:p>
          <a:p>
            <a:r>
              <a:rPr lang="en-US" dirty="0"/>
              <a:t>CMU 17654: Analysis of Software Artifacts, Jonathan Aldrich</a:t>
            </a:r>
          </a:p>
          <a:p>
            <a:r>
              <a:rPr lang="en-US" dirty="0"/>
              <a:t>CMU 18732: Secure Software Systems, </a:t>
            </a:r>
            <a:r>
              <a:rPr lang="en-US" dirty="0" err="1"/>
              <a:t>Lujo</a:t>
            </a:r>
            <a:r>
              <a:rPr lang="en-US" dirty="0"/>
              <a:t> </a:t>
            </a:r>
            <a:r>
              <a:rPr lang="en-US" dirty="0" err="1"/>
              <a:t>Baurer</a:t>
            </a:r>
            <a:endParaRPr lang="en-US" dirty="0"/>
          </a:p>
          <a:p>
            <a:r>
              <a:rPr lang="en-US" dirty="0"/>
              <a:t>Stanford CS357: Techniques for Program Analysis and Verification, David Dill</a:t>
            </a:r>
          </a:p>
        </p:txBody>
      </p:sp>
    </p:spTree>
    <p:extLst>
      <p:ext uri="{BB962C8B-B14F-4D97-AF65-F5344CB8AC3E}">
        <p14:creationId xmlns:p14="http://schemas.microsoft.com/office/powerpoint/2010/main" val="426147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C30-44E2-D640-8C57-54B1C39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AF0C-DFA3-2D49-989A-39F9FB541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/>
              <a:t>Prove that a program S satisfies a property Q.</a:t>
            </a:r>
          </a:p>
          <a:p>
            <a:pPr marL="57150" indent="0">
              <a:buNone/>
            </a:pPr>
            <a:r>
              <a:rPr lang="en-US" sz="2400" dirty="0"/>
              <a:t>In security specification: Q is a security property.</a:t>
            </a:r>
          </a:p>
          <a:p>
            <a:pPr marL="57150" indent="0">
              <a:buNone/>
            </a:pPr>
            <a:endParaRPr lang="en-US" sz="2400" dirty="0"/>
          </a:p>
          <a:p>
            <a:r>
              <a:rPr lang="en-US" sz="2400" dirty="0"/>
              <a:t>How to prove?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Wait a moment, something is wrong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5447A-AE62-DE49-AF86-2DAC0B6E4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2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8D0-D33D-A940-875C-8865745D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C5C7-703F-3344-AEB1-D2F338955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S: y = x * x;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Q: y &gt; 0;</a:t>
            </a:r>
          </a:p>
          <a:p>
            <a:pPr marL="57150" indent="0" algn="ctr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Does S satisfy Q?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Depends on x.  &lt;----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1403D-E48D-C649-8B4F-05BDDFE41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82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C30-44E2-D640-8C57-54B1C39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AF0C-DFA3-2D49-989A-39F9FB541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sz="2400" b="1" dirty="0"/>
              <a:t>{P}S{Q}</a:t>
            </a:r>
          </a:p>
          <a:p>
            <a:pPr marL="57150" indent="0" algn="ctr">
              <a:buNone/>
            </a:pPr>
            <a:r>
              <a:rPr lang="en-US" sz="2400" dirty="0"/>
              <a:t>(Hoare triples or Hoare notation)</a:t>
            </a:r>
          </a:p>
          <a:p>
            <a:pPr marL="57150" indent="0" algn="ctr">
              <a:buNone/>
            </a:pPr>
            <a:endParaRPr lang="en-US" sz="2400" dirty="0"/>
          </a:p>
          <a:p>
            <a:r>
              <a:rPr lang="en-US" sz="2400" dirty="0"/>
              <a:t> Whenever S is executed in a state satisfying P</a:t>
            </a:r>
          </a:p>
          <a:p>
            <a:r>
              <a:rPr lang="en-US" sz="2400" dirty="0"/>
              <a:t> And if the execution of S </a:t>
            </a:r>
            <a:r>
              <a:rPr lang="en-US" sz="2400" b="1" dirty="0"/>
              <a:t>terminates</a:t>
            </a:r>
            <a:endParaRPr lang="en-US" sz="2400" dirty="0"/>
          </a:p>
          <a:p>
            <a:r>
              <a:rPr lang="en-US" sz="2400" dirty="0"/>
              <a:t> The state in which S’s execution terminates satisfies Q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P: Precondition</a:t>
            </a:r>
          </a:p>
          <a:p>
            <a:pPr marL="57150" indent="0">
              <a:buNone/>
            </a:pPr>
            <a:r>
              <a:rPr lang="en-US" sz="2400" dirty="0"/>
              <a:t>Q: Postcondition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5447A-AE62-DE49-AF86-2DAC0B6E4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55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FBAB-D270-4E47-9599-C18ED26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64E9-3460-EB40-84E7-4196EC689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{X = 1} X:=X+1 {X = 2}, True or False?</a:t>
            </a:r>
          </a:p>
          <a:p>
            <a:pPr marL="5715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{X = 1} X:=X+1 {X = 3}, True or False?</a:t>
            </a:r>
          </a:p>
          <a:p>
            <a:pPr marL="5715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{X = 1} WHILE T DO X := X {Y = 2}, True or False?</a:t>
            </a:r>
          </a:p>
          <a:p>
            <a:pPr marL="5715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842ED-1DFA-A34E-99AD-BF6C09113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7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232B-B9A3-5943-8D73-E912377F2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1D258-0CBD-544B-B8E7-C8F113C0FC07}"/>
              </a:ext>
            </a:extLst>
          </p:cNvPr>
          <p:cNvSpPr/>
          <p:nvPr/>
        </p:nvSpPr>
        <p:spPr>
          <a:xfrm>
            <a:off x="623454" y="1051317"/>
            <a:ext cx="78490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/*@ requires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 ensures \result ==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 (\sum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j; 0 &lt;= j &amp;&amp; j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array[j])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@*/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sum = 0.0;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array[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Notation from the Java Modeling Language (JML)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(A representation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44132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989E-AA1C-DB4D-BC26-200AC2EC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7A57-A256-CF4C-A596-16D889E8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/>
              <a:t>The most “general” precondition given a S and Q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{x = 5 &amp;&amp; y = 10}     z := x / y { z &lt; 1 }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{x &lt; y &amp;&amp; y &gt; 0}      z := x / y { z &lt; 1 }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{y ≠ 0 &amp;&amp; x / y &lt; 1}  z := x / y { z &lt; 1 }</a:t>
            </a:r>
          </a:p>
          <a:p>
            <a:pPr lvl="1"/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Which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one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is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the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weakest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precondition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E08A-45DB-5044-8650-79AFFDE7D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5B13C6-A614-CB4C-9436-DBFC3B62C185}"/>
              </a:ext>
            </a:extLst>
          </p:cNvPr>
          <p:cNvSpPr/>
          <p:nvPr/>
        </p:nvSpPr>
        <p:spPr>
          <a:xfrm>
            <a:off x="2438398" y="5985164"/>
            <a:ext cx="2840182" cy="66085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x = 5 &amp;&amp; y = 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8E5188-8C53-2D40-B3CE-EB30B189FEF2}"/>
              </a:ext>
            </a:extLst>
          </p:cNvPr>
          <p:cNvSpPr/>
          <p:nvPr/>
        </p:nvSpPr>
        <p:spPr>
          <a:xfrm>
            <a:off x="1745668" y="5344182"/>
            <a:ext cx="4433457" cy="13018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x = 5 &amp;&amp; y = 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4012BA-E202-414C-BE35-6955F154FC1A}"/>
              </a:ext>
            </a:extLst>
          </p:cNvPr>
          <p:cNvSpPr/>
          <p:nvPr/>
        </p:nvSpPr>
        <p:spPr>
          <a:xfrm>
            <a:off x="831273" y="4544291"/>
            <a:ext cx="6483928" cy="208787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</a:rPr>
              <a:t>y ≠ 0 &amp;&amp; x / y &lt; 1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F5E59-71C9-6B46-9E77-0AA8BD833371}"/>
              </a:ext>
            </a:extLst>
          </p:cNvPr>
          <p:cNvSpPr/>
          <p:nvPr/>
        </p:nvSpPr>
        <p:spPr>
          <a:xfrm>
            <a:off x="6693115" y="4330382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wp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(S, Q)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7B9-08FE-D147-B6A4-C12F7DC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9380-8418-9C4C-8A6C-D39D17D06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sz="2400" dirty="0"/>
              <a:t>Prove </a:t>
            </a:r>
            <a:r>
              <a:rPr lang="en-US" sz="2400" b="1" dirty="0"/>
              <a:t>{P}S{Q} </a:t>
            </a:r>
            <a:r>
              <a:rPr lang="en-US" sz="2400" dirty="0"/>
              <a:t>is True</a:t>
            </a:r>
          </a:p>
          <a:p>
            <a:pPr marL="57150" indent="0" algn="ctr">
              <a:buNone/>
            </a:pPr>
            <a:endParaRPr lang="en-US" sz="2400" dirty="0"/>
          </a:p>
          <a:p>
            <a:pPr marL="57150" indent="0" algn="ctr">
              <a:buNone/>
            </a:pPr>
            <a:r>
              <a:rPr lang="en-US" sz="2400" dirty="0"/>
              <a:t>{P}S{Q} holds if and only if P -&gt; </a:t>
            </a:r>
            <a:r>
              <a:rPr lang="en-US" sz="2400" dirty="0" err="1"/>
              <a:t>wp</a:t>
            </a:r>
            <a:r>
              <a:rPr lang="en-US" sz="2400" dirty="0"/>
              <a:t>(S, 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61FA-A71C-7E48-9D1C-65F58CFDF8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17CEF1-A412-EB42-8460-51568DAC860F}"/>
              </a:ext>
            </a:extLst>
          </p:cNvPr>
          <p:cNvSpPr/>
          <p:nvPr/>
        </p:nvSpPr>
        <p:spPr>
          <a:xfrm>
            <a:off x="1648691" y="3699164"/>
            <a:ext cx="6483928" cy="208787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400" dirty="0" err="1">
                <a:latin typeface="Roboto" panose="02000000000000000000" pitchFamily="2" charset="0"/>
                <a:ea typeface="Roboto" panose="02000000000000000000" pitchFamily="2" charset="0"/>
              </a:rPr>
              <a:t>wp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(S, Q)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28A95-DD8C-5C45-8653-4A8C0F3F9DA4}"/>
              </a:ext>
            </a:extLst>
          </p:cNvPr>
          <p:cNvSpPr/>
          <p:nvPr/>
        </p:nvSpPr>
        <p:spPr>
          <a:xfrm>
            <a:off x="3114353" y="4862945"/>
            <a:ext cx="3330922" cy="9379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7339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7B9-08FE-D147-B6A4-C12F7DC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9380-8418-9C4C-8A6C-D39D17D06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sz="2400" dirty="0"/>
              <a:t>Prove </a:t>
            </a:r>
            <a:r>
              <a:rPr lang="en-US" sz="2400" b="1" dirty="0"/>
              <a:t>{P}S{Q} </a:t>
            </a:r>
            <a:r>
              <a:rPr lang="en-US" sz="2400" dirty="0"/>
              <a:t>is True</a:t>
            </a:r>
          </a:p>
          <a:p>
            <a:pPr marL="57150" indent="0" algn="ctr">
              <a:buNone/>
            </a:pPr>
            <a:endParaRPr lang="en-US" sz="2400" dirty="0"/>
          </a:p>
          <a:p>
            <a:pPr marL="57150" indent="0" algn="ctr">
              <a:buNone/>
            </a:pPr>
            <a:r>
              <a:rPr lang="en-US" sz="2400" dirty="0"/>
              <a:t>{P}S{Q} holds if and only if P -&gt; </a:t>
            </a:r>
            <a:r>
              <a:rPr lang="en-US" sz="2400" dirty="0" err="1"/>
              <a:t>wp</a:t>
            </a:r>
            <a:r>
              <a:rPr lang="en-US" sz="2400" dirty="0"/>
              <a:t>(S, Q)</a:t>
            </a:r>
          </a:p>
          <a:p>
            <a:pPr marL="57150" indent="0" algn="ctr">
              <a:buNone/>
            </a:pPr>
            <a:endParaRPr lang="en-US" sz="2400" dirty="0"/>
          </a:p>
          <a:p>
            <a:pPr marL="57150" indent="0" algn="ctr">
              <a:buNone/>
            </a:pPr>
            <a:r>
              <a:rPr lang="en-US" sz="3200" dirty="0">
                <a:solidFill>
                  <a:schemeClr val="bg2"/>
                </a:solidFill>
              </a:rPr>
              <a:t>Now our goal is to find </a:t>
            </a:r>
            <a:r>
              <a:rPr lang="en-US" sz="3200" dirty="0" err="1">
                <a:solidFill>
                  <a:schemeClr val="bg2"/>
                </a:solidFill>
              </a:rPr>
              <a:t>wp</a:t>
            </a:r>
            <a:r>
              <a:rPr lang="en-US" sz="3200" dirty="0">
                <a:solidFill>
                  <a:schemeClr val="bg2"/>
                </a:solidFill>
              </a:rPr>
              <a:t>(S, Q).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61FA-A71C-7E48-9D1C-65F58CFDF8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737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A340-BD9B-C84C-A205-10FB82C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wp</a:t>
            </a:r>
            <a:r>
              <a:rPr lang="en-US" dirty="0"/>
              <a:t>(S, Q) by Hoare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898F-ED00-0643-8716-06588918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/>
              <a:t>High-level idea: using rules for different statements in S.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e.g., Assignment rule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 algn="ctr">
              <a:buNone/>
            </a:pPr>
            <a:r>
              <a:rPr lang="en-US" sz="2400" dirty="0" err="1"/>
              <a:t>wp</a:t>
            </a:r>
            <a:r>
              <a:rPr lang="en-US" sz="2400" dirty="0"/>
              <a:t>(x := E, Q) = [E/x] Q</a:t>
            </a:r>
          </a:p>
          <a:p>
            <a:pPr marL="57150" indent="0" algn="ctr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b="1" dirty="0"/>
              <a:t> [E/x] Q </a:t>
            </a:r>
            <a:r>
              <a:rPr lang="en-US" sz="2400" dirty="0"/>
              <a:t>(Substitution Notation): Replacing all occurrences of x in Q by E</a:t>
            </a:r>
          </a:p>
          <a:p>
            <a:endParaRPr lang="en-US" sz="2400" dirty="0"/>
          </a:p>
          <a:p>
            <a:pPr marL="57150" indent="0">
              <a:buNone/>
            </a:pPr>
            <a:r>
              <a:rPr lang="pl" sz="2400" dirty="0"/>
              <a:t>Exercise: wp(x := 3*y + z,   x * y - z &gt; 0 )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9550A-C7EB-864C-971F-1F57C3EE2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155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2A7D-AC01-6E4A-9C34-8967365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wp</a:t>
            </a:r>
            <a:r>
              <a:rPr lang="en-US" dirty="0"/>
              <a:t>(S, Q) by Hoare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E55D-3FDB-E041-80DF-C34B6F3D2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pl" sz="3200" dirty="0"/>
              <a:t>wp(x := 3*y + z,   x * y - z &gt; 0 )</a:t>
            </a:r>
          </a:p>
          <a:p>
            <a:pPr marL="57150" indent="0">
              <a:buNone/>
            </a:pPr>
            <a:endParaRPr lang="pl" sz="3200" dirty="0"/>
          </a:p>
          <a:p>
            <a:pPr marL="57150" indent="0">
              <a:buNone/>
            </a:pPr>
            <a:r>
              <a:rPr lang="pl" sz="3200" dirty="0"/>
              <a:t>= [3 * y + z / x] (x * y - z &gt; 0)</a:t>
            </a:r>
          </a:p>
          <a:p>
            <a:pPr marL="57150" indent="0">
              <a:buNone/>
            </a:pPr>
            <a:r>
              <a:rPr lang="pl" sz="3200" dirty="0"/>
              <a:t>= ( 3 * y + z ) * y - z &gt; 0</a:t>
            </a:r>
          </a:p>
          <a:p>
            <a:pPr marL="57150" indent="0">
              <a:buNone/>
            </a:pPr>
            <a:r>
              <a:rPr lang="pl" sz="3200" dirty="0"/>
              <a:t>= 3y</a:t>
            </a:r>
            <a:r>
              <a:rPr lang="pl" sz="3200" baseline="30000" dirty="0"/>
              <a:t>2</a:t>
            </a:r>
            <a:r>
              <a:rPr lang="pl" sz="3200" dirty="0"/>
              <a:t> + yz - z &gt; 0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3FDAB-588D-D444-A8E8-CA63B7C2D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106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28FC-B13D-944C-8450-7F29D32D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AF05-F925-AF42-837A-BAE92E72F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2E128-B169-5E43-9D6C-C88D0446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872"/>
            <a:ext cx="9144000" cy="63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D6A2-81DC-044C-B357-DEEE916D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Hoare Logic to Prove Correctness (Security)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DFEC0-C6D7-4344-9857-2E750C41B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Requires a lot of work (deduction, or pre-defined precondition)</a:t>
            </a:r>
          </a:p>
          <a:p>
            <a:endParaRPr lang="en-US" sz="2400" dirty="0"/>
          </a:p>
          <a:p>
            <a:r>
              <a:rPr lang="en-US" sz="2400" dirty="0"/>
              <a:t>Can be unsound</a:t>
            </a:r>
          </a:p>
          <a:p>
            <a:pPr lvl="1"/>
            <a:r>
              <a:rPr lang="en-US" sz="2000" dirty="0"/>
              <a:t>E.g. loop never terminates</a:t>
            </a:r>
          </a:p>
          <a:p>
            <a:pPr lvl="1"/>
            <a:r>
              <a:rPr lang="en-US" sz="2000" dirty="0"/>
              <a:t>Finding loop invariant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2083-A622-524E-A5E9-9FB50C91C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4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BE0-D439-2840-B5D6-E1FCA3AF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7145-AB04-D34A-84A0-D24958151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Inspection &amp; Testing</a:t>
            </a:r>
          </a:p>
          <a:p>
            <a:r>
              <a:rPr lang="en-US" dirty="0"/>
              <a:t>Program Specification and Verification</a:t>
            </a:r>
          </a:p>
          <a:p>
            <a:pPr lvl="1"/>
            <a:r>
              <a:rPr lang="en-US" dirty="0"/>
              <a:t>Hoare Logic</a:t>
            </a:r>
          </a:p>
          <a:p>
            <a:pPr lvl="1"/>
            <a:r>
              <a:rPr lang="en-US" dirty="0"/>
              <a:t>Program Verification</a:t>
            </a:r>
          </a:p>
          <a:p>
            <a:r>
              <a:rPr lang="en-US" dirty="0">
                <a:solidFill>
                  <a:schemeClr val="bg2"/>
                </a:solidFill>
              </a:rPr>
              <a:t>Static Analysis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Dataflow Analysis</a:t>
            </a:r>
          </a:p>
          <a:p>
            <a:pPr lvl="1"/>
            <a:r>
              <a:rPr lang="en-US" dirty="0"/>
              <a:t>Model Checking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Taint Analysis</a:t>
            </a:r>
          </a:p>
          <a:p>
            <a:pPr lvl="1"/>
            <a:r>
              <a:rPr lang="en-US" dirty="0"/>
              <a:t>Symbolic Execution</a:t>
            </a:r>
          </a:p>
          <a:p>
            <a:endParaRPr lang="en-US" dirty="0"/>
          </a:p>
          <a:p>
            <a:r>
              <a:rPr lang="en-US" dirty="0"/>
              <a:t>(Defense/Mitigation)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A53F-D5D1-8B40-94A2-49AB47BB8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63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0AF4-D5EE-8B40-A703-70ED3C1B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Analysis: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B029-84FD-DC4F-9F19-C08598EAA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value flow through program</a:t>
            </a:r>
          </a:p>
          <a:p>
            <a:r>
              <a:rPr lang="en-US" dirty="0"/>
              <a:t>Checking whether values satisfy a </a:t>
            </a:r>
            <a:r>
              <a:rPr lang="en-US" sz="2800" dirty="0"/>
              <a:t>specific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E.g. Zero analysis: could a variable be 0?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Property is a specification of Hoare logic</a:t>
            </a:r>
          </a:p>
          <a:p>
            <a:pPr lvl="1"/>
            <a:r>
              <a:rPr lang="en-US" dirty="0"/>
              <a:t>Hoare logic allows any property to be expressed</a:t>
            </a:r>
          </a:p>
          <a:p>
            <a:pPr lvl="1"/>
            <a:r>
              <a:rPr lang="en-US" dirty="0"/>
              <a:t>Specialization allows automation and soundness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0993-FD9E-3D4B-BDA3-CB90EB171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0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524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variables to an abstract value: Z, NZ, MZ (abstract interpretation)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04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 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35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 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79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</a:t>
            </a:r>
            <a:r>
              <a:rPr lang="en-US" dirty="0">
                <a:sym typeface="Wingdings" pitchFamily="2" charset="2"/>
              </a:rPr>
              <a:t> -&gt; NZ</a:t>
            </a:r>
            <a:r>
              <a:rPr lang="en-US" dirty="0"/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  <a:r>
              <a:rPr lang="el-GR" dirty="0"/>
              <a:t> 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276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</a:t>
            </a:r>
            <a:r>
              <a:rPr lang="en-US" dirty="0">
                <a:sym typeface="Wingdings" pitchFamily="2" charset="2"/>
              </a:rPr>
              <a:t> -&gt; NZ</a:t>
            </a:r>
            <a:r>
              <a:rPr lang="en-US" dirty="0"/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  <a:r>
              <a:rPr lang="el-GR" dirty="0"/>
              <a:t> </a:t>
            </a:r>
            <a:r>
              <a:rPr lang="en-US" dirty="0"/>
              <a:t>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23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</a:t>
            </a:r>
            <a:r>
              <a:rPr lang="en-US" dirty="0">
                <a:sym typeface="Wingdings" pitchFamily="2" charset="2"/>
              </a:rPr>
              <a:t> -&gt; NZ</a:t>
            </a:r>
            <a:r>
              <a:rPr lang="en-US" dirty="0"/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  <a:r>
              <a:rPr lang="el-GR" dirty="0"/>
              <a:t> </a:t>
            </a:r>
            <a:r>
              <a:rPr lang="en-US" dirty="0"/>
              <a:t>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  <a:r>
              <a:rPr lang="el-GR" dirty="0"/>
              <a:t> </a:t>
            </a:r>
            <a:r>
              <a:rPr lang="en-US" dirty="0"/>
              <a:t>                                   </a:t>
            </a:r>
            <a:r>
              <a:rPr lang="el-GR" dirty="0"/>
              <a:t>σ</a:t>
            </a:r>
            <a:r>
              <a:rPr lang="en-US" dirty="0"/>
              <a:t> = [x -&gt; NZ, </a:t>
            </a:r>
            <a:r>
              <a:rPr lang="en-US" b="1" dirty="0">
                <a:solidFill>
                  <a:schemeClr val="accent1"/>
                </a:solidFill>
              </a:rPr>
              <a:t>y -&gt; MZ</a:t>
            </a:r>
            <a:r>
              <a:rPr lang="en-US" dirty="0"/>
              <a:t>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4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8444C-D4DA-8A4E-B003-53CEA67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(In)Security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89C4D-8D2A-4E47-A6B5-93F381118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57150" indent="0" algn="ctr">
              <a:buNone/>
            </a:pPr>
            <a:r>
              <a:rPr lang="en-US" sz="4000" dirty="0"/>
              <a:t>This Software is Secure.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Prove the correctness.</a:t>
            </a:r>
          </a:p>
          <a:p>
            <a:endParaRPr lang="en-US" sz="2000" dirty="0"/>
          </a:p>
          <a:p>
            <a:r>
              <a:rPr lang="en-US" sz="2000" dirty="0"/>
              <a:t>Show an counter-example.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9E505-830C-6F4B-AA42-8E6742171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</a:t>
            </a:r>
            <a:r>
              <a:rPr lang="en-US" dirty="0">
                <a:sym typeface="Wingdings" pitchFamily="2" charset="2"/>
              </a:rPr>
              <a:t> -&gt; NZ</a:t>
            </a:r>
            <a:r>
              <a:rPr lang="en-US" dirty="0"/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  <a:r>
              <a:rPr lang="el-GR" dirty="0"/>
              <a:t> </a:t>
            </a:r>
            <a:r>
              <a:rPr lang="en-US" dirty="0"/>
              <a:t>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  <a:r>
              <a:rPr lang="el-GR" dirty="0"/>
              <a:t> </a:t>
            </a:r>
            <a:r>
              <a:rPr lang="en-US" dirty="0"/>
              <a:t>                                   </a:t>
            </a:r>
            <a:r>
              <a:rPr lang="el-GR" dirty="0"/>
              <a:t>σ</a:t>
            </a:r>
            <a:r>
              <a:rPr lang="en-US" dirty="0"/>
              <a:t> = [x -&gt; NZ, y -&gt; MZ,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                 </a:t>
            </a:r>
            <a:r>
              <a:rPr lang="el-GR" dirty="0"/>
              <a:t>σ</a:t>
            </a:r>
            <a:r>
              <a:rPr lang="en-US" dirty="0"/>
              <a:t> = [x -&gt; NZ, y -&gt; MZ, </a:t>
            </a:r>
            <a:r>
              <a:rPr lang="en-US" b="1" dirty="0">
                <a:solidFill>
                  <a:schemeClr val="accent1"/>
                </a:solidFill>
              </a:rPr>
              <a:t>z -&gt; NZ</a:t>
            </a:r>
            <a:r>
              <a:rPr lang="en-US" dirty="0"/>
              <a:t>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554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F8-1CAF-B647-9C05-8437815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69-9C74-7341-946B-4522C01A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l-GR" dirty="0"/>
              <a:t>σ =</a:t>
            </a:r>
            <a:r>
              <a:rPr lang="en-US" dirty="0"/>
              <a:t> [ ]   </a:t>
            </a:r>
            <a:r>
              <a:rPr lang="en-US" dirty="0">
                <a:sym typeface="Wingdings" pitchFamily="2" charset="2"/>
              </a:rPr>
              <a:t> maps variable to an abstract value: Z, NZ, MZ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</a:t>
            </a:r>
            <a:r>
              <a:rPr lang="el-GR" dirty="0"/>
              <a:t>σ</a:t>
            </a:r>
            <a:r>
              <a:rPr lang="en-US" dirty="0"/>
              <a:t> = [x -&gt; NZ]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</a:t>
            </a:r>
            <a:r>
              <a:rPr lang="en-US" dirty="0">
                <a:sym typeface="Wingdings" pitchFamily="2" charset="2"/>
              </a:rPr>
              <a:t> -&gt; NZ</a:t>
            </a:r>
            <a:r>
              <a:rPr lang="en-US" dirty="0"/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  <a:r>
              <a:rPr lang="el-GR" dirty="0"/>
              <a:t> </a:t>
            </a:r>
            <a:r>
              <a:rPr lang="en-US" dirty="0"/>
              <a:t>                              </a:t>
            </a:r>
            <a:r>
              <a:rPr lang="el-GR" dirty="0"/>
              <a:t>σ</a:t>
            </a:r>
            <a:r>
              <a:rPr lang="en-US" dirty="0"/>
              <a:t> = [x -&gt; NZ, y -&gt; NZ,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  <a:r>
              <a:rPr lang="el-GR" dirty="0"/>
              <a:t> </a:t>
            </a:r>
            <a:r>
              <a:rPr lang="en-US" dirty="0"/>
              <a:t>                                   </a:t>
            </a:r>
            <a:r>
              <a:rPr lang="el-GR" dirty="0"/>
              <a:t>σ</a:t>
            </a:r>
            <a:r>
              <a:rPr lang="en-US" dirty="0"/>
              <a:t> = [x -&gt; NZ, y -&gt; MZ, z -&gt; 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                 </a:t>
            </a:r>
            <a:r>
              <a:rPr lang="el-GR" dirty="0"/>
              <a:t>σ</a:t>
            </a:r>
            <a:r>
              <a:rPr lang="en-US" dirty="0"/>
              <a:t> = [x -&gt; NZ, y -&gt; MZ, z -&gt; NZ]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</a:t>
            </a:r>
            <a:r>
              <a:rPr lang="el-GR" dirty="0"/>
              <a:t>σ</a:t>
            </a:r>
            <a:r>
              <a:rPr lang="en-US" dirty="0"/>
              <a:t> = [x -&gt; NZ, </a:t>
            </a:r>
            <a:r>
              <a:rPr lang="en-US" b="1" dirty="0">
                <a:solidFill>
                  <a:schemeClr val="accent1"/>
                </a:solidFill>
              </a:rPr>
              <a:t>y -&gt; MZ, z -&gt; MZ</a:t>
            </a:r>
            <a:r>
              <a:rPr lang="en-US" dirty="0"/>
              <a:t>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Could x be 0? Could y be 0? Could z be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CA5E-5B8C-0246-A66D-E984E43E5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6709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1A2C-CB53-2347-A82E-BF815BBD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0D5E-2E8D-FA43-8394-0651AEA1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76" y="1536633"/>
            <a:ext cx="2882465" cy="4555200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989A6-922C-1A40-8542-F90844AED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EA577-8EA9-4345-8D22-523EE84FCE78}"/>
              </a:ext>
            </a:extLst>
          </p:cNvPr>
          <p:cNvSpPr/>
          <p:nvPr/>
        </p:nvSpPr>
        <p:spPr>
          <a:xfrm>
            <a:off x="3443552" y="1212105"/>
            <a:ext cx="3209626" cy="736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x=0, y=0, z=0,…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FCC53-ABBA-1342-9E85-9511D51AFE64}"/>
              </a:ext>
            </a:extLst>
          </p:cNvPr>
          <p:cNvSpPr/>
          <p:nvPr/>
        </p:nvSpPr>
        <p:spPr>
          <a:xfrm>
            <a:off x="4793665" y="3032866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A5F4A3-ABF1-1D4E-A112-EAC2AD3669C8}"/>
              </a:ext>
            </a:extLst>
          </p:cNvPr>
          <p:cNvSpPr/>
          <p:nvPr/>
        </p:nvSpPr>
        <p:spPr>
          <a:xfrm>
            <a:off x="4521839" y="5664899"/>
            <a:ext cx="1861635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1AF55-4BE4-C144-89D1-4A44807A57B2}"/>
              </a:ext>
            </a:extLst>
          </p:cNvPr>
          <p:cNvSpPr/>
          <p:nvPr/>
        </p:nvSpPr>
        <p:spPr>
          <a:xfrm>
            <a:off x="5971307" y="4123851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787C5-C657-514D-B19A-9B1D31C095D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045175" y="1948430"/>
            <a:ext cx="3190" cy="108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09D63B-1E5B-4B47-A361-E57DE92DB2F5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043022" y="3535786"/>
            <a:ext cx="2153" cy="212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FF292-22CD-5E46-9F9E-69CDCAF54064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5045175" y="3535786"/>
            <a:ext cx="999797" cy="66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9566F-152D-5349-BF06-899B97946AC5}"/>
              </a:ext>
            </a:extLst>
          </p:cNvPr>
          <p:cNvSpPr/>
          <p:nvPr/>
        </p:nvSpPr>
        <p:spPr>
          <a:xfrm>
            <a:off x="5280124" y="2035338"/>
            <a:ext cx="2108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DC9BA4-CFAC-604C-8D84-0F8B215E1446}"/>
              </a:ext>
            </a:extLst>
          </p:cNvPr>
          <p:cNvSpPr/>
          <p:nvPr/>
        </p:nvSpPr>
        <p:spPr>
          <a:xfrm>
            <a:off x="5506740" y="34898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&gt; -1 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3848A-2E95-3443-8ED6-05C358E28365}"/>
              </a:ext>
            </a:extLst>
          </p:cNvPr>
          <p:cNvSpPr/>
          <p:nvPr/>
        </p:nvSpPr>
        <p:spPr>
          <a:xfrm>
            <a:off x="3747667" y="399447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&lt;= -1 </a:t>
            </a:r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14F53-EA92-EE4B-A77B-18C991B506EC}"/>
              </a:ext>
            </a:extLst>
          </p:cNvPr>
          <p:cNvSpPr/>
          <p:nvPr/>
        </p:nvSpPr>
        <p:spPr>
          <a:xfrm>
            <a:off x="6134090" y="4724999"/>
            <a:ext cx="2010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2D7EA2-91CA-2148-B228-AEFD0C30B89D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5452657" y="4626771"/>
            <a:ext cx="770160" cy="10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01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1A2C-CB53-2347-A82E-BF815BBD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989A6-922C-1A40-8542-F90844AED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14F53-EA92-EE4B-A77B-18C991B506EC}"/>
              </a:ext>
            </a:extLst>
          </p:cNvPr>
          <p:cNvSpPr/>
          <p:nvPr/>
        </p:nvSpPr>
        <p:spPr>
          <a:xfrm>
            <a:off x="10296109" y="8490356"/>
            <a:ext cx="2010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BC8EAA-4F21-8F40-A8BC-07018E19D13A}"/>
              </a:ext>
            </a:extLst>
          </p:cNvPr>
          <p:cNvSpPr/>
          <p:nvPr/>
        </p:nvSpPr>
        <p:spPr>
          <a:xfrm>
            <a:off x="1933406" y="1419926"/>
            <a:ext cx="3209626" cy="736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x=0, y=0, z=0,…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FF06B-AC3A-894D-8ACD-7DA33D966F79}"/>
              </a:ext>
            </a:extLst>
          </p:cNvPr>
          <p:cNvSpPr/>
          <p:nvPr/>
        </p:nvSpPr>
        <p:spPr>
          <a:xfrm>
            <a:off x="1191491" y="3240687"/>
            <a:ext cx="468712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NZ, z -&gt; Z]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09EE8F-1A2E-A64F-8B61-F380CCB3C76E}"/>
              </a:ext>
            </a:extLst>
          </p:cNvPr>
          <p:cNvSpPr/>
          <p:nvPr/>
        </p:nvSpPr>
        <p:spPr>
          <a:xfrm>
            <a:off x="1286779" y="5872720"/>
            <a:ext cx="5311463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MZ, z -&gt; MZ]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0CDC0-B007-8D41-BC67-A37A62AA0831}"/>
              </a:ext>
            </a:extLst>
          </p:cNvPr>
          <p:cNvSpPr/>
          <p:nvPr/>
        </p:nvSpPr>
        <p:spPr>
          <a:xfrm>
            <a:off x="3749059" y="4331672"/>
            <a:ext cx="4504187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NZ, z -&gt; Z]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0B046-DD3A-E24C-8935-C9C547839C17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3535051" y="2156251"/>
            <a:ext cx="3168" cy="108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19E615-855F-1845-BB46-98A54EC5BA10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3532877" y="3743607"/>
            <a:ext cx="2174" cy="212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20F1E-797F-5541-B8B5-8675C69FD44E}"/>
              </a:ext>
            </a:extLst>
          </p:cNvPr>
          <p:cNvCxnSpPr>
            <a:cxnSpLocks/>
            <a:stCxn id="30" idx="4"/>
            <a:endCxn id="35" idx="1"/>
          </p:cNvCxnSpPr>
          <p:nvPr/>
        </p:nvCxnSpPr>
        <p:spPr>
          <a:xfrm>
            <a:off x="3535051" y="3743607"/>
            <a:ext cx="873631" cy="66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B08206-5777-BE44-BED7-EF05FA54603E}"/>
              </a:ext>
            </a:extLst>
          </p:cNvPr>
          <p:cNvSpPr/>
          <p:nvPr/>
        </p:nvSpPr>
        <p:spPr>
          <a:xfrm>
            <a:off x="3769978" y="2243159"/>
            <a:ext cx="2108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F8107F-C8DE-A641-8246-9C62397D2C81}"/>
              </a:ext>
            </a:extLst>
          </p:cNvPr>
          <p:cNvSpPr/>
          <p:nvPr/>
        </p:nvSpPr>
        <p:spPr>
          <a:xfrm>
            <a:off x="3996594" y="3697686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&gt; -1 </a:t>
            </a:r>
            <a:endParaRPr 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12E438-8735-B740-9499-EAF4804F53DF}"/>
              </a:ext>
            </a:extLst>
          </p:cNvPr>
          <p:cNvSpPr/>
          <p:nvPr/>
        </p:nvSpPr>
        <p:spPr>
          <a:xfrm>
            <a:off x="2237521" y="4202295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&lt;= -1 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B7A20C-88E8-A84A-9D80-D09B5F694E0C}"/>
              </a:ext>
            </a:extLst>
          </p:cNvPr>
          <p:cNvSpPr/>
          <p:nvPr/>
        </p:nvSpPr>
        <p:spPr>
          <a:xfrm>
            <a:off x="6328050" y="4932820"/>
            <a:ext cx="2010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56ACA-F462-2D4A-B367-EA40548685EC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 flipH="1">
            <a:off x="3942511" y="4834592"/>
            <a:ext cx="2058642" cy="10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5D0F-0976-B244-84DC-BA6BBC13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8E826-EB84-484B-B4C0-A89DB316A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232B-78EB-D74D-B4DA-8E6BA5E55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E1D1B-9F2F-D941-8CB5-E2629082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" y="1536633"/>
            <a:ext cx="7239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2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1A2C-CB53-2347-A82E-BF815BBD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989A6-922C-1A40-8542-F90844AED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14F53-EA92-EE4B-A77B-18C991B506EC}"/>
              </a:ext>
            </a:extLst>
          </p:cNvPr>
          <p:cNvSpPr/>
          <p:nvPr/>
        </p:nvSpPr>
        <p:spPr>
          <a:xfrm>
            <a:off x="10296109" y="8490356"/>
            <a:ext cx="2010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BC8EAA-4F21-8F40-A8BC-07018E19D13A}"/>
              </a:ext>
            </a:extLst>
          </p:cNvPr>
          <p:cNvSpPr/>
          <p:nvPr/>
        </p:nvSpPr>
        <p:spPr>
          <a:xfrm>
            <a:off x="1933406" y="1419926"/>
            <a:ext cx="3209626" cy="736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x=0, y=0, z=0,…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FF06B-AC3A-894D-8ACD-7DA33D966F79}"/>
              </a:ext>
            </a:extLst>
          </p:cNvPr>
          <p:cNvSpPr/>
          <p:nvPr/>
        </p:nvSpPr>
        <p:spPr>
          <a:xfrm>
            <a:off x="1191491" y="3240687"/>
            <a:ext cx="468712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NZ, z -&gt; Z]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09EE8F-1A2E-A64F-8B61-F380CCB3C76E}"/>
              </a:ext>
            </a:extLst>
          </p:cNvPr>
          <p:cNvSpPr/>
          <p:nvPr/>
        </p:nvSpPr>
        <p:spPr>
          <a:xfrm>
            <a:off x="1286779" y="5872720"/>
            <a:ext cx="5311463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</a:t>
            </a:r>
            <a:r>
              <a:rPr lang="en-US" sz="2000" dirty="0">
                <a:solidFill>
                  <a:schemeClr val="accent1"/>
                </a:solidFill>
              </a:rPr>
              <a:t>MZ</a:t>
            </a:r>
            <a:r>
              <a:rPr lang="en-US" sz="2000" dirty="0"/>
              <a:t>, z -&gt; </a:t>
            </a:r>
            <a:r>
              <a:rPr lang="en-US" sz="2000" dirty="0">
                <a:solidFill>
                  <a:schemeClr val="accent1"/>
                </a:solidFill>
              </a:rPr>
              <a:t>MZ</a:t>
            </a:r>
            <a:r>
              <a:rPr lang="en-US" sz="2000" dirty="0"/>
              <a:t>]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0CDC0-B007-8D41-BC67-A37A62AA0831}"/>
              </a:ext>
            </a:extLst>
          </p:cNvPr>
          <p:cNvSpPr/>
          <p:nvPr/>
        </p:nvSpPr>
        <p:spPr>
          <a:xfrm>
            <a:off x="3749059" y="4331672"/>
            <a:ext cx="4504187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[x -&gt; NZ, y -&gt; NZ, z -&gt; Z]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0B046-DD3A-E24C-8935-C9C547839C17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3535051" y="2156251"/>
            <a:ext cx="3168" cy="108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19E615-855F-1845-BB46-98A54EC5BA10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3532877" y="3743607"/>
            <a:ext cx="2174" cy="212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20F1E-797F-5541-B8B5-8675C69FD44E}"/>
              </a:ext>
            </a:extLst>
          </p:cNvPr>
          <p:cNvCxnSpPr>
            <a:cxnSpLocks/>
            <a:stCxn id="30" idx="4"/>
            <a:endCxn id="35" idx="1"/>
          </p:cNvCxnSpPr>
          <p:nvPr/>
        </p:nvCxnSpPr>
        <p:spPr>
          <a:xfrm>
            <a:off x="3535051" y="3743607"/>
            <a:ext cx="873631" cy="66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B08206-5777-BE44-BED7-EF05FA54603E}"/>
              </a:ext>
            </a:extLst>
          </p:cNvPr>
          <p:cNvSpPr/>
          <p:nvPr/>
        </p:nvSpPr>
        <p:spPr>
          <a:xfrm>
            <a:off x="3769978" y="2243159"/>
            <a:ext cx="2108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F8107F-C8DE-A641-8246-9C62397D2C81}"/>
              </a:ext>
            </a:extLst>
          </p:cNvPr>
          <p:cNvSpPr/>
          <p:nvPr/>
        </p:nvSpPr>
        <p:spPr>
          <a:xfrm>
            <a:off x="3996594" y="3697686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&gt; -1 </a:t>
            </a:r>
            <a:endParaRPr 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12E438-8735-B740-9499-EAF4804F53DF}"/>
              </a:ext>
            </a:extLst>
          </p:cNvPr>
          <p:cNvSpPr/>
          <p:nvPr/>
        </p:nvSpPr>
        <p:spPr>
          <a:xfrm>
            <a:off x="2237521" y="4202295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&lt;= -1 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B7A20C-88E8-A84A-9D80-D09B5F694E0C}"/>
              </a:ext>
            </a:extLst>
          </p:cNvPr>
          <p:cNvSpPr/>
          <p:nvPr/>
        </p:nvSpPr>
        <p:spPr>
          <a:xfrm>
            <a:off x="6328050" y="4932820"/>
            <a:ext cx="2010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56ACA-F462-2D4A-B367-EA40548685EC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 flipH="1">
            <a:off x="3942511" y="4834592"/>
            <a:ext cx="2058642" cy="10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FE2CC-091F-9B40-B410-6756C507AA2F}"/>
              </a:ext>
            </a:extLst>
          </p:cNvPr>
          <p:cNvSpPr txBox="1"/>
          <p:nvPr/>
        </p:nvSpPr>
        <p:spPr>
          <a:xfrm>
            <a:off x="5062334" y="929870"/>
            <a:ext cx="408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 abstract interpretation is insufficient for y and z </a:t>
            </a:r>
          </a:p>
        </p:txBody>
      </p:sp>
    </p:spTree>
    <p:extLst>
      <p:ext uri="{BB962C8B-B14F-4D97-AF65-F5344CB8AC3E}">
        <p14:creationId xmlns:p14="http://schemas.microsoft.com/office/powerpoint/2010/main" val="86413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880D7B-83F4-D94E-BC16-BAABE6B2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74" y="1536632"/>
            <a:ext cx="2882465" cy="3589549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  <a:p>
            <a:pPr marL="57150" indent="0">
              <a:buNone/>
            </a:pP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(y &gt; -1) {</a:t>
            </a:r>
          </a:p>
          <a:p>
            <a:pPr marL="5715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x / y;</a:t>
            </a:r>
          </a:p>
          <a:p>
            <a:pPr marL="5715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:= y-1;</a:t>
            </a:r>
          </a:p>
          <a:p>
            <a:pPr marL="5715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z := 5;</a:t>
            </a:r>
          </a:p>
          <a:p>
            <a:pPr marL="5715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s-E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s-E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== 0)</a:t>
            </a:r>
          </a:p>
          <a:p>
            <a:pPr marL="57150" indent="0">
              <a:buNone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FE6D-CF75-BA41-BB16-D879D87B38CA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4927319" y="3020552"/>
            <a:ext cx="826" cy="1980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8277D-A76C-554A-B689-BE19722F6EE5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4927319" y="3020552"/>
            <a:ext cx="1662917" cy="66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7C9D7-CCB0-B045-AEE2-4725B3263A5D}"/>
              </a:ext>
            </a:extLst>
          </p:cNvPr>
          <p:cNvSpPr/>
          <p:nvPr/>
        </p:nvSpPr>
        <p:spPr>
          <a:xfrm>
            <a:off x="4157873" y="1307873"/>
            <a:ext cx="1532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E1D5B-9649-F144-96BC-4386C46CFC43}"/>
              </a:ext>
            </a:extLst>
          </p:cNvPr>
          <p:cNvSpPr/>
          <p:nvPr/>
        </p:nvSpPr>
        <p:spPr>
          <a:xfrm>
            <a:off x="3681650" y="5001489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== 0  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C573F-1419-0143-8493-D50034DEFD52}"/>
              </a:ext>
            </a:extLst>
          </p:cNvPr>
          <p:cNvSpPr/>
          <p:nvPr/>
        </p:nvSpPr>
        <p:spPr>
          <a:xfrm>
            <a:off x="5589003" y="3684282"/>
            <a:ext cx="2002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5DF08-6E5B-7C44-ADCE-A59346A1C9FE}"/>
              </a:ext>
            </a:extLst>
          </p:cNvPr>
          <p:cNvSpPr/>
          <p:nvPr/>
        </p:nvSpPr>
        <p:spPr>
          <a:xfrm>
            <a:off x="4036690" y="2620442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AB0748-7DAC-FC4B-8706-2AF57AE81A9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4923991" y="2323536"/>
            <a:ext cx="3328" cy="29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EB0D6-10C8-3E46-96C8-E203C9B8E2BC}"/>
              </a:ext>
            </a:extLst>
          </p:cNvPr>
          <p:cNvSpPr txBox="1"/>
          <p:nvPr/>
        </p:nvSpPr>
        <p:spPr>
          <a:xfrm>
            <a:off x="5873367" y="313390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2B4A5-5E19-3B4F-AF98-4FCE56B710D1}"/>
              </a:ext>
            </a:extLst>
          </p:cNvPr>
          <p:cNvSpPr txBox="1"/>
          <p:nvPr/>
        </p:nvSpPr>
        <p:spPr>
          <a:xfrm>
            <a:off x="4405287" y="3799842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3FD728-C65E-8C45-9442-ECD8531F433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070764" y="4699945"/>
            <a:ext cx="1519472" cy="30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99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9079A8-DFCE-3F42-84A7-B2303902BC3C}"/>
              </a:ext>
            </a:extLst>
          </p:cNvPr>
          <p:cNvSpPr/>
          <p:nvPr/>
        </p:nvSpPr>
        <p:spPr>
          <a:xfrm>
            <a:off x="3823839" y="3185273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B45F56-9613-F54C-A215-C6C16215F0B1}"/>
              </a:ext>
            </a:extLst>
          </p:cNvPr>
          <p:cNvSpPr/>
          <p:nvPr/>
        </p:nvSpPr>
        <p:spPr>
          <a:xfrm>
            <a:off x="3821717" y="5018133"/>
            <a:ext cx="503019" cy="5029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D3EE67-5392-4648-A4F0-1D6339439661}"/>
              </a:ext>
            </a:extLst>
          </p:cNvPr>
          <p:cNvSpPr/>
          <p:nvPr/>
        </p:nvSpPr>
        <p:spPr>
          <a:xfrm>
            <a:off x="5001481" y="4331667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B2EB-F668-0C43-9758-024279987596}"/>
              </a:ext>
            </a:extLst>
          </p:cNvPr>
          <p:cNvSpPr/>
          <p:nvPr/>
        </p:nvSpPr>
        <p:spPr>
          <a:xfrm>
            <a:off x="3821717" y="1606985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705E0-1544-864A-90C5-34B0F01D9F9F}"/>
              </a:ext>
            </a:extLst>
          </p:cNvPr>
          <p:cNvSpPr/>
          <p:nvPr/>
        </p:nvSpPr>
        <p:spPr>
          <a:xfrm>
            <a:off x="6511626" y="3177540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DF2FC4-5EC3-FA4B-9B14-B2C914094395}"/>
              </a:ext>
            </a:extLst>
          </p:cNvPr>
          <p:cNvSpPr/>
          <p:nvPr/>
        </p:nvSpPr>
        <p:spPr>
          <a:xfrm>
            <a:off x="6509504" y="5010400"/>
            <a:ext cx="503019" cy="5029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926017-967B-2048-B0A6-3FD3B2153EB2}"/>
              </a:ext>
            </a:extLst>
          </p:cNvPr>
          <p:cNvSpPr/>
          <p:nvPr/>
        </p:nvSpPr>
        <p:spPr>
          <a:xfrm>
            <a:off x="7689268" y="4379354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49A0A-90FF-A04F-B2F5-3236A9F20DDA}"/>
              </a:ext>
            </a:extLst>
          </p:cNvPr>
          <p:cNvSpPr/>
          <p:nvPr/>
        </p:nvSpPr>
        <p:spPr>
          <a:xfrm>
            <a:off x="6509504" y="1599252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5472CC-58A3-2240-BB6A-12587315A3AE}"/>
              </a:ext>
            </a:extLst>
          </p:cNvPr>
          <p:cNvSpPr/>
          <p:nvPr/>
        </p:nvSpPr>
        <p:spPr>
          <a:xfrm>
            <a:off x="4158478" y="6123753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==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56067" y="607926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!= 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C5759-D119-EE42-9807-AEEB390560B1}"/>
              </a:ext>
            </a:extLst>
          </p:cNvPr>
          <p:cNvSpPr/>
          <p:nvPr/>
        </p:nvSpPr>
        <p:spPr>
          <a:xfrm>
            <a:off x="3262747" y="1233055"/>
            <a:ext cx="2674184" cy="47211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DDAADF-A34A-914F-90E3-375C5AC79F87}"/>
              </a:ext>
            </a:extLst>
          </p:cNvPr>
          <p:cNvSpPr/>
          <p:nvPr/>
        </p:nvSpPr>
        <p:spPr>
          <a:xfrm>
            <a:off x="6006205" y="1219201"/>
            <a:ext cx="2674185" cy="4721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5F2D37-87D4-0A47-9E0B-BB7ACE33AFF9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DB3C74-60D9-4B4C-8101-A8D35BFB067C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17D62-0ADA-D14E-B5BA-5EEBD57ECD44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761EC1-B874-5A41-84FF-C1AFB2600D69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996C42-117B-9347-ADBC-99DA94BE3050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DA6A2B-2E5C-3C45-940E-4D471BDFFACC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0BFC37-BD78-C044-BE6D-C36E73661DCD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62DDFC3-5889-BB4A-BC30-E74F772395A7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EB79A-92D8-C047-995A-C60D1AC963D3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E23EE-D6F7-574A-BD9D-C58615BC4A7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4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Adding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9079A8-DFCE-3F42-84A7-B2303902BC3C}"/>
              </a:ext>
            </a:extLst>
          </p:cNvPr>
          <p:cNvSpPr/>
          <p:nvPr/>
        </p:nvSpPr>
        <p:spPr>
          <a:xfrm>
            <a:off x="3823839" y="3185273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B45F56-9613-F54C-A215-C6C16215F0B1}"/>
              </a:ext>
            </a:extLst>
          </p:cNvPr>
          <p:cNvSpPr/>
          <p:nvPr/>
        </p:nvSpPr>
        <p:spPr>
          <a:xfrm>
            <a:off x="3821717" y="5018133"/>
            <a:ext cx="503019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B2EB-F668-0C43-9758-024279987596}"/>
              </a:ext>
            </a:extLst>
          </p:cNvPr>
          <p:cNvSpPr/>
          <p:nvPr/>
        </p:nvSpPr>
        <p:spPr>
          <a:xfrm>
            <a:off x="3821717" y="1606985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705E0-1544-864A-90C5-34B0F01D9F9F}"/>
              </a:ext>
            </a:extLst>
          </p:cNvPr>
          <p:cNvSpPr/>
          <p:nvPr/>
        </p:nvSpPr>
        <p:spPr>
          <a:xfrm>
            <a:off x="6511626" y="3177540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DF2FC4-5EC3-FA4B-9B14-B2C914094395}"/>
              </a:ext>
            </a:extLst>
          </p:cNvPr>
          <p:cNvSpPr/>
          <p:nvPr/>
        </p:nvSpPr>
        <p:spPr>
          <a:xfrm>
            <a:off x="6509504" y="5010400"/>
            <a:ext cx="503019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49A0A-90FF-A04F-B2F5-3236A9F20DDA}"/>
              </a:ext>
            </a:extLst>
          </p:cNvPr>
          <p:cNvSpPr/>
          <p:nvPr/>
        </p:nvSpPr>
        <p:spPr>
          <a:xfrm>
            <a:off x="6509504" y="1599252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5472CC-58A3-2240-BB6A-12587315A3AE}"/>
              </a:ext>
            </a:extLst>
          </p:cNvPr>
          <p:cNvSpPr/>
          <p:nvPr/>
        </p:nvSpPr>
        <p:spPr>
          <a:xfrm>
            <a:off x="4158478" y="6123753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==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56067" y="607926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!= 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C5759-D119-EE42-9807-AEEB390560B1}"/>
              </a:ext>
            </a:extLst>
          </p:cNvPr>
          <p:cNvSpPr/>
          <p:nvPr/>
        </p:nvSpPr>
        <p:spPr>
          <a:xfrm>
            <a:off x="3262747" y="1233055"/>
            <a:ext cx="2674184" cy="47211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DDAADF-A34A-914F-90E3-375C5AC79F87}"/>
              </a:ext>
            </a:extLst>
          </p:cNvPr>
          <p:cNvSpPr/>
          <p:nvPr/>
        </p:nvSpPr>
        <p:spPr>
          <a:xfrm>
            <a:off x="6006205" y="1219201"/>
            <a:ext cx="2674185" cy="4721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DC8649-E546-F34B-A8E4-137B9B8C63B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073227" y="3688193"/>
            <a:ext cx="2122" cy="13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9ABD0-AAE2-DF41-988C-17B2E7141C5C}"/>
              </a:ext>
            </a:extLst>
          </p:cNvPr>
          <p:cNvSpPr/>
          <p:nvPr/>
        </p:nvSpPr>
        <p:spPr>
          <a:xfrm>
            <a:off x="3531599" y="4153108"/>
            <a:ext cx="14157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&lt;= -1 </a:t>
            </a:r>
            <a:endParaRPr lang="en-US" sz="2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16B175-8874-9444-8125-72B141B34677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C5C75B-5F20-654D-B235-874DF4E083C0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1F85B43-23F1-E14B-9AD0-B955B7B54A93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DF9E87-26F4-1E43-9595-D5734F6B86E8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28B4DE-CC8B-9B4F-98A2-EB518BE31013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3B5846-B940-1A45-9D43-792D5F95B80C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2863DF-AA16-6D49-862C-A114A6E040E6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BBA245-CAD9-F541-BD5C-03277FD1DE58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C63C26-4407-F14A-A977-68739B9BA010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90E7FB-5BFE-194C-9F31-205B1467E435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91501EE-1393-2C4E-B398-BF32F9C15890}"/>
              </a:ext>
            </a:extLst>
          </p:cNvPr>
          <p:cNvSpPr/>
          <p:nvPr/>
        </p:nvSpPr>
        <p:spPr>
          <a:xfrm>
            <a:off x="5001481" y="4331667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5E2B2A-372F-994B-8C01-B154FBD45676}"/>
              </a:ext>
            </a:extLst>
          </p:cNvPr>
          <p:cNvSpPr/>
          <p:nvPr/>
        </p:nvSpPr>
        <p:spPr>
          <a:xfrm>
            <a:off x="7689268" y="4379354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427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Adding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9079A8-DFCE-3F42-84A7-B2303902BC3C}"/>
              </a:ext>
            </a:extLst>
          </p:cNvPr>
          <p:cNvSpPr/>
          <p:nvPr/>
        </p:nvSpPr>
        <p:spPr>
          <a:xfrm>
            <a:off x="3823839" y="3185273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B45F56-9613-F54C-A215-C6C16215F0B1}"/>
              </a:ext>
            </a:extLst>
          </p:cNvPr>
          <p:cNvSpPr/>
          <p:nvPr/>
        </p:nvSpPr>
        <p:spPr>
          <a:xfrm>
            <a:off x="3821717" y="5018133"/>
            <a:ext cx="503019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B2EB-F668-0C43-9758-024279987596}"/>
              </a:ext>
            </a:extLst>
          </p:cNvPr>
          <p:cNvSpPr/>
          <p:nvPr/>
        </p:nvSpPr>
        <p:spPr>
          <a:xfrm>
            <a:off x="3821717" y="1606985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705E0-1544-864A-90C5-34B0F01D9F9F}"/>
              </a:ext>
            </a:extLst>
          </p:cNvPr>
          <p:cNvSpPr/>
          <p:nvPr/>
        </p:nvSpPr>
        <p:spPr>
          <a:xfrm>
            <a:off x="6511626" y="3177540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DF2FC4-5EC3-FA4B-9B14-B2C914094395}"/>
              </a:ext>
            </a:extLst>
          </p:cNvPr>
          <p:cNvSpPr/>
          <p:nvPr/>
        </p:nvSpPr>
        <p:spPr>
          <a:xfrm>
            <a:off x="6509504" y="5010400"/>
            <a:ext cx="503019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49A0A-90FF-A04F-B2F5-3236A9F20DDA}"/>
              </a:ext>
            </a:extLst>
          </p:cNvPr>
          <p:cNvSpPr/>
          <p:nvPr/>
        </p:nvSpPr>
        <p:spPr>
          <a:xfrm>
            <a:off x="6509504" y="1599252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5472CC-58A3-2240-BB6A-12587315A3AE}"/>
              </a:ext>
            </a:extLst>
          </p:cNvPr>
          <p:cNvSpPr/>
          <p:nvPr/>
        </p:nvSpPr>
        <p:spPr>
          <a:xfrm>
            <a:off x="4158478" y="6123753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==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56067" y="607926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!= 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C5759-D119-EE42-9807-AEEB390560B1}"/>
              </a:ext>
            </a:extLst>
          </p:cNvPr>
          <p:cNvSpPr/>
          <p:nvPr/>
        </p:nvSpPr>
        <p:spPr>
          <a:xfrm>
            <a:off x="3262747" y="1233055"/>
            <a:ext cx="2674184" cy="47211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DDAADF-A34A-914F-90E3-375C5AC79F87}"/>
              </a:ext>
            </a:extLst>
          </p:cNvPr>
          <p:cNvSpPr/>
          <p:nvPr/>
        </p:nvSpPr>
        <p:spPr>
          <a:xfrm>
            <a:off x="6006205" y="1219201"/>
            <a:ext cx="2674185" cy="4721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DC8649-E546-F34B-A8E4-137B9B8C63B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6761014" y="3680460"/>
            <a:ext cx="2122" cy="13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0626F-FFE3-A048-B02E-D5CE2E047AF1}"/>
              </a:ext>
            </a:extLst>
          </p:cNvPr>
          <p:cNvCxnSpPr>
            <a:cxnSpLocks/>
            <a:stCxn id="7" idx="5"/>
            <a:endCxn id="78" idx="1"/>
          </p:cNvCxnSpPr>
          <p:nvPr/>
        </p:nvCxnSpPr>
        <p:spPr>
          <a:xfrm>
            <a:off x="4253193" y="3614542"/>
            <a:ext cx="821953" cy="79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A7AAFB-0649-9044-AE3C-43DD3F07477D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761014" y="2102172"/>
            <a:ext cx="2122" cy="107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A1230A-45A1-3645-9EB0-6143B96AB1CD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251071" y="2036254"/>
            <a:ext cx="2334220" cy="121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E47E67-7C31-4248-86F1-360AFE522651}"/>
              </a:ext>
            </a:extLst>
          </p:cNvPr>
          <p:cNvCxnSpPr>
            <a:cxnSpLocks/>
            <a:stCxn id="19" idx="5"/>
            <a:endCxn id="79" idx="1"/>
          </p:cNvCxnSpPr>
          <p:nvPr/>
        </p:nvCxnSpPr>
        <p:spPr>
          <a:xfrm>
            <a:off x="6940980" y="3606809"/>
            <a:ext cx="821953" cy="84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4A2B4A-63A6-F246-A21A-2A532438C06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575232-DE12-784E-A739-DB1711E0A4AE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F1303D-F420-8547-A23A-C6746D5390DF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0BD074-81B7-554F-876F-CFBAA842595F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624FB3-4D8F-7847-952A-5C01FB61A7F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628648-B710-B940-B0D3-19F5ECCF6DD3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E33BC9-C8C2-1C42-A980-AB3F862810F7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390BF9-2CBB-AD47-94E3-501B1A406079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011286-9EEB-D942-946E-5B711B9550B9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0C3247-3E28-FC43-A51F-0DFDD73857F1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7C3EE97-7605-1840-9798-B164444CBB6A}"/>
              </a:ext>
            </a:extLst>
          </p:cNvPr>
          <p:cNvSpPr/>
          <p:nvPr/>
        </p:nvSpPr>
        <p:spPr>
          <a:xfrm>
            <a:off x="5001481" y="4331667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5931961-970D-2540-A6EA-B19AA1F0CE91}"/>
              </a:ext>
            </a:extLst>
          </p:cNvPr>
          <p:cNvSpPr/>
          <p:nvPr/>
        </p:nvSpPr>
        <p:spPr>
          <a:xfrm>
            <a:off x="7689268" y="4379354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157FEB-E813-FD4C-A4CB-86F93F1158AF}"/>
              </a:ext>
            </a:extLst>
          </p:cNvPr>
          <p:cNvCxnSpPr>
            <a:cxnSpLocks/>
            <a:stCxn id="79" idx="3"/>
            <a:endCxn id="20" idx="6"/>
          </p:cNvCxnSpPr>
          <p:nvPr/>
        </p:nvCxnSpPr>
        <p:spPr>
          <a:xfrm flipH="1">
            <a:off x="7012523" y="4808623"/>
            <a:ext cx="750410" cy="45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A2CC6E-B724-234E-B91F-660C76DA3F84}"/>
              </a:ext>
            </a:extLst>
          </p:cNvPr>
          <p:cNvCxnSpPr>
            <a:cxnSpLocks/>
            <a:stCxn id="78" idx="3"/>
            <a:endCxn id="8" idx="6"/>
          </p:cNvCxnSpPr>
          <p:nvPr/>
        </p:nvCxnSpPr>
        <p:spPr>
          <a:xfrm flipH="1">
            <a:off x="4324736" y="4760936"/>
            <a:ext cx="750410" cy="50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BE0-D439-2840-B5D6-E1FCA3AF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7145-AB04-D34A-84A0-D24958151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Inspection &amp; Testing</a:t>
            </a:r>
          </a:p>
          <a:p>
            <a:r>
              <a:rPr lang="en-US" dirty="0"/>
              <a:t>Program Specification and Verification</a:t>
            </a:r>
          </a:p>
          <a:p>
            <a:pPr lvl="1"/>
            <a:r>
              <a:rPr lang="en-US" dirty="0"/>
              <a:t>Hoare Logic</a:t>
            </a:r>
          </a:p>
          <a:p>
            <a:pPr lvl="1"/>
            <a:r>
              <a:rPr lang="en-US" dirty="0"/>
              <a:t>Program Verification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Dataflow Analysis</a:t>
            </a:r>
          </a:p>
          <a:p>
            <a:pPr lvl="1"/>
            <a:r>
              <a:rPr lang="en-US" dirty="0"/>
              <a:t>Model Checking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Taint Analysis</a:t>
            </a:r>
          </a:p>
          <a:p>
            <a:pPr lvl="1"/>
            <a:r>
              <a:rPr lang="en-US" dirty="0"/>
              <a:t>Symbolic Execution</a:t>
            </a:r>
          </a:p>
          <a:p>
            <a:endParaRPr lang="en-US" dirty="0"/>
          </a:p>
          <a:p>
            <a:r>
              <a:rPr lang="en-US" dirty="0"/>
              <a:t>(Defense/Mitigation)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A53F-D5D1-8B40-94A2-49AB47BB8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41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Find Counterexample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9079A8-DFCE-3F42-84A7-B2303902BC3C}"/>
              </a:ext>
            </a:extLst>
          </p:cNvPr>
          <p:cNvSpPr/>
          <p:nvPr/>
        </p:nvSpPr>
        <p:spPr>
          <a:xfrm>
            <a:off x="3823839" y="3185273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B45F56-9613-F54C-A215-C6C16215F0B1}"/>
              </a:ext>
            </a:extLst>
          </p:cNvPr>
          <p:cNvSpPr/>
          <p:nvPr/>
        </p:nvSpPr>
        <p:spPr>
          <a:xfrm>
            <a:off x="3821717" y="5018133"/>
            <a:ext cx="503019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B2EB-F668-0C43-9758-024279987596}"/>
              </a:ext>
            </a:extLst>
          </p:cNvPr>
          <p:cNvSpPr/>
          <p:nvPr/>
        </p:nvSpPr>
        <p:spPr>
          <a:xfrm>
            <a:off x="3821717" y="1606985"/>
            <a:ext cx="503019" cy="5029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705E0-1544-864A-90C5-34B0F01D9F9F}"/>
              </a:ext>
            </a:extLst>
          </p:cNvPr>
          <p:cNvSpPr/>
          <p:nvPr/>
        </p:nvSpPr>
        <p:spPr>
          <a:xfrm>
            <a:off x="6511626" y="3177540"/>
            <a:ext cx="503019" cy="5029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DF2FC4-5EC3-FA4B-9B14-B2C914094395}"/>
              </a:ext>
            </a:extLst>
          </p:cNvPr>
          <p:cNvSpPr/>
          <p:nvPr/>
        </p:nvSpPr>
        <p:spPr>
          <a:xfrm>
            <a:off x="6509504" y="5010400"/>
            <a:ext cx="503019" cy="502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49A0A-90FF-A04F-B2F5-3236A9F20DDA}"/>
              </a:ext>
            </a:extLst>
          </p:cNvPr>
          <p:cNvSpPr/>
          <p:nvPr/>
        </p:nvSpPr>
        <p:spPr>
          <a:xfrm>
            <a:off x="6509504" y="1599252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5472CC-58A3-2240-BB6A-12587315A3AE}"/>
              </a:ext>
            </a:extLst>
          </p:cNvPr>
          <p:cNvSpPr/>
          <p:nvPr/>
        </p:nvSpPr>
        <p:spPr>
          <a:xfrm>
            <a:off x="4158478" y="6123753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==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56067" y="607926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!= 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C5759-D119-EE42-9807-AEEB390560B1}"/>
              </a:ext>
            </a:extLst>
          </p:cNvPr>
          <p:cNvSpPr/>
          <p:nvPr/>
        </p:nvSpPr>
        <p:spPr>
          <a:xfrm>
            <a:off x="3262747" y="1233055"/>
            <a:ext cx="2674184" cy="47211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DDAADF-A34A-914F-90E3-375C5AC79F87}"/>
              </a:ext>
            </a:extLst>
          </p:cNvPr>
          <p:cNvSpPr/>
          <p:nvPr/>
        </p:nvSpPr>
        <p:spPr>
          <a:xfrm>
            <a:off x="6006205" y="1219201"/>
            <a:ext cx="2674185" cy="4721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DC8649-E546-F34B-A8E4-137B9B8C63B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6761014" y="3680460"/>
            <a:ext cx="2122" cy="13299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0626F-FFE3-A048-B02E-D5CE2E047AF1}"/>
              </a:ext>
            </a:extLst>
          </p:cNvPr>
          <p:cNvCxnSpPr>
            <a:cxnSpLocks/>
            <a:stCxn id="7" idx="5"/>
            <a:endCxn id="78" idx="1"/>
          </p:cNvCxnSpPr>
          <p:nvPr/>
        </p:nvCxnSpPr>
        <p:spPr>
          <a:xfrm>
            <a:off x="4253193" y="3614542"/>
            <a:ext cx="821953" cy="79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A7AAFB-0649-9044-AE3C-43DD3F07477D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761014" y="2102172"/>
            <a:ext cx="2122" cy="107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A1230A-45A1-3645-9EB0-6143B96AB1CD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251071" y="2036254"/>
            <a:ext cx="2334220" cy="12149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E47E67-7C31-4248-86F1-360AFE522651}"/>
              </a:ext>
            </a:extLst>
          </p:cNvPr>
          <p:cNvCxnSpPr>
            <a:cxnSpLocks/>
            <a:stCxn id="19" idx="5"/>
            <a:endCxn id="79" idx="1"/>
          </p:cNvCxnSpPr>
          <p:nvPr/>
        </p:nvCxnSpPr>
        <p:spPr>
          <a:xfrm>
            <a:off x="6940980" y="3606809"/>
            <a:ext cx="821953" cy="84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4A2B4A-63A6-F246-A21A-2A532438C06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575232-DE12-784E-A739-DB1711E0A4AE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F1303D-F420-8547-A23A-C6746D5390DF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0BD074-81B7-554F-876F-CFBAA842595F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624FB3-4D8F-7847-952A-5C01FB61A7F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628648-B710-B940-B0D3-19F5ECCF6DD3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E33BC9-C8C2-1C42-A980-AB3F862810F7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390BF9-2CBB-AD47-94E3-501B1A406079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011286-9EEB-D942-946E-5B711B9550B9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0C3247-3E28-FC43-A51F-0DFDD73857F1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7C3EE97-7605-1840-9798-B164444CBB6A}"/>
              </a:ext>
            </a:extLst>
          </p:cNvPr>
          <p:cNvSpPr/>
          <p:nvPr/>
        </p:nvSpPr>
        <p:spPr>
          <a:xfrm>
            <a:off x="5001481" y="4331667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5931961-970D-2540-A6EA-B19AA1F0CE91}"/>
              </a:ext>
            </a:extLst>
          </p:cNvPr>
          <p:cNvSpPr/>
          <p:nvPr/>
        </p:nvSpPr>
        <p:spPr>
          <a:xfrm>
            <a:off x="7689268" y="4379354"/>
            <a:ext cx="50301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157FEB-E813-FD4C-A4CB-86F93F1158AF}"/>
              </a:ext>
            </a:extLst>
          </p:cNvPr>
          <p:cNvCxnSpPr>
            <a:cxnSpLocks/>
            <a:stCxn id="79" idx="3"/>
            <a:endCxn id="20" idx="6"/>
          </p:cNvCxnSpPr>
          <p:nvPr/>
        </p:nvCxnSpPr>
        <p:spPr>
          <a:xfrm flipH="1">
            <a:off x="7012523" y="4808623"/>
            <a:ext cx="750410" cy="45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A2CC6E-B724-234E-B91F-660C76DA3F84}"/>
              </a:ext>
            </a:extLst>
          </p:cNvPr>
          <p:cNvCxnSpPr>
            <a:cxnSpLocks/>
            <a:stCxn id="78" idx="3"/>
            <a:endCxn id="8" idx="6"/>
          </p:cNvCxnSpPr>
          <p:nvPr/>
        </p:nvCxnSpPr>
        <p:spPr>
          <a:xfrm flipH="1">
            <a:off x="4324736" y="4760936"/>
            <a:ext cx="750410" cy="50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8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Validate Counterexample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B2EB-F668-0C43-9758-024279987596}"/>
              </a:ext>
            </a:extLst>
          </p:cNvPr>
          <p:cNvSpPr/>
          <p:nvPr/>
        </p:nvSpPr>
        <p:spPr>
          <a:xfrm>
            <a:off x="3821717" y="1606985"/>
            <a:ext cx="503019" cy="5029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705E0-1544-864A-90C5-34B0F01D9F9F}"/>
              </a:ext>
            </a:extLst>
          </p:cNvPr>
          <p:cNvSpPr/>
          <p:nvPr/>
        </p:nvSpPr>
        <p:spPr>
          <a:xfrm>
            <a:off x="6511626" y="3177540"/>
            <a:ext cx="503019" cy="5029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DF2FC4-5EC3-FA4B-9B14-B2C914094395}"/>
              </a:ext>
            </a:extLst>
          </p:cNvPr>
          <p:cNvSpPr/>
          <p:nvPr/>
        </p:nvSpPr>
        <p:spPr>
          <a:xfrm>
            <a:off x="6218557" y="5024255"/>
            <a:ext cx="503019" cy="502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56067" y="607926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y !=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DC8649-E546-F34B-A8E4-137B9B8C63B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6470067" y="3680460"/>
            <a:ext cx="293069" cy="13437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A1230A-45A1-3645-9EB0-6143B96AB1CD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251071" y="2036254"/>
            <a:ext cx="2334220" cy="12149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4A2B4A-63A6-F246-A21A-2A532438C06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575232-DE12-784E-A739-DB1711E0A4AE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F1303D-F420-8547-A23A-C6746D5390DF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0BD074-81B7-554F-876F-CFBAA842595F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624FB3-4D8F-7847-952A-5C01FB61A7F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628648-B710-B940-B0D3-19F5ECCF6DD3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E33BC9-C8C2-1C42-A980-AB3F862810F7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390BF9-2CBB-AD47-94E3-501B1A406079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011286-9EEB-D942-946E-5B711B9550B9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0C3247-3E28-FC43-A51F-0DFDD73857F1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392866-6C9E-5B4C-9360-A33274ED8AE7}"/>
              </a:ext>
            </a:extLst>
          </p:cNvPr>
          <p:cNvSpPr/>
          <p:nvPr/>
        </p:nvSpPr>
        <p:spPr>
          <a:xfrm>
            <a:off x="5282561" y="1658957"/>
            <a:ext cx="15842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42240D-6591-364F-A188-57D7DFE80403}"/>
              </a:ext>
            </a:extLst>
          </p:cNvPr>
          <p:cNvSpPr/>
          <p:nvPr/>
        </p:nvSpPr>
        <p:spPr>
          <a:xfrm>
            <a:off x="6880154" y="3995793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&lt;= -1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888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37984" y="538877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 : y == 0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Q : y &lt;=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47D7D-BACC-D147-AB3A-A13099EE9EFC}"/>
              </a:ext>
            </a:extLst>
          </p:cNvPr>
          <p:cNvSpPr txBox="1"/>
          <p:nvPr/>
        </p:nvSpPr>
        <p:spPr>
          <a:xfrm>
            <a:off x="3104691" y="575513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B4E55-F4AC-5548-9B37-0018550B8F17}"/>
              </a:ext>
            </a:extLst>
          </p:cNvPr>
          <p:cNvSpPr txBox="1"/>
          <p:nvPr/>
        </p:nvSpPr>
        <p:spPr>
          <a:xfrm>
            <a:off x="4612707" y="57551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 P &amp;&amp; Q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18985C-786A-7946-9E2D-3244D94A494A}"/>
              </a:ext>
            </a:extLst>
          </p:cNvPr>
          <p:cNvSpPr/>
          <p:nvPr/>
        </p:nvSpPr>
        <p:spPr>
          <a:xfrm>
            <a:off x="3103427" y="5236646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4FD406-4E1E-2044-B893-E5D3443C21DD}"/>
              </a:ext>
            </a:extLst>
          </p:cNvPr>
          <p:cNvSpPr/>
          <p:nvPr/>
        </p:nvSpPr>
        <p:spPr>
          <a:xfrm>
            <a:off x="3948556" y="453005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918E49-F26E-B64E-8653-34EC60949082}"/>
              </a:ext>
            </a:extLst>
          </p:cNvPr>
          <p:cNvSpPr/>
          <p:nvPr/>
        </p:nvSpPr>
        <p:spPr>
          <a:xfrm>
            <a:off x="3103427" y="335998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02B4A7-43ED-D54D-BC19-7E78654E3C91}"/>
              </a:ext>
            </a:extLst>
          </p:cNvPr>
          <p:cNvSpPr/>
          <p:nvPr/>
        </p:nvSpPr>
        <p:spPr>
          <a:xfrm>
            <a:off x="3103427" y="176160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60E56-F60A-574E-87E4-D549415B2101}"/>
              </a:ext>
            </a:extLst>
          </p:cNvPr>
          <p:cNvSpPr/>
          <p:nvPr/>
        </p:nvSpPr>
        <p:spPr>
          <a:xfrm>
            <a:off x="4585863" y="5222786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E9B4A-3D2A-2D40-A331-8DC5372161AB}"/>
              </a:ext>
            </a:extLst>
          </p:cNvPr>
          <p:cNvSpPr/>
          <p:nvPr/>
        </p:nvSpPr>
        <p:spPr>
          <a:xfrm>
            <a:off x="5430992" y="45161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EC5FAC-45BA-BB4C-9105-BF49795D50C3}"/>
              </a:ext>
            </a:extLst>
          </p:cNvPr>
          <p:cNvSpPr/>
          <p:nvPr/>
        </p:nvSpPr>
        <p:spPr>
          <a:xfrm>
            <a:off x="4585863" y="334612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9E2E83-581C-0B4C-BB80-6FA2F8CBA038}"/>
              </a:ext>
            </a:extLst>
          </p:cNvPr>
          <p:cNvSpPr/>
          <p:nvPr/>
        </p:nvSpPr>
        <p:spPr>
          <a:xfrm>
            <a:off x="4585863" y="174774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115B-5430-9446-A548-76FCB9A5DB1D}"/>
              </a:ext>
            </a:extLst>
          </p:cNvPr>
          <p:cNvSpPr/>
          <p:nvPr/>
        </p:nvSpPr>
        <p:spPr>
          <a:xfrm>
            <a:off x="6096003" y="52227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AB130E-B29A-EE44-89EA-403A2AD5F0F3}"/>
              </a:ext>
            </a:extLst>
          </p:cNvPr>
          <p:cNvSpPr/>
          <p:nvPr/>
        </p:nvSpPr>
        <p:spPr>
          <a:xfrm>
            <a:off x="6941132" y="451620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F4C3A2-8B88-1E47-9CAF-CD7A1EE9FFB8}"/>
              </a:ext>
            </a:extLst>
          </p:cNvPr>
          <p:cNvSpPr/>
          <p:nvPr/>
        </p:nvSpPr>
        <p:spPr>
          <a:xfrm>
            <a:off x="6096003" y="334612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09F69-17E6-2A45-821D-0E3EA006D844}"/>
              </a:ext>
            </a:extLst>
          </p:cNvPr>
          <p:cNvSpPr/>
          <p:nvPr/>
        </p:nvSpPr>
        <p:spPr>
          <a:xfrm>
            <a:off x="6096003" y="1747751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55EA23-1CED-FE4D-8A09-7F13BE902A66}"/>
              </a:ext>
            </a:extLst>
          </p:cNvPr>
          <p:cNvSpPr/>
          <p:nvPr/>
        </p:nvSpPr>
        <p:spPr>
          <a:xfrm>
            <a:off x="7592294" y="5222789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17C024-359D-0146-A214-F0AE3DC00CA8}"/>
              </a:ext>
            </a:extLst>
          </p:cNvPr>
          <p:cNvSpPr/>
          <p:nvPr/>
        </p:nvSpPr>
        <p:spPr>
          <a:xfrm>
            <a:off x="8437423" y="4516196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775C9-FD9F-804C-B81E-F85476194072}"/>
              </a:ext>
            </a:extLst>
          </p:cNvPr>
          <p:cNvSpPr/>
          <p:nvPr/>
        </p:nvSpPr>
        <p:spPr>
          <a:xfrm>
            <a:off x="7592294" y="334612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41A51F-CE1A-5C49-ABD9-90B8D76065DE}"/>
              </a:ext>
            </a:extLst>
          </p:cNvPr>
          <p:cNvSpPr/>
          <p:nvPr/>
        </p:nvSpPr>
        <p:spPr>
          <a:xfrm>
            <a:off x="7592294" y="174774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DACDED-FBF0-9248-A5E9-EF97DA68D607}"/>
              </a:ext>
            </a:extLst>
          </p:cNvPr>
          <p:cNvSpPr txBox="1"/>
          <p:nvPr/>
        </p:nvSpPr>
        <p:spPr>
          <a:xfrm>
            <a:off x="6150930" y="57551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¬Q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5F637-7BDE-5F4C-B276-27BC5A8966FA}"/>
              </a:ext>
            </a:extLst>
          </p:cNvPr>
          <p:cNvSpPr txBox="1"/>
          <p:nvPr/>
        </p:nvSpPr>
        <p:spPr>
          <a:xfrm>
            <a:off x="7615624" y="57305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¬P &amp;&amp; ¬Q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FE2E7-76E3-EC45-9E02-D58ACD033865}"/>
              </a:ext>
            </a:extLst>
          </p:cNvPr>
          <p:cNvCxnSpPr/>
          <p:nvPr/>
        </p:nvCxnSpPr>
        <p:spPr>
          <a:xfrm>
            <a:off x="4376216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0D612E-2F5B-B64C-947F-4FB9DF23B4CE}"/>
              </a:ext>
            </a:extLst>
          </p:cNvPr>
          <p:cNvCxnSpPr/>
          <p:nvPr/>
        </p:nvCxnSpPr>
        <p:spPr>
          <a:xfrm>
            <a:off x="5886361" y="1422408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350A-4521-6D4A-8C53-FB684BA7617C}"/>
              </a:ext>
            </a:extLst>
          </p:cNvPr>
          <p:cNvCxnSpPr/>
          <p:nvPr/>
        </p:nvCxnSpPr>
        <p:spPr>
          <a:xfrm>
            <a:off x="7413248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8101DF-8446-9341-80FF-5A9DD668F430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A61714-FF16-B346-8DA1-7580BBABDDD0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BDB4CF6-794A-DF4C-819F-1784EB96C0F8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5ACC5E-5BB0-D64E-A3E8-5D254D0E3951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64A206-A13E-8844-8241-E83C09F20D74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A66C9-1299-4F46-AA33-66796FD205AA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78463F-FC55-3646-870E-1A571CE11143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079405-4C58-4246-AA26-687BF4557527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C64AA2-605E-E94C-8B70-AA07C402F53E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B7B428-966A-264D-9207-C3C0B6CE584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72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Second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37984" y="538877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 : y == 0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Q : y &lt;=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B4E55-F4AC-5548-9B37-0018550B8F17}"/>
              </a:ext>
            </a:extLst>
          </p:cNvPr>
          <p:cNvSpPr txBox="1"/>
          <p:nvPr/>
        </p:nvSpPr>
        <p:spPr>
          <a:xfrm>
            <a:off x="3809135" y="57551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 P &amp;&amp; Q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60E56-F60A-574E-87E4-D549415B2101}"/>
              </a:ext>
            </a:extLst>
          </p:cNvPr>
          <p:cNvSpPr/>
          <p:nvPr/>
        </p:nvSpPr>
        <p:spPr>
          <a:xfrm>
            <a:off x="3782291" y="5222786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EC5FAC-45BA-BB4C-9105-BF49795D50C3}"/>
              </a:ext>
            </a:extLst>
          </p:cNvPr>
          <p:cNvSpPr/>
          <p:nvPr/>
        </p:nvSpPr>
        <p:spPr>
          <a:xfrm>
            <a:off x="3782291" y="334612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9E2E83-581C-0B4C-BB80-6FA2F8CBA038}"/>
              </a:ext>
            </a:extLst>
          </p:cNvPr>
          <p:cNvSpPr/>
          <p:nvPr/>
        </p:nvSpPr>
        <p:spPr>
          <a:xfrm>
            <a:off x="3782291" y="174774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115B-5430-9446-A548-76FCB9A5DB1D}"/>
              </a:ext>
            </a:extLst>
          </p:cNvPr>
          <p:cNvSpPr/>
          <p:nvPr/>
        </p:nvSpPr>
        <p:spPr>
          <a:xfrm>
            <a:off x="5292431" y="52227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F4C3A2-8B88-1E47-9CAF-CD7A1EE9FFB8}"/>
              </a:ext>
            </a:extLst>
          </p:cNvPr>
          <p:cNvSpPr/>
          <p:nvPr/>
        </p:nvSpPr>
        <p:spPr>
          <a:xfrm>
            <a:off x="5292431" y="334612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09F69-17E6-2A45-821D-0E3EA006D844}"/>
              </a:ext>
            </a:extLst>
          </p:cNvPr>
          <p:cNvSpPr/>
          <p:nvPr/>
        </p:nvSpPr>
        <p:spPr>
          <a:xfrm>
            <a:off x="5292431" y="1747751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55EA23-1CED-FE4D-8A09-7F13BE902A66}"/>
              </a:ext>
            </a:extLst>
          </p:cNvPr>
          <p:cNvSpPr/>
          <p:nvPr/>
        </p:nvSpPr>
        <p:spPr>
          <a:xfrm>
            <a:off x="6788722" y="5222789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775C9-FD9F-804C-B81E-F85476194072}"/>
              </a:ext>
            </a:extLst>
          </p:cNvPr>
          <p:cNvSpPr/>
          <p:nvPr/>
        </p:nvSpPr>
        <p:spPr>
          <a:xfrm>
            <a:off x="6788722" y="334612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41A51F-CE1A-5C49-ABD9-90B8D76065DE}"/>
              </a:ext>
            </a:extLst>
          </p:cNvPr>
          <p:cNvSpPr/>
          <p:nvPr/>
        </p:nvSpPr>
        <p:spPr>
          <a:xfrm>
            <a:off x="6788722" y="174774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DACDED-FBF0-9248-A5E9-EF97DA68D607}"/>
              </a:ext>
            </a:extLst>
          </p:cNvPr>
          <p:cNvSpPr txBox="1"/>
          <p:nvPr/>
        </p:nvSpPr>
        <p:spPr>
          <a:xfrm>
            <a:off x="5347358" y="57551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¬Q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5F637-7BDE-5F4C-B276-27BC5A8966FA}"/>
              </a:ext>
            </a:extLst>
          </p:cNvPr>
          <p:cNvSpPr txBox="1"/>
          <p:nvPr/>
        </p:nvSpPr>
        <p:spPr>
          <a:xfrm>
            <a:off x="6812052" y="57305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¬P &amp;&amp; ¬Q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0D612E-2F5B-B64C-947F-4FB9DF23B4CE}"/>
              </a:ext>
            </a:extLst>
          </p:cNvPr>
          <p:cNvCxnSpPr/>
          <p:nvPr/>
        </p:nvCxnSpPr>
        <p:spPr>
          <a:xfrm>
            <a:off x="5082789" y="1422408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350A-4521-6D4A-8C53-FB684BA7617C}"/>
              </a:ext>
            </a:extLst>
          </p:cNvPr>
          <p:cNvCxnSpPr/>
          <p:nvPr/>
        </p:nvCxnSpPr>
        <p:spPr>
          <a:xfrm>
            <a:off x="6609676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9AEC18-F05C-7448-9288-5B4D7B837199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3926846" y="3635173"/>
            <a:ext cx="0" cy="158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605FA4-40E0-724E-B70F-881A7DDA8A56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6933277" y="2036800"/>
            <a:ext cx="0" cy="130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896ED-53C7-3A43-95D0-8DEA23C34CF0}"/>
              </a:ext>
            </a:extLst>
          </p:cNvPr>
          <p:cNvCxnSpPr>
            <a:cxnSpLocks/>
            <a:stCxn id="55" idx="4"/>
            <a:endCxn id="87" idx="1"/>
          </p:cNvCxnSpPr>
          <p:nvPr/>
        </p:nvCxnSpPr>
        <p:spPr>
          <a:xfrm>
            <a:off x="5436986" y="3635180"/>
            <a:ext cx="562824" cy="9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315D58-5622-2543-8DC1-206D4D969422}"/>
              </a:ext>
            </a:extLst>
          </p:cNvPr>
          <p:cNvCxnSpPr>
            <a:cxnSpLocks/>
            <a:stCxn id="59" idx="4"/>
            <a:endCxn id="88" idx="1"/>
          </p:cNvCxnSpPr>
          <p:nvPr/>
        </p:nvCxnSpPr>
        <p:spPr>
          <a:xfrm>
            <a:off x="6933277" y="3635176"/>
            <a:ext cx="576673" cy="923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2AA153-1F2B-6148-BC6E-DD10F3B0ED56}"/>
              </a:ext>
            </a:extLst>
          </p:cNvPr>
          <p:cNvCxnSpPr>
            <a:cxnSpLocks/>
            <a:stCxn id="87" idx="3"/>
            <a:endCxn id="49" idx="6"/>
          </p:cNvCxnSpPr>
          <p:nvPr/>
        </p:nvCxnSpPr>
        <p:spPr>
          <a:xfrm flipH="1">
            <a:off x="4071401" y="4762915"/>
            <a:ext cx="1928409" cy="604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DD29A5-C000-2643-BC9A-3FC2CDB1A2B2}"/>
              </a:ext>
            </a:extLst>
          </p:cNvPr>
          <p:cNvCxnSpPr>
            <a:cxnSpLocks/>
            <a:stCxn id="88" idx="4"/>
            <a:endCxn id="57" idx="7"/>
          </p:cNvCxnSpPr>
          <p:nvPr/>
        </p:nvCxnSpPr>
        <p:spPr>
          <a:xfrm flipH="1">
            <a:off x="7035493" y="4805253"/>
            <a:ext cx="576673" cy="459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F66D3E-752F-1B4D-8E7C-FC2B4CE432AA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ADC2B-7586-D145-A5C4-EEA090CE54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E93CD4-0569-7845-900F-35AEA33D1A24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91D9E8-4CAD-C342-AF19-01D86001FA95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14A00A-0D1A-1946-9118-B941F8599026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58A30A-37DF-A340-9160-BBC82F7A10C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B7B2EA-3ED3-2246-A413-A04007311192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BFFAB0-05AD-0941-B0D9-4D2ABBF16A91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DEBF8-1D2B-8B4B-A6C1-4742691C75CF}"/>
              </a:ext>
            </a:extLst>
          </p:cNvPr>
          <p:cNvCxnSpPr>
            <a:cxnSpLocks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8030CF-A918-6C4C-A75F-0C1A81375A3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46EC79-1E3E-6B41-872A-DC066F2F5731}"/>
              </a:ext>
            </a:extLst>
          </p:cNvPr>
          <p:cNvSpPr/>
          <p:nvPr/>
        </p:nvSpPr>
        <p:spPr>
          <a:xfrm>
            <a:off x="4475035" y="453005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F024F4-E787-EB44-9406-64E2DC427813}"/>
              </a:ext>
            </a:extLst>
          </p:cNvPr>
          <p:cNvSpPr/>
          <p:nvPr/>
        </p:nvSpPr>
        <p:spPr>
          <a:xfrm>
            <a:off x="5957471" y="45161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BA378E-A6F8-E842-A00B-60EF779B5378}"/>
              </a:ext>
            </a:extLst>
          </p:cNvPr>
          <p:cNvSpPr/>
          <p:nvPr/>
        </p:nvSpPr>
        <p:spPr>
          <a:xfrm>
            <a:off x="7467611" y="451620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7444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Second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37984" y="538877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 : y == 0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Q : y &lt;=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B4E55-F4AC-5548-9B37-0018550B8F17}"/>
              </a:ext>
            </a:extLst>
          </p:cNvPr>
          <p:cNvSpPr txBox="1"/>
          <p:nvPr/>
        </p:nvSpPr>
        <p:spPr>
          <a:xfrm>
            <a:off x="3809135" y="57551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 P &amp;&amp; Q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60E56-F60A-574E-87E4-D549415B2101}"/>
              </a:ext>
            </a:extLst>
          </p:cNvPr>
          <p:cNvSpPr/>
          <p:nvPr/>
        </p:nvSpPr>
        <p:spPr>
          <a:xfrm>
            <a:off x="3782291" y="5222786"/>
            <a:ext cx="289110" cy="28905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EC5FAC-45BA-BB4C-9105-BF49795D50C3}"/>
              </a:ext>
            </a:extLst>
          </p:cNvPr>
          <p:cNvSpPr/>
          <p:nvPr/>
        </p:nvSpPr>
        <p:spPr>
          <a:xfrm>
            <a:off x="3782291" y="334612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9E2E83-581C-0B4C-BB80-6FA2F8CBA038}"/>
              </a:ext>
            </a:extLst>
          </p:cNvPr>
          <p:cNvSpPr/>
          <p:nvPr/>
        </p:nvSpPr>
        <p:spPr>
          <a:xfrm>
            <a:off x="3782291" y="174774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115B-5430-9446-A548-76FCB9A5DB1D}"/>
              </a:ext>
            </a:extLst>
          </p:cNvPr>
          <p:cNvSpPr/>
          <p:nvPr/>
        </p:nvSpPr>
        <p:spPr>
          <a:xfrm>
            <a:off x="5292431" y="52227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F4C3A2-8B88-1E47-9CAF-CD7A1EE9FFB8}"/>
              </a:ext>
            </a:extLst>
          </p:cNvPr>
          <p:cNvSpPr/>
          <p:nvPr/>
        </p:nvSpPr>
        <p:spPr>
          <a:xfrm>
            <a:off x="5292431" y="334612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09F69-17E6-2A45-821D-0E3EA006D844}"/>
              </a:ext>
            </a:extLst>
          </p:cNvPr>
          <p:cNvSpPr/>
          <p:nvPr/>
        </p:nvSpPr>
        <p:spPr>
          <a:xfrm>
            <a:off x="5292431" y="1747751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55EA23-1CED-FE4D-8A09-7F13BE902A66}"/>
              </a:ext>
            </a:extLst>
          </p:cNvPr>
          <p:cNvSpPr/>
          <p:nvPr/>
        </p:nvSpPr>
        <p:spPr>
          <a:xfrm>
            <a:off x="6788722" y="5222789"/>
            <a:ext cx="289110" cy="28905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775C9-FD9F-804C-B81E-F85476194072}"/>
              </a:ext>
            </a:extLst>
          </p:cNvPr>
          <p:cNvSpPr/>
          <p:nvPr/>
        </p:nvSpPr>
        <p:spPr>
          <a:xfrm>
            <a:off x="6788722" y="334612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41A51F-CE1A-5C49-ABD9-90B8D76065DE}"/>
              </a:ext>
            </a:extLst>
          </p:cNvPr>
          <p:cNvSpPr/>
          <p:nvPr/>
        </p:nvSpPr>
        <p:spPr>
          <a:xfrm>
            <a:off x="6788722" y="174774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DACDED-FBF0-9248-A5E9-EF97DA68D607}"/>
              </a:ext>
            </a:extLst>
          </p:cNvPr>
          <p:cNvSpPr txBox="1"/>
          <p:nvPr/>
        </p:nvSpPr>
        <p:spPr>
          <a:xfrm>
            <a:off x="5347358" y="57551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¬Q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5F637-7BDE-5F4C-B276-27BC5A8966FA}"/>
              </a:ext>
            </a:extLst>
          </p:cNvPr>
          <p:cNvSpPr txBox="1"/>
          <p:nvPr/>
        </p:nvSpPr>
        <p:spPr>
          <a:xfrm>
            <a:off x="6812052" y="57305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¬P &amp;&amp; ¬Q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0D612E-2F5B-B64C-947F-4FB9DF23B4CE}"/>
              </a:ext>
            </a:extLst>
          </p:cNvPr>
          <p:cNvCxnSpPr/>
          <p:nvPr/>
        </p:nvCxnSpPr>
        <p:spPr>
          <a:xfrm>
            <a:off x="5082789" y="1422408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350A-4521-6D4A-8C53-FB684BA7617C}"/>
              </a:ext>
            </a:extLst>
          </p:cNvPr>
          <p:cNvCxnSpPr/>
          <p:nvPr/>
        </p:nvCxnSpPr>
        <p:spPr>
          <a:xfrm>
            <a:off x="6609676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9AEC18-F05C-7448-9288-5B4D7B837199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3926846" y="3635173"/>
            <a:ext cx="0" cy="158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605FA4-40E0-724E-B70F-881A7DDA8A56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6933277" y="2036800"/>
            <a:ext cx="0" cy="130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896ED-53C7-3A43-95D0-8DEA23C34CF0}"/>
              </a:ext>
            </a:extLst>
          </p:cNvPr>
          <p:cNvCxnSpPr>
            <a:cxnSpLocks/>
            <a:stCxn id="55" idx="4"/>
            <a:endCxn id="87" idx="1"/>
          </p:cNvCxnSpPr>
          <p:nvPr/>
        </p:nvCxnSpPr>
        <p:spPr>
          <a:xfrm>
            <a:off x="5436986" y="3635180"/>
            <a:ext cx="562824" cy="9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315D58-5622-2543-8DC1-206D4D969422}"/>
              </a:ext>
            </a:extLst>
          </p:cNvPr>
          <p:cNvCxnSpPr>
            <a:cxnSpLocks/>
            <a:stCxn id="59" idx="4"/>
            <a:endCxn id="88" idx="1"/>
          </p:cNvCxnSpPr>
          <p:nvPr/>
        </p:nvCxnSpPr>
        <p:spPr>
          <a:xfrm>
            <a:off x="6933277" y="3635176"/>
            <a:ext cx="576673" cy="923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2AA153-1F2B-6148-BC6E-DD10F3B0ED56}"/>
              </a:ext>
            </a:extLst>
          </p:cNvPr>
          <p:cNvCxnSpPr>
            <a:cxnSpLocks/>
            <a:stCxn id="87" idx="3"/>
            <a:endCxn id="49" idx="6"/>
          </p:cNvCxnSpPr>
          <p:nvPr/>
        </p:nvCxnSpPr>
        <p:spPr>
          <a:xfrm flipH="1">
            <a:off x="4071401" y="4762915"/>
            <a:ext cx="1928409" cy="604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DD29A5-C000-2643-BC9A-3FC2CDB1A2B2}"/>
              </a:ext>
            </a:extLst>
          </p:cNvPr>
          <p:cNvCxnSpPr>
            <a:cxnSpLocks/>
            <a:stCxn id="88" idx="4"/>
            <a:endCxn id="57" idx="7"/>
          </p:cNvCxnSpPr>
          <p:nvPr/>
        </p:nvCxnSpPr>
        <p:spPr>
          <a:xfrm flipH="1">
            <a:off x="7035493" y="4805253"/>
            <a:ext cx="576673" cy="459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F66D3E-752F-1B4D-8E7C-FC2B4CE432AA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ADC2B-7586-D145-A5C4-EEA090CE54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E93CD4-0569-7845-900F-35AEA33D1A24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91D9E8-4CAD-C342-AF19-01D86001FA95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14A00A-0D1A-1946-9118-B941F8599026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58A30A-37DF-A340-9160-BBC82F7A10C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B7B2EA-3ED3-2246-A413-A04007311192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BFFAB0-05AD-0941-B0D9-4D2ABBF16A91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DEBF8-1D2B-8B4B-A6C1-4742691C75CF}"/>
              </a:ext>
            </a:extLst>
          </p:cNvPr>
          <p:cNvCxnSpPr>
            <a:cxnSpLocks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8030CF-A918-6C4C-A75F-0C1A81375A3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46EC79-1E3E-6B41-872A-DC066F2F5731}"/>
              </a:ext>
            </a:extLst>
          </p:cNvPr>
          <p:cNvSpPr/>
          <p:nvPr/>
        </p:nvSpPr>
        <p:spPr>
          <a:xfrm>
            <a:off x="4475035" y="453005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F024F4-E787-EB44-9406-64E2DC427813}"/>
              </a:ext>
            </a:extLst>
          </p:cNvPr>
          <p:cNvSpPr/>
          <p:nvPr/>
        </p:nvSpPr>
        <p:spPr>
          <a:xfrm>
            <a:off x="5957471" y="45161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BA378E-A6F8-E842-A00B-60EF779B5378}"/>
              </a:ext>
            </a:extLst>
          </p:cNvPr>
          <p:cNvSpPr/>
          <p:nvPr/>
        </p:nvSpPr>
        <p:spPr>
          <a:xfrm>
            <a:off x="7467611" y="451620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9646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Abstraction – Second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37984" y="538877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 : y == 0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Q : y &lt;=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B4E55-F4AC-5548-9B37-0018550B8F17}"/>
              </a:ext>
            </a:extLst>
          </p:cNvPr>
          <p:cNvSpPr txBox="1"/>
          <p:nvPr/>
        </p:nvSpPr>
        <p:spPr>
          <a:xfrm>
            <a:off x="3809135" y="57551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 P &amp;&amp; Q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60E56-F60A-574E-87E4-D549415B2101}"/>
              </a:ext>
            </a:extLst>
          </p:cNvPr>
          <p:cNvSpPr/>
          <p:nvPr/>
        </p:nvSpPr>
        <p:spPr>
          <a:xfrm>
            <a:off x="3782291" y="5222786"/>
            <a:ext cx="289110" cy="28905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EC5FAC-45BA-BB4C-9105-BF49795D50C3}"/>
              </a:ext>
            </a:extLst>
          </p:cNvPr>
          <p:cNvSpPr/>
          <p:nvPr/>
        </p:nvSpPr>
        <p:spPr>
          <a:xfrm>
            <a:off x="3782291" y="334612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9E2E83-581C-0B4C-BB80-6FA2F8CBA038}"/>
              </a:ext>
            </a:extLst>
          </p:cNvPr>
          <p:cNvSpPr/>
          <p:nvPr/>
        </p:nvSpPr>
        <p:spPr>
          <a:xfrm>
            <a:off x="3782291" y="174774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115B-5430-9446-A548-76FCB9A5DB1D}"/>
              </a:ext>
            </a:extLst>
          </p:cNvPr>
          <p:cNvSpPr/>
          <p:nvPr/>
        </p:nvSpPr>
        <p:spPr>
          <a:xfrm>
            <a:off x="5292431" y="52227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F4C3A2-8B88-1E47-9CAF-CD7A1EE9FFB8}"/>
              </a:ext>
            </a:extLst>
          </p:cNvPr>
          <p:cNvSpPr/>
          <p:nvPr/>
        </p:nvSpPr>
        <p:spPr>
          <a:xfrm>
            <a:off x="5292431" y="334612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09F69-17E6-2A45-821D-0E3EA006D844}"/>
              </a:ext>
            </a:extLst>
          </p:cNvPr>
          <p:cNvSpPr/>
          <p:nvPr/>
        </p:nvSpPr>
        <p:spPr>
          <a:xfrm>
            <a:off x="5292431" y="1747751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55EA23-1CED-FE4D-8A09-7F13BE902A66}"/>
              </a:ext>
            </a:extLst>
          </p:cNvPr>
          <p:cNvSpPr/>
          <p:nvPr/>
        </p:nvSpPr>
        <p:spPr>
          <a:xfrm>
            <a:off x="6788722" y="5222789"/>
            <a:ext cx="289110" cy="28905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775C9-FD9F-804C-B81E-F85476194072}"/>
              </a:ext>
            </a:extLst>
          </p:cNvPr>
          <p:cNvSpPr/>
          <p:nvPr/>
        </p:nvSpPr>
        <p:spPr>
          <a:xfrm>
            <a:off x="6788722" y="3346123"/>
            <a:ext cx="289110" cy="28905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41A51F-CE1A-5C49-ABD9-90B8D76065DE}"/>
              </a:ext>
            </a:extLst>
          </p:cNvPr>
          <p:cNvSpPr/>
          <p:nvPr/>
        </p:nvSpPr>
        <p:spPr>
          <a:xfrm>
            <a:off x="6788722" y="1747747"/>
            <a:ext cx="289110" cy="28905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DACDED-FBF0-9248-A5E9-EF97DA68D607}"/>
              </a:ext>
            </a:extLst>
          </p:cNvPr>
          <p:cNvSpPr txBox="1"/>
          <p:nvPr/>
        </p:nvSpPr>
        <p:spPr>
          <a:xfrm>
            <a:off x="5347358" y="57551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¬Q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5F637-7BDE-5F4C-B276-27BC5A8966FA}"/>
              </a:ext>
            </a:extLst>
          </p:cNvPr>
          <p:cNvSpPr txBox="1"/>
          <p:nvPr/>
        </p:nvSpPr>
        <p:spPr>
          <a:xfrm>
            <a:off x="6812052" y="57305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¬P &amp;&amp; ¬Q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0D612E-2F5B-B64C-947F-4FB9DF23B4CE}"/>
              </a:ext>
            </a:extLst>
          </p:cNvPr>
          <p:cNvCxnSpPr/>
          <p:nvPr/>
        </p:nvCxnSpPr>
        <p:spPr>
          <a:xfrm>
            <a:off x="5082789" y="1422408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350A-4521-6D4A-8C53-FB684BA7617C}"/>
              </a:ext>
            </a:extLst>
          </p:cNvPr>
          <p:cNvCxnSpPr/>
          <p:nvPr/>
        </p:nvCxnSpPr>
        <p:spPr>
          <a:xfrm>
            <a:off x="6609676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9AEC18-F05C-7448-9288-5B4D7B837199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3926846" y="3635173"/>
            <a:ext cx="0" cy="158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605FA4-40E0-724E-B70F-881A7DDA8A56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6933277" y="2036800"/>
            <a:ext cx="0" cy="1309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896ED-53C7-3A43-95D0-8DEA23C34CF0}"/>
              </a:ext>
            </a:extLst>
          </p:cNvPr>
          <p:cNvCxnSpPr>
            <a:cxnSpLocks/>
            <a:stCxn id="55" idx="4"/>
            <a:endCxn id="87" idx="1"/>
          </p:cNvCxnSpPr>
          <p:nvPr/>
        </p:nvCxnSpPr>
        <p:spPr>
          <a:xfrm>
            <a:off x="5436986" y="3635180"/>
            <a:ext cx="562824" cy="9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315D58-5622-2543-8DC1-206D4D969422}"/>
              </a:ext>
            </a:extLst>
          </p:cNvPr>
          <p:cNvCxnSpPr>
            <a:cxnSpLocks/>
            <a:stCxn id="59" idx="4"/>
            <a:endCxn id="88" idx="1"/>
          </p:cNvCxnSpPr>
          <p:nvPr/>
        </p:nvCxnSpPr>
        <p:spPr>
          <a:xfrm>
            <a:off x="6933277" y="3635176"/>
            <a:ext cx="576673" cy="9233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2AA153-1F2B-6148-BC6E-DD10F3B0ED56}"/>
              </a:ext>
            </a:extLst>
          </p:cNvPr>
          <p:cNvCxnSpPr>
            <a:cxnSpLocks/>
            <a:stCxn id="87" idx="3"/>
            <a:endCxn id="49" idx="6"/>
          </p:cNvCxnSpPr>
          <p:nvPr/>
        </p:nvCxnSpPr>
        <p:spPr>
          <a:xfrm flipH="1">
            <a:off x="4071401" y="4762915"/>
            <a:ext cx="1928409" cy="604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DD29A5-C000-2643-BC9A-3FC2CDB1A2B2}"/>
              </a:ext>
            </a:extLst>
          </p:cNvPr>
          <p:cNvCxnSpPr>
            <a:cxnSpLocks/>
            <a:stCxn id="88" idx="4"/>
            <a:endCxn id="57" idx="7"/>
          </p:cNvCxnSpPr>
          <p:nvPr/>
        </p:nvCxnSpPr>
        <p:spPr>
          <a:xfrm flipH="1">
            <a:off x="7035493" y="4805253"/>
            <a:ext cx="576673" cy="4598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F66D3E-752F-1B4D-8E7C-FC2B4CE432AA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191427" y="3121641"/>
            <a:ext cx="160372" cy="223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ADC2B-7586-D145-A5C4-EEA090CE54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351799" y="3121641"/>
            <a:ext cx="921320" cy="107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E93CD4-0569-7845-900F-35AEA33D1A24}"/>
              </a:ext>
            </a:extLst>
          </p:cNvPr>
          <p:cNvSpPr/>
          <p:nvPr/>
        </p:nvSpPr>
        <p:spPr>
          <a:xfrm>
            <a:off x="723172" y="1584522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91D9E8-4CAD-C342-AF19-01D86001FA95}"/>
              </a:ext>
            </a:extLst>
          </p:cNvPr>
          <p:cNvSpPr/>
          <p:nvPr/>
        </p:nvSpPr>
        <p:spPr>
          <a:xfrm>
            <a:off x="695885" y="5361264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14A00A-0D1A-1946-9118-B941F8599026}"/>
              </a:ext>
            </a:extLst>
          </p:cNvPr>
          <p:cNvSpPr/>
          <p:nvPr/>
        </p:nvSpPr>
        <p:spPr>
          <a:xfrm>
            <a:off x="655073" y="2758542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58A30A-37DF-A340-9160-BBC82F7A10C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351799" y="2415519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B7B2EA-3ED3-2246-A413-A04007311192}"/>
              </a:ext>
            </a:extLst>
          </p:cNvPr>
          <p:cNvSpPr txBox="1"/>
          <p:nvPr/>
        </p:nvSpPr>
        <p:spPr>
          <a:xfrm>
            <a:off x="1562887" y="3514698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BFFAB0-05AD-0941-B0D9-4D2ABBF16A91}"/>
              </a:ext>
            </a:extLst>
          </p:cNvPr>
          <p:cNvSpPr txBox="1"/>
          <p:nvPr/>
        </p:nvSpPr>
        <p:spPr>
          <a:xfrm>
            <a:off x="948461" y="3827104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DEBF8-1D2B-8B4B-A6C1-4742691C75CF}"/>
              </a:ext>
            </a:extLst>
          </p:cNvPr>
          <p:cNvCxnSpPr>
            <a:cxnSpLocks/>
          </p:cNvCxnSpPr>
          <p:nvPr/>
        </p:nvCxnSpPr>
        <p:spPr>
          <a:xfrm flipH="1">
            <a:off x="1396019" y="5027462"/>
            <a:ext cx="877100" cy="333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8030CF-A918-6C4C-A75F-0C1A81375A36}"/>
              </a:ext>
            </a:extLst>
          </p:cNvPr>
          <p:cNvSpPr/>
          <p:nvPr/>
        </p:nvSpPr>
        <p:spPr>
          <a:xfrm>
            <a:off x="1467156" y="4196465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46EC79-1E3E-6B41-872A-DC066F2F5731}"/>
              </a:ext>
            </a:extLst>
          </p:cNvPr>
          <p:cNvSpPr/>
          <p:nvPr/>
        </p:nvSpPr>
        <p:spPr>
          <a:xfrm>
            <a:off x="4475035" y="453005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F024F4-E787-EB44-9406-64E2DC427813}"/>
              </a:ext>
            </a:extLst>
          </p:cNvPr>
          <p:cNvSpPr/>
          <p:nvPr/>
        </p:nvSpPr>
        <p:spPr>
          <a:xfrm>
            <a:off x="5957471" y="45161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BA378E-A6F8-E842-A00B-60EF779B5378}"/>
              </a:ext>
            </a:extLst>
          </p:cNvPr>
          <p:cNvSpPr/>
          <p:nvPr/>
        </p:nvSpPr>
        <p:spPr>
          <a:xfrm>
            <a:off x="7467611" y="4516200"/>
            <a:ext cx="289110" cy="28905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E00A3-0B40-DD47-B8BF-B7BB2B567D0A}"/>
              </a:ext>
            </a:extLst>
          </p:cNvPr>
          <p:cNvSpPr txBox="1"/>
          <p:nvPr/>
        </p:nvSpPr>
        <p:spPr>
          <a:xfrm>
            <a:off x="6956358" y="238368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Counterexample!</a:t>
            </a:r>
          </a:p>
        </p:txBody>
      </p:sp>
    </p:spTree>
    <p:extLst>
      <p:ext uri="{BB962C8B-B14F-4D97-AF65-F5344CB8AC3E}">
        <p14:creationId xmlns:p14="http://schemas.microsoft.com/office/powerpoint/2010/main" val="33074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8-CE3E-FA46-B008-B501C85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4F4A-729A-274B-B8BE-085137A68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871D0-C193-7D4A-ADED-82BAA569112C}"/>
              </a:ext>
            </a:extLst>
          </p:cNvPr>
          <p:cNvSpPr/>
          <p:nvPr/>
        </p:nvSpPr>
        <p:spPr>
          <a:xfrm>
            <a:off x="7137984" y="538877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 : y == 0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Q : y &lt;=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B4E55-F4AC-5548-9B37-0018550B8F17}"/>
              </a:ext>
            </a:extLst>
          </p:cNvPr>
          <p:cNvSpPr txBox="1"/>
          <p:nvPr/>
        </p:nvSpPr>
        <p:spPr>
          <a:xfrm>
            <a:off x="3809135" y="57551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 P &amp;&amp; Q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60E56-F60A-574E-87E4-D549415B2101}"/>
              </a:ext>
            </a:extLst>
          </p:cNvPr>
          <p:cNvSpPr/>
          <p:nvPr/>
        </p:nvSpPr>
        <p:spPr>
          <a:xfrm>
            <a:off x="3782291" y="5222786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E9B4A-3D2A-2D40-A331-8DC5372161AB}"/>
              </a:ext>
            </a:extLst>
          </p:cNvPr>
          <p:cNvSpPr/>
          <p:nvPr/>
        </p:nvSpPr>
        <p:spPr>
          <a:xfrm>
            <a:off x="4627420" y="5222782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EC5FAC-45BA-BB4C-9105-BF49795D50C3}"/>
              </a:ext>
            </a:extLst>
          </p:cNvPr>
          <p:cNvSpPr/>
          <p:nvPr/>
        </p:nvSpPr>
        <p:spPr>
          <a:xfrm>
            <a:off x="3782291" y="3346120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9E2E83-581C-0B4C-BB80-6FA2F8CBA038}"/>
              </a:ext>
            </a:extLst>
          </p:cNvPr>
          <p:cNvSpPr/>
          <p:nvPr/>
        </p:nvSpPr>
        <p:spPr>
          <a:xfrm>
            <a:off x="3782291" y="1747744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115B-5430-9446-A548-76FCB9A5DB1D}"/>
              </a:ext>
            </a:extLst>
          </p:cNvPr>
          <p:cNvSpPr/>
          <p:nvPr/>
        </p:nvSpPr>
        <p:spPr>
          <a:xfrm>
            <a:off x="5292431" y="522279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AB130E-B29A-EE44-89EA-403A2AD5F0F3}"/>
              </a:ext>
            </a:extLst>
          </p:cNvPr>
          <p:cNvSpPr/>
          <p:nvPr/>
        </p:nvSpPr>
        <p:spPr>
          <a:xfrm>
            <a:off x="6137560" y="5222789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F4C3A2-8B88-1E47-9CAF-CD7A1EE9FFB8}"/>
              </a:ext>
            </a:extLst>
          </p:cNvPr>
          <p:cNvSpPr/>
          <p:nvPr/>
        </p:nvSpPr>
        <p:spPr>
          <a:xfrm>
            <a:off x="5292431" y="334612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09F69-17E6-2A45-821D-0E3EA006D844}"/>
              </a:ext>
            </a:extLst>
          </p:cNvPr>
          <p:cNvSpPr/>
          <p:nvPr/>
        </p:nvSpPr>
        <p:spPr>
          <a:xfrm>
            <a:off x="5292431" y="1747751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55EA23-1CED-FE4D-8A09-7F13BE902A66}"/>
              </a:ext>
            </a:extLst>
          </p:cNvPr>
          <p:cNvSpPr/>
          <p:nvPr/>
        </p:nvSpPr>
        <p:spPr>
          <a:xfrm>
            <a:off x="6788722" y="5222789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17C024-359D-0146-A214-F0AE3DC00CA8}"/>
              </a:ext>
            </a:extLst>
          </p:cNvPr>
          <p:cNvSpPr/>
          <p:nvPr/>
        </p:nvSpPr>
        <p:spPr>
          <a:xfrm>
            <a:off x="7633851" y="5222785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775C9-FD9F-804C-B81E-F85476194072}"/>
              </a:ext>
            </a:extLst>
          </p:cNvPr>
          <p:cNvSpPr/>
          <p:nvPr/>
        </p:nvSpPr>
        <p:spPr>
          <a:xfrm>
            <a:off x="6788722" y="3346123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41A51F-CE1A-5C49-ABD9-90B8D76065DE}"/>
              </a:ext>
            </a:extLst>
          </p:cNvPr>
          <p:cNvSpPr/>
          <p:nvPr/>
        </p:nvSpPr>
        <p:spPr>
          <a:xfrm>
            <a:off x="6788722" y="1747747"/>
            <a:ext cx="289110" cy="289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DACDED-FBF0-9248-A5E9-EF97DA68D607}"/>
              </a:ext>
            </a:extLst>
          </p:cNvPr>
          <p:cNvSpPr txBox="1"/>
          <p:nvPr/>
        </p:nvSpPr>
        <p:spPr>
          <a:xfrm>
            <a:off x="5347358" y="57551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 &amp;&amp; ¬Q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5F637-7BDE-5F4C-B276-27BC5A8966FA}"/>
              </a:ext>
            </a:extLst>
          </p:cNvPr>
          <p:cNvSpPr txBox="1"/>
          <p:nvPr/>
        </p:nvSpPr>
        <p:spPr>
          <a:xfrm>
            <a:off x="6812052" y="57305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¬P &amp;&amp; ¬Q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0D612E-2F5B-B64C-947F-4FB9DF23B4CE}"/>
              </a:ext>
            </a:extLst>
          </p:cNvPr>
          <p:cNvCxnSpPr/>
          <p:nvPr/>
        </p:nvCxnSpPr>
        <p:spPr>
          <a:xfrm>
            <a:off x="5082789" y="1422408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350A-4521-6D4A-8C53-FB684BA7617C}"/>
              </a:ext>
            </a:extLst>
          </p:cNvPr>
          <p:cNvCxnSpPr/>
          <p:nvPr/>
        </p:nvCxnSpPr>
        <p:spPr>
          <a:xfrm>
            <a:off x="6609676" y="1391514"/>
            <a:ext cx="0" cy="4732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9AEC18-F05C-7448-9288-5B4D7B837199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3926846" y="3635173"/>
            <a:ext cx="0" cy="158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605FA4-40E0-724E-B70F-881A7DDA8A56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6933277" y="2036800"/>
            <a:ext cx="0" cy="130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896ED-53C7-3A43-95D0-8DEA23C34CF0}"/>
              </a:ext>
            </a:extLst>
          </p:cNvPr>
          <p:cNvCxnSpPr>
            <a:cxnSpLocks/>
            <a:stCxn id="55" idx="4"/>
            <a:endCxn id="54" idx="1"/>
          </p:cNvCxnSpPr>
          <p:nvPr/>
        </p:nvCxnSpPr>
        <p:spPr>
          <a:xfrm>
            <a:off x="5436986" y="3635180"/>
            <a:ext cx="742913" cy="16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315D58-5622-2543-8DC1-206D4D969422}"/>
              </a:ext>
            </a:extLst>
          </p:cNvPr>
          <p:cNvCxnSpPr>
            <a:cxnSpLocks/>
            <a:stCxn id="59" idx="4"/>
            <a:endCxn id="58" idx="1"/>
          </p:cNvCxnSpPr>
          <p:nvPr/>
        </p:nvCxnSpPr>
        <p:spPr>
          <a:xfrm>
            <a:off x="6933277" y="3635176"/>
            <a:ext cx="742913" cy="16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4BCAAAA-49D9-3149-9BFD-7580D1EC34C6}"/>
              </a:ext>
            </a:extLst>
          </p:cNvPr>
          <p:cNvCxnSpPr>
            <a:cxnSpLocks/>
            <a:stCxn id="50" idx="6"/>
            <a:endCxn id="51" idx="6"/>
          </p:cNvCxnSpPr>
          <p:nvPr/>
        </p:nvCxnSpPr>
        <p:spPr>
          <a:xfrm flipH="1" flipV="1">
            <a:off x="4071401" y="3490647"/>
            <a:ext cx="845129" cy="1876662"/>
          </a:xfrm>
          <a:prstGeom prst="bentConnector3">
            <a:avLst>
              <a:gd name="adj1" fmla="val -106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2AA153-1F2B-6148-BC6E-DD10F3B0ED56}"/>
              </a:ext>
            </a:extLst>
          </p:cNvPr>
          <p:cNvCxnSpPr>
            <a:cxnSpLocks/>
            <a:stCxn id="58" idx="2"/>
            <a:endCxn id="51" idx="5"/>
          </p:cNvCxnSpPr>
          <p:nvPr/>
        </p:nvCxnSpPr>
        <p:spPr>
          <a:xfrm flipH="1" flipV="1">
            <a:off x="4029062" y="3592842"/>
            <a:ext cx="3604789" cy="177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DD29A5-C000-2643-BC9A-3FC2CDB1A2B2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flipH="1" flipV="1">
            <a:off x="5581541" y="3490654"/>
            <a:ext cx="2052310" cy="187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D4F7801-639E-2246-B826-64ECA664496C}"/>
              </a:ext>
            </a:extLst>
          </p:cNvPr>
          <p:cNvCxnSpPr>
            <a:cxnSpLocks/>
            <a:stCxn id="58" idx="6"/>
            <a:endCxn id="59" idx="6"/>
          </p:cNvCxnSpPr>
          <p:nvPr/>
        </p:nvCxnSpPr>
        <p:spPr>
          <a:xfrm flipH="1" flipV="1">
            <a:off x="7077832" y="3490650"/>
            <a:ext cx="845129" cy="1876662"/>
          </a:xfrm>
          <a:prstGeom prst="bentConnector3">
            <a:avLst>
              <a:gd name="adj1" fmla="val -270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9EC199-B7CC-644A-B394-437BCC3A4B5E}"/>
              </a:ext>
            </a:extLst>
          </p:cNvPr>
          <p:cNvCxnSpPr>
            <a:cxnSpLocks/>
            <a:stCxn id="54" idx="2"/>
            <a:endCxn id="51" idx="5"/>
          </p:cNvCxnSpPr>
          <p:nvPr/>
        </p:nvCxnSpPr>
        <p:spPr>
          <a:xfrm flipH="1" flipV="1">
            <a:off x="4029062" y="3592842"/>
            <a:ext cx="2108498" cy="1774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5FE257-1A9D-9744-B366-A1DB52F754DA}"/>
              </a:ext>
            </a:extLst>
          </p:cNvPr>
          <p:cNvCxnSpPr>
            <a:cxnSpLocks/>
            <a:stCxn id="83" idx="2"/>
            <a:endCxn id="81" idx="0"/>
          </p:cNvCxnSpPr>
          <p:nvPr/>
        </p:nvCxnSpPr>
        <p:spPr>
          <a:xfrm flipH="1">
            <a:off x="900483" y="3315608"/>
            <a:ext cx="451321" cy="1907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48C74D-4D6F-6243-8038-3E914FBA2BDF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>
            <a:off x="1351804" y="3315608"/>
            <a:ext cx="921320" cy="179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6B95D49-5270-1D43-AFCA-954F75E08DCD}"/>
              </a:ext>
            </a:extLst>
          </p:cNvPr>
          <p:cNvCxnSpPr>
            <a:cxnSpLocks/>
            <a:stCxn id="82" idx="3"/>
            <a:endCxn id="83" idx="3"/>
          </p:cNvCxnSpPr>
          <p:nvPr/>
        </p:nvCxnSpPr>
        <p:spPr>
          <a:xfrm flipH="1" flipV="1">
            <a:off x="2048529" y="3134059"/>
            <a:ext cx="1030558" cy="2392311"/>
          </a:xfrm>
          <a:prstGeom prst="bentConnector3">
            <a:avLst>
              <a:gd name="adj1" fmla="val -22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5F5475-B3E4-AE40-94CC-6C13DC7BC7FE}"/>
              </a:ext>
            </a:extLst>
          </p:cNvPr>
          <p:cNvSpPr/>
          <p:nvPr/>
        </p:nvSpPr>
        <p:spPr>
          <a:xfrm>
            <a:off x="723177" y="1778489"/>
            <a:ext cx="1266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10;</a:t>
            </a:r>
          </a:p>
          <a:p>
            <a:pPr marL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0;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EEBC0F-7B86-BA4D-852D-0BD5F9D6BF35}"/>
              </a:ext>
            </a:extLst>
          </p:cNvPr>
          <p:cNvSpPr/>
          <p:nvPr/>
        </p:nvSpPr>
        <p:spPr>
          <a:xfrm>
            <a:off x="404941" y="5222718"/>
            <a:ext cx="991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== 0  </a:t>
            </a: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676910-D867-0B40-9850-CCC28892D403}"/>
              </a:ext>
            </a:extLst>
          </p:cNvPr>
          <p:cNvSpPr/>
          <p:nvPr/>
        </p:nvSpPr>
        <p:spPr>
          <a:xfrm>
            <a:off x="1467161" y="5110871"/>
            <a:ext cx="161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:= x / y;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:= y-1;</a:t>
            </a:r>
          </a:p>
          <a:p>
            <a:pPr marL="571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:= 5;</a:t>
            </a:r>
            <a:endParaRPr lang="en-US" sz="1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61764AD-D881-F74F-B854-FD956B20B85D}"/>
              </a:ext>
            </a:extLst>
          </p:cNvPr>
          <p:cNvSpPr/>
          <p:nvPr/>
        </p:nvSpPr>
        <p:spPr>
          <a:xfrm>
            <a:off x="655078" y="2952509"/>
            <a:ext cx="1393451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&gt; -1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8071F6-B1B6-A345-9594-E081E2D1C18D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 flipH="1">
            <a:off x="1351804" y="2609486"/>
            <a:ext cx="4529" cy="34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AE6F61-6A2B-B545-A14D-F705E9D8D53A}"/>
              </a:ext>
            </a:extLst>
          </p:cNvPr>
          <p:cNvSpPr txBox="1"/>
          <p:nvPr/>
        </p:nvSpPr>
        <p:spPr>
          <a:xfrm>
            <a:off x="1646016" y="4013470"/>
            <a:ext cx="5229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B25A42-9424-184C-B387-B727F2C40F12}"/>
              </a:ext>
            </a:extLst>
          </p:cNvPr>
          <p:cNvSpPr txBox="1"/>
          <p:nvPr/>
        </p:nvSpPr>
        <p:spPr>
          <a:xfrm>
            <a:off x="948466" y="4021071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4486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814-F3EA-824B-9B96-5CBF949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C224-8FB0-C840-BDAA-8286A1A24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3A48-D6B6-DD47-8ED8-8C446563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191"/>
            <a:ext cx="9144000" cy="42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6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B4E8-F065-CD41-8C8B-7ACD2B2E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E51D-F039-2C4A-91FE-91E1DE202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Which of the following will give us a </a:t>
            </a:r>
            <a:r>
              <a:rPr lang="en-US" sz="2800" dirty="0"/>
              <a:t>counterexample</a:t>
            </a:r>
            <a:r>
              <a:rPr lang="en-US" dirty="0"/>
              <a:t> while checking whether a program satisfies a property?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>
              <a:buAutoNum type="alphaUcParenR"/>
            </a:pPr>
            <a:r>
              <a:rPr lang="en-US"/>
              <a:t>Predicate abstraction</a:t>
            </a:r>
            <a:endParaRPr lang="en-US" dirty="0"/>
          </a:p>
          <a:p>
            <a:pPr marL="514350" indent="-457200">
              <a:buAutoNum type="alphaUcParenR"/>
            </a:pPr>
            <a:r>
              <a:rPr lang="en-US" dirty="0"/>
              <a:t>Program verification</a:t>
            </a:r>
          </a:p>
          <a:p>
            <a:pPr marL="514350" indent="-457200">
              <a:buAutoNum type="alphaUcParenR"/>
            </a:pPr>
            <a:r>
              <a:rPr lang="en-US" dirty="0"/>
              <a:t>Dataflow analysis</a:t>
            </a:r>
          </a:p>
          <a:p>
            <a:pPr marL="514350" indent="-457200">
              <a:buAutoNum type="alphaUcParenR"/>
            </a:pPr>
            <a:r>
              <a:rPr lang="en-US" dirty="0"/>
              <a:t>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A281-7F5A-3A4B-8429-F687AF3CA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127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30B6-2435-CC41-8D7B-3BE365DA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5EA2-9F64-D246-9A7B-2BD1922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DB9C-6CB6-3643-980C-148DE6582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CA97D-F54B-2A47-A7F5-C84AEFD6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611315"/>
            <a:ext cx="8312727" cy="22479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957FD-299E-8C42-BCB3-8ECE2E210FA9}"/>
              </a:ext>
            </a:extLst>
          </p:cNvPr>
          <p:cNvSpPr/>
          <p:nvPr/>
        </p:nvSpPr>
        <p:spPr>
          <a:xfrm>
            <a:off x="311700" y="6217622"/>
            <a:ext cx="2315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</a:t>
            </a:r>
            <a:r>
              <a:rPr lang="en-US" dirty="0" err="1">
                <a:solidFill>
                  <a:schemeClr val="bg2"/>
                </a:solidFill>
              </a:rPr>
              <a:t>www.xkcd.com</a:t>
            </a:r>
            <a:r>
              <a:rPr lang="en-US" dirty="0">
                <a:solidFill>
                  <a:schemeClr val="bg2"/>
                </a:solidFill>
              </a:rPr>
              <a:t>/371/</a:t>
            </a:r>
          </a:p>
        </p:txBody>
      </p:sp>
    </p:spTree>
    <p:extLst>
      <p:ext uri="{BB962C8B-B14F-4D97-AF65-F5344CB8AC3E}">
        <p14:creationId xmlns:p14="http://schemas.microsoft.com/office/powerpoint/2010/main" val="228153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DD70-0932-1F44-9483-52CCB2BC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is Actually Powerful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0A38-0ED2-FB4B-A528-FB02C243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7358"/>
            <a:ext cx="8520600" cy="4555200"/>
          </a:xfrm>
        </p:spPr>
        <p:txBody>
          <a:bodyPr/>
          <a:lstStyle/>
          <a:p>
            <a:r>
              <a:rPr lang="en-US" dirty="0"/>
              <a:t>Raytheon</a:t>
            </a:r>
          </a:p>
          <a:p>
            <a:pPr lvl="1"/>
            <a:r>
              <a:rPr lang="en-US" dirty="0"/>
              <a:t>Reduced "rework" from 41% of cost to 20% of cost</a:t>
            </a:r>
          </a:p>
          <a:p>
            <a:pPr lvl="1"/>
            <a:r>
              <a:rPr lang="en-US" dirty="0"/>
              <a:t>Reduced effort to fix integration problems by 80% </a:t>
            </a:r>
          </a:p>
          <a:p>
            <a:r>
              <a:rPr lang="en-US" dirty="0"/>
              <a:t>IBM</a:t>
            </a:r>
          </a:p>
          <a:p>
            <a:pPr lvl="1"/>
            <a:r>
              <a:rPr lang="en-US" dirty="0"/>
              <a:t>1 hour of inspection saved 20 hours of testing</a:t>
            </a:r>
          </a:p>
          <a:p>
            <a:pPr lvl="1"/>
            <a:r>
              <a:rPr lang="en-US" dirty="0"/>
              <a:t>Saved 82 hours of rework if defects in released product</a:t>
            </a:r>
          </a:p>
          <a:p>
            <a:r>
              <a:rPr lang="en-US" dirty="0"/>
              <a:t>IBM Santa Teresa Lab</a:t>
            </a:r>
          </a:p>
          <a:p>
            <a:pPr lvl="1"/>
            <a:r>
              <a:rPr lang="en-US" dirty="0"/>
              <a:t>3.5 hours to find bug with inspection</a:t>
            </a:r>
          </a:p>
          <a:p>
            <a:r>
              <a:rPr lang="en-US" dirty="0"/>
              <a:t>HP</a:t>
            </a:r>
          </a:p>
          <a:p>
            <a:pPr lvl="1"/>
            <a:r>
              <a:rPr lang="en-US" dirty="0"/>
              <a:t>System use 0.21 defects/hour</a:t>
            </a:r>
          </a:p>
          <a:p>
            <a:pPr lvl="1"/>
            <a:r>
              <a:rPr lang="en-US" dirty="0"/>
              <a:t>Black box 0.28 defects/hour</a:t>
            </a:r>
          </a:p>
          <a:p>
            <a:pPr lvl="1"/>
            <a:r>
              <a:rPr lang="en-US" dirty="0"/>
              <a:t>White box 0.32 defects/hour</a:t>
            </a:r>
          </a:p>
          <a:p>
            <a:pPr lvl="1"/>
            <a:r>
              <a:rPr lang="en-US" dirty="0"/>
              <a:t>Reading/inspect 1.06 defects/hour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E552-DA22-AC47-A243-27FE673BD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2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3B03-01FC-664F-A997-103285C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81E1-F971-9E4F-BFC2-9A460816B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Direct execution of code on test data in a controlled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F81F1-A883-8947-8F30-0F0C4FE2D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B4C67-D4F0-D440-8A77-B4CF9791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88" y="2187122"/>
            <a:ext cx="4959624" cy="41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3B03-01FC-664F-A997-103285C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81E1-F971-9E4F-BFC2-9A460816B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Direct execution of code on test data in a controlled environment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Heavily used in real life</a:t>
            </a:r>
          </a:p>
          <a:p>
            <a:r>
              <a:rPr lang="en-US" dirty="0"/>
              <a:t>Black-box testing: care about the coverage on input domain</a:t>
            </a:r>
          </a:p>
          <a:p>
            <a:r>
              <a:rPr lang="en-US" dirty="0"/>
              <a:t>White-box testing: care about the coverage on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F81F1-A883-8947-8F30-0F0C4FE2D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70894-A7D9-784C-A3A0-B401B63A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13" y="3553695"/>
            <a:ext cx="1702969" cy="252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966C7-A37E-F04A-B0B2-1AA9FB3E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9" y="3553695"/>
            <a:ext cx="1804209" cy="2520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4902E-DAB9-8D47-B499-E3CC0F3DE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123" y="3553695"/>
            <a:ext cx="1679639" cy="2509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D1EDAB-E4C9-864D-9DA3-7B4FED6C49F3}"/>
              </a:ext>
            </a:extLst>
          </p:cNvPr>
          <p:cNvSpPr/>
          <p:nvPr/>
        </p:nvSpPr>
        <p:spPr>
          <a:xfrm>
            <a:off x="693738" y="606285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Statement/code</a:t>
            </a:r>
          </a:p>
          <a:p>
            <a:pPr algn="ctr"/>
            <a:r>
              <a:rPr lang="en-US" sz="1800" dirty="0"/>
              <a:t>Coverage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5F446-A6BE-DD4D-9DBB-BF4EC9486C49}"/>
              </a:ext>
            </a:extLst>
          </p:cNvPr>
          <p:cNvSpPr/>
          <p:nvPr/>
        </p:nvSpPr>
        <p:spPr>
          <a:xfrm>
            <a:off x="3676472" y="606285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Branch</a:t>
            </a:r>
          </a:p>
          <a:p>
            <a:pPr algn="ctr"/>
            <a:r>
              <a:rPr lang="en-US" sz="1800" dirty="0"/>
              <a:t>Coverage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02667-1578-2147-AE8E-CF34DA151D95}"/>
              </a:ext>
            </a:extLst>
          </p:cNvPr>
          <p:cNvSpPr/>
          <p:nvPr/>
        </p:nvSpPr>
        <p:spPr>
          <a:xfrm>
            <a:off x="6441027" y="6077205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Path</a:t>
            </a:r>
          </a:p>
          <a:p>
            <a:pPr algn="ctr"/>
            <a:r>
              <a:rPr lang="en-US" sz="1800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26888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BE0-D439-2840-B5D6-E1FCA3AF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7145-AB04-D34A-84A0-D24958151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Inspection &amp; Testing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Program Specification and Verification</a:t>
            </a:r>
          </a:p>
          <a:p>
            <a:pPr lvl="1"/>
            <a:r>
              <a:rPr lang="en-US" dirty="0"/>
              <a:t>Program Verification</a:t>
            </a:r>
          </a:p>
          <a:p>
            <a:pPr lvl="1"/>
            <a:r>
              <a:rPr lang="en-US" dirty="0"/>
              <a:t>Hoare Logic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Dataflow Analysis</a:t>
            </a:r>
          </a:p>
          <a:p>
            <a:pPr lvl="1"/>
            <a:r>
              <a:rPr lang="en-US" dirty="0"/>
              <a:t>Model Checking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Taint Analysis</a:t>
            </a:r>
          </a:p>
          <a:p>
            <a:pPr lvl="1"/>
            <a:r>
              <a:rPr lang="en-US" dirty="0"/>
              <a:t>Symbolic Execution</a:t>
            </a:r>
          </a:p>
          <a:p>
            <a:endParaRPr lang="en-US" dirty="0"/>
          </a:p>
          <a:p>
            <a:r>
              <a:rPr lang="en-US" dirty="0"/>
              <a:t>(Defense/Mitigation)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A53F-D5D1-8B40-94A2-49AB47BB8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150048"/>
      </p:ext>
    </p:extLst>
  </p:cSld>
  <p:clrMapOvr>
    <a:masterClrMapping/>
  </p:clrMapOvr>
</p:sld>
</file>

<file path=ppt/theme/theme1.xml><?xml version="1.0" encoding="utf-8"?>
<a:theme xmlns:a="http://schemas.openxmlformats.org/drawingml/2006/main" name="cse591">
  <a:themeElements>
    <a:clrScheme name="TiffanyAcademic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30C02"/>
      </a:accent1>
      <a:accent2>
        <a:srgbClr val="DE7E2B"/>
      </a:accent2>
      <a:accent3>
        <a:srgbClr val="3170BA"/>
      </a:accent3>
      <a:accent4>
        <a:srgbClr val="399F97"/>
      </a:accent4>
      <a:accent5>
        <a:srgbClr val="44AEA8"/>
      </a:accent5>
      <a:accent6>
        <a:srgbClr val="DE7E2B"/>
      </a:accent6>
      <a:hlink>
        <a:srgbClr val="3170BA"/>
      </a:hlink>
      <a:folHlink>
        <a:srgbClr val="3170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91" id="{B5FC881A-E56E-5049-93AE-19A0D51670CC}" vid="{82D265A5-121F-4148-890E-0DA189038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cse591</Template>
  <TotalTime>2355</TotalTime>
  <Words>3267</Words>
  <Application>Microsoft Macintosh PowerPoint</Application>
  <PresentationFormat>On-screen Show (4:3)</PresentationFormat>
  <Paragraphs>627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Wingdings</vt:lpstr>
      <vt:lpstr>Roboto</vt:lpstr>
      <vt:lpstr>Courier New</vt:lpstr>
      <vt:lpstr>Fjalla One</vt:lpstr>
      <vt:lpstr>Quicksand</vt:lpstr>
      <vt:lpstr>Calibri</vt:lpstr>
      <vt:lpstr>cse591</vt:lpstr>
      <vt:lpstr>The Zoo of Software Security Techniques</vt:lpstr>
      <vt:lpstr>PowerPoint Presentation</vt:lpstr>
      <vt:lpstr>Software (In)Security</vt:lpstr>
      <vt:lpstr>Overview</vt:lpstr>
      <vt:lpstr>Inspection</vt:lpstr>
      <vt:lpstr>Inspection is Actually Powerful</vt:lpstr>
      <vt:lpstr>Testing</vt:lpstr>
      <vt:lpstr>Testing</vt:lpstr>
      <vt:lpstr>Overview</vt:lpstr>
      <vt:lpstr>Program Verification</vt:lpstr>
      <vt:lpstr>Program Verification</vt:lpstr>
      <vt:lpstr>Program Verification</vt:lpstr>
      <vt:lpstr>Example</vt:lpstr>
      <vt:lpstr>PowerPoint Presentation</vt:lpstr>
      <vt:lpstr>Weakest Precondition</vt:lpstr>
      <vt:lpstr>Program Verification</vt:lpstr>
      <vt:lpstr>Program Verification</vt:lpstr>
      <vt:lpstr>Finding wp(S, Q) by Hoare Logic</vt:lpstr>
      <vt:lpstr>Finding wp(S, Q) by Hoare Logic</vt:lpstr>
      <vt:lpstr>Using Hoare Logic to Prove Correctness (Security)</vt:lpstr>
      <vt:lpstr>Overview</vt:lpstr>
      <vt:lpstr>Dataflow Analysis: Motivation</vt:lpstr>
      <vt:lpstr>Example: Zero Analysis</vt:lpstr>
      <vt:lpstr>Example: Zero Analysis</vt:lpstr>
      <vt:lpstr>Example: Zero Analysis</vt:lpstr>
      <vt:lpstr>Example: Zero Analysis</vt:lpstr>
      <vt:lpstr>Example: Zero Analysis</vt:lpstr>
      <vt:lpstr>Example: Zero Analysis</vt:lpstr>
      <vt:lpstr>Example: Zero Analysis</vt:lpstr>
      <vt:lpstr>Example: Zero Analysis</vt:lpstr>
      <vt:lpstr>Example: Zero Analysis</vt:lpstr>
      <vt:lpstr>Model Checking</vt:lpstr>
      <vt:lpstr>Model Checking</vt:lpstr>
      <vt:lpstr>Model Checking</vt:lpstr>
      <vt:lpstr>Model Checking</vt:lpstr>
      <vt:lpstr>Predicate Abstraction</vt:lpstr>
      <vt:lpstr>Predicate Abstraction</vt:lpstr>
      <vt:lpstr>Predicate Abstraction – Adding Transaction</vt:lpstr>
      <vt:lpstr>Predicate Abstraction – Adding Transaction</vt:lpstr>
      <vt:lpstr>Predicate Abstraction – Find Counterexample</vt:lpstr>
      <vt:lpstr>Predicate Abstraction – Validate Counterexample</vt:lpstr>
      <vt:lpstr>Predicate Abstraction – Refinement</vt:lpstr>
      <vt:lpstr>Predicate Abstraction – Second Iteration</vt:lpstr>
      <vt:lpstr>Predicate Abstraction – Second Iteration</vt:lpstr>
      <vt:lpstr>Predicate Abstraction – Second Iteration</vt:lpstr>
      <vt:lpstr>What if there is a loop</vt:lpstr>
      <vt:lpstr>What if there is a loop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Zoo of Software Security Techniques</dc:title>
  <dc:creator>youzhib</dc:creator>
  <cp:lastModifiedBy>youzhib</cp:lastModifiedBy>
  <cp:revision>118</cp:revision>
  <dcterms:created xsi:type="dcterms:W3CDTF">2019-02-12T06:35:49Z</dcterms:created>
  <dcterms:modified xsi:type="dcterms:W3CDTF">2019-02-13T21:50:58Z</dcterms:modified>
</cp:coreProperties>
</file>