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523" r:id="rId3"/>
    <p:sldId id="524" r:id="rId4"/>
    <p:sldId id="522" r:id="rId5"/>
    <p:sldId id="456" r:id="rId6"/>
    <p:sldId id="459" r:id="rId7"/>
    <p:sldId id="469" r:id="rId8"/>
    <p:sldId id="525" r:id="rId9"/>
    <p:sldId id="526" r:id="rId10"/>
    <p:sldId id="527" r:id="rId11"/>
    <p:sldId id="528" r:id="rId12"/>
    <p:sldId id="529" r:id="rId13"/>
    <p:sldId id="532" r:id="rId14"/>
    <p:sldId id="534" r:id="rId15"/>
    <p:sldId id="535" r:id="rId16"/>
    <p:sldId id="536" r:id="rId17"/>
    <p:sldId id="537" r:id="rId18"/>
    <p:sldId id="539" r:id="rId19"/>
    <p:sldId id="541" r:id="rId20"/>
    <p:sldId id="542" r:id="rId21"/>
    <p:sldId id="543" r:id="rId22"/>
    <p:sldId id="565" r:id="rId23"/>
    <p:sldId id="567" r:id="rId24"/>
    <p:sldId id="566" r:id="rId25"/>
    <p:sldId id="569" r:id="rId26"/>
    <p:sldId id="545" r:id="rId27"/>
    <p:sldId id="547" r:id="rId28"/>
    <p:sldId id="546" r:id="rId29"/>
    <p:sldId id="548" r:id="rId30"/>
    <p:sldId id="549" r:id="rId31"/>
    <p:sldId id="550" r:id="rId32"/>
    <p:sldId id="551" r:id="rId33"/>
    <p:sldId id="555" r:id="rId34"/>
    <p:sldId id="553" r:id="rId35"/>
    <p:sldId id="557" r:id="rId36"/>
    <p:sldId id="558" r:id="rId37"/>
    <p:sldId id="560" r:id="rId38"/>
    <p:sldId id="561" r:id="rId39"/>
    <p:sldId id="564" r:id="rId40"/>
    <p:sldId id="568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3"/>
    <p:restoredTop sz="78274"/>
  </p:normalViewPr>
  <p:slideViewPr>
    <p:cSldViewPr snapToGrid="0" snapToObjects="1">
      <p:cViewPr varScale="1">
        <p:scale>
          <a:sx n="114" d="100"/>
          <a:sy n="114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0295-79D2-9643-8380-6C60B57E0778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513B2-5834-7F44-92C6-32D9C72F6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c57400e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646c57400e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94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1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0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8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1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3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84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1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9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7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8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0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8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www.cprogramming.com</a:t>
            </a:r>
            <a:r>
              <a:rPr lang="en-US" dirty="0"/>
              <a:t>/tutorial/</a:t>
            </a:r>
            <a:r>
              <a:rPr lang="en-US" dirty="0" err="1"/>
              <a:t>printf</a:t>
            </a:r>
            <a:r>
              <a:rPr lang="en-US" dirty="0"/>
              <a:t>-format-</a:t>
            </a:r>
            <a:r>
              <a:rPr lang="en-US" dirty="0" err="1"/>
              <a:t>strings.html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8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6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9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87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0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arbitrary_write.c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05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6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0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513B2-5834-7F44-92C6-32D9C72F60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753700" y="12283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1347300" y="821900"/>
            <a:ext cx="8548867" cy="5214133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429500" y="2758167"/>
            <a:ext cx="5695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8533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9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chemeClr val="accent3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9290766" cy="3847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ct val="100000"/>
              <a:buFont typeface="Sniglet" pitchFamily="82" charset="0"/>
              <a:buChar char="×"/>
              <a:defRPr sz="24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solidFill>
          <a:schemeClr val="accent5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5" name="Google Shape;45;p7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20393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421324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7638713" y="2074900"/>
            <a:ext cx="3060400" cy="3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accent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4" name="Google Shape;54;p8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bg>
      <p:bgPr>
        <a:solidFill>
          <a:schemeClr val="accent4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rot="169468" flipH="1">
            <a:off x="4811963" y="8615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/>
          <p:nvPr/>
        </p:nvSpPr>
        <p:spPr>
          <a:xfrm rot="169468" flipH="1">
            <a:off x="4507163" y="556795"/>
            <a:ext cx="6997300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5468167" y="2212733"/>
            <a:ext cx="502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979467" y="10180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674667" y="713201"/>
            <a:ext cx="10505333" cy="5580367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 rot="-120953">
            <a:off x="609622" y="5366976"/>
            <a:ext cx="10973191" cy="692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7050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1301681" y="1169209"/>
            <a:ext cx="9373171" cy="101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02733" y="2061256"/>
            <a:ext cx="10281200" cy="44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r">
              <a:buNone/>
              <a:defRPr sz="160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fld id="{B8AB1F1C-5B97-FA47-A21B-131B164DA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85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7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ffanybao.com/courses/cse545/labs/week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>
            <a:spLocks noGrp="1"/>
          </p:cNvSpPr>
          <p:nvPr>
            <p:ph type="ctrTitle"/>
          </p:nvPr>
        </p:nvSpPr>
        <p:spPr>
          <a:xfrm>
            <a:off x="2914133" y="1268218"/>
            <a:ext cx="6785038" cy="438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267" dirty="0"/>
              <a:t>CSE 545 F2020, Week 7</a:t>
            </a:r>
            <a:br>
              <a:rPr lang="en" sz="4267" dirty="0"/>
            </a:br>
            <a:br>
              <a:rPr lang="en" sz="2400" dirty="0"/>
            </a:br>
            <a:r>
              <a:rPr lang="en" sz="5867" dirty="0"/>
              <a:t>Stack vulnerabilities: III</a:t>
            </a:r>
            <a:br>
              <a:rPr lang="en" sz="5867" dirty="0"/>
            </a:br>
            <a:endParaRPr sz="3200" dirty="0"/>
          </a:p>
          <a:p>
            <a:pPr lvl="0" algn="r"/>
            <a:r>
              <a:rPr lang="en" sz="2400" u="sng" dirty="0"/>
              <a:t>Tiffany Bao</a:t>
            </a:r>
            <a:br>
              <a:rPr lang="en" sz="2400" u="sng" dirty="0"/>
            </a:br>
            <a:r>
              <a:rPr lang="en-US" sz="2400" dirty="0" err="1"/>
              <a:t>tbao@asu.edu</a:t>
            </a:r>
            <a:endParaRPr sz="2400" u="sng" dirty="0"/>
          </a:p>
        </p:txBody>
      </p:sp>
    </p:spTree>
    <p:extLst>
      <p:ext uri="{BB962C8B-B14F-4D97-AF65-F5344CB8AC3E}">
        <p14:creationId xmlns:p14="http://schemas.microsoft.com/office/powerpoint/2010/main" val="39291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14D0-4171-4740-AD69-B2089304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 of Dynamic Linking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7395-48E7-4D4A-BB88-25F337D8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Overwrite GOT entry</a:t>
            </a:r>
          </a:p>
          <a:p>
            <a:r>
              <a:rPr lang="en-US" dirty="0"/>
              <a:t>Leak the address of a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513E-07DC-D046-82D3-C755444289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1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Leaking </a:t>
            </a:r>
            <a:r>
              <a:rPr lang="en-US" dirty="0" err="1"/>
              <a:t>Libc</a:t>
            </a:r>
            <a:r>
              <a:rPr lang="en-US" dirty="0"/>
              <a:t> Base</a:t>
            </a:r>
            <a:br>
              <a:rPr lang="en-US" dirty="0"/>
            </a:br>
            <a:r>
              <a:rPr lang="en-US" dirty="0"/>
              <a:t>via GOT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0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3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Output: 1 2 3 4 5 6 7 8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%d\n”, 1, 2, 3, 4, 5, 6, 7, 8);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(“%d %d %d %d %d %d %d %d\n”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It still print the arguments</a:t>
            </a:r>
          </a:p>
        </p:txBody>
      </p:sp>
    </p:spTree>
    <p:extLst>
      <p:ext uri="{BB962C8B-B14F-4D97-AF65-F5344CB8AC3E}">
        <p14:creationId xmlns:p14="http://schemas.microsoft.com/office/powerpoint/2010/main" val="143263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%d %d %d %d %d %d %d %d\n</a:t>
            </a:r>
            <a:r>
              <a:rPr lang="en-US" sz="2000" dirty="0">
                <a:latin typeface="Courier" pitchFamily="2" charset="0"/>
              </a:rPr>
              <a:t>”</a:t>
            </a:r>
            <a:r>
              <a:rPr lang="en-US" sz="2000" strike="sngStrike" dirty="0">
                <a:latin typeface="Courier" pitchFamily="2" charset="0"/>
              </a:rPr>
              <a:t>, 1, 2, 3, 4, 5, 6, 7, 8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r>
              <a:rPr lang="en-US" dirty="0"/>
              <a:t>                                </a:t>
            </a:r>
            <a:r>
              <a:rPr lang="en-US" u="sng" dirty="0">
                <a:solidFill>
                  <a:schemeClr val="accent1"/>
                </a:solidFill>
              </a:rPr>
              <a:t>Control this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  </a:t>
            </a:r>
            <a:r>
              <a:rPr lang="en-US" sz="2000" dirty="0" err="1"/>
              <a:t>rdi</a:t>
            </a:r>
            <a:r>
              <a:rPr lang="en-US" sz="2000" dirty="0"/>
              <a:t>: &amp;</a:t>
            </a:r>
            <a:r>
              <a:rPr lang="en-US" sz="2000" dirty="0">
                <a:latin typeface="Courier" pitchFamily="2" charset="0"/>
              </a:rPr>
              <a:t>“%d %d %d %d %d %d %d %d\n”</a:t>
            </a:r>
            <a:endParaRPr lang="en-US" sz="2000" dirty="0"/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rsi</a:t>
            </a:r>
            <a:r>
              <a:rPr lang="en-US" sz="2000" dirty="0"/>
              <a:t>: 1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rdx</a:t>
            </a:r>
            <a:r>
              <a:rPr lang="en-US" sz="2000" dirty="0"/>
              <a:t>: 2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rcx</a:t>
            </a:r>
            <a:r>
              <a:rPr lang="en-US" sz="2000" dirty="0"/>
              <a:t>: 3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r8: 4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r9: 5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(6)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(7)</a:t>
            </a:r>
          </a:p>
          <a:p>
            <a:pPr marL="507999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  on the stack (8)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A897F9-C624-3544-9E94-7C959373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61" y="3728427"/>
            <a:ext cx="3302000" cy="1739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7B27F5-D497-2249-81F0-ED7135E19D45}"/>
              </a:ext>
            </a:extLst>
          </p:cNvPr>
          <p:cNvSpPr/>
          <p:nvPr/>
        </p:nvSpPr>
        <p:spPr>
          <a:xfrm>
            <a:off x="5354515" y="3622431"/>
            <a:ext cx="555445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Sniglet" pitchFamily="82" charset="0"/>
              </a:rPr>
              <a:t>Leak registers and stack</a:t>
            </a:r>
          </a:p>
        </p:txBody>
      </p:sp>
    </p:spTree>
    <p:extLst>
      <p:ext uri="{BB962C8B-B14F-4D97-AF65-F5344CB8AC3E}">
        <p14:creationId xmlns:p14="http://schemas.microsoft.com/office/powerpoint/2010/main" val="215349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: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07348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“%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7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9304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13938" y="2232639"/>
            <a:ext cx="1696916" cy="1847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B9DF7B9-0351-334A-AC17-20409DD9D608}"/>
              </a:ext>
            </a:extLst>
          </p:cNvPr>
          <p:cNvSpPr txBox="1">
            <a:spLocks/>
          </p:cNvSpPr>
          <p:nvPr/>
        </p:nvSpPr>
        <p:spPr>
          <a:xfrm rot="161729">
            <a:off x="1301681" y="1169209"/>
            <a:ext cx="9373171" cy="10135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Bangers" pitchFamily="2" charset="77"/>
              </a:rPr>
              <a:t>Announcement</a:t>
            </a:r>
          </a:p>
        </p:txBody>
      </p:sp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2895F2F4-42CF-2C4C-8253-78001E4621D4}"/>
              </a:ext>
            </a:extLst>
          </p:cNvPr>
          <p:cNvSpPr txBox="1">
            <a:spLocks/>
          </p:cNvSpPr>
          <p:nvPr/>
        </p:nvSpPr>
        <p:spPr>
          <a:xfrm>
            <a:off x="1402733" y="2061267"/>
            <a:ext cx="9290800" cy="343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ctr" rtl="0" ea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niglet"/>
              <a:buNone/>
              <a:defRPr sz="1867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Assignment 3 is released</a:t>
            </a:r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507987" algn="l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Next week: Guest lecture, binary analysis</a:t>
            </a:r>
          </a:p>
        </p:txBody>
      </p:sp>
    </p:spTree>
    <p:extLst>
      <p:ext uri="{BB962C8B-B14F-4D97-AF65-F5344CB8AC3E}">
        <p14:creationId xmlns:p14="http://schemas.microsoft.com/office/powerpoint/2010/main" val="1005942405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47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6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67076"/>
              </p:ext>
            </p:extLst>
          </p:nvPr>
        </p:nvGraphicFramePr>
        <p:xfrm>
          <a:off x="7881604" y="1659945"/>
          <a:ext cx="2333270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04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 </a:t>
            </a:r>
            <a:r>
              <a:rPr lang="en-US" sz="2000" dirty="0">
                <a:latin typeface="Courier" pitchFamily="2" charset="0"/>
              </a:rPr>
              <a:t>+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54470"/>
              </p:ext>
            </p:extLst>
          </p:nvPr>
        </p:nvGraphicFramePr>
        <p:xfrm>
          <a:off x="7881604" y="1659945"/>
          <a:ext cx="2712055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\x08\x47\x55\x55\x55\x55\x00\x00</a:t>
                      </a:r>
                      <a:endParaRPr lang="en-US" sz="18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%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llx</a:t>
                      </a:r>
                      <a:r>
                        <a:rPr lang="en-US" sz="1800" dirty="0">
                          <a:latin typeface="Courier" pitchFamily="2" charset="0"/>
                        </a:rPr>
                        <a:t>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408003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86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44402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2232639"/>
            <a:ext cx="1705708" cy="27613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4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70DC-2E00-FA41-A18F-095E834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ECD00-3897-E343-A31B-E495ED265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50799" indent="0" algn="ctr">
              <a:buNone/>
            </a:pPr>
            <a:r>
              <a:rPr lang="en-US" sz="2800" dirty="0" err="1">
                <a:latin typeface="Courier" pitchFamily="2" charset="0"/>
              </a:rPr>
              <a:t>printf</a:t>
            </a:r>
            <a:r>
              <a:rPr lang="en-US" sz="2800" dirty="0">
                <a:latin typeface="Courier" pitchFamily="2" charset="0"/>
              </a:rPr>
              <a:t>(”m = 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%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2$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d, n = %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1$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d”,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n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, </a:t>
            </a:r>
            <a:r>
              <a:rPr lang="en-US" sz="2800" dirty="0">
                <a:solidFill>
                  <a:schemeClr val="accent2"/>
                </a:solidFill>
                <a:latin typeface="Courier" pitchFamily="2" charset="0"/>
              </a:rPr>
              <a:t>m</a:t>
            </a:r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)</a:t>
            </a:r>
            <a:r>
              <a:rPr lang="en-US" sz="28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D2BE-37BB-9447-BA29-CF2FF87C32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9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4857391" cy="3847374"/>
          </a:xfrm>
        </p:spPr>
        <p:txBody>
          <a:bodyPr/>
          <a:lstStyle/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llx%llx%llx%llx%llx%llx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%$1</a:t>
            </a:r>
            <a:r>
              <a:rPr lang="en-US" altLang="zh-CN" sz="2000" dirty="0">
                <a:solidFill>
                  <a:schemeClr val="accent1"/>
                </a:solidFill>
                <a:latin typeface="Courier" pitchFamily="2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s\n</a:t>
            </a:r>
            <a:r>
              <a:rPr lang="en-US" sz="2000" dirty="0">
                <a:latin typeface="Courier" pitchFamily="2" charset="0"/>
              </a:rPr>
              <a:t>” +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(0x555555554708)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  <a:p>
            <a:pPr marL="50799" indent="0" algn="ctr">
              <a:buNone/>
            </a:pPr>
            <a:r>
              <a:rPr lang="en-US" sz="2000" dirty="0">
                <a:latin typeface="Courier" pitchFamily="2" charset="0"/>
              </a:rPr>
              <a:t>“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 </a:t>
            </a:r>
            <a:r>
              <a:rPr lang="en-US" sz="4000" dirty="0">
                <a:solidFill>
                  <a:schemeClr val="accent4"/>
                </a:solidFill>
                <a:latin typeface="Courier" pitchFamily="2" charset="0"/>
              </a:rPr>
              <a:t>%s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 %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llx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</a:t>
            </a:r>
            <a:r>
              <a:rPr lang="en-US" sz="2000" dirty="0">
                <a:latin typeface="Courier" pitchFamily="2" charset="0"/>
              </a:rPr>
              <a:t>”;</a:t>
            </a:r>
          </a:p>
          <a:p>
            <a:pPr marL="50799" indent="0">
              <a:buNone/>
            </a:pPr>
            <a:endParaRPr lang="en-US" sz="20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48C861-629B-FD42-8391-5C16DFB0E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49805"/>
              </p:ext>
            </p:extLst>
          </p:nvPr>
        </p:nvGraphicFramePr>
        <p:xfrm>
          <a:off x="7881604" y="1158142"/>
          <a:ext cx="2712055" cy="478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055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llx%llx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llx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%$1</a:t>
                      </a:r>
                      <a:r>
                        <a:rPr lang="en-US" altLang="zh-CN" sz="1800" dirty="0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accent1"/>
                        </a:solidFill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800" dirty="0" err="1">
                          <a:solidFill>
                            <a:schemeClr val="accent1"/>
                          </a:solidFill>
                          <a:latin typeface="Courier" pitchFamily="2" charset="0"/>
                          <a:cs typeface="Courier New" panose="02070309020205020404" pitchFamily="49" charset="0"/>
                        </a:rPr>
                        <a:t>sAAAAAAA</a:t>
                      </a:r>
                      <a:endParaRPr lang="en-US" sz="1800" dirty="0">
                        <a:latin typeface="Courier" pitchFamily="2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\x08\x47\x55\x55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\x55\x55\x00\x00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endParaRPr lang="en-US" sz="18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800" dirty="0">
                          <a:latin typeface="Courier" pitchFamily="2" charset="0"/>
                        </a:rPr>
                        <a:t>rip</a:t>
                      </a:r>
                      <a:r>
                        <a:rPr lang="en-US" sz="18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8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B4519B-CD53-864B-8B0D-5A6F70509395}"/>
              </a:ext>
            </a:extLst>
          </p:cNvPr>
          <p:cNvSpPr txBox="1"/>
          <p:nvPr/>
        </p:nvSpPr>
        <p:spPr>
          <a:xfrm>
            <a:off x="6790869" y="357823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EBBB-AAD0-F747-814A-0CC285F16192}"/>
              </a:ext>
            </a:extLst>
          </p:cNvPr>
          <p:cNvSpPr txBox="1"/>
          <p:nvPr/>
        </p:nvSpPr>
        <p:spPr>
          <a:xfrm>
            <a:off x="6777013" y="136150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FC8A9-2B2F-5C41-9E08-CE17614BE8C9}"/>
              </a:ext>
            </a:extLst>
          </p:cNvPr>
          <p:cNvSpPr txBox="1"/>
          <p:nvPr/>
        </p:nvSpPr>
        <p:spPr>
          <a:xfrm>
            <a:off x="6236678" y="393845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CA87B2-D5F3-9648-9690-F3A002C3BA70}"/>
              </a:ext>
            </a:extLst>
          </p:cNvPr>
          <p:cNvCxnSpPr>
            <a:cxnSpLocks/>
          </p:cNvCxnSpPr>
          <p:nvPr/>
        </p:nvCxnSpPr>
        <p:spPr>
          <a:xfrm flipV="1">
            <a:off x="6005146" y="1730835"/>
            <a:ext cx="1700347" cy="32631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6F9C8C-45C8-9142-B4E8-5551DBC94D64}"/>
              </a:ext>
            </a:extLst>
          </p:cNvPr>
          <p:cNvSpPr txBox="1"/>
          <p:nvPr/>
        </p:nvSpPr>
        <p:spPr>
          <a:xfrm>
            <a:off x="4497741" y="2140957"/>
            <a:ext cx="139333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niglet" pitchFamily="82" charset="0"/>
              </a:rPr>
              <a:t>GOT entry,</a:t>
            </a:r>
          </a:p>
          <a:p>
            <a:r>
              <a:rPr lang="en-US" dirty="0">
                <a:latin typeface="Sniglet" pitchFamily="82" charset="0"/>
              </a:rPr>
              <a:t>Stack canary, 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883CEC-313E-9944-A853-A0058583C553}"/>
              </a:ext>
            </a:extLst>
          </p:cNvPr>
          <p:cNvCxnSpPr>
            <a:stCxn id="2" idx="2"/>
          </p:cNvCxnSpPr>
          <p:nvPr/>
        </p:nvCxnSpPr>
        <p:spPr>
          <a:xfrm flipH="1">
            <a:off x="4497741" y="2664177"/>
            <a:ext cx="696665" cy="39554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A81-57DA-334E-94E6-5DBFD01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2048-6D7F-D944-BD90-AB96C3181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algn="ctr">
              <a:lnSpc>
                <a:spcPct val="200000"/>
              </a:lnSpc>
              <a:buFont typeface="System Font Regular"/>
              <a:buChar char="✓"/>
            </a:pP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Read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50799" indent="0" algn="ctr">
              <a:lnSpc>
                <a:spcPct val="200000"/>
              </a:lnSpc>
              <a:buNone/>
            </a:pPr>
            <a:r>
              <a:rPr lang="en-US" altLang="zh-CN" sz="3200" dirty="0"/>
              <a:t>?</a:t>
            </a:r>
            <a:r>
              <a:rPr lang="zh-CN" altLang="en-US" sz="3200" dirty="0"/>
              <a:t>      </a:t>
            </a:r>
            <a:r>
              <a:rPr lang="en-US" altLang="zh-CN" sz="3200" dirty="0"/>
              <a:t>Arbitrary</a:t>
            </a:r>
            <a:r>
              <a:rPr lang="zh-CN" altLang="en-US" sz="3200" dirty="0"/>
              <a:t> </a:t>
            </a:r>
            <a:r>
              <a:rPr lang="en-US" altLang="zh-CN" sz="3200" dirty="0"/>
              <a:t>Write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20865-CDC8-F441-92AE-C82323028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Output?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0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(“</a:t>
            </a: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hello%n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\n”, &amp;n);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44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950623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int n;</a:t>
            </a:r>
          </a:p>
          <a:p>
            <a:pPr marL="50799" indent="0">
              <a:buNone/>
            </a:pPr>
            <a:r>
              <a:rPr lang="en-US" sz="28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800" u="sng" dirty="0" err="1">
                <a:solidFill>
                  <a:schemeClr val="accent1"/>
                </a:solidFill>
                <a:latin typeface="Courier" pitchFamily="2" charset="0"/>
              </a:rPr>
              <a:t>hello%n</a:t>
            </a:r>
            <a:r>
              <a:rPr lang="en-US" sz="2800" u="sng" dirty="0">
                <a:solidFill>
                  <a:schemeClr val="accent1"/>
                </a:solidFill>
                <a:latin typeface="Courier" pitchFamily="2" charset="0"/>
              </a:rPr>
              <a:t>\n”</a:t>
            </a: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, &amp;n);</a:t>
            </a:r>
          </a:p>
          <a:p>
            <a:pPr marL="50799" indent="0">
              <a:buNone/>
            </a:pPr>
            <a:r>
              <a:rPr lang="en-US" sz="2800" dirty="0">
                <a:solidFill>
                  <a:schemeClr val="accent6"/>
                </a:solidFill>
                <a:latin typeface="Courier" pitchFamily="2" charset="0"/>
              </a:rPr>
              <a:t>      </a:t>
            </a:r>
            <a:r>
              <a:rPr lang="en-US" sz="2800" dirty="0">
                <a:solidFill>
                  <a:schemeClr val="accent1"/>
                </a:solidFill>
                <a:latin typeface="Courier" pitchFamily="2" charset="0"/>
              </a:rPr>
              <a:t>control this</a:t>
            </a:r>
          </a:p>
          <a:p>
            <a:pPr marL="50799" indent="0">
              <a:buNone/>
            </a:pPr>
            <a:r>
              <a:rPr lang="en-US" sz="2000" dirty="0" err="1">
                <a:latin typeface="Courier" pitchFamily="2" charset="0"/>
              </a:rPr>
              <a:t>printf</a:t>
            </a:r>
            <a:r>
              <a:rPr lang="en-US" sz="2000" dirty="0">
                <a:latin typeface="Courier" pitchFamily="2" charset="0"/>
              </a:rPr>
              <a:t>(“n = %d\n”, n);</a:t>
            </a:r>
            <a:endParaRPr lang="en-US" sz="2000" dirty="0"/>
          </a:p>
          <a:p>
            <a:pPr marL="50799" indent="0">
              <a:buNone/>
            </a:pPr>
            <a:endParaRPr lang="en-US" dirty="0"/>
          </a:p>
          <a:p>
            <a:pPr marL="50799" indent="0">
              <a:buNone/>
            </a:pPr>
            <a:r>
              <a:rPr lang="en-US" dirty="0"/>
              <a:t>Write the number of printed bytes into variable 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6E913-70A1-5D4C-8222-02534B9C0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1" y="2326798"/>
            <a:ext cx="40785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81404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5997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64B58D-148C-8544-9975-A4E16B05F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F394D-26A5-3947-884F-5F054C67F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0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129953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rsi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</p:spTree>
    <p:extLst>
      <p:ext uri="{BB962C8B-B14F-4D97-AF65-F5344CB8AC3E}">
        <p14:creationId xmlns:p14="http://schemas.microsoft.com/office/powerpoint/2010/main" val="346822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/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10696-CBDD-454C-BA51-6CABEA1739EF}"/>
              </a:ext>
            </a:extLst>
          </p:cNvPr>
          <p:cNvCxnSpPr/>
          <p:nvPr/>
        </p:nvCxnSpPr>
        <p:spPr>
          <a:xfrm flipH="1">
            <a:off x="3042138" y="2540977"/>
            <a:ext cx="1617785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EA0C67-D8BD-B443-A136-301D9FC920FB}"/>
              </a:ext>
            </a:extLst>
          </p:cNvPr>
          <p:cNvCxnSpPr>
            <a:cxnSpLocks/>
          </p:cNvCxnSpPr>
          <p:nvPr/>
        </p:nvCxnSpPr>
        <p:spPr>
          <a:xfrm flipH="1">
            <a:off x="3683978" y="2540977"/>
            <a:ext cx="1222130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77348C-15BF-C940-9936-A8C2CC00C724}"/>
              </a:ext>
            </a:extLst>
          </p:cNvPr>
          <p:cNvCxnSpPr>
            <a:cxnSpLocks/>
          </p:cNvCxnSpPr>
          <p:nvPr/>
        </p:nvCxnSpPr>
        <p:spPr>
          <a:xfrm flipH="1">
            <a:off x="4598377" y="2602523"/>
            <a:ext cx="580293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A90636-22A8-654F-8FF2-9F78FF41257F}"/>
              </a:ext>
            </a:extLst>
          </p:cNvPr>
          <p:cNvCxnSpPr>
            <a:cxnSpLocks/>
          </p:cNvCxnSpPr>
          <p:nvPr/>
        </p:nvCxnSpPr>
        <p:spPr>
          <a:xfrm flipH="1">
            <a:off x="5257800" y="2602523"/>
            <a:ext cx="228600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167FCF-AB07-DD40-95CD-AC03CABD7269}"/>
              </a:ext>
            </a:extLst>
          </p:cNvPr>
          <p:cNvCxnSpPr>
            <a:cxnSpLocks/>
          </p:cNvCxnSpPr>
          <p:nvPr/>
        </p:nvCxnSpPr>
        <p:spPr>
          <a:xfrm>
            <a:off x="5767754" y="2602523"/>
            <a:ext cx="149469" cy="115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B13A674-3AB7-9849-AA4E-D27FA4813192}"/>
              </a:ext>
            </a:extLst>
          </p:cNvPr>
          <p:cNvCxnSpPr/>
          <p:nvPr/>
        </p:nvCxnSpPr>
        <p:spPr>
          <a:xfrm rot="10800000" flipV="1">
            <a:off x="3869473" y="2602522"/>
            <a:ext cx="2384788" cy="1690697"/>
          </a:xfrm>
          <a:prstGeom prst="bentConnector3">
            <a:avLst>
              <a:gd name="adj1" fmla="val -16866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1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hello%n%n%n%n%n%n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write 5 to 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*r8, *r9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8A5130-8613-F743-B08F-9CA53AAE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19250"/>
              </p:ext>
            </p:extLst>
          </p:nvPr>
        </p:nvGraphicFramePr>
        <p:xfrm>
          <a:off x="7951941" y="2402567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urier" pitchFamily="2" charset="0"/>
                        </a:rPr>
                        <a:t>“</a:t>
                      </a:r>
                      <a:r>
                        <a:rPr lang="en-US" sz="1600" dirty="0">
                          <a:solidFill>
                            <a:schemeClr val="accent4"/>
                          </a:solidFill>
                          <a:latin typeface="Courier" pitchFamily="2" charset="0"/>
                        </a:rPr>
                        <a:t>0x555555554708</a:t>
                      </a:r>
                      <a:endParaRPr lang="en-US" sz="1400" dirty="0">
                        <a:solidFill>
                          <a:schemeClr val="accent4"/>
                        </a:solidFill>
                        <a:latin typeface="Courier" pitchFamily="2" charset="0"/>
                      </a:endParaRPr>
                    </a:p>
                    <a:p>
                      <a:pPr algn="ctr"/>
                      <a:r>
                        <a:rPr lang="en-US" sz="1600" dirty="0" err="1">
                          <a:latin typeface="Courier" pitchFamily="2" charset="0"/>
                        </a:rPr>
                        <a:t>hello%n</a:t>
                      </a:r>
                      <a:r>
                        <a:rPr lang="en-US" sz="1600" dirty="0">
                          <a:latin typeface="Courier" pitchFamily="2" charset="0"/>
                        </a:rPr>
                        <a:t>\n”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4C6D46-D0A9-0349-9162-F690FBF9C837}"/>
              </a:ext>
            </a:extLst>
          </p:cNvPr>
          <p:cNvSpPr txBox="1"/>
          <p:nvPr/>
        </p:nvSpPr>
        <p:spPr>
          <a:xfrm>
            <a:off x="6808452" y="4484483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8B8CB-E405-D840-A056-AA30B10FD015}"/>
              </a:ext>
            </a:extLst>
          </p:cNvPr>
          <p:cNvSpPr txBox="1"/>
          <p:nvPr/>
        </p:nvSpPr>
        <p:spPr>
          <a:xfrm>
            <a:off x="6822620" y="297188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C21EEB-F1FD-7A41-B8C5-2EC957263903}"/>
              </a:ext>
            </a:extLst>
          </p:cNvPr>
          <p:cNvSpPr txBox="1"/>
          <p:nvPr/>
        </p:nvSpPr>
        <p:spPr>
          <a:xfrm>
            <a:off x="6254261" y="4844706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F0CBD0-94D6-DC41-A4E1-DA26A67A9833}"/>
              </a:ext>
            </a:extLst>
          </p:cNvPr>
          <p:cNvCxnSpPr>
            <a:cxnSpLocks/>
          </p:cNvCxnSpPr>
          <p:nvPr/>
        </p:nvCxnSpPr>
        <p:spPr>
          <a:xfrm flipV="1">
            <a:off x="3969834" y="3341218"/>
            <a:ext cx="3864601" cy="11142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8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any value </a:t>
            </a:r>
            <a:r>
              <a:rPr lang="en-US" dirty="0">
                <a:solidFill>
                  <a:schemeClr val="accent1"/>
                </a:solidFill>
              </a:rPr>
              <a:t>to anywhere --- arbitrary write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2" y="2061256"/>
            <a:ext cx="5402962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 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18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Sniglet" pitchFamily="82" charset="0"/>
              </a:rPr>
              <a:t>print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rsi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rdx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pitchFamily="2" charset="0"/>
              </a:rPr>
              <a:t>rcx</a:t>
            </a:r>
            <a:r>
              <a:rPr lang="en-US" sz="2000" dirty="0">
                <a:solidFill>
                  <a:srgbClr val="000000"/>
                </a:solidFill>
                <a:latin typeface="Courier" pitchFamily="2" charset="0"/>
              </a:rPr>
              <a:t>, r8, r9</a:t>
            </a:r>
          </a:p>
          <a:p>
            <a:pPr marL="50799" lvl="0" indent="0">
              <a:buClr>
                <a:srgbClr val="000000"/>
              </a:buClr>
              <a:buNone/>
            </a:pPr>
            <a:r>
              <a:rPr lang="en-US" dirty="0">
                <a:solidFill>
                  <a:schemeClr val="accent6"/>
                </a:solidFill>
                <a:latin typeface="Sniglet" pitchFamily="82" charset="0"/>
              </a:rPr>
              <a:t>values on stack</a:t>
            </a:r>
          </a:p>
          <a:p>
            <a:pPr marL="50799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4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4"/>
                </a:solidFill>
                <a:latin typeface="Courier" pitchFamily="2" charset="0"/>
              </a:rPr>
              <a:t>(0x555555554708)</a:t>
            </a:r>
            <a:r>
              <a:rPr lang="en-US" sz="2000" dirty="0">
                <a:latin typeface="Courier" pitchFamily="2" charset="0"/>
              </a:rPr>
              <a:t> 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 err="1">
                <a:latin typeface="Courier" pitchFamily="2" charset="0"/>
              </a:rPr>
              <a:t>hello%x%x%x%x%x%n</a:t>
            </a:r>
            <a:r>
              <a:rPr lang="en-US" sz="2000" dirty="0">
                <a:latin typeface="Courier" pitchFamily="2" charset="0"/>
              </a:rPr>
              <a:t>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(</a:t>
            </a:r>
            <a:r>
              <a:rPr lang="en-US" sz="2000" u="sng" dirty="0" err="1">
                <a:solidFill>
                  <a:schemeClr val="accent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  <a:p>
            <a:pPr marL="50799" indent="0">
              <a:buNone/>
            </a:pPr>
            <a:endParaRPr lang="en-US" dirty="0">
              <a:solidFill>
                <a:schemeClr val="tx1"/>
              </a:solidFill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How to make the number equal to 1000?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B65-06F0-CA4D-AEFE-D7AF8BED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 </a:t>
            </a:r>
            <a:r>
              <a:rPr lang="en-US" dirty="0">
                <a:solidFill>
                  <a:schemeClr val="accent6"/>
                </a:solidFill>
              </a:rPr>
              <a:t>by </a:t>
            </a:r>
            <a:r>
              <a:rPr lang="en-US" b="1" dirty="0">
                <a:solidFill>
                  <a:schemeClr val="accent6"/>
                </a:solidFill>
              </a:rPr>
              <a:t>Format Specifiers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B82A-5A89-7A4C-864B-5B32B7C45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%[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position$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flag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min width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Courier" pitchFamily="2" charset="0"/>
              </a:rPr>
              <a:t>.precision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length modifier</a:t>
            </a:r>
            <a:r>
              <a:rPr lang="en-US" dirty="0">
                <a:latin typeface="Courier" pitchFamily="2" charset="0"/>
              </a:rPr>
              <a:t>][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conversion specifier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pPr marL="50799" indent="0">
              <a:buNone/>
            </a:pPr>
            <a:r>
              <a:rPr lang="en-US" dirty="0">
                <a:latin typeface="Courier" pitchFamily="2" charset="0"/>
              </a:rPr>
              <a:t>long x = 10;</a:t>
            </a:r>
          </a:p>
          <a:p>
            <a:pPr marL="50799" indent="0">
              <a:buNone/>
            </a:pP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(”%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0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schemeClr val="accent4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”, x);</a:t>
            </a:r>
          </a:p>
          <a:p>
            <a:pPr marL="50799" indent="0">
              <a:buNone/>
            </a:pPr>
            <a:endParaRPr lang="en-US" dirty="0">
              <a:latin typeface="Sniglet" pitchFamily="82" charset="0"/>
            </a:endParaRP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Print x as a long int with the minimum length of 10 bytes, padding with 0.</a:t>
            </a:r>
          </a:p>
          <a:p>
            <a:pPr marL="50799" indent="0">
              <a:buNone/>
            </a:pPr>
            <a:r>
              <a:rPr lang="en-US" dirty="0">
                <a:latin typeface="Sniglet" pitchFamily="82" charset="0"/>
              </a:rPr>
              <a:t>Output: 0000000010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CDF89-B348-EB4D-8353-9A54937A8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0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written value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             “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%0200x%0200x%0200x%0200x%0200x</a:t>
            </a:r>
            <a:r>
              <a:rPr lang="en-US" sz="2000" dirty="0">
                <a:latin typeface="Courier" pitchFamily="2" charset="0"/>
              </a:rPr>
              <a:t>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#printed bytes before writing to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0x555555554708 :</a:t>
            </a: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        8 + 5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rsi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rdx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rcx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(r8) + </a:t>
            </a:r>
            <a:r>
              <a:rPr lang="en-US" dirty="0" err="1">
                <a:solidFill>
                  <a:schemeClr val="tx1"/>
                </a:solidFill>
                <a:latin typeface="Sniglet" pitchFamily="82" charset="0"/>
              </a:rPr>
              <a:t>len</a:t>
            </a: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(r9)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9290768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(0x555555554708) </a:t>
            </a:r>
            <a:r>
              <a:rPr lang="en-US" sz="2000" dirty="0">
                <a:latin typeface="Courier" pitchFamily="2" charset="0"/>
              </a:rPr>
              <a:t>+ </a:t>
            </a:r>
          </a:p>
          <a:p>
            <a:pPr marL="50799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            “%0200x%0200x%0200x%0200x%0200x%n\n”;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1800" dirty="0" err="1">
                <a:solidFill>
                  <a:schemeClr val="accent1"/>
                </a:solidFill>
                <a:latin typeface="Courier" pitchFamily="2" charset="0"/>
              </a:rPr>
              <a:t>little_end</a:t>
            </a:r>
            <a:r>
              <a:rPr lang="en-US" sz="1800" dirty="0">
                <a:solidFill>
                  <a:schemeClr val="accent1"/>
                </a:solidFill>
                <a:latin typeface="Courier" pitchFamily="2" charset="0"/>
              </a:rPr>
              <a:t>(0x555555554708) = ‘\x08\x47\x55\x55\x55\x55\x00\x00’</a:t>
            </a:r>
            <a:endParaRPr lang="en-US" dirty="0">
              <a:solidFill>
                <a:schemeClr val="accent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dirty="0">
                <a:solidFill>
                  <a:schemeClr val="tx1"/>
                </a:solidFill>
                <a:latin typeface="Sniglet" pitchFamily="82" charset="0"/>
              </a:rPr>
              <a:t>will break the format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5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BuT</a:t>
            </a:r>
            <a:r>
              <a:rPr lang="en-U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15345"/>
              </p:ext>
            </p:extLst>
          </p:nvPr>
        </p:nvGraphicFramePr>
        <p:xfrm>
          <a:off x="8397987" y="1543922"/>
          <a:ext cx="2333270" cy="3485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%0200x%0200x%0200x%0200x%0200x%n\n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95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E6EE5-0C66-C04C-BE48-1941465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Positional Parameters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78703-3DC7-C648-89BD-282E0C35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731" y="2061256"/>
            <a:ext cx="6168947" cy="3847374"/>
          </a:xfrm>
        </p:spPr>
        <p:txBody>
          <a:bodyPr/>
          <a:lstStyle/>
          <a:p>
            <a:pPr marL="50799" indent="0">
              <a:buNone/>
            </a:pPr>
            <a:r>
              <a:rPr lang="en-US" sz="2000" dirty="0">
                <a:latin typeface="Sniglet" pitchFamily="82" charset="0"/>
              </a:rPr>
              <a:t>Goal: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[0x555555554708] = 1000 </a:t>
            </a:r>
          </a:p>
          <a:p>
            <a:pPr marL="50799" indent="0">
              <a:buNone/>
            </a:pPr>
            <a:r>
              <a:rPr lang="en-US" sz="2000" dirty="0">
                <a:latin typeface="Courier" pitchFamily="2" charset="0"/>
              </a:rPr>
              <a:t>char </a:t>
            </a:r>
            <a:r>
              <a:rPr lang="en-US" sz="2000" dirty="0" err="1">
                <a:latin typeface="Courier" pitchFamily="2" charset="0"/>
              </a:rPr>
              <a:t>buf</a:t>
            </a:r>
            <a:r>
              <a:rPr lang="en-US" sz="2000" dirty="0">
                <a:latin typeface="Courier" pitchFamily="2" charset="0"/>
              </a:rPr>
              <a:t>[] = 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“%0200x%0200x%0200x%0200x%0200x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%11$n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\n” + 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“</a:t>
            </a:r>
            <a:r>
              <a:rPr lang="en-US" sz="2000" dirty="0" err="1">
                <a:solidFill>
                  <a:schemeClr val="accent1"/>
                </a:solidFill>
                <a:latin typeface="Courier" pitchFamily="2" charset="0"/>
              </a:rPr>
              <a:t>padd</a:t>
            </a:r>
            <a:r>
              <a:rPr lang="en-US" sz="2000" dirty="0">
                <a:solidFill>
                  <a:schemeClr val="accent1"/>
                </a:solidFill>
                <a:latin typeface="Courier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little_end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(0x555555554708);</a:t>
            </a:r>
          </a:p>
          <a:p>
            <a:pPr marL="50799" indent="0">
              <a:buNone/>
            </a:pP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pPr marL="50799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" pitchFamily="2" charset="0"/>
              </a:rPr>
              <a:t>buf</a:t>
            </a: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);</a:t>
            </a:r>
          </a:p>
          <a:p>
            <a:pPr marL="50799" indent="0">
              <a:buNone/>
            </a:pPr>
            <a:endParaRPr lang="en-US" sz="2000" dirty="0">
              <a:solidFill>
                <a:schemeClr val="accent6"/>
              </a:solidFill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B2D29-7DB5-C849-8CA4-A32296F84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9A68E5-6D86-2042-B722-E3EEEAE3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7911"/>
              </p:ext>
            </p:extLst>
          </p:nvPr>
        </p:nvGraphicFramePr>
        <p:xfrm>
          <a:off x="8397987" y="1543922"/>
          <a:ext cx="2333270" cy="4174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270">
                  <a:extLst>
                    <a:ext uri="{9D8B030D-6E8A-4147-A177-3AD203B41FA5}">
                      <a16:colId xmlns:a16="http://schemas.microsoft.com/office/drawing/2014/main" val="4137842853"/>
                    </a:ext>
                  </a:extLst>
                </a:gridCol>
              </a:tblGrid>
              <a:tr h="724338">
                <a:tc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7878568"/>
                  </a:ext>
                </a:extLst>
              </a:tr>
              <a:tr h="11005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200x%020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0x%0200x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%0200x%1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1$n\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npadd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urier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\x08\x47\x55\x55\x55\x55\x00\x00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53514581"/>
                  </a:ext>
                </a:extLst>
              </a:tr>
              <a:tr h="435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51289240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 err="1">
                          <a:latin typeface="Courier" pitchFamily="2" charset="0"/>
                        </a:rPr>
                        <a:t>rbp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1311210"/>
                  </a:ext>
                </a:extLst>
              </a:tr>
              <a:tr h="5445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saved </a:t>
                      </a:r>
                      <a:r>
                        <a:rPr lang="en-US" sz="1600" dirty="0">
                          <a:latin typeface="Courier" pitchFamily="2" charset="0"/>
                        </a:rPr>
                        <a:t>rip</a:t>
                      </a:r>
                      <a:r>
                        <a:rPr lang="en-US" sz="1600" dirty="0">
                          <a:latin typeface="Sniglet" pitchFamily="82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dirty="0">
                          <a:latin typeface="Sniglet" pitchFamily="82" charset="0"/>
                        </a:rPr>
                        <a:t>(return address)</a:t>
                      </a:r>
                      <a:r>
                        <a:rPr lang="en-US" sz="1600" dirty="0">
                          <a:latin typeface="Courier" pitchFamily="2" charset="0"/>
                        </a:rPr>
                        <a:t>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962680696"/>
                  </a:ext>
                </a:extLst>
              </a:tr>
              <a:tr h="31195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" pitchFamily="2" charset="0"/>
                        </a:rPr>
                        <a:t>…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23917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E0520-6EA0-B34D-9487-08BC8DAADD52}"/>
              </a:ext>
            </a:extLst>
          </p:cNvPr>
          <p:cNvSpPr txBox="1"/>
          <p:nvPr/>
        </p:nvSpPr>
        <p:spPr>
          <a:xfrm>
            <a:off x="7254498" y="3625838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D686E-33C8-434D-AC40-D13E3AC908DF}"/>
              </a:ext>
            </a:extLst>
          </p:cNvPr>
          <p:cNvSpPr txBox="1"/>
          <p:nvPr/>
        </p:nvSpPr>
        <p:spPr>
          <a:xfrm>
            <a:off x="7268666" y="2113241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rsp</a:t>
            </a:r>
            <a:r>
              <a:rPr lang="en-US" sz="1800" dirty="0">
                <a:latin typeface="Courier" pitchFamily="2" charset="0"/>
              </a:rPr>
              <a:t> -&gt;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B8FC7-4D02-E34F-8724-C5AD925C4D3B}"/>
              </a:ext>
            </a:extLst>
          </p:cNvPr>
          <p:cNvSpPr txBox="1"/>
          <p:nvPr/>
        </p:nvSpPr>
        <p:spPr>
          <a:xfrm>
            <a:off x="6700307" y="3986061"/>
            <a:ext cx="15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 pitchFamily="2" charset="0"/>
              </a:rPr>
              <a:t>rbp</a:t>
            </a:r>
            <a:r>
              <a:rPr lang="en-US" sz="1800" dirty="0">
                <a:latin typeface="Courier" pitchFamily="2" charset="0"/>
              </a:rPr>
              <a:t> + 8 -&gt;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2399EC-1AFB-F046-9BB3-1B82CA0B5EA0}"/>
              </a:ext>
            </a:extLst>
          </p:cNvPr>
          <p:cNvCxnSpPr>
            <a:cxnSpLocks/>
          </p:cNvCxnSpPr>
          <p:nvPr/>
        </p:nvCxnSpPr>
        <p:spPr>
          <a:xfrm flipV="1">
            <a:off x="6478859" y="2402568"/>
            <a:ext cx="1801622" cy="585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57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A321A-FED2-F94D-8F41-C1E55B95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200A1-C072-A34B-85D7-3BE28D4D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221" y="1854428"/>
            <a:ext cx="9290766" cy="3847374"/>
          </a:xfrm>
        </p:spPr>
        <p:txBody>
          <a:bodyPr/>
          <a:lstStyle/>
          <a:p>
            <a:pPr marL="50799" indent="0">
              <a:buNone/>
            </a:pPr>
            <a:r>
              <a:rPr lang="en-US" dirty="0" err="1"/>
              <a:t>nc</a:t>
            </a:r>
            <a:r>
              <a:rPr lang="en-US" dirty="0"/>
              <a:t> asu-cse545.com 7777</a:t>
            </a:r>
          </a:p>
          <a:p>
            <a:pPr marL="50799" indent="0">
              <a:buNone/>
            </a:pPr>
            <a:r>
              <a:rPr lang="en-US" dirty="0"/>
              <a:t>Binaries: </a:t>
            </a:r>
          </a:p>
          <a:p>
            <a:r>
              <a:rPr lang="en-US" sz="2000" u="sng" dirty="0">
                <a:hlinkClick r:id="rId2"/>
              </a:rPr>
              <a:t>https://www.tiffanybao.com//courses/cse545/labs/week</a:t>
            </a:r>
            <a:r>
              <a:rPr lang="en-US" sz="2000" u="sng" dirty="0"/>
              <a:t>7/</a:t>
            </a:r>
            <a:r>
              <a:rPr lang="en-US" sz="2000" u="sng" dirty="0" err="1"/>
              <a:t>format_string</a:t>
            </a:r>
            <a:endParaRPr lang="en-US" sz="20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67E52-5585-A645-A6DF-55C7C0DB7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0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928-9D42-884E-A942-2DD0F484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 / avoid Format String Vulnerabilities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8C80-AEB0-6C4D-9689-AC81C412E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Make sure that the user cannot provide format string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); -&gt; </a:t>
            </a:r>
            <a:r>
              <a:rPr lang="en-US" dirty="0" err="1"/>
              <a:t>printf</a:t>
            </a:r>
            <a:r>
              <a:rPr lang="en-US" dirty="0"/>
              <a:t>(“%s”, </a:t>
            </a:r>
            <a:r>
              <a:rPr lang="en-US" dirty="0" err="1"/>
              <a:t>buf</a:t>
            </a:r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7819-2026-A743-A606-C2979023A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8703B-4AF7-224A-BC65-D08A797B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5CBB2-E49F-2D4A-9592-CEF3D474D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Linking in ELF Binaries</a:t>
            </a:r>
          </a:p>
          <a:p>
            <a:r>
              <a:rPr lang="en-US" dirty="0"/>
              <a:t>Lab Continued</a:t>
            </a:r>
          </a:p>
          <a:p>
            <a:r>
              <a:rPr lang="en-US" dirty="0"/>
              <a:t>Format String Vulnerabilities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A152BC-8DD3-834E-B0EA-90A0FD0BE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B932-4328-D54D-BB14-70E95145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ELF Dynamic Linking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0F21D-7E06-BF44-9C9E-C16B25875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A641F-CA6B-5E4C-9FA8-19A89DC8B9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6E0EC6-BF41-B04E-87CD-C64BF6C0E7A6}"/>
              </a:ext>
            </a:extLst>
          </p:cNvPr>
          <p:cNvSpPr/>
          <p:nvPr/>
        </p:nvSpPr>
        <p:spPr>
          <a:xfrm>
            <a:off x="3048000" y="210513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&lt;</a:t>
            </a:r>
            <a:r>
              <a:rPr lang="en-US" sz="2400" i="1" dirty="0" err="1">
                <a:solidFill>
                  <a:srgbClr val="408080"/>
                </a:solidFill>
                <a:latin typeface="Courier" pitchFamily="2" charset="0"/>
              </a:rPr>
              <a:t>stdio.h</a:t>
            </a:r>
            <a:r>
              <a:rPr lang="en-US" sz="2400" i="1" dirty="0">
                <a:solidFill>
                  <a:srgbClr val="408080"/>
                </a:solidFill>
                <a:latin typeface="Courier" pitchFamily="2" charset="0"/>
              </a:rPr>
              <a:t>&gt;</a:t>
            </a:r>
            <a:endParaRPr lang="en-US" sz="2400" dirty="0">
              <a:solidFill>
                <a:srgbClr val="408080"/>
              </a:solidFill>
              <a:latin typeface="Courier" pitchFamily="2" charset="0"/>
            </a:endParaRPr>
          </a:p>
          <a:p>
            <a:br>
              <a:rPr lang="en-US" sz="2400" dirty="0">
                <a:latin typeface="Courier" pitchFamily="2" charset="0"/>
              </a:rPr>
            </a:b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sz="2400" dirty="0">
                <a:latin typeface="Courier" pitchFamily="2" charset="0"/>
              </a:rPr>
              <a:t>(){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"Hello World!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</a:p>
          <a:p>
            <a:r>
              <a:rPr lang="en-US" sz="2400" dirty="0">
                <a:latin typeface="Courier" pitchFamily="2" charset="0"/>
              </a:rPr>
              <a:t>  puts(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”This is CSE545.</a:t>
            </a:r>
            <a:r>
              <a:rPr lang="en-US" sz="2400" b="1" dirty="0">
                <a:solidFill>
                  <a:srgbClr val="BB6622"/>
                </a:solidFill>
                <a:latin typeface="Courier" pitchFamily="2" charset="0"/>
              </a:rPr>
              <a:t>\n</a:t>
            </a:r>
            <a:r>
              <a:rPr lang="en-US" sz="2400" dirty="0">
                <a:solidFill>
                  <a:srgbClr val="BA2121"/>
                </a:solidFill>
                <a:latin typeface="Courier" pitchFamily="2" charset="0"/>
              </a:rPr>
              <a:t>"</a:t>
            </a:r>
            <a:r>
              <a:rPr lang="en-US" sz="2400" dirty="0">
                <a:latin typeface="Courier" pitchFamily="2" charset="0"/>
              </a:rPr>
              <a:t>);</a:t>
            </a:r>
            <a:endParaRPr lang="en-US" sz="2400" dirty="0">
              <a:solidFill>
                <a:srgbClr val="BA2121"/>
              </a:solidFill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}</a:t>
            </a:r>
            <a:endParaRPr lang="en-US" sz="240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5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</a:t>
            </a:r>
          </a:p>
          <a:p>
            <a:pPr marL="507999" indent="-457200">
              <a:buAutoNum type="arabicPeriod"/>
            </a:pPr>
            <a:r>
              <a:rPr lang="en-US" dirty="0"/>
              <a:t>jump to the next instruction in puts @ </a:t>
            </a:r>
            <a:r>
              <a:rPr lang="en-US" dirty="0" err="1"/>
              <a:t>plt</a:t>
            </a:r>
            <a:r>
              <a:rPr lang="en-US" dirty="0"/>
              <a:t> (0x4003f6)</a:t>
            </a:r>
          </a:p>
          <a:p>
            <a:pPr marL="507999" indent="-457200">
              <a:buAutoNum type="arabicPeriod"/>
            </a:pPr>
            <a:r>
              <a:rPr lang="en-US" dirty="0"/>
              <a:t>jump to _</a:t>
            </a:r>
            <a:r>
              <a:rPr lang="en-US" dirty="0" err="1"/>
              <a:t>dl_runtime_resolve</a:t>
            </a:r>
            <a:r>
              <a:rPr lang="en-US" dirty="0"/>
              <a:t> , which is stored in the GOT table (*0x601010)</a:t>
            </a:r>
          </a:p>
          <a:p>
            <a:pPr marL="507999" indent="-457200">
              <a:buAutoNum type="arabicPeriod"/>
            </a:pPr>
            <a:r>
              <a:rPr lang="en-US" dirty="0"/>
              <a:t>run _</a:t>
            </a:r>
            <a:r>
              <a:rPr lang="en-US" dirty="0" err="1"/>
              <a:t>dl_runtime_resolve</a:t>
            </a:r>
            <a:endParaRPr lang="en-US" dirty="0"/>
          </a:p>
          <a:p>
            <a:pPr marL="1117584" lvl="1" indent="-457200">
              <a:buAutoNum type="arabicPeriod"/>
            </a:pPr>
            <a:r>
              <a:rPr lang="en-US" dirty="0"/>
              <a:t>store the location of puts() into the GOT table</a:t>
            </a:r>
          </a:p>
          <a:p>
            <a:pPr marL="1117584" lvl="1" indent="-457200">
              <a:buAutoNum type="arabicPeriod"/>
            </a:pPr>
            <a:r>
              <a:rPr lang="en-US" dirty="0"/>
              <a:t>jump to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83D-5435-F34D-9A98-D219016C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call: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04B6-B0B6-7F48-AB7D-906F516A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9" indent="-457200">
              <a:buAutoNum type="arabicPeriod"/>
            </a:pPr>
            <a:r>
              <a:rPr lang="en-US" dirty="0"/>
              <a:t>call puts @ </a:t>
            </a:r>
            <a:r>
              <a:rPr lang="en-US" dirty="0" err="1"/>
              <a:t>plt</a:t>
            </a:r>
            <a:r>
              <a:rPr lang="en-US" dirty="0"/>
              <a:t> (0x4003f0)</a:t>
            </a:r>
          </a:p>
          <a:p>
            <a:pPr marL="507999" indent="-457200">
              <a:buAutoNum type="arabicPeriod"/>
            </a:pPr>
            <a:r>
              <a:rPr lang="en-US" dirty="0"/>
              <a:t>jump to the location stored in the GOT table (*0x601018), which is the start of puts()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ECE5-595C-1045-8225-041A24FE8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8AB1F1C-5B97-FA47-A21B-131B164DA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091"/>
      </p:ext>
    </p:extLst>
  </p:cSld>
  <p:clrMapOvr>
    <a:masterClrMapping/>
  </p:clrMapOvr>
</p:sld>
</file>

<file path=ppt/theme/theme1.xml><?xml version="1.0" encoding="utf-8"?>
<a:theme xmlns:a="http://schemas.openxmlformats.org/drawingml/2006/main" name="CSE545">
  <a:themeElements>
    <a:clrScheme name="Custom 347">
      <a:dk1>
        <a:srgbClr val="000000"/>
      </a:dk1>
      <a:lt1>
        <a:srgbClr val="FFFFFF"/>
      </a:lt1>
      <a:dk2>
        <a:srgbClr val="7A868B"/>
      </a:dk2>
      <a:lt2>
        <a:srgbClr val="D5DEE2"/>
      </a:lt2>
      <a:accent1>
        <a:srgbClr val="FF4026"/>
      </a:accent1>
      <a:accent2>
        <a:srgbClr val="FFA300"/>
      </a:accent2>
      <a:accent3>
        <a:srgbClr val="FAD900"/>
      </a:accent3>
      <a:accent4>
        <a:srgbClr val="A6CD02"/>
      </a:accent4>
      <a:accent5>
        <a:srgbClr val="35C4CA"/>
      </a:accent5>
      <a:accent6>
        <a:srgbClr val="00A7E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545withTitle" id="{2AEC4A99-D416-5C4A-BEBD-D3D81F67F701}" vid="{C7E43C88-C73E-834A-89DB-E4E1E13FA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CSE545</Template>
  <TotalTime>44574</TotalTime>
  <Words>2329</Words>
  <Application>Microsoft Macintosh PowerPoint</Application>
  <PresentationFormat>Widescreen</PresentationFormat>
  <Paragraphs>441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System Font Regular</vt:lpstr>
      <vt:lpstr>Arial</vt:lpstr>
      <vt:lpstr>Bangers</vt:lpstr>
      <vt:lpstr>Calibri</vt:lpstr>
      <vt:lpstr>Courier</vt:lpstr>
      <vt:lpstr>Sniglet</vt:lpstr>
      <vt:lpstr>CSE545</vt:lpstr>
      <vt:lpstr>CSE 545 F2020, Week 7  Stack vulnerabilities: III  Tiffany Bao tbao@asu.edu</vt:lpstr>
      <vt:lpstr>PowerPoint Presentation</vt:lpstr>
      <vt:lpstr>in-class Lab</vt:lpstr>
      <vt:lpstr>In-class Lab</vt:lpstr>
      <vt:lpstr>Overview</vt:lpstr>
      <vt:lpstr>ELF Dynamic Linking</vt:lpstr>
      <vt:lpstr>PowerPoint Presentation</vt:lpstr>
      <vt:lpstr>First call:</vt:lpstr>
      <vt:lpstr>Second call:</vt:lpstr>
      <vt:lpstr>Security concern of Dynamic Linking</vt:lpstr>
      <vt:lpstr>Leaking Libc Base via GOT Table</vt:lpstr>
      <vt:lpstr>Format String Vulnerabilities</vt:lpstr>
      <vt:lpstr>printf</vt:lpstr>
      <vt:lpstr>printf: Arguments</vt:lpstr>
      <vt:lpstr>printf: arguments</vt:lpstr>
      <vt:lpstr>printf: arguments</vt:lpstr>
      <vt:lpstr>printf: Arguments</vt:lpstr>
      <vt:lpstr>printf: Stack</vt:lpstr>
      <vt:lpstr>Arbitrary READ</vt:lpstr>
      <vt:lpstr>Arbitrary READ</vt:lpstr>
      <vt:lpstr>Arbitrary READ</vt:lpstr>
      <vt:lpstr>Arbitrary READ</vt:lpstr>
      <vt:lpstr>positional argument</vt:lpstr>
      <vt:lpstr>Arbitrary READ</vt:lpstr>
      <vt:lpstr>PowerPoint Presentation</vt:lpstr>
      <vt:lpstr>write any value</vt:lpstr>
      <vt:lpstr>write any value</vt:lpstr>
      <vt:lpstr>write any value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write any value to anywhere --- arbitrary write</vt:lpstr>
      <vt:lpstr>Controlling written value</vt:lpstr>
      <vt:lpstr>Controlling written value by Format Specifiers</vt:lpstr>
      <vt:lpstr>Controlling written value</vt:lpstr>
      <vt:lpstr>BuT…</vt:lpstr>
      <vt:lpstr>BuT…</vt:lpstr>
      <vt:lpstr>Positional Parameters</vt:lpstr>
      <vt:lpstr>defend / avoid Format String Vulnerabilities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545 F2020, Week 3  Reverse Engineering I  Tiffany Bao tbao@asu.edu</dc:title>
  <dc:creator>Tiffany Bao</dc:creator>
  <cp:lastModifiedBy>Tiffany Bao</cp:lastModifiedBy>
  <cp:revision>856</cp:revision>
  <dcterms:created xsi:type="dcterms:W3CDTF">2020-08-23T16:00:53Z</dcterms:created>
  <dcterms:modified xsi:type="dcterms:W3CDTF">2020-10-31T21:17:29Z</dcterms:modified>
</cp:coreProperties>
</file>