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1"/>
  </p:notesMasterIdLst>
  <p:sldIdLst>
    <p:sldId id="257" r:id="rId2"/>
    <p:sldId id="523" r:id="rId3"/>
    <p:sldId id="635" r:id="rId4"/>
    <p:sldId id="636" r:id="rId5"/>
    <p:sldId id="637" r:id="rId6"/>
    <p:sldId id="634" r:id="rId7"/>
    <p:sldId id="612" r:id="rId8"/>
    <p:sldId id="619" r:id="rId9"/>
    <p:sldId id="620" r:id="rId10"/>
    <p:sldId id="621" r:id="rId11"/>
    <p:sldId id="624" r:id="rId12"/>
    <p:sldId id="625" r:id="rId13"/>
    <p:sldId id="626" r:id="rId14"/>
    <p:sldId id="627" r:id="rId15"/>
    <p:sldId id="617" r:id="rId16"/>
    <p:sldId id="618" r:id="rId17"/>
    <p:sldId id="628" r:id="rId18"/>
    <p:sldId id="630" r:id="rId19"/>
    <p:sldId id="632" r:id="rId20"/>
    <p:sldId id="633" r:id="rId21"/>
    <p:sldId id="610" r:id="rId22"/>
    <p:sldId id="611" r:id="rId23"/>
    <p:sldId id="582" r:id="rId24"/>
    <p:sldId id="584" r:id="rId25"/>
    <p:sldId id="585" r:id="rId26"/>
    <p:sldId id="586" r:id="rId27"/>
    <p:sldId id="583" r:id="rId28"/>
    <p:sldId id="587" r:id="rId29"/>
    <p:sldId id="588" r:id="rId30"/>
    <p:sldId id="459" r:id="rId31"/>
    <p:sldId id="573" r:id="rId32"/>
    <p:sldId id="590" r:id="rId33"/>
    <p:sldId id="591" r:id="rId34"/>
    <p:sldId id="589" r:id="rId35"/>
    <p:sldId id="592" r:id="rId36"/>
    <p:sldId id="594" r:id="rId37"/>
    <p:sldId id="595" r:id="rId38"/>
    <p:sldId id="596" r:id="rId39"/>
    <p:sldId id="597" r:id="rId40"/>
    <p:sldId id="593" r:id="rId41"/>
    <p:sldId id="598" r:id="rId42"/>
    <p:sldId id="600" r:id="rId43"/>
    <p:sldId id="601" r:id="rId44"/>
    <p:sldId id="603" r:id="rId45"/>
    <p:sldId id="605" r:id="rId46"/>
    <p:sldId id="606" r:id="rId47"/>
    <p:sldId id="607" r:id="rId48"/>
    <p:sldId id="608" r:id="rId49"/>
    <p:sldId id="609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77262"/>
  </p:normalViewPr>
  <p:slideViewPr>
    <p:cSldViewPr snapToGrid="0" snapToObjects="1">
      <p:cViewPr varScale="1">
        <p:scale>
          <a:sx n="115" d="100"/>
          <a:sy n="115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0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manage it?</a:t>
            </a:r>
          </a:p>
          <a:p>
            <a:endParaRPr lang="en-US" dirty="0"/>
          </a:p>
          <a:p>
            <a:r>
              <a:rPr lang="en-US" dirty="0"/>
              <a:t>memory allocator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0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is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5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thread cache</a:t>
            </a:r>
          </a:p>
          <a:p>
            <a:endParaRPr lang="en-US" dirty="0"/>
          </a:p>
          <a:p>
            <a:r>
              <a:rPr lang="en-US" dirty="0" err="1"/>
              <a:t>glibc</a:t>
            </a:r>
            <a:r>
              <a:rPr lang="en-US" dirty="0"/>
              <a:t> 2.26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0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azeria-labs.com</a:t>
            </a:r>
            <a:r>
              <a:rPr lang="en-US" dirty="0"/>
              <a:t>/heap-exploitation-part-2-glibc-heap-free-bins/</a:t>
            </a:r>
          </a:p>
          <a:p>
            <a:endParaRPr lang="en-US" dirty="0"/>
          </a:p>
          <a:p>
            <a:r>
              <a:rPr lang="en-US" dirty="0"/>
              <a:t>fast bin in arena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7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2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7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9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7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411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ffanybao.com/courses/cse545/labs/week8/use_after_free.c" TargetMode="External"/><Relationship Id="rId2" Type="http://schemas.openxmlformats.org/officeDocument/2006/relationships/hyperlink" Target="https://www.tiffanybao.com/courses/cse545/labs/week8/use_after_fre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ffanybao.com/courses/cse545/labs/week9/double_fre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ffanybao.com/courses/cse545/labs/week8/use_after_free.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9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The world of Heap: II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964352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820376" y="2602270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 rot="16200000" flipH="1">
            <a:off x="3139395" y="3361206"/>
            <a:ext cx="511703" cy="7199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3755216" y="372654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</p:txBody>
      </p:sp>
    </p:spTree>
    <p:extLst>
      <p:ext uri="{BB962C8B-B14F-4D97-AF65-F5344CB8AC3E}">
        <p14:creationId xmlns:p14="http://schemas.microsoft.com/office/powerpoint/2010/main" val="35948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964352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820376" y="2602270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 rot="16200000" flipH="1">
            <a:off x="3139395" y="3361206"/>
            <a:ext cx="511703" cy="7199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3755216" y="372654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728173-B104-0D40-A79B-1FC94C0EAD0B}"/>
              </a:ext>
            </a:extLst>
          </p:cNvPr>
          <p:cNvCxnSpPr>
            <a:cxnSpLocks/>
            <a:stCxn id="30" idx="2"/>
            <a:endCxn id="14" idx="1"/>
          </p:cNvCxnSpPr>
          <p:nvPr/>
        </p:nvCxnSpPr>
        <p:spPr>
          <a:xfrm rot="16200000" flipH="1">
            <a:off x="4461666" y="4123396"/>
            <a:ext cx="511704" cy="7199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5077488" y="448873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119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964352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820376" y="2602270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Malloc to chunk1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1491176" y="454077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54E3F-0853-574B-ABA6-704A80299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29C95-C277-E747-9963-D23D7803FA22}"/>
              </a:ext>
            </a:extLst>
          </p:cNvPr>
          <p:cNvSpPr txBox="1"/>
          <p:nvPr/>
        </p:nvSpPr>
        <p:spPr>
          <a:xfrm>
            <a:off x="2944103" y="45599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</p:spTree>
    <p:extLst>
      <p:ext uri="{BB962C8B-B14F-4D97-AF65-F5344CB8AC3E}">
        <p14:creationId xmlns:p14="http://schemas.microsoft.com/office/powerpoint/2010/main" val="30046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607514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98795" y="2423851"/>
            <a:ext cx="528863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Malloc to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Edit chunk1 -&gt; victim</a:t>
            </a:r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1491176" y="454077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54E3F-0853-574B-ABA6-704A80299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29C95-C277-E747-9963-D23D7803FA22}"/>
              </a:ext>
            </a:extLst>
          </p:cNvPr>
          <p:cNvSpPr txBox="1"/>
          <p:nvPr/>
        </p:nvSpPr>
        <p:spPr>
          <a:xfrm>
            <a:off x="2944103" y="45599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285328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607514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98795" y="2423851"/>
            <a:ext cx="528863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Malloc to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Edit chunk1 -&gt; victim</a:t>
            </a:r>
          </a:p>
          <a:p>
            <a:pPr marL="50799" indent="0">
              <a:buNone/>
            </a:pPr>
            <a:r>
              <a:rPr lang="en-US" dirty="0"/>
              <a:t>Similar to use after free: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chunk1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victim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Read/Write</a:t>
            </a:r>
          </a:p>
          <a:p>
            <a:pPr marL="507999" indent="-457200">
              <a:buAutoNum type="arabicPeriod" startAt="5"/>
            </a:pPr>
            <a:endParaRPr lang="en-US" dirty="0"/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1491176" y="454077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54E3F-0853-574B-ABA6-704A80299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29C95-C277-E747-9963-D23D7803FA22}"/>
              </a:ext>
            </a:extLst>
          </p:cNvPr>
          <p:cNvSpPr txBox="1"/>
          <p:nvPr/>
        </p:nvSpPr>
        <p:spPr>
          <a:xfrm>
            <a:off x="2944103" y="45599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47912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278-884F-CB49-BFBB-B207650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read/write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0073-F027-9446-822A-BB6F4EF7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Once arbitrary read/write exists:</a:t>
            </a:r>
          </a:p>
          <a:p>
            <a:pPr marL="507999" indent="-457200">
              <a:buAutoNum type="arabicPeriod"/>
            </a:pPr>
            <a:r>
              <a:rPr lang="en-US" dirty="0"/>
              <a:t>Overwrite GOT table</a:t>
            </a:r>
          </a:p>
          <a:p>
            <a:pPr marL="507999" indent="-457200">
              <a:buAutoNum type="arabicPeriod"/>
            </a:pPr>
            <a:r>
              <a:rPr lang="en-US" dirty="0"/>
              <a:t>Overwrite saved return address</a:t>
            </a:r>
          </a:p>
          <a:p>
            <a:pPr marL="507999" indent="-457200">
              <a:buAutoNum type="arabicPeriod"/>
            </a:pPr>
            <a:r>
              <a:rPr lang="en-US" dirty="0"/>
              <a:t>Overwrite function pointer</a:t>
            </a:r>
          </a:p>
          <a:p>
            <a:pPr marL="507999" indent="-457200">
              <a:buAutoNum type="arabicPeriod"/>
            </a:pPr>
            <a:r>
              <a:rPr lang="en-US" dirty="0" err="1"/>
              <a:t>glibc</a:t>
            </a:r>
            <a:r>
              <a:rPr lang="en-US" dirty="0"/>
              <a:t> function (</a:t>
            </a:r>
            <a:r>
              <a:rPr lang="en-US" dirty="0" err="1"/>
              <a:t>e.g</a:t>
            </a:r>
            <a:r>
              <a:rPr lang="en-US" dirty="0"/>
              <a:t>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pPr marL="50799" indent="0">
              <a:buNone/>
            </a:pPr>
            <a:r>
              <a:rPr lang="en-US" dirty="0"/>
              <a:t>Arbitrary read will help us know the base of </a:t>
            </a:r>
            <a:r>
              <a:rPr lang="en-US" dirty="0" err="1"/>
              <a:t>libc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0784-667C-4F4D-8754-19CE8CAD6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96E-D250-2E4B-A815-0AE90B9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F19B-ECD7-A846-854F-8C64B617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To execute malicious code:</a:t>
            </a:r>
          </a:p>
          <a:p>
            <a:pPr marL="507999" indent="-457200">
              <a:buAutoNum type="arabicPeriod"/>
            </a:pPr>
            <a:r>
              <a:rPr lang="en-US" dirty="0"/>
              <a:t>Malicious function</a:t>
            </a:r>
          </a:p>
          <a:p>
            <a:pPr marL="507999" indent="-457200">
              <a:buAutoNum type="arabicPeriod"/>
            </a:pPr>
            <a:r>
              <a:rPr lang="en-US" dirty="0"/>
              <a:t>Shellcode</a:t>
            </a:r>
          </a:p>
          <a:p>
            <a:pPr marL="507999" indent="-457200">
              <a:buAutoNum type="arabicPeriod"/>
            </a:pPr>
            <a:r>
              <a:rPr lang="en-US" dirty="0"/>
              <a:t>ROP chain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11BC-0AD5-2243-AE70-85C08DFA0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Overflow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4" y="2607514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98795" y="2423851"/>
            <a:ext cx="528863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36F7F2E-3A1A-6F4A-904F-0FA91FB7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Malloc to chunk1</a:t>
            </a:r>
          </a:p>
          <a:p>
            <a:pPr marL="507999" indent="-457200">
              <a:buFont typeface="Sniglet" pitchFamily="82" charset="0"/>
              <a:buAutoNum type="arabicPeriod"/>
            </a:pPr>
            <a:r>
              <a:rPr lang="en-US" dirty="0"/>
              <a:t>Edit chunk1 -&gt; victim</a:t>
            </a:r>
          </a:p>
          <a:p>
            <a:pPr marL="50799" indent="0">
              <a:buNone/>
            </a:pPr>
            <a:r>
              <a:rPr lang="en-US" dirty="0"/>
              <a:t>Similar to use after free: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chunk1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victim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Read/Write</a:t>
            </a:r>
          </a:p>
          <a:p>
            <a:pPr marL="507999" indent="-457200">
              <a:buAutoNum type="arabicPeriod" startAt="5"/>
            </a:pPr>
            <a:endParaRPr lang="en-US" dirty="0"/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931DE-3C5A-AF48-A4B4-567F212F3489}"/>
              </a:ext>
            </a:extLst>
          </p:cNvPr>
          <p:cNvSpPr/>
          <p:nvPr/>
        </p:nvSpPr>
        <p:spPr>
          <a:xfrm>
            <a:off x="1491176" y="4540775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54E3F-0853-574B-ABA6-704A80299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29C95-C277-E747-9963-D23D7803FA22}"/>
              </a:ext>
            </a:extLst>
          </p:cNvPr>
          <p:cNvSpPr txBox="1"/>
          <p:nvPr/>
        </p:nvSpPr>
        <p:spPr>
          <a:xfrm>
            <a:off x="2944103" y="45599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Sniglet" pitchFamily="82" charset="0"/>
              </a:rPr>
              <a:t>In use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24181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3" y="2607514"/>
            <a:ext cx="1204667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rot="16200000" flipH="1">
            <a:off x="1998795" y="2423852"/>
            <a:ext cx="528863" cy="3394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A98114-A8FE-6C48-BD88-4241AC414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BEE73D-D528-E640-AA0B-17A0076D558C}"/>
              </a:ext>
            </a:extLst>
          </p:cNvPr>
          <p:cNvCxnSpPr/>
          <p:nvPr/>
        </p:nvCxnSpPr>
        <p:spPr>
          <a:xfrm>
            <a:off x="2831689" y="5441795"/>
            <a:ext cx="35109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9D25EB-7608-EC41-90AD-CDACFA51C8F3}"/>
              </a:ext>
            </a:extLst>
          </p:cNvPr>
          <p:cNvCxnSpPr>
            <a:cxnSpLocks/>
          </p:cNvCxnSpPr>
          <p:nvPr/>
        </p:nvCxnSpPr>
        <p:spPr>
          <a:xfrm>
            <a:off x="2832285" y="5616498"/>
            <a:ext cx="1587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521C7B-9589-3F4E-A073-2EA0BA53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359" y="1496264"/>
            <a:ext cx="3980465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" indent="0">
              <a:buNone/>
            </a:pPr>
            <a:r>
              <a:rPr lang="en-US" dirty="0"/>
              <a:t>Overflow chunk0 -&gt;</a:t>
            </a:r>
          </a:p>
          <a:p>
            <a:pPr marL="50799" indent="0">
              <a:buNone/>
            </a:pPr>
            <a:r>
              <a:rPr lang="en-US" dirty="0"/>
              <a:t>Edit chunk1 -&gt; victim</a:t>
            </a:r>
          </a:p>
          <a:p>
            <a:pPr marL="50799" indent="0">
              <a:buNone/>
            </a:pPr>
            <a:r>
              <a:rPr lang="en-US" dirty="0"/>
              <a:t>Similar to use after free: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chunk1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victim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Read/Write</a:t>
            </a:r>
          </a:p>
          <a:p>
            <a:pPr marL="507999" indent="-457200">
              <a:buAutoNum type="arabicPeriod" startAt="5"/>
            </a:pPr>
            <a:endParaRPr lang="en-US" dirty="0"/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C47D8-1779-A142-8A3B-799634608C5D}"/>
              </a:ext>
            </a:extLst>
          </p:cNvPr>
          <p:cNvSpPr txBox="1"/>
          <p:nvPr/>
        </p:nvSpPr>
        <p:spPr>
          <a:xfrm>
            <a:off x="2274849" y="479502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Sniglet" pitchFamily="82" charset="0"/>
              </a:rPr>
              <a:t>chunk0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47B3E-1F9E-C14D-B29A-8D5E3C606F5C}"/>
              </a:ext>
            </a:extLst>
          </p:cNvPr>
          <p:cNvCxnSpPr/>
          <p:nvPr/>
        </p:nvCxnSpPr>
        <p:spPr>
          <a:xfrm>
            <a:off x="2995311" y="5104838"/>
            <a:ext cx="267629" cy="76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BBDE90-8565-5740-9187-F903755E7663}"/>
              </a:ext>
            </a:extLst>
          </p:cNvPr>
          <p:cNvSpPr txBox="1"/>
          <p:nvPr/>
        </p:nvSpPr>
        <p:spPr>
          <a:xfrm>
            <a:off x="5268856" y="48643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Sniglet" pitchFamily="82" charset="0"/>
              </a:rPr>
              <a:t>chunk1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041102-D8B0-DE4A-898B-A4EBC408C600}"/>
              </a:ext>
            </a:extLst>
          </p:cNvPr>
          <p:cNvCxnSpPr>
            <a:cxnSpLocks/>
          </p:cNvCxnSpPr>
          <p:nvPr/>
        </p:nvCxnSpPr>
        <p:spPr>
          <a:xfrm flipH="1">
            <a:off x="5190199" y="5151470"/>
            <a:ext cx="262769" cy="115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598" indent="0" algn="l">
              <a:buSzPts val="2400"/>
            </a:pPr>
            <a:r>
              <a:rPr lang="en-US" sz="2400" dirty="0"/>
              <a:t>Assignment 3 due: 10/31/2020, in 2 days</a:t>
            </a:r>
          </a:p>
        </p:txBody>
      </p:sp>
    </p:spTree>
    <p:extLst>
      <p:ext uri="{BB962C8B-B14F-4D97-AF65-F5344CB8AC3E}">
        <p14:creationId xmlns:p14="http://schemas.microsoft.com/office/powerpoint/2010/main" val="241432554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491176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706773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3922370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137967" y="166234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432943" y="2607514"/>
            <a:ext cx="1204667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rot="16200000" flipH="1">
            <a:off x="1998795" y="2423852"/>
            <a:ext cx="528863" cy="3394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6E7C88-4D6A-574E-9407-BF955CD0A058}"/>
              </a:ext>
            </a:extLst>
          </p:cNvPr>
          <p:cNvCxnSpPr/>
          <p:nvPr/>
        </p:nvCxnSpPr>
        <p:spPr>
          <a:xfrm>
            <a:off x="2780839" y="5541376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34DE48A-194C-A54E-A1E8-860FE62262C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90878" y="3549296"/>
            <a:ext cx="1165101" cy="283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58C7-6ED1-9D45-8FF4-0062D2871AA2}"/>
              </a:ext>
            </a:extLst>
          </p:cNvPr>
          <p:cNvSpPr/>
          <p:nvPr/>
        </p:nvSpPr>
        <p:spPr>
          <a:xfrm>
            <a:off x="3115167" y="4023099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A98114-A8FE-6C48-BD88-4241AC414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1491176" y="5271735"/>
            <a:ext cx="5010254" cy="500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BEE73D-D528-E640-AA0B-17A0076D558C}"/>
              </a:ext>
            </a:extLst>
          </p:cNvPr>
          <p:cNvCxnSpPr/>
          <p:nvPr/>
        </p:nvCxnSpPr>
        <p:spPr>
          <a:xfrm>
            <a:off x="2831689" y="5441795"/>
            <a:ext cx="35109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9D25EB-7608-EC41-90AD-CDACFA51C8F3}"/>
              </a:ext>
            </a:extLst>
          </p:cNvPr>
          <p:cNvCxnSpPr>
            <a:cxnSpLocks/>
          </p:cNvCxnSpPr>
          <p:nvPr/>
        </p:nvCxnSpPr>
        <p:spPr>
          <a:xfrm>
            <a:off x="2832285" y="5616498"/>
            <a:ext cx="1587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521C7B-9589-3F4E-A073-2EA0BA53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543" y="1496264"/>
            <a:ext cx="4378512" cy="3847374"/>
          </a:xfrm>
        </p:spPr>
        <p:txBody>
          <a:bodyPr anchor="t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Allocate chunk0</a:t>
            </a:r>
          </a:p>
          <a:p>
            <a:pPr marL="507999" indent="-457200">
              <a:buAutoNum type="arabicPeriod"/>
            </a:pPr>
            <a:r>
              <a:rPr lang="en-US" dirty="0"/>
              <a:t>Allocate chunk1</a:t>
            </a:r>
          </a:p>
          <a:p>
            <a:pPr marL="507999" indent="-457200">
              <a:buAutoNum type="arabicPeriod"/>
            </a:pPr>
            <a:r>
              <a:rPr lang="en-US" dirty="0"/>
              <a:t>free chunk1</a:t>
            </a:r>
          </a:p>
          <a:p>
            <a:pPr marL="507999" indent="-457200">
              <a:buAutoNum type="arabicPeriod"/>
            </a:pPr>
            <a:r>
              <a:rPr lang="en-US" dirty="0"/>
              <a:t>Overflow chunk0 -&gt; victim</a:t>
            </a:r>
          </a:p>
          <a:p>
            <a:pPr marL="50799" indent="0">
              <a:buNone/>
            </a:pPr>
            <a:r>
              <a:rPr lang="en-US" dirty="0"/>
              <a:t>Similar to use after free: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chunk1</a:t>
            </a:r>
          </a:p>
          <a:p>
            <a:pPr marL="507999" indent="-457200">
              <a:buAutoNum type="arabicPeriod" startAt="5"/>
            </a:pPr>
            <a:r>
              <a:rPr lang="en-US" dirty="0"/>
              <a:t>Malloc to victim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Read/Write</a:t>
            </a:r>
          </a:p>
          <a:p>
            <a:pPr marL="507999" indent="-457200">
              <a:buAutoNum type="arabicPeriod" startAt="5"/>
            </a:pPr>
            <a:endParaRPr lang="en-US" dirty="0"/>
          </a:p>
          <a:p>
            <a:pPr marL="507999" indent="-457200">
              <a:buFont typeface="Sniglet" pitchFamily="82" charset="0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C47D8-1779-A142-8A3B-799634608C5D}"/>
              </a:ext>
            </a:extLst>
          </p:cNvPr>
          <p:cNvSpPr txBox="1"/>
          <p:nvPr/>
        </p:nvSpPr>
        <p:spPr>
          <a:xfrm>
            <a:off x="2274849" y="479502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Sniglet" pitchFamily="82" charset="0"/>
              </a:rPr>
              <a:t>chunk0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47B3E-1F9E-C14D-B29A-8D5E3C606F5C}"/>
              </a:ext>
            </a:extLst>
          </p:cNvPr>
          <p:cNvCxnSpPr/>
          <p:nvPr/>
        </p:nvCxnSpPr>
        <p:spPr>
          <a:xfrm>
            <a:off x="2995311" y="5104838"/>
            <a:ext cx="267629" cy="76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BBDE90-8565-5740-9187-F903755E7663}"/>
              </a:ext>
            </a:extLst>
          </p:cNvPr>
          <p:cNvSpPr txBox="1"/>
          <p:nvPr/>
        </p:nvSpPr>
        <p:spPr>
          <a:xfrm>
            <a:off x="5268856" y="48643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Sniglet" pitchFamily="82" charset="0"/>
              </a:rPr>
              <a:t>chunk1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041102-D8B0-DE4A-898B-A4EBC408C600}"/>
              </a:ext>
            </a:extLst>
          </p:cNvPr>
          <p:cNvCxnSpPr>
            <a:cxnSpLocks/>
          </p:cNvCxnSpPr>
          <p:nvPr/>
        </p:nvCxnSpPr>
        <p:spPr>
          <a:xfrm flipH="1">
            <a:off x="5190199" y="5151470"/>
            <a:ext cx="262769" cy="115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6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E54110-C745-475F-833F-17BF0D6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r>
              <a:rPr lang="en-US" dirty="0"/>
              <a:t>Heap is fun!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9C931DD-7F88-41F9-BD56-ED4AD073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</p:spPr>
        <p:txBody>
          <a:bodyPr/>
          <a:lstStyle/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 err="1"/>
              <a:t>nc</a:t>
            </a:r>
            <a:r>
              <a:rPr lang="en-US" dirty="0"/>
              <a:t> asu-cse545.com 8888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sz="1800" dirty="0"/>
              <a:t>binary: </a:t>
            </a:r>
            <a:r>
              <a:rPr lang="en-US" sz="1800" dirty="0">
                <a:hlinkClick r:id="rId2"/>
              </a:rPr>
              <a:t>https://www.tiffanybao.com//courses/cse545/labs/week8/use_after_free</a:t>
            </a:r>
            <a:endParaRPr lang="en-US" sz="1800" dirty="0"/>
          </a:p>
          <a:p>
            <a:pPr marL="50799" indent="0">
              <a:buNone/>
            </a:pPr>
            <a:endParaRPr lang="en-US" sz="1800" dirty="0"/>
          </a:p>
          <a:p>
            <a:pPr marL="50799" indent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3"/>
              </a:rPr>
              <a:t>https://www.tiffanybao.com//courses/cse545/labs/week8/use_after_free.c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CA042-3813-7845-B2BC-C44A48DB37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8AB1F1C-5B97-FA47-A21B-131B164DAC8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2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8258-FE4B-F848-B0EE-8788D739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5576-C96D-E54D-A07D-4118871A5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char *s = malloc(10);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dynamically allocated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868D-378C-E44A-86DE-B05456D20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37B2CA-F571-9548-897B-6F3A5D7B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5" y="1336517"/>
            <a:ext cx="5110114" cy="418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8CF48-0CDB-394B-AD95-81039AD13F82}"/>
              </a:ext>
            </a:extLst>
          </p:cNvPr>
          <p:cNvSpPr/>
          <p:nvPr/>
        </p:nvSpPr>
        <p:spPr>
          <a:xfrm>
            <a:off x="1402733" y="5777791"/>
            <a:ext cx="5596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sploitfun.wordpress.com</a:t>
            </a:r>
            <a:r>
              <a:rPr lang="en-US" dirty="0"/>
              <a:t>/2015/02/11/</a:t>
            </a:r>
            <a:r>
              <a:rPr lang="en-US" dirty="0" err="1"/>
              <a:t>syscalls</a:t>
            </a:r>
            <a:r>
              <a:rPr lang="en-US" dirty="0"/>
              <a:t>-used-by-malloc/</a:t>
            </a:r>
          </a:p>
        </p:txBody>
      </p:sp>
    </p:spTree>
    <p:extLst>
      <p:ext uri="{BB962C8B-B14F-4D97-AF65-F5344CB8AC3E}">
        <p14:creationId xmlns:p14="http://schemas.microsoft.com/office/powerpoint/2010/main" val="137874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0B9-1FD9-404C-B033-333E9EDE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0C21-2985-BF47-B71B-1BE2B611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 err="1"/>
              <a:t>dlmalloc</a:t>
            </a:r>
            <a:r>
              <a:rPr lang="en-US" dirty="0"/>
              <a:t> (Doug Lea malloc)</a:t>
            </a:r>
          </a:p>
          <a:p>
            <a:r>
              <a:rPr lang="en-US" dirty="0" err="1"/>
              <a:t>ptmalloc</a:t>
            </a:r>
            <a:r>
              <a:rPr lang="en-US" dirty="0"/>
              <a:t> (Wolfram Gloger, </a:t>
            </a:r>
            <a:r>
              <a:rPr lang="en-US" dirty="0" err="1"/>
              <a:t>pthreads</a:t>
            </a:r>
            <a:r>
              <a:rPr lang="en-US" dirty="0"/>
              <a:t> malloc, a fork of </a:t>
            </a:r>
            <a:r>
              <a:rPr lang="en-US" dirty="0" err="1"/>
              <a:t>dlmalloc</a:t>
            </a:r>
            <a:r>
              <a:rPr lang="en-US" dirty="0"/>
              <a:t> with threading-related improvements)</a:t>
            </a:r>
          </a:p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  <a:p>
            <a:endParaRPr lang="en-US" dirty="0"/>
          </a:p>
          <a:p>
            <a:pPr marL="50799" indent="0" fontAlgn="base">
              <a:buNone/>
            </a:pPr>
            <a:r>
              <a:rPr lang="en-US" dirty="0" err="1"/>
              <a:t>jemalloc</a:t>
            </a:r>
            <a:r>
              <a:rPr lang="en-US" dirty="0"/>
              <a:t> – FreeBSD and Firefox</a:t>
            </a:r>
          </a:p>
          <a:p>
            <a:pPr marL="50799" indent="0" fontAlgn="base">
              <a:buNone/>
            </a:pPr>
            <a:r>
              <a:rPr lang="en-US" dirty="0" err="1"/>
              <a:t>tcmalloc</a:t>
            </a:r>
            <a:r>
              <a:rPr lang="en-US" dirty="0"/>
              <a:t> – Google</a:t>
            </a:r>
          </a:p>
          <a:p>
            <a:pPr marL="50799" indent="0" fontAlgn="base">
              <a:buNone/>
            </a:pPr>
            <a:r>
              <a:rPr lang="en-US" dirty="0" err="1"/>
              <a:t>mimalloc</a:t>
            </a:r>
            <a:r>
              <a:rPr lang="en-US" dirty="0"/>
              <a:t> - Microsoft Research</a:t>
            </a:r>
          </a:p>
          <a:p>
            <a:pPr marL="50799" indent="0" fontAlgn="base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739-4919-CB47-8ADA-4A3225A6A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E7C-A98A-F84C-B8C3-7BCAC47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BFD8-2010-974E-B711-FCCA8897E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CFF49-EF47-594D-8C3E-30B69232DE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C79C5-1A40-BD40-8290-A6E4492F3881}"/>
              </a:ext>
            </a:extLst>
          </p:cNvPr>
          <p:cNvSpPr/>
          <p:nvPr/>
        </p:nvSpPr>
        <p:spPr>
          <a:xfrm>
            <a:off x="3240498" y="5166664"/>
            <a:ext cx="5336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dmitrysoshnikov.com</a:t>
            </a:r>
            <a:r>
              <a:rPr lang="en-US" dirty="0"/>
              <a:t>/compilers/writing-a-memory-allocator/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6C104-5008-164E-8A2E-9B255136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98" y="1900543"/>
            <a:ext cx="5072628" cy="28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AF45-3F69-7042-A2F7-C72019B1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are so many allocators?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D097-64C8-5B4E-B928-02E2EF31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183097"/>
          </a:xfrm>
        </p:spPr>
        <p:txBody>
          <a:bodyPr anchor="ctr"/>
          <a:lstStyle/>
          <a:p>
            <a:pPr algn="ctr"/>
            <a:r>
              <a:rPr lang="en-US" sz="2800" dirty="0"/>
              <a:t>Adaptive to new techniques (</a:t>
            </a:r>
            <a:r>
              <a:rPr lang="en-US" sz="2800" dirty="0" err="1"/>
              <a:t>e.g</a:t>
            </a:r>
            <a:r>
              <a:rPr lang="en-US" sz="2800" dirty="0"/>
              <a:t>, multithreading)</a:t>
            </a:r>
          </a:p>
          <a:p>
            <a:pPr algn="ctr"/>
            <a:r>
              <a:rPr lang="en-US" sz="4000" dirty="0"/>
              <a:t>Performance!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553D-4439-764B-8DB4-B931A71C1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659E-CFBE-464D-B607-CF863A4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7783-8E4C-F248-9128-C4C0F811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770720"/>
          </a:xfrm>
        </p:spPr>
        <p:txBody>
          <a:bodyPr anchor="ctr"/>
          <a:lstStyle/>
          <a:p>
            <a:r>
              <a:rPr lang="en-US" dirty="0" err="1"/>
              <a:t>glibc</a:t>
            </a:r>
            <a:r>
              <a:rPr lang="en-US" dirty="0"/>
              <a:t> memory allocator</a:t>
            </a:r>
          </a:p>
          <a:p>
            <a:r>
              <a:rPr lang="en-US" dirty="0" err="1"/>
              <a:t>glibc</a:t>
            </a:r>
            <a:r>
              <a:rPr lang="en-US" dirty="0"/>
              <a:t> 2.27 (used by Ubuntu 18.04)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B69AE-8B8C-9740-BBDC-3E85D3B76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C54-011E-164D-90B0-055A1AE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a copy of </a:t>
            </a:r>
            <a:r>
              <a:rPr lang="en-US" dirty="0" err="1"/>
              <a:t>glibc</a:t>
            </a:r>
            <a:r>
              <a:rPr lang="en-US" dirty="0"/>
              <a:t> 2.27?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0384-2DF7-AB4E-9052-C62E04FC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519709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/>
              <a:t>https://</a:t>
            </a:r>
            <a:r>
              <a:rPr lang="en-US" dirty="0" err="1"/>
              <a:t>www.tiffanybao.com</a:t>
            </a:r>
            <a:r>
              <a:rPr lang="en-US" dirty="0"/>
              <a:t>/courses/cse545/schedule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888C-34BC-5D47-AEE1-D5835E4A0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BFE-DB1F-BE45-9669-2B747D5E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0A10-D353-094C-9A54-6ABC9DD6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179050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 err="1"/>
              <a:t>tcache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AC99B-29C0-9B4A-BC10-434FD75B5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598" indent="0" algn="l">
              <a:buSzPts val="2400"/>
            </a:pPr>
            <a:r>
              <a:rPr lang="en-US" sz="2400" dirty="0"/>
              <a:t>Next week: Less Content due to Election Day </a:t>
            </a:r>
          </a:p>
        </p:txBody>
      </p:sp>
    </p:spTree>
    <p:extLst>
      <p:ext uri="{BB962C8B-B14F-4D97-AF65-F5344CB8AC3E}">
        <p14:creationId xmlns:p14="http://schemas.microsoft.com/office/powerpoint/2010/main" val="3358208518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tcache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5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1312A-E4E1-9848-84F2-78289DD0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F83E9-21E2-1C42-8781-E54ADBB9F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489E7-DE7A-F249-8523-5DB7F398E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BE01-AE27-2545-BC9C-71FBD864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34" y="1066344"/>
            <a:ext cx="3522764" cy="49203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67444-1B13-F746-AFB9-CC288923EC1F}"/>
              </a:ext>
            </a:extLst>
          </p:cNvPr>
          <p:cNvCxnSpPr/>
          <p:nvPr/>
        </p:nvCxnSpPr>
        <p:spPr>
          <a:xfrm flipV="1">
            <a:off x="4805798" y="5620871"/>
            <a:ext cx="1792226" cy="717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6AA443-4662-E648-A556-70F5FD194CFD}"/>
              </a:ext>
            </a:extLst>
          </p:cNvPr>
          <p:cNvSpPr txBox="1"/>
          <p:nvPr/>
        </p:nvSpPr>
        <p:spPr>
          <a:xfrm>
            <a:off x="6717723" y="539003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390C71E-6846-2C40-BD41-66CDA3A8594C}"/>
              </a:ext>
            </a:extLst>
          </p:cNvPr>
          <p:cNvSpPr/>
          <p:nvPr/>
        </p:nvSpPr>
        <p:spPr>
          <a:xfrm>
            <a:off x="4805798" y="1389529"/>
            <a:ext cx="196508" cy="4231341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6C884-0580-A341-B392-74EF86F090FE}"/>
              </a:ext>
            </a:extLst>
          </p:cNvPr>
          <p:cNvSpPr txBox="1"/>
          <p:nvPr/>
        </p:nvSpPr>
        <p:spPr>
          <a:xfrm>
            <a:off x="6627683" y="328362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Sniglet" pitchFamily="82" charset="0"/>
              </a:rPr>
              <a:t>tcache</a:t>
            </a:r>
            <a:endParaRPr lang="en-US" sz="2400" dirty="0">
              <a:solidFill>
                <a:schemeClr val="accent6"/>
              </a:solidFill>
              <a:latin typeface="Sniglet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4A01C-C726-DD48-83D7-882ADEC2747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122005" y="3514453"/>
            <a:ext cx="1505678" cy="1072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4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93D6-87B6-DE4C-B1D2-8C617F7E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4145-D18A-2E4C-B217-77F45F241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A971-D98F-124E-AE3B-81400C4D6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262E-C497-3141-B13C-444B9FAE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129553"/>
            <a:ext cx="6411333" cy="492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07A79-B707-2746-8E92-5A2B9A81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42" y="3062394"/>
            <a:ext cx="3860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2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5BE-26DF-D348-8F2C-A15BAE9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F74FF-E39D-2C46-AF04-DA9E6FB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5" y="2050893"/>
            <a:ext cx="7475919" cy="698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0AD99-D8D3-ED4C-AC63-E1806E529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302D5-0819-6D4C-8010-2DF9F9789E00}"/>
              </a:ext>
            </a:extLst>
          </p:cNvPr>
          <p:cNvSpPr/>
          <p:nvPr/>
        </p:nvSpPr>
        <p:spPr>
          <a:xfrm>
            <a:off x="1552683" y="5689012"/>
            <a:ext cx="5160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/glibc-2.27/source/malloc/</a:t>
            </a:r>
            <a:r>
              <a:rPr lang="en-US" dirty="0" err="1"/>
              <a:t>malloc.c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8D532-4776-D54D-9AD6-25804E25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01" y="2770121"/>
            <a:ext cx="6650062" cy="28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0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</p:spTree>
    <p:extLst>
      <p:ext uri="{BB962C8B-B14F-4D97-AF65-F5344CB8AC3E}">
        <p14:creationId xmlns:p14="http://schemas.microsoft.com/office/powerpoint/2010/main" val="4110699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52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8CDBD6A8-7EF0-264A-898A-C924C4680060}"/>
              </a:ext>
            </a:extLst>
          </p:cNvPr>
          <p:cNvSpPr/>
          <p:nvPr/>
        </p:nvSpPr>
        <p:spPr>
          <a:xfrm rot="3021028">
            <a:off x="2575316" y="5282847"/>
            <a:ext cx="586780" cy="397385"/>
          </a:xfrm>
          <a:prstGeom prst="arc">
            <a:avLst/>
          </a:prstGeom>
          <a:ln w="28575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4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36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</p:spTree>
    <p:extLst>
      <p:ext uri="{BB962C8B-B14F-4D97-AF65-F5344CB8AC3E}">
        <p14:creationId xmlns:p14="http://schemas.microsoft.com/office/powerpoint/2010/main" val="261233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584149"/>
            <a:ext cx="731600" cy="524800"/>
          </a:xfrm>
        </p:spPr>
        <p:txBody>
          <a:bodyPr/>
          <a:lstStyle/>
          <a:p>
            <a:fld id="{B8AB1F1C-5B97-FA47-A21B-131B164DAC8F}" type="slidenum">
              <a:rPr lang="en-US" smtClean="0"/>
              <a:t>37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703299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299362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736611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84854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404799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685909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72930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393192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5073900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42501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726E13F4-F8D2-9E4C-89A0-08B59173B5DB}"/>
              </a:ext>
            </a:extLst>
          </p:cNvPr>
          <p:cNvSpPr/>
          <p:nvPr/>
        </p:nvSpPr>
        <p:spPr>
          <a:xfrm rot="16200000">
            <a:off x="3940979" y="-957679"/>
            <a:ext cx="237411" cy="485145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13037-3381-BF44-8A1F-B5E92B38AA86}"/>
              </a:ext>
            </a:extLst>
          </p:cNvPr>
          <p:cNvSpPr txBox="1"/>
          <p:nvPr/>
        </p:nvSpPr>
        <p:spPr>
          <a:xfrm>
            <a:off x="3783243" y="9617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64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D268E51F-DF99-134A-8015-E32C3B44C571}"/>
              </a:ext>
            </a:extLst>
          </p:cNvPr>
          <p:cNvSpPr/>
          <p:nvPr/>
        </p:nvSpPr>
        <p:spPr>
          <a:xfrm rot="10800000">
            <a:off x="1678472" y="4029770"/>
            <a:ext cx="237411" cy="187044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590CF-4F6D-8E4C-A83D-9AF41113504E}"/>
              </a:ext>
            </a:extLst>
          </p:cNvPr>
          <p:cNvSpPr txBox="1"/>
          <p:nvPr/>
        </p:nvSpPr>
        <p:spPr>
          <a:xfrm>
            <a:off x="1108280" y="472930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668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151-5302-2448-AA98-581D073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6BFF-30A9-7149-9738-8AA75EE4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333" y="3685309"/>
            <a:ext cx="3740166" cy="1492709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/>
              <a:t>flags:</a:t>
            </a:r>
          </a:p>
          <a:p>
            <a:pPr marL="50799" indent="0">
              <a:buNone/>
            </a:pPr>
            <a:endParaRPr lang="en-US" sz="2000" dirty="0"/>
          </a:p>
          <a:p>
            <a:pPr marL="50799" indent="0">
              <a:buNone/>
            </a:pPr>
            <a:r>
              <a:rPr lang="en-US" sz="2000" dirty="0"/>
              <a:t>The last 3 bits in the metadata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D515-D776-4F43-B5A6-4CD9F02ED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0CFAF-5641-5248-8D79-BDD02FED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10"/>
          <a:stretch/>
        </p:blipFill>
        <p:spPr>
          <a:xfrm>
            <a:off x="1147520" y="2792642"/>
            <a:ext cx="5805813" cy="1995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112425-0B98-BD48-9846-7513402ABFE8}"/>
              </a:ext>
            </a:extLst>
          </p:cNvPr>
          <p:cNvSpPr/>
          <p:nvPr/>
        </p:nvSpPr>
        <p:spPr>
          <a:xfrm>
            <a:off x="7192946" y="2735076"/>
            <a:ext cx="138763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19566-E1DB-404D-BF5F-CEEBDD77B4D4}"/>
              </a:ext>
            </a:extLst>
          </p:cNvPr>
          <p:cNvSpPr/>
          <p:nvPr/>
        </p:nvSpPr>
        <p:spPr>
          <a:xfrm>
            <a:off x="8580582" y="2735075"/>
            <a:ext cx="74814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25836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1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EF7-E8E5-BC41-B0C6-D130B965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AF6D-9D55-6443-B2FF-F6327AD7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8763" y="2587290"/>
            <a:ext cx="5114735" cy="3321339"/>
          </a:xfrm>
        </p:spPr>
        <p:txBody>
          <a:bodyPr/>
          <a:lstStyle/>
          <a:p>
            <a:pPr marL="50799" indent="0">
              <a:buNone/>
            </a:pPr>
            <a:r>
              <a:rPr lang="en-US" dirty="0"/>
              <a:t>8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13C3F-5B97-E845-AA34-3C2D61EFA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A915A-42FD-874B-9638-2D4F5B9835CC}"/>
              </a:ext>
            </a:extLst>
          </p:cNvPr>
          <p:cNvSpPr/>
          <p:nvPr/>
        </p:nvSpPr>
        <p:spPr>
          <a:xfrm>
            <a:off x="2029819" y="2587294"/>
            <a:ext cx="2094220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CC115-30C6-E449-85D5-5351F5DE6F5F}"/>
              </a:ext>
            </a:extLst>
          </p:cNvPr>
          <p:cNvSpPr/>
          <p:nvPr/>
        </p:nvSpPr>
        <p:spPr>
          <a:xfrm>
            <a:off x="4137893" y="2587293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7655-B360-A849-BB63-328D681FCE11}"/>
              </a:ext>
            </a:extLst>
          </p:cNvPr>
          <p:cNvSpPr/>
          <p:nvPr/>
        </p:nvSpPr>
        <p:spPr>
          <a:xfrm>
            <a:off x="2036745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B8F1B-94F5-6245-B7DD-65F7976AB58D}"/>
              </a:ext>
            </a:extLst>
          </p:cNvPr>
          <p:cNvSpPr/>
          <p:nvPr/>
        </p:nvSpPr>
        <p:spPr>
          <a:xfrm>
            <a:off x="7019632" y="2587294"/>
            <a:ext cx="2108074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8CE48-3FFB-F64B-A7F7-7F1228378D46}"/>
              </a:ext>
            </a:extLst>
          </p:cNvPr>
          <p:cNvSpPr/>
          <p:nvPr/>
        </p:nvSpPr>
        <p:spPr>
          <a:xfrm>
            <a:off x="7026558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BCB9B-5874-0749-857D-32DE65FCFFCD}"/>
              </a:ext>
            </a:extLst>
          </p:cNvPr>
          <p:cNvSpPr/>
          <p:nvPr/>
        </p:nvSpPr>
        <p:spPr>
          <a:xfrm>
            <a:off x="9127707" y="2587292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9C498B-488E-A443-B33F-98FBD2ED6EE4}"/>
              </a:ext>
            </a:extLst>
          </p:cNvPr>
          <p:cNvSpPr/>
          <p:nvPr/>
        </p:nvSpPr>
        <p:spPr>
          <a:xfrm>
            <a:off x="7026558" y="3254084"/>
            <a:ext cx="2821578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3C0B-6664-0340-857F-424D351FE6FD}"/>
              </a:ext>
            </a:extLst>
          </p:cNvPr>
          <p:cNvSpPr txBox="1"/>
          <p:nvPr/>
        </p:nvSpPr>
        <p:spPr>
          <a:xfrm>
            <a:off x="2724727" y="5383627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Allocated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BC4C7-B8F6-A54B-B664-F22FA33011DF}"/>
              </a:ext>
            </a:extLst>
          </p:cNvPr>
          <p:cNvSpPr txBox="1"/>
          <p:nvPr/>
        </p:nvSpPr>
        <p:spPr>
          <a:xfrm>
            <a:off x="8018001" y="538362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Freed</a:t>
            </a:r>
          </a:p>
        </p:txBody>
      </p:sp>
    </p:spTree>
    <p:extLst>
      <p:ext uri="{BB962C8B-B14F-4D97-AF65-F5344CB8AC3E}">
        <p14:creationId xmlns:p14="http://schemas.microsoft.com/office/powerpoint/2010/main" val="1872402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0964-9528-744B-977B-8D5BFACD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 chunk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C6EC-421C-564B-AF2D-D120F4CF1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9A1-7CBC-9242-A794-E34B10581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36F3-3E37-174A-9231-923827B8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2"/>
          <a:stretch/>
        </p:blipFill>
        <p:spPr>
          <a:xfrm>
            <a:off x="2198254" y="2761754"/>
            <a:ext cx="7305966" cy="24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6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85E6-CED3-2B4E-BCAB-69BC7422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/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40A5-D199-3B47-99AC-CC8A9206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Memory Free:</a:t>
            </a:r>
          </a:p>
          <a:p>
            <a:r>
              <a:rPr lang="en-US" dirty="0"/>
              <a:t>If </a:t>
            </a:r>
            <a:r>
              <a:rPr lang="en-US" dirty="0" err="1"/>
              <a:t>tcache</a:t>
            </a:r>
            <a:r>
              <a:rPr lang="en-US" dirty="0"/>
              <a:t> bins has space, goes to the </a:t>
            </a:r>
            <a:r>
              <a:rPr lang="en-US" dirty="0" err="1"/>
              <a:t>tcache</a:t>
            </a:r>
            <a:r>
              <a:rPr lang="en-US" dirty="0"/>
              <a:t> bin.</a:t>
            </a:r>
          </a:p>
          <a:p>
            <a:r>
              <a:rPr lang="en-US" dirty="0"/>
              <a:t>Adding to the head of the chain (why?)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Memory Allocation:</a:t>
            </a:r>
          </a:p>
          <a:p>
            <a:r>
              <a:rPr lang="en-US" dirty="0"/>
              <a:t>If there’s available chunks in the </a:t>
            </a:r>
            <a:r>
              <a:rPr lang="en-US" dirty="0" err="1"/>
              <a:t>tcache</a:t>
            </a:r>
            <a:r>
              <a:rPr lang="en-US" dirty="0"/>
              <a:t> bin, use it</a:t>
            </a:r>
          </a:p>
          <a:p>
            <a:r>
              <a:rPr lang="en-US" dirty="0"/>
              <a:t>Always use the first chunk in the chain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2BE6-72D9-8F4D-8298-3F21AF34E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4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10FBF0-9074-8D4F-A9F4-783ADB9B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4DB9-AB86-4645-AA7D-C8FDF7C77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43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44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AE5778-9BC7-724E-8307-A09301B0BF83}"/>
              </a:ext>
            </a:extLst>
          </p:cNvPr>
          <p:cNvCxnSpPr/>
          <p:nvPr/>
        </p:nvCxnSpPr>
        <p:spPr>
          <a:xfrm>
            <a:off x="7088863" y="4478293"/>
            <a:ext cx="16540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825374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45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E8844-5B84-8149-9B11-76116E64CCD5}"/>
              </a:ext>
            </a:extLst>
          </p:cNvPr>
          <p:cNvSpPr txBox="1"/>
          <p:nvPr/>
        </p:nvSpPr>
        <p:spPr>
          <a:xfrm>
            <a:off x="7758820" y="4309450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</p:txBody>
      </p:sp>
    </p:spTree>
    <p:extLst>
      <p:ext uri="{BB962C8B-B14F-4D97-AF65-F5344CB8AC3E}">
        <p14:creationId xmlns:p14="http://schemas.microsoft.com/office/powerpoint/2010/main" val="2870491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E98-2151-584F-8454-76D06F8F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9163-B59B-2D46-A5DE-8E97063C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a memory chunk</a:t>
            </a:r>
          </a:p>
          <a:p>
            <a:pPr marL="507999" indent="-457200">
              <a:buAutoNum type="arabicPeriod"/>
            </a:pPr>
            <a:r>
              <a:rPr lang="en-US" dirty="0"/>
              <a:t>After a chunk is freed, metadata will be saved on the chunk</a:t>
            </a:r>
          </a:p>
          <a:p>
            <a:pPr marL="507999" indent="-457200">
              <a:buAutoNum type="arabicPeriod"/>
            </a:pPr>
            <a:r>
              <a:rPr lang="en-US" dirty="0"/>
              <a:t>Edit the chunk -&gt; change the metadata on heap</a:t>
            </a:r>
          </a:p>
          <a:p>
            <a:pPr marL="507999" indent="-457200">
              <a:buAutoNum type="arabicPeriod"/>
            </a:pPr>
            <a:r>
              <a:rPr lang="en-US" dirty="0"/>
              <a:t>Link the victim memory onto a bin (</a:t>
            </a:r>
            <a:r>
              <a:rPr lang="en-US" dirty="0" err="1"/>
              <a:t>tcachebin</a:t>
            </a:r>
            <a:r>
              <a:rPr lang="en-US" dirty="0"/>
              <a:t>)</a:t>
            </a:r>
          </a:p>
          <a:p>
            <a:pPr marL="507999" indent="-457200">
              <a:buAutoNum type="arabicPeriod"/>
            </a:pPr>
            <a:r>
              <a:rPr lang="en-US" dirty="0"/>
              <a:t>Get access to the victim memory by heap allocation </a:t>
            </a:r>
          </a:p>
          <a:p>
            <a:pPr marL="507999" indent="-457200">
              <a:buAutoNum type="arabicPeriod"/>
            </a:pPr>
            <a:r>
              <a:rPr lang="en-US" dirty="0"/>
              <a:t>Read or write victim memory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 /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13397-55F5-9B4F-A5BE-D6FE27781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6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278-884F-CB49-BFBB-B207650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read/write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0073-F027-9446-822A-BB6F4EF7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Once arbitrary read/write exists:</a:t>
            </a:r>
          </a:p>
          <a:p>
            <a:pPr marL="507999" indent="-457200">
              <a:buAutoNum type="arabicPeriod"/>
            </a:pPr>
            <a:r>
              <a:rPr lang="en-US" dirty="0"/>
              <a:t>Overwrite GOT table</a:t>
            </a:r>
          </a:p>
          <a:p>
            <a:pPr marL="507999" indent="-457200">
              <a:buAutoNum type="arabicPeriod"/>
            </a:pPr>
            <a:r>
              <a:rPr lang="en-US" dirty="0"/>
              <a:t>Overwrite saved return address</a:t>
            </a:r>
          </a:p>
          <a:p>
            <a:pPr marL="507999" indent="-457200">
              <a:buAutoNum type="arabicPeriod"/>
            </a:pPr>
            <a:r>
              <a:rPr lang="en-US" dirty="0"/>
              <a:t>Overwrite function pointer</a:t>
            </a:r>
          </a:p>
          <a:p>
            <a:pPr marL="507999" indent="-457200">
              <a:buAutoNum type="arabicPeriod"/>
            </a:pPr>
            <a:r>
              <a:rPr lang="en-US" dirty="0" err="1"/>
              <a:t>glibc</a:t>
            </a:r>
            <a:r>
              <a:rPr lang="en-US" dirty="0"/>
              <a:t> function (</a:t>
            </a:r>
            <a:r>
              <a:rPr lang="en-US" dirty="0" err="1"/>
              <a:t>e.g</a:t>
            </a:r>
            <a:r>
              <a:rPr lang="en-US" dirty="0"/>
              <a:t>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pPr marL="50799" indent="0">
              <a:buNone/>
            </a:pPr>
            <a:r>
              <a:rPr lang="en-US" dirty="0"/>
              <a:t>Arbitrary read will help us know the base of </a:t>
            </a:r>
            <a:r>
              <a:rPr lang="en-US" dirty="0" err="1"/>
              <a:t>libc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0784-667C-4F4D-8754-19CE8CAD6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96E-D250-2E4B-A815-0AE90B9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F19B-ECD7-A846-854F-8C64B617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To execute malicious code:</a:t>
            </a:r>
          </a:p>
          <a:p>
            <a:pPr marL="507999" indent="-457200">
              <a:buAutoNum type="arabicPeriod"/>
            </a:pPr>
            <a:r>
              <a:rPr lang="en-US" dirty="0"/>
              <a:t>Malicious function</a:t>
            </a:r>
          </a:p>
          <a:p>
            <a:pPr marL="507999" indent="-457200">
              <a:buAutoNum type="arabicPeriod"/>
            </a:pPr>
            <a:r>
              <a:rPr lang="en-US" dirty="0"/>
              <a:t>Shellcode</a:t>
            </a:r>
          </a:p>
          <a:p>
            <a:pPr marL="507999" indent="-457200">
              <a:buAutoNum type="arabicPeriod"/>
            </a:pPr>
            <a:r>
              <a:rPr lang="en-US" dirty="0"/>
              <a:t>ROP chain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11BC-0AD5-2243-AE70-85C08DFA0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E54110-C745-475F-833F-17BF0D6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r>
              <a:rPr lang="en-US" dirty="0"/>
              <a:t>Heap is fun!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9C931DD-7F88-41F9-BD56-ED4AD073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</p:spPr>
        <p:txBody>
          <a:bodyPr/>
          <a:lstStyle/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 err="1"/>
              <a:t>nc</a:t>
            </a:r>
            <a:r>
              <a:rPr lang="en-US" dirty="0"/>
              <a:t> asu-cse545.com 9999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sz="1800" dirty="0"/>
              <a:t>binary: </a:t>
            </a:r>
            <a:r>
              <a:rPr lang="en-US" sz="1800" dirty="0">
                <a:hlinkClick r:id="rId3"/>
              </a:rPr>
              <a:t>https://www.tiffanybao.com//courses/cse545/labs/week9/double_free</a:t>
            </a:r>
            <a:endParaRPr lang="en-US" sz="1800" dirty="0"/>
          </a:p>
          <a:p>
            <a:pPr marL="50799" indent="0">
              <a:buNone/>
            </a:pPr>
            <a:endParaRPr lang="en-US" sz="1800" dirty="0"/>
          </a:p>
          <a:p>
            <a:pPr marL="50799" indent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4"/>
              </a:rPr>
              <a:t>https://www.tiffanybao.com//courses/cse545/labs/week9/double_free.c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CA042-3813-7845-B2BC-C44A48DB37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8AB1F1C-5B97-FA47-A21B-131B164DAC8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6691-CD6D-AD40-BD4F-83A9FB19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2EF32-55A4-DE4F-ACD5-62096816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lnSpc>
                <a:spcPct val="150000"/>
              </a:lnSpc>
              <a:buNone/>
            </a:pPr>
            <a:r>
              <a:rPr lang="en-US" dirty="0" err="1"/>
              <a:t>Tcache</a:t>
            </a:r>
            <a:r>
              <a:rPr lang="en-US" dirty="0"/>
              <a:t> -- Continued!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Double Free Vulnerability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Heap Overflow Vulnerability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2F9C-6FDD-0F42-ABBF-85462175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10FBF0-9074-8D4F-A9F4-783ADB9B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Double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4DB9-AB86-4645-AA7D-C8FDF7C77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 rot="16200000" flipH="1">
            <a:off x="3273210" y="4193831"/>
            <a:ext cx="511703" cy="7199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3889031" y="4559166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BF48DD-5767-EF4A-922D-31101CE7B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20"/>
          <a:stretch/>
        </p:blipFill>
        <p:spPr>
          <a:xfrm>
            <a:off x="5802943" y="3866680"/>
            <a:ext cx="5010254" cy="500974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40A8063-8301-8546-BD35-1EC05811377B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757F7-35C0-4945-A60F-66DE9B093884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BD21D5-E77D-0F45-9556-9D11A1725D07}"/>
              </a:ext>
            </a:extLst>
          </p:cNvPr>
          <p:cNvCxnSpPr/>
          <p:nvPr/>
        </p:nvCxnSpPr>
        <p:spPr>
          <a:xfrm>
            <a:off x="7088863" y="4128888"/>
            <a:ext cx="16540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644A5E-D78A-624E-AA6E-C7732A88915C}"/>
              </a:ext>
            </a:extLst>
          </p:cNvPr>
          <p:cNvSpPr txBox="1"/>
          <p:nvPr/>
        </p:nvSpPr>
        <p:spPr>
          <a:xfrm>
            <a:off x="5812987" y="4732790"/>
            <a:ext cx="147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  <a:p>
            <a:r>
              <a:rPr lang="en-US" sz="24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</p:txBody>
      </p:sp>
    </p:spTree>
    <p:extLst>
      <p:ext uri="{BB962C8B-B14F-4D97-AF65-F5344CB8AC3E}">
        <p14:creationId xmlns:p14="http://schemas.microsoft.com/office/powerpoint/2010/main" val="66246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326BE-0F00-F745-9BD8-548384C91C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4AC13-D74D-334D-BF77-653F62267665}"/>
              </a:ext>
            </a:extLst>
          </p:cNvPr>
          <p:cNvSpPr/>
          <p:nvPr/>
        </p:nvSpPr>
        <p:spPr>
          <a:xfrm>
            <a:off x="1975162" y="1319223"/>
            <a:ext cx="7369560" cy="421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pitchFamily="2" charset="0"/>
              </a:rPr>
              <a:t>act_edit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n,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latin typeface="Courier" pitchFamily="2" charset="0"/>
              </a:rPr>
              <a:t>s){</a:t>
            </a:r>
            <a:endParaRPr lang="en-US" dirty="0">
              <a:solidFill>
                <a:srgbClr val="B0004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2000" dirty="0">
                <a:latin typeface="Courier" pitchFamily="2" charset="0"/>
              </a:rPr>
              <a:t> (used[n]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sz="2000" dirty="0">
                <a:latin typeface="Courier" pitchFamily="2" charset="0"/>
              </a:rPr>
              <a:t> FREED)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008000"/>
                </a:solidFill>
                <a:latin typeface="Courier" pitchFamily="2" charset="0"/>
              </a:rPr>
              <a:t>return</a:t>
            </a:r>
            <a:r>
              <a:rPr lang="en-US" sz="2000" dirty="0">
                <a:latin typeface="Courier" pitchFamily="2" charset="0"/>
              </a:rPr>
              <a:t>;</a:t>
            </a:r>
            <a:endParaRPr lang="en-US" sz="2000" dirty="0">
              <a:solidFill>
                <a:srgbClr val="008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fprintf</a:t>
            </a:r>
            <a:r>
              <a:rPr lang="en-US" dirty="0">
                <a:latin typeface="Courier" pitchFamily="2" charset="0"/>
              </a:rPr>
              <a:t>(stderr,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"Editing pointer %d: %p</a:t>
            </a:r>
            <a:r>
              <a:rPr lang="en-US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dirty="0">
                <a:latin typeface="Courier" pitchFamily="2" charset="0"/>
              </a:rPr>
              <a:t>, n, </a:t>
            </a:r>
            <a:r>
              <a:rPr lang="en-US" dirty="0" err="1">
                <a:latin typeface="Courier" pitchFamily="2" charset="0"/>
              </a:rPr>
              <a:t>ptrs</a:t>
            </a:r>
            <a:r>
              <a:rPr lang="en-US" dirty="0">
                <a:latin typeface="Courier" pitchFamily="2" charset="0"/>
              </a:rPr>
              <a:t>[n]);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l1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strlen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ptrs</a:t>
            </a:r>
            <a:r>
              <a:rPr lang="en-US" dirty="0">
                <a:latin typeface="Courier" pitchFamily="2" charset="0"/>
              </a:rPr>
              <a:t>[n]);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l2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strlen</a:t>
            </a:r>
            <a:r>
              <a:rPr lang="en-US" dirty="0">
                <a:latin typeface="Courier" pitchFamily="2" charset="0"/>
              </a:rPr>
              <a:t>(s);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l;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(l1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l2) l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l2;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else</a:t>
            </a:r>
            <a:r>
              <a:rPr lang="en-US" dirty="0">
                <a:latin typeface="Courier" pitchFamily="2" charset="0"/>
              </a:rPr>
              <a:t> l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l1;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memcpy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ptrs</a:t>
            </a:r>
            <a:r>
              <a:rPr lang="en-US" dirty="0">
                <a:latin typeface="Courier" pitchFamily="2" charset="0"/>
              </a:rPr>
              <a:t>[n], s, l);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30463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1312</Words>
  <Application>Microsoft Macintosh PowerPoint</Application>
  <PresentationFormat>Widescreen</PresentationFormat>
  <Paragraphs>510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Bangers</vt:lpstr>
      <vt:lpstr>Calibri</vt:lpstr>
      <vt:lpstr>Courier</vt:lpstr>
      <vt:lpstr>Sniglet</vt:lpstr>
      <vt:lpstr>CSE545</vt:lpstr>
      <vt:lpstr>CSE 545 F2020, Week 9  The world of Heap: II  Tiffany Bao tbao@asu.edu</vt:lpstr>
      <vt:lpstr>PowerPoint Presentation</vt:lpstr>
      <vt:lpstr>PowerPoint Presentation</vt:lpstr>
      <vt:lpstr>In-class Lab</vt:lpstr>
      <vt:lpstr>Heap is fun!</vt:lpstr>
      <vt:lpstr>Outline</vt:lpstr>
      <vt:lpstr> Double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Arbitrary read/write</vt:lpstr>
      <vt:lpstr>Arbitrary execution</vt:lpstr>
      <vt:lpstr>Heap Overflow</vt:lpstr>
      <vt:lpstr>PowerPoint Presentation</vt:lpstr>
      <vt:lpstr>PowerPoint Presentation</vt:lpstr>
      <vt:lpstr>PowerPoint Presentation</vt:lpstr>
      <vt:lpstr>In-class Lab</vt:lpstr>
      <vt:lpstr>Heap is fun!</vt:lpstr>
      <vt:lpstr>Heap</vt:lpstr>
      <vt:lpstr>Memory Allocator</vt:lpstr>
      <vt:lpstr>PowerPoint Presentation</vt:lpstr>
      <vt:lpstr>why there are so many allocators?</vt:lpstr>
      <vt:lpstr>Our Content</vt:lpstr>
      <vt:lpstr>want a copy of glibc 2.27?</vt:lpstr>
      <vt:lpstr>This week: Overview</vt:lpstr>
      <vt:lpstr>tcache:  Data Structure</vt:lpstr>
      <vt:lpstr>PowerPoint Presentation</vt:lpstr>
      <vt:lpstr>PowerPoint Presentation</vt:lpstr>
      <vt:lpstr>tcache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chunk</vt:lpstr>
      <vt:lpstr>Chunk</vt:lpstr>
      <vt:lpstr>freed chunk example</vt:lpstr>
      <vt:lpstr>Memory allocation / Free</vt:lpstr>
      <vt:lpstr>Use After Free</vt:lpstr>
      <vt:lpstr>PowerPoint Presentation</vt:lpstr>
      <vt:lpstr>PowerPoint Presentation</vt:lpstr>
      <vt:lpstr>PowerPoint Presentation</vt:lpstr>
      <vt:lpstr>Use After Free</vt:lpstr>
      <vt:lpstr>Arbitrary read/write</vt:lpstr>
      <vt:lpstr>Arbitrary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8  The world of Heap: I  Tiffany Bao tbao@asu.edu</dc:title>
  <dc:creator>Tiffany Bao</dc:creator>
  <cp:lastModifiedBy>Tiffany Bao</cp:lastModifiedBy>
  <cp:revision>81</cp:revision>
  <dcterms:created xsi:type="dcterms:W3CDTF">2020-10-22T17:03:06Z</dcterms:created>
  <dcterms:modified xsi:type="dcterms:W3CDTF">2020-10-31T21:17:31Z</dcterms:modified>
</cp:coreProperties>
</file>