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5"/>
  </p:notesMasterIdLst>
  <p:sldIdLst>
    <p:sldId id="257" r:id="rId2"/>
    <p:sldId id="645" r:id="rId3"/>
    <p:sldId id="612" r:id="rId4"/>
    <p:sldId id="614" r:id="rId5"/>
    <p:sldId id="613" r:id="rId6"/>
    <p:sldId id="615" r:id="rId7"/>
    <p:sldId id="616" r:id="rId8"/>
    <p:sldId id="617" r:id="rId9"/>
    <p:sldId id="618" r:id="rId10"/>
    <p:sldId id="619" r:id="rId11"/>
    <p:sldId id="620" r:id="rId12"/>
    <p:sldId id="621" r:id="rId13"/>
    <p:sldId id="623" r:id="rId14"/>
    <p:sldId id="622" r:id="rId15"/>
    <p:sldId id="625" r:id="rId16"/>
    <p:sldId id="626" r:id="rId17"/>
    <p:sldId id="624" r:id="rId18"/>
    <p:sldId id="627" r:id="rId19"/>
    <p:sldId id="636" r:id="rId20"/>
    <p:sldId id="628" r:id="rId21"/>
    <p:sldId id="634" r:id="rId22"/>
    <p:sldId id="635" r:id="rId23"/>
    <p:sldId id="629" r:id="rId24"/>
    <p:sldId id="632" r:id="rId25"/>
    <p:sldId id="631" r:id="rId26"/>
    <p:sldId id="633" r:id="rId27"/>
    <p:sldId id="630" r:id="rId28"/>
    <p:sldId id="637" r:id="rId29"/>
    <p:sldId id="641" r:id="rId30"/>
    <p:sldId id="640" r:id="rId31"/>
    <p:sldId id="642" r:id="rId32"/>
    <p:sldId id="643" r:id="rId33"/>
    <p:sldId id="644"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1"/>
    <p:restoredTop sz="77320"/>
  </p:normalViewPr>
  <p:slideViewPr>
    <p:cSldViewPr snapToGrid="0" snapToObjects="1">
      <p:cViewPr varScale="1">
        <p:scale>
          <a:sx n="115" d="100"/>
          <a:sy n="115" d="100"/>
        </p:scale>
        <p:origin x="728"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0295-79D2-9643-8380-6C60B57E0778}" type="datetimeFigureOut">
              <a:rPr lang="en-US" smtClean="0"/>
              <a:t>11/12/20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513B2-5834-7F44-92C6-32D9C72F6072}" type="slidenum">
              <a:rPr lang="en-US" smtClean="0"/>
              <a:t>‹#›</a:t>
            </a:fld>
            <a:endParaRPr lang="en-US"/>
          </a:p>
        </p:txBody>
      </p:sp>
    </p:spTree>
    <p:extLst>
      <p:ext uri="{BB962C8B-B14F-4D97-AF65-F5344CB8AC3E}">
        <p14:creationId xmlns:p14="http://schemas.microsoft.com/office/powerpoint/2010/main" val="14628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46c57400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646c57400e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azeria-labs.com</a:t>
            </a:r>
            <a:r>
              <a:rPr lang="en-US" dirty="0"/>
              <a:t>/heap-exploitation-part-2-glibc-heap-free-bins/</a:t>
            </a:r>
          </a:p>
        </p:txBody>
      </p:sp>
    </p:spTree>
    <p:extLst>
      <p:ext uri="{BB962C8B-B14F-4D97-AF65-F5344CB8AC3E}">
        <p14:creationId xmlns:p14="http://schemas.microsoft.com/office/powerpoint/2010/main" val="323694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18</a:t>
            </a:fld>
            <a:endParaRPr lang="en-US"/>
          </a:p>
        </p:txBody>
      </p:sp>
    </p:spTree>
    <p:extLst>
      <p:ext uri="{BB962C8B-B14F-4D97-AF65-F5344CB8AC3E}">
        <p14:creationId xmlns:p14="http://schemas.microsoft.com/office/powerpoint/2010/main" val="1643254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19</a:t>
            </a:fld>
            <a:endParaRPr lang="en-US"/>
          </a:p>
        </p:txBody>
      </p:sp>
    </p:spTree>
    <p:extLst>
      <p:ext uri="{BB962C8B-B14F-4D97-AF65-F5344CB8AC3E}">
        <p14:creationId xmlns:p14="http://schemas.microsoft.com/office/powerpoint/2010/main" val="28206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20</a:t>
            </a:fld>
            <a:endParaRPr lang="en-US"/>
          </a:p>
        </p:txBody>
      </p:sp>
    </p:spTree>
    <p:extLst>
      <p:ext uri="{BB962C8B-B14F-4D97-AF65-F5344CB8AC3E}">
        <p14:creationId xmlns:p14="http://schemas.microsoft.com/office/powerpoint/2010/main" val="409042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suitable (exact match only) chunk in the </a:t>
            </a:r>
            <a:r>
              <a:rPr lang="en-US" dirty="0" err="1"/>
              <a:t>tcache</a:t>
            </a:r>
            <a:r>
              <a:rPr lang="en-US" dirty="0"/>
              <a:t>,</a:t>
            </a:r>
            <a:r>
              <a:rPr lang="zh-CN" altLang="en-US" dirty="0"/>
              <a:t> </a:t>
            </a:r>
            <a:r>
              <a:rPr lang="en-US" altLang="zh-CN" dirty="0"/>
              <a:t>return the </a:t>
            </a:r>
            <a:r>
              <a:rPr lang="en-US" altLang="zh-CN" dirty="0" err="1"/>
              <a:t>tcache</a:t>
            </a:r>
            <a:r>
              <a:rPr lang="en-US" altLang="zh-CN" dirty="0"/>
              <a:t> chunk</a:t>
            </a:r>
            <a:r>
              <a:rPr lang="en-US" dirty="0"/>
              <a:t>.</a:t>
            </a:r>
          </a:p>
          <a:p>
            <a:pPr marL="171450" indent="-171450">
              <a:buFont typeface="Arial" panose="020B0604020202020204" pitchFamily="34" charset="0"/>
              <a:buChar char="•"/>
            </a:pPr>
            <a:r>
              <a:rPr lang="en-US" dirty="0"/>
              <a:t>If the request is large enough, </a:t>
            </a:r>
            <a:r>
              <a:rPr lang="en-US" dirty="0" err="1"/>
              <a:t>mmap</a:t>
            </a:r>
            <a:r>
              <a:rPr lang="en-US" dirty="0"/>
              <a:t>() is used to request memory directly from the operating system. Note that the threshold for </a:t>
            </a:r>
            <a:r>
              <a:rPr lang="en-US" dirty="0" err="1"/>
              <a:t>mmap'ing</a:t>
            </a:r>
            <a:r>
              <a:rPr lang="en-US" dirty="0"/>
              <a:t> is dynamic, unless overridden by M_MMAP_THRESHOLD (see </a:t>
            </a:r>
            <a:r>
              <a:rPr lang="en-US" dirty="0" err="1"/>
              <a:t>mallopt</a:t>
            </a:r>
            <a:r>
              <a:rPr lang="en-US" dirty="0"/>
              <a:t>() documentation), and there may be a limit to how many such mappings there can be at one time.</a:t>
            </a:r>
          </a:p>
          <a:p>
            <a:pPr marL="171450" indent="-171450">
              <a:buFont typeface="Arial" panose="020B0604020202020204" pitchFamily="34" charset="0"/>
              <a:buChar char="•"/>
            </a:pPr>
            <a:r>
              <a:rPr lang="en-US" dirty="0"/>
              <a:t>If the appropriate </a:t>
            </a:r>
            <a:r>
              <a:rPr lang="en-US" dirty="0" err="1"/>
              <a:t>fastbin</a:t>
            </a:r>
            <a:r>
              <a:rPr lang="en-US" dirty="0"/>
              <a:t> has a chunk in it, use that. If additional chunks are available, also pre-fill the </a:t>
            </a:r>
            <a:r>
              <a:rPr lang="en-US" dirty="0" err="1"/>
              <a:t>tcache</a:t>
            </a:r>
            <a:r>
              <a:rPr lang="en-US" dirty="0"/>
              <a:t>.</a:t>
            </a:r>
          </a:p>
          <a:p>
            <a:pPr marL="171450" indent="-171450">
              <a:buFont typeface="Arial" panose="020B0604020202020204" pitchFamily="34" charset="0"/>
              <a:buChar char="•"/>
            </a:pPr>
            <a:r>
              <a:rPr lang="en-US" dirty="0"/>
              <a:t>If the appropriate </a:t>
            </a:r>
            <a:r>
              <a:rPr lang="en-US" dirty="0" err="1"/>
              <a:t>smallbin</a:t>
            </a:r>
            <a:r>
              <a:rPr lang="en-US" dirty="0"/>
              <a:t> has a chunk in it, use that, possibly pre-filling the </a:t>
            </a:r>
            <a:r>
              <a:rPr lang="en-US" dirty="0" err="1"/>
              <a:t>tcache</a:t>
            </a:r>
            <a:r>
              <a:rPr lang="en-US" dirty="0"/>
              <a:t> here also.</a:t>
            </a:r>
          </a:p>
          <a:p>
            <a:pPr marL="171450" indent="-171450">
              <a:buFont typeface="Arial" panose="020B0604020202020204" pitchFamily="34" charset="0"/>
              <a:buChar char="•"/>
            </a:pPr>
            <a:r>
              <a:rPr lang="en-US" dirty="0"/>
              <a:t>If the request is "large", take a moment to take everything in the </a:t>
            </a:r>
            <a:r>
              <a:rPr lang="en-US" dirty="0" err="1"/>
              <a:t>fastbins</a:t>
            </a:r>
            <a:r>
              <a:rPr lang="en-US" dirty="0"/>
              <a:t> and move them to the unsorted bin, coalescing them as you go.</a:t>
            </a:r>
          </a:p>
          <a:p>
            <a:pPr marL="171450" indent="-171450">
              <a:buFont typeface="Arial" panose="020B0604020202020204" pitchFamily="34" charset="0"/>
              <a:buChar char="•"/>
            </a:pPr>
            <a:r>
              <a:rPr lang="en-US" dirty="0"/>
              <a:t>Start taking chunks off the unsorted list, and moving them to small/large bins, coalescing as you go (note that this is the only place in the code that puts chunks into the small/large bins). If a chunk of the right size is seen, use that.</a:t>
            </a:r>
          </a:p>
          <a:p>
            <a:pPr marL="171450" indent="-171450">
              <a:buFont typeface="Arial" panose="020B0604020202020204" pitchFamily="34" charset="0"/>
              <a:buChar char="•"/>
            </a:pPr>
            <a:r>
              <a:rPr lang="en-US" dirty="0"/>
              <a:t>If the request is "large", search the appropriate large bin, and successively larger bins, until a large-enough chunk is found.</a:t>
            </a:r>
          </a:p>
          <a:p>
            <a:pPr marL="171450" indent="-171450">
              <a:buFont typeface="Arial" panose="020B0604020202020204" pitchFamily="34" charset="0"/>
              <a:buChar char="•"/>
            </a:pPr>
            <a:r>
              <a:rPr lang="en-US" dirty="0"/>
              <a:t>If we still have chunks in the </a:t>
            </a:r>
            <a:r>
              <a:rPr lang="en-US" dirty="0" err="1"/>
              <a:t>fastbins</a:t>
            </a:r>
            <a:r>
              <a:rPr lang="en-US" dirty="0"/>
              <a:t> (this may happen for "small" requests), consolidate those and repeat the previous two steps.</a:t>
            </a:r>
          </a:p>
          <a:p>
            <a:pPr marL="171450" indent="-171450">
              <a:buFont typeface="Arial" panose="020B0604020202020204" pitchFamily="34" charset="0"/>
              <a:buChar char="•"/>
            </a:pPr>
            <a:r>
              <a:rPr lang="en-US" dirty="0"/>
              <a:t>Split off part of the "top" chunk, possibly enlarging "top" beforehand.</a:t>
            </a:r>
          </a:p>
          <a:p>
            <a:endParaRPr lang="en-US" dirty="0"/>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21</a:t>
            </a:fld>
            <a:endParaRPr lang="en-US"/>
          </a:p>
        </p:txBody>
      </p:sp>
    </p:spTree>
    <p:extLst>
      <p:ext uri="{BB962C8B-B14F-4D97-AF65-F5344CB8AC3E}">
        <p14:creationId xmlns:p14="http://schemas.microsoft.com/office/powerpoint/2010/main" val="150245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xz.aliyun.com</a:t>
            </a:r>
            <a:r>
              <a:rPr lang="en-US" dirty="0"/>
              <a:t>/t/2582</a:t>
            </a:r>
          </a:p>
        </p:txBody>
      </p:sp>
      <p:sp>
        <p:nvSpPr>
          <p:cNvPr id="4" name="Slide Number Placeholder 3"/>
          <p:cNvSpPr>
            <a:spLocks noGrp="1"/>
          </p:cNvSpPr>
          <p:nvPr>
            <p:ph type="sldNum" sz="quarter" idx="5"/>
          </p:nvPr>
        </p:nvSpPr>
        <p:spPr/>
        <p:txBody>
          <a:bodyPr/>
          <a:lstStyle/>
          <a:p>
            <a:fld id="{F88513B2-5834-7F44-92C6-32D9C72F6072}" type="slidenum">
              <a:rPr lang="en-US" smtClean="0"/>
              <a:t>29</a:t>
            </a:fld>
            <a:endParaRPr lang="en-US"/>
          </a:p>
        </p:txBody>
      </p:sp>
    </p:spTree>
    <p:extLst>
      <p:ext uri="{BB962C8B-B14F-4D97-AF65-F5344CB8AC3E}">
        <p14:creationId xmlns:p14="http://schemas.microsoft.com/office/powerpoint/2010/main" val="115131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32</a:t>
            </a:fld>
            <a:endParaRPr lang="en-US"/>
          </a:p>
        </p:txBody>
      </p:sp>
    </p:spTree>
    <p:extLst>
      <p:ext uri="{BB962C8B-B14F-4D97-AF65-F5344CB8AC3E}">
        <p14:creationId xmlns:p14="http://schemas.microsoft.com/office/powerpoint/2010/main" val="298965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8513B2-5834-7F44-92C6-32D9C72F6072}" type="slidenum">
              <a:rPr lang="en-US" smtClean="0"/>
              <a:t>1</a:t>
            </a:fld>
            <a:endParaRPr lang="en-US"/>
          </a:p>
        </p:txBody>
      </p:sp>
    </p:spTree>
    <p:extLst>
      <p:ext uri="{BB962C8B-B14F-4D97-AF65-F5344CB8AC3E}">
        <p14:creationId xmlns:p14="http://schemas.microsoft.com/office/powerpoint/2010/main" val="226093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sploitfun.wordpress.com</a:t>
            </a:r>
            <a:r>
              <a:rPr lang="en-US" dirty="0"/>
              <a:t>/2015/02/10/understanding-</a:t>
            </a:r>
            <a:r>
              <a:rPr lang="en-US" dirty="0" err="1"/>
              <a:t>glibc</a:t>
            </a:r>
            <a:r>
              <a:rPr lang="en-US" dirty="0"/>
              <a:t>-malloc/</a:t>
            </a:r>
          </a:p>
        </p:txBody>
      </p:sp>
      <p:sp>
        <p:nvSpPr>
          <p:cNvPr id="4" name="Slide Number Placeholder 3"/>
          <p:cNvSpPr>
            <a:spLocks noGrp="1"/>
          </p:cNvSpPr>
          <p:nvPr>
            <p:ph type="sldNum" sz="quarter" idx="5"/>
          </p:nvPr>
        </p:nvSpPr>
        <p:spPr/>
        <p:txBody>
          <a:bodyPr/>
          <a:lstStyle/>
          <a:p>
            <a:fld id="{F88513B2-5834-7F44-92C6-32D9C72F6072}" type="slidenum">
              <a:rPr lang="en-US" smtClean="0"/>
              <a:t>5</a:t>
            </a:fld>
            <a:endParaRPr lang="en-US"/>
          </a:p>
        </p:txBody>
      </p:sp>
    </p:spTree>
    <p:extLst>
      <p:ext uri="{BB962C8B-B14F-4D97-AF65-F5344CB8AC3E}">
        <p14:creationId xmlns:p14="http://schemas.microsoft.com/office/powerpoint/2010/main" val="19100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During early days of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dlmalloc</a:t>
            </a:r>
            <a:r>
              <a:rPr lang="en-US" sz="1200" b="0" i="0" kern="1200" dirty="0">
                <a:solidFill>
                  <a:schemeClr val="tx1"/>
                </a:solidFill>
                <a:effectLst/>
                <a:latin typeface="+mn-lt"/>
                <a:ea typeface="+mn-ea"/>
                <a:cs typeface="+mn-cs"/>
              </a:rPr>
              <a:t> was used as the default memory allocator. But later due to ptmalloc2’s threading support, it became the default memory allocator for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Threading support helps in improving memory allocator performance and hence application performance. </a:t>
            </a:r>
            <a:r>
              <a:rPr lang="en-US" dirty="0"/>
              <a:t>In </a:t>
            </a:r>
            <a:r>
              <a:rPr lang="en-US" dirty="0" err="1"/>
              <a:t>dlmalloc</a:t>
            </a:r>
            <a:r>
              <a:rPr lang="en-US" dirty="0"/>
              <a:t> when two threads call malloc at the same time ONLY one thread can enter the critical section</a:t>
            </a:r>
            <a:r>
              <a:rPr lang="en-US" sz="1200" b="0" i="0" kern="1200" dirty="0">
                <a:solidFill>
                  <a:schemeClr val="tx1"/>
                </a:solidFill>
                <a:effectLst/>
                <a:latin typeface="+mn-lt"/>
                <a:ea typeface="+mn-ea"/>
                <a:cs typeface="+mn-cs"/>
              </a:rPr>
              <a:t>, since </a:t>
            </a:r>
            <a:r>
              <a:rPr lang="en-US" sz="1200" b="0" i="0" kern="1200" dirty="0" err="1">
                <a:solidFill>
                  <a:schemeClr val="tx1"/>
                </a:solidFill>
                <a:effectLst/>
                <a:latin typeface="+mn-lt"/>
                <a:ea typeface="+mn-ea"/>
                <a:cs typeface="+mn-cs"/>
              </a:rPr>
              <a:t>freelist</a:t>
            </a:r>
            <a:r>
              <a:rPr lang="en-US" sz="1200" b="0" i="0" kern="1200" dirty="0">
                <a:solidFill>
                  <a:schemeClr val="tx1"/>
                </a:solidFill>
                <a:effectLst/>
                <a:latin typeface="+mn-lt"/>
                <a:ea typeface="+mn-ea"/>
                <a:cs typeface="+mn-cs"/>
              </a:rPr>
              <a:t> data structure is shared among all the available threads. Hence memory allocation takes time in multi threaded applications, resulting in performance degradation. While in ptmalloc2, when two threads call malloc at the same time memory is allocated immediately since each thread maintains a separate heap segment and hence </a:t>
            </a:r>
            <a:r>
              <a:rPr lang="en-US" sz="1200" b="0" i="0" kern="1200" dirty="0" err="1">
                <a:solidFill>
                  <a:schemeClr val="tx1"/>
                </a:solidFill>
                <a:effectLst/>
                <a:latin typeface="+mn-lt"/>
                <a:ea typeface="+mn-ea"/>
                <a:cs typeface="+mn-cs"/>
              </a:rPr>
              <a:t>freelist</a:t>
            </a:r>
            <a:r>
              <a:rPr lang="en-US" sz="1200" b="0" i="0" kern="1200" dirty="0">
                <a:solidFill>
                  <a:schemeClr val="tx1"/>
                </a:solidFill>
                <a:effectLst/>
                <a:latin typeface="+mn-lt"/>
                <a:ea typeface="+mn-ea"/>
                <a:cs typeface="+mn-cs"/>
              </a:rPr>
              <a:t> data structures maintaining those heaps are also separate. </a:t>
            </a:r>
            <a:r>
              <a:rPr lang="en-US" dirty="0"/>
              <a:t>This act of maintaining separate heap and </a:t>
            </a:r>
            <a:r>
              <a:rPr lang="en-US" dirty="0" err="1"/>
              <a:t>freelist</a:t>
            </a:r>
            <a:r>
              <a:rPr lang="en-US" dirty="0"/>
              <a:t> data structures for each thread is called </a:t>
            </a:r>
            <a:r>
              <a:rPr lang="en-US" sz="1200" b="1" i="0" kern="1200" dirty="0">
                <a:solidFill>
                  <a:schemeClr val="tx1"/>
                </a:solidFill>
                <a:effectLst/>
                <a:latin typeface="+mn-lt"/>
                <a:ea typeface="+mn-ea"/>
                <a:cs typeface="+mn-cs"/>
              </a:rPr>
              <a:t>per thread arena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7</a:t>
            </a:fld>
            <a:endParaRPr lang="en-US"/>
          </a:p>
        </p:txBody>
      </p:sp>
    </p:spTree>
    <p:extLst>
      <p:ext uri="{BB962C8B-B14F-4D97-AF65-F5344CB8AC3E}">
        <p14:creationId xmlns:p14="http://schemas.microsoft.com/office/powerpoint/2010/main" val="10294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10 </a:t>
            </a:r>
            <a:r>
              <a:rPr lang="en-US" dirty="0" err="1"/>
              <a:t>fastbins</a:t>
            </a:r>
            <a:r>
              <a:rPr lang="en-US" dirty="0"/>
              <a:t> in arena: it is configurable. The default setup uses only 7 (up to </a:t>
            </a:r>
            <a:r>
              <a:rPr lang="en-US" sz="1200" i="1" kern="1200" dirty="0">
                <a:solidFill>
                  <a:schemeClr val="tx1"/>
                </a:solidFill>
                <a:effectLst/>
                <a:latin typeface="+mn-lt"/>
                <a:ea typeface="+mn-ea"/>
                <a:cs typeface="+mn-cs"/>
              </a:rPr>
              <a:t>64*</a:t>
            </a:r>
            <a:r>
              <a:rPr lang="en-US" sz="1200" i="1" kern="1200" dirty="0" err="1">
                <a:solidFill>
                  <a:schemeClr val="tx1"/>
                </a:solidFill>
                <a:effectLst/>
                <a:latin typeface="+mn-lt"/>
                <a:ea typeface="+mn-ea"/>
                <a:cs typeface="+mn-cs"/>
              </a:rPr>
              <a:t>sizeof</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size_t</a:t>
            </a:r>
            <a:r>
              <a:rPr lang="en-US" sz="1200" i="1" kern="1200" dirty="0">
                <a:solidFill>
                  <a:schemeClr val="tx1"/>
                </a:solidFill>
                <a:effectLst/>
                <a:latin typeface="+mn-lt"/>
                <a:ea typeface="+mn-ea"/>
                <a:cs typeface="+mn-cs"/>
              </a:rPr>
              <a:t>)/4 = 64 * 8 / 4 = 0x80 for x64). </a:t>
            </a:r>
            <a:r>
              <a:rPr lang="en-US" dirty="0"/>
              <a:t>The range for this parameter is 0 to </a:t>
            </a:r>
            <a:r>
              <a:rPr lang="en-US" sz="1200" i="1" kern="1200" dirty="0">
                <a:solidFill>
                  <a:schemeClr val="tx1"/>
                </a:solidFill>
                <a:effectLst/>
                <a:latin typeface="+mn-lt"/>
                <a:ea typeface="+mn-ea"/>
                <a:cs typeface="+mn-cs"/>
              </a:rPr>
              <a:t>80*</a:t>
            </a:r>
            <a:r>
              <a:rPr lang="en-US" sz="1200" i="1" kern="1200" dirty="0" err="1">
                <a:solidFill>
                  <a:schemeClr val="tx1"/>
                </a:solidFill>
                <a:effectLst/>
                <a:latin typeface="+mn-lt"/>
                <a:ea typeface="+mn-ea"/>
                <a:cs typeface="+mn-cs"/>
              </a:rPr>
              <a:t>sizeof</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size_t</a:t>
            </a:r>
            <a:r>
              <a:rPr lang="en-US" sz="1200" i="1" kern="1200" dirty="0">
                <a:solidFill>
                  <a:schemeClr val="tx1"/>
                </a:solidFill>
                <a:effectLst/>
                <a:latin typeface="+mn-lt"/>
                <a:ea typeface="+mn-ea"/>
                <a:cs typeface="+mn-cs"/>
              </a:rPr>
              <a:t>)/4</a:t>
            </a:r>
            <a:r>
              <a:rPr lang="en-US" dirty="0"/>
              <a:t>. </a:t>
            </a:r>
          </a:p>
          <a:p>
            <a:r>
              <a:rPr lang="en-US" dirty="0"/>
              <a:t>Reference: https://man7.org/</a:t>
            </a:r>
            <a:r>
              <a:rPr lang="en-US" dirty="0" err="1"/>
              <a:t>linux</a:t>
            </a:r>
            <a:r>
              <a:rPr lang="en-US" dirty="0"/>
              <a:t>/man-pages/man3/mallopt.3.html</a:t>
            </a:r>
          </a:p>
        </p:txBody>
      </p:sp>
      <p:sp>
        <p:nvSpPr>
          <p:cNvPr id="4" name="Slide Number Placeholder 3"/>
          <p:cNvSpPr>
            <a:spLocks noGrp="1"/>
          </p:cNvSpPr>
          <p:nvPr>
            <p:ph type="sldNum" sz="quarter" idx="5"/>
          </p:nvPr>
        </p:nvSpPr>
        <p:spPr/>
        <p:txBody>
          <a:bodyPr/>
          <a:lstStyle/>
          <a:p>
            <a:fld id="{F88513B2-5834-7F44-92C6-32D9C72F6072}" type="slidenum">
              <a:rPr lang="en-US" smtClean="0"/>
              <a:t>12</a:t>
            </a:fld>
            <a:endParaRPr lang="en-US"/>
          </a:p>
        </p:txBody>
      </p:sp>
    </p:spTree>
    <p:extLst>
      <p:ext uri="{BB962C8B-B14F-4D97-AF65-F5344CB8AC3E}">
        <p14:creationId xmlns:p14="http://schemas.microsoft.com/office/powerpoint/2010/main" val="229988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32 bins of size 64 16 bins of size 512 8 bins of size 4096 4 bins of size 32768 2 bins of size 262144 1 bin of size what's left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14</a:t>
            </a:fld>
            <a:endParaRPr lang="en-US"/>
          </a:p>
        </p:txBody>
      </p:sp>
    </p:spTree>
    <p:extLst>
      <p:ext uri="{BB962C8B-B14F-4D97-AF65-F5344CB8AC3E}">
        <p14:creationId xmlns:p14="http://schemas.microsoft.com/office/powerpoint/2010/main" val="227968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32 bins of size 64 16 bins of size 512 8 bins of size 4096 4 bins of size 32768 2 bins of size 262144 1 bin of size what's left</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15</a:t>
            </a:fld>
            <a:endParaRPr lang="en-US"/>
          </a:p>
        </p:txBody>
      </p:sp>
    </p:spTree>
    <p:extLst>
      <p:ext uri="{BB962C8B-B14F-4D97-AF65-F5344CB8AC3E}">
        <p14:creationId xmlns:p14="http://schemas.microsoft.com/office/powerpoint/2010/main" val="131114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elixir.bootlin.com</a:t>
            </a:r>
            <a:r>
              <a:rPr lang="en-US" dirty="0"/>
              <a:t>/</a:t>
            </a:r>
            <a:r>
              <a:rPr lang="en-US" dirty="0" err="1"/>
              <a:t>glibc</a:t>
            </a:r>
            <a:r>
              <a:rPr lang="en-US" dirty="0"/>
              <a:t>/glibc-2.27/source/malloc/</a:t>
            </a:r>
            <a:r>
              <a:rPr lang="en-US" dirty="0" err="1"/>
              <a:t>malloc.c</a:t>
            </a:r>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16</a:t>
            </a:fld>
            <a:endParaRPr lang="en-US"/>
          </a:p>
        </p:txBody>
      </p:sp>
    </p:spTree>
    <p:extLst>
      <p:ext uri="{BB962C8B-B14F-4D97-AF65-F5344CB8AC3E}">
        <p14:creationId xmlns:p14="http://schemas.microsoft.com/office/powerpoint/2010/main" val="4026785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a:p>
            <a:r>
              <a:rPr lang="en-US" dirty="0"/>
              <a:t>https://</a:t>
            </a:r>
            <a:r>
              <a:rPr lang="en-US" dirty="0" err="1"/>
              <a:t>sploitfun.wordpress.com</a:t>
            </a:r>
            <a:r>
              <a:rPr lang="en-US" dirty="0"/>
              <a:t>/2015/02/10/understanding-</a:t>
            </a:r>
            <a:r>
              <a:rPr lang="en-US" dirty="0" err="1"/>
              <a:t>glibc</a:t>
            </a:r>
            <a:r>
              <a:rPr lang="en-US" dirty="0"/>
              <a:t>-malloc/</a:t>
            </a:r>
          </a:p>
          <a:p>
            <a:r>
              <a:rPr lang="en-US" dirty="0"/>
              <a:t>https://</a:t>
            </a:r>
            <a:r>
              <a:rPr lang="en-US" dirty="0" err="1"/>
              <a:t>www.bencode.net</a:t>
            </a:r>
            <a:r>
              <a:rPr lang="en-US" dirty="0"/>
              <a:t>/posts/2019-10-19-heap-overflow/</a:t>
            </a:r>
          </a:p>
          <a:p>
            <a:r>
              <a:rPr lang="en-US" dirty="0"/>
              <a:t>https://</a:t>
            </a:r>
            <a:r>
              <a:rPr lang="en-US" dirty="0" err="1"/>
              <a:t>xz.aliyun.com</a:t>
            </a:r>
            <a:r>
              <a:rPr lang="en-US" dirty="0"/>
              <a:t>/t/2582</a:t>
            </a:r>
          </a:p>
        </p:txBody>
      </p:sp>
      <p:sp>
        <p:nvSpPr>
          <p:cNvPr id="4" name="Slide Number Placeholder 3"/>
          <p:cNvSpPr>
            <a:spLocks noGrp="1"/>
          </p:cNvSpPr>
          <p:nvPr>
            <p:ph type="sldNum" sz="quarter" idx="5"/>
          </p:nvPr>
        </p:nvSpPr>
        <p:spPr/>
        <p:txBody>
          <a:bodyPr/>
          <a:lstStyle/>
          <a:p>
            <a:fld id="{F88513B2-5834-7F44-92C6-32D9C72F6072}" type="slidenum">
              <a:rPr lang="en-US" smtClean="0"/>
              <a:t>17</a:t>
            </a:fld>
            <a:endParaRPr lang="en-US"/>
          </a:p>
        </p:txBody>
      </p:sp>
    </p:spTree>
    <p:extLst>
      <p:ext uri="{BB962C8B-B14F-4D97-AF65-F5344CB8AC3E}">
        <p14:creationId xmlns:p14="http://schemas.microsoft.com/office/powerpoint/2010/main" val="2872676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1" name="Google Shape;11;p2"/>
          <p:cNvSpPr/>
          <p:nvPr/>
        </p:nvSpPr>
        <p:spPr>
          <a:xfrm>
            <a:off x="1753700" y="12283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347300" y="8219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3429500" y="2758167"/>
            <a:ext cx="56956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6400"/>
              <a:buNone/>
              <a:defRPr sz="6000"/>
            </a:lvl1pPr>
            <a:lvl2pPr lvl="1">
              <a:spcBef>
                <a:spcPts val="0"/>
              </a:spcBef>
              <a:spcAft>
                <a:spcPts val="0"/>
              </a:spcAft>
              <a:buSzPts val="6400"/>
              <a:buNone/>
              <a:defRPr sz="8533"/>
            </a:lvl2pPr>
            <a:lvl3pPr lvl="2">
              <a:spcBef>
                <a:spcPts val="0"/>
              </a:spcBef>
              <a:spcAft>
                <a:spcPts val="0"/>
              </a:spcAft>
              <a:buSzPts val="6400"/>
              <a:buNone/>
              <a:defRPr sz="8533"/>
            </a:lvl3pPr>
            <a:lvl4pPr lvl="3">
              <a:spcBef>
                <a:spcPts val="0"/>
              </a:spcBef>
              <a:spcAft>
                <a:spcPts val="0"/>
              </a:spcAft>
              <a:buSzPts val="6400"/>
              <a:buNone/>
              <a:defRPr sz="8533"/>
            </a:lvl4pPr>
            <a:lvl5pPr lvl="4">
              <a:spcBef>
                <a:spcPts val="0"/>
              </a:spcBef>
              <a:spcAft>
                <a:spcPts val="0"/>
              </a:spcAft>
              <a:buSzPts val="6400"/>
              <a:buNone/>
              <a:defRPr sz="8533"/>
            </a:lvl5pPr>
            <a:lvl6pPr lvl="5">
              <a:spcBef>
                <a:spcPts val="0"/>
              </a:spcBef>
              <a:spcAft>
                <a:spcPts val="0"/>
              </a:spcAft>
              <a:buSzPts val="6400"/>
              <a:buNone/>
              <a:defRPr sz="8533"/>
            </a:lvl6pPr>
            <a:lvl7pPr lvl="6">
              <a:spcBef>
                <a:spcPts val="0"/>
              </a:spcBef>
              <a:spcAft>
                <a:spcPts val="0"/>
              </a:spcAft>
              <a:buSzPts val="6400"/>
              <a:buNone/>
              <a:defRPr sz="8533"/>
            </a:lvl7pPr>
            <a:lvl8pPr lvl="7">
              <a:spcBef>
                <a:spcPts val="0"/>
              </a:spcBef>
              <a:spcAft>
                <a:spcPts val="0"/>
              </a:spcAft>
              <a:buSzPts val="6400"/>
              <a:buNone/>
              <a:defRPr sz="8533"/>
            </a:lvl8pPr>
            <a:lvl9pPr lvl="8">
              <a:spcBef>
                <a:spcPts val="0"/>
              </a:spcBef>
              <a:spcAft>
                <a:spcPts val="0"/>
              </a:spcAft>
              <a:buSzPts val="6400"/>
              <a:buNone/>
              <a:defRPr sz="8533"/>
            </a:lvl9pPr>
          </a:lstStyle>
          <a:p>
            <a:r>
              <a:rPr lang="en-US"/>
              <a:t>Click to edit Master title style</a:t>
            </a:r>
            <a:endParaRPr dirty="0"/>
          </a:p>
        </p:txBody>
      </p:sp>
    </p:spTree>
    <p:extLst>
      <p:ext uri="{BB962C8B-B14F-4D97-AF65-F5344CB8AC3E}">
        <p14:creationId xmlns:p14="http://schemas.microsoft.com/office/powerpoint/2010/main" val="86792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accent3"/>
        </a:solidFill>
        <a:effectLst/>
      </p:bgPr>
    </p:bg>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9" name="Google Shape;29;p5"/>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32" name="Google Shape;32;p5"/>
          <p:cNvSpPr txBox="1">
            <a:spLocks noGrp="1"/>
          </p:cNvSpPr>
          <p:nvPr>
            <p:ph type="body" idx="1"/>
          </p:nvPr>
        </p:nvSpPr>
        <p:spPr>
          <a:xfrm>
            <a:off x="1402733" y="2061256"/>
            <a:ext cx="9290766" cy="3847374"/>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ct val="100000"/>
              <a:buFont typeface="Sniglet" pitchFamily="82" charset="0"/>
              <a:buChar char="×"/>
              <a:defRPr sz="24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dirty="0"/>
              <a:t>Click to edit Master text styles</a:t>
            </a:r>
          </a:p>
        </p:txBody>
      </p:sp>
      <p:sp>
        <p:nvSpPr>
          <p:cNvPr id="33" name="Google Shape;3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66659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accent5"/>
        </a:solidFill>
        <a:effectLst/>
      </p:bgPr>
    </p:bg>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44" name="Google Shape;44;p7"/>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dirty="0"/>
          </a:p>
        </p:txBody>
      </p:sp>
      <p:sp>
        <p:nvSpPr>
          <p:cNvPr id="47" name="Google Shape;47;p7"/>
          <p:cNvSpPr txBox="1">
            <a:spLocks noGrp="1"/>
          </p:cNvSpPr>
          <p:nvPr>
            <p:ph type="body" idx="1"/>
          </p:nvPr>
        </p:nvSpPr>
        <p:spPr>
          <a:xfrm>
            <a:off x="120393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8" name="Google Shape;48;p7"/>
          <p:cNvSpPr txBox="1">
            <a:spLocks noGrp="1"/>
          </p:cNvSpPr>
          <p:nvPr>
            <p:ph type="body" idx="2"/>
          </p:nvPr>
        </p:nvSpPr>
        <p:spPr>
          <a:xfrm>
            <a:off x="4421324"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9" name="Google Shape;49;p7"/>
          <p:cNvSpPr txBox="1">
            <a:spLocks noGrp="1"/>
          </p:cNvSpPr>
          <p:nvPr>
            <p:ph type="body" idx="3"/>
          </p:nvPr>
        </p:nvSpPr>
        <p:spPr>
          <a:xfrm>
            <a:off x="763871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0" name="Google Shape;50;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917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3" name="Google Shape;53;p8"/>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56" name="Google Shape;56;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85430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userDrawn="1">
  <p:cSld name="Subtitle">
    <p:bg>
      <p:bgPr>
        <a:solidFill>
          <a:schemeClr val="accent4"/>
        </a:solidFill>
        <a:effectLst/>
      </p:bgPr>
    </p:bg>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6" name="Google Shape;16;p3"/>
          <p:cNvSpPr/>
          <p:nvPr/>
        </p:nvSpPr>
        <p:spPr>
          <a:xfrm rot="169468" flipH="1">
            <a:off x="4811963" y="861595"/>
            <a:ext cx="6997300" cy="5079376"/>
          </a:xfrm>
          <a:prstGeom prst="wedgeEllipseCallout">
            <a:avLst>
              <a:gd name="adj1" fmla="val -42509"/>
              <a:gd name="adj2" fmla="val 62980"/>
            </a:avLst>
          </a:prstGeom>
          <a:solidFill>
            <a:srgbClr val="001936">
              <a:alpha val="219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169468" flipH="1">
            <a:off x="4507163" y="556795"/>
            <a:ext cx="6997300" cy="5079376"/>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dirty="0"/>
              <a:t>Click to edit Master title style</a:t>
            </a:r>
            <a:endParaRPr dirty="0"/>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28226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9" name="Google Shape;59;p9"/>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609622" y="5366976"/>
            <a:ext cx="10973191" cy="692829"/>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09328256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1301681" y="1169209"/>
            <a:ext cx="9373171" cy="1013519"/>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402733" y="2061256"/>
            <a:ext cx="10281200" cy="440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a:solidFill>
                  <a:srgbClr val="FFFFFF"/>
                </a:solidFill>
                <a:latin typeface="Bangers"/>
                <a:ea typeface="Bangers"/>
                <a:cs typeface="Bangers"/>
                <a:sym typeface="Bangers"/>
              </a:defRPr>
            </a:lvl1pPr>
            <a:lvl2pPr lvl="1" algn="r">
              <a:buNone/>
              <a:defRPr sz="1600">
                <a:solidFill>
                  <a:srgbClr val="FFFFFF"/>
                </a:solidFill>
                <a:latin typeface="Bangers"/>
                <a:ea typeface="Bangers"/>
                <a:cs typeface="Bangers"/>
                <a:sym typeface="Bangers"/>
              </a:defRPr>
            </a:lvl2pPr>
            <a:lvl3pPr lvl="2" algn="r">
              <a:buNone/>
              <a:defRPr sz="1600">
                <a:solidFill>
                  <a:srgbClr val="FFFFFF"/>
                </a:solidFill>
                <a:latin typeface="Bangers"/>
                <a:ea typeface="Bangers"/>
                <a:cs typeface="Bangers"/>
                <a:sym typeface="Bangers"/>
              </a:defRPr>
            </a:lvl3pPr>
            <a:lvl4pPr lvl="3" algn="r">
              <a:buNone/>
              <a:defRPr sz="1600">
                <a:solidFill>
                  <a:srgbClr val="FFFFFF"/>
                </a:solidFill>
                <a:latin typeface="Bangers"/>
                <a:ea typeface="Bangers"/>
                <a:cs typeface="Bangers"/>
                <a:sym typeface="Bangers"/>
              </a:defRPr>
            </a:lvl4pPr>
            <a:lvl5pPr lvl="4" algn="r">
              <a:buNone/>
              <a:defRPr sz="1600">
                <a:solidFill>
                  <a:srgbClr val="FFFFFF"/>
                </a:solidFill>
                <a:latin typeface="Bangers"/>
                <a:ea typeface="Bangers"/>
                <a:cs typeface="Bangers"/>
                <a:sym typeface="Bangers"/>
              </a:defRPr>
            </a:lvl5pPr>
            <a:lvl6pPr lvl="5" algn="r">
              <a:buNone/>
              <a:defRPr sz="1600">
                <a:solidFill>
                  <a:srgbClr val="FFFFFF"/>
                </a:solidFill>
                <a:latin typeface="Bangers"/>
                <a:ea typeface="Bangers"/>
                <a:cs typeface="Bangers"/>
                <a:sym typeface="Bangers"/>
              </a:defRPr>
            </a:lvl6pPr>
            <a:lvl7pPr lvl="6" algn="r">
              <a:buNone/>
              <a:defRPr sz="1600">
                <a:solidFill>
                  <a:srgbClr val="FFFFFF"/>
                </a:solidFill>
                <a:latin typeface="Bangers"/>
                <a:ea typeface="Bangers"/>
                <a:cs typeface="Bangers"/>
                <a:sym typeface="Bangers"/>
              </a:defRPr>
            </a:lvl7pPr>
            <a:lvl8pPr lvl="7" algn="r">
              <a:buNone/>
              <a:defRPr sz="1600">
                <a:solidFill>
                  <a:srgbClr val="FFFFFF"/>
                </a:solidFill>
                <a:latin typeface="Bangers"/>
                <a:ea typeface="Bangers"/>
                <a:cs typeface="Bangers"/>
                <a:sym typeface="Bangers"/>
              </a:defRPr>
            </a:lvl8pPr>
            <a:lvl9pPr lvl="8" algn="r">
              <a:buNone/>
              <a:defRPr sz="1600">
                <a:solidFill>
                  <a:srgbClr val="FFFFFF"/>
                </a:solidFill>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961408591"/>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7" r:id="rId4"/>
    <p:sldLayoutId id="2147483671" r:id="rId5"/>
    <p:sldLayoutId id="2147483672"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sourceware.org/glibc/wiki/MallocIntern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ctrTitle"/>
          </p:nvPr>
        </p:nvSpPr>
        <p:spPr>
          <a:xfrm>
            <a:off x="2914133" y="1268218"/>
            <a:ext cx="6785038" cy="4381313"/>
          </a:xfrm>
          <a:prstGeom prst="rect">
            <a:avLst/>
          </a:prstGeom>
          <a:noFill/>
          <a:ln>
            <a:noFill/>
          </a:ln>
        </p:spPr>
        <p:txBody>
          <a:bodyPr spcFirstLastPara="1" wrap="square" lIns="121900" tIns="121900" rIns="121900" bIns="121900" anchor="ctr" anchorCtr="0">
            <a:noAutofit/>
          </a:bodyPr>
          <a:lstStyle/>
          <a:p>
            <a:r>
              <a:rPr lang="en" sz="4267" dirty="0"/>
              <a:t>CSE 545 F2020, Week 10</a:t>
            </a:r>
            <a:br>
              <a:rPr lang="en" sz="4267" dirty="0"/>
            </a:br>
            <a:br>
              <a:rPr lang="en" sz="2400" dirty="0"/>
            </a:br>
            <a:r>
              <a:rPr lang="en" sz="5400" dirty="0"/>
              <a:t>Heap: data structures</a:t>
            </a:r>
            <a:br>
              <a:rPr lang="en" sz="5400" dirty="0"/>
            </a:br>
            <a:r>
              <a:rPr lang="en" sz="5400" dirty="0"/>
              <a:t>and </a:t>
            </a:r>
            <a:r>
              <a:rPr lang="en" sz="5400" dirty="0" err="1"/>
              <a:t>Fastbins</a:t>
            </a:r>
            <a:endParaRPr sz="3200" dirty="0"/>
          </a:p>
          <a:p>
            <a:pPr lvl="0" algn="r"/>
            <a:r>
              <a:rPr lang="en" sz="2400" u="sng" dirty="0"/>
              <a:t>Tiffany Bao</a:t>
            </a:r>
            <a:br>
              <a:rPr lang="en" sz="2400" u="sng" dirty="0"/>
            </a:br>
            <a:r>
              <a:rPr lang="en-US" sz="2400" dirty="0" err="1"/>
              <a:t>tbao@asu.edu</a:t>
            </a:r>
            <a:endParaRPr sz="2400" u="sng" dirty="0"/>
          </a:p>
        </p:txBody>
      </p:sp>
    </p:spTree>
    <p:extLst>
      <p:ext uri="{BB962C8B-B14F-4D97-AF65-F5344CB8AC3E}">
        <p14:creationId xmlns:p14="http://schemas.microsoft.com/office/powerpoint/2010/main" val="392911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1FF5-7836-DB4E-BFEF-92D5AD1050A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07E0D5D-4900-164F-A9A1-930B4B0F85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A2190B-5C72-4741-96DD-337735101F3A}"/>
              </a:ext>
            </a:extLst>
          </p:cNvPr>
          <p:cNvSpPr>
            <a:spLocks noGrp="1"/>
          </p:cNvSpPr>
          <p:nvPr>
            <p:ph type="sldNum" idx="12"/>
          </p:nvPr>
        </p:nvSpPr>
        <p:spPr/>
        <p:txBody>
          <a:bodyPr/>
          <a:lstStyle/>
          <a:p>
            <a:fld id="{B8AB1F1C-5B97-FA47-A21B-131B164DAC8F}" type="slidenum">
              <a:rPr lang="en-US" smtClean="0"/>
              <a:t>9</a:t>
            </a:fld>
            <a:endParaRPr lang="en-US"/>
          </a:p>
        </p:txBody>
      </p:sp>
      <p:pic>
        <p:nvPicPr>
          <p:cNvPr id="5" name="Picture 4">
            <a:extLst>
              <a:ext uri="{FF2B5EF4-FFF2-40B4-BE49-F238E27FC236}">
                <a16:creationId xmlns:a16="http://schemas.microsoft.com/office/drawing/2014/main" id="{51E62179-C7AC-4940-9AE8-6DE6D695F9DD}"/>
              </a:ext>
            </a:extLst>
          </p:cNvPr>
          <p:cNvPicPr>
            <a:picLocks noChangeAspect="1"/>
          </p:cNvPicPr>
          <p:nvPr/>
        </p:nvPicPr>
        <p:blipFill>
          <a:blip r:embed="rId2"/>
          <a:stretch>
            <a:fillRect/>
          </a:stretch>
        </p:blipFill>
        <p:spPr>
          <a:xfrm>
            <a:off x="1465923" y="2257743"/>
            <a:ext cx="8242300" cy="3454400"/>
          </a:xfrm>
          <a:prstGeom prst="rect">
            <a:avLst/>
          </a:prstGeom>
        </p:spPr>
      </p:pic>
    </p:spTree>
    <p:extLst>
      <p:ext uri="{BB962C8B-B14F-4D97-AF65-F5344CB8AC3E}">
        <p14:creationId xmlns:p14="http://schemas.microsoft.com/office/powerpoint/2010/main" val="4047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E9C1-44C5-494F-AA0E-8E2D6A153F53}"/>
              </a:ext>
            </a:extLst>
          </p:cNvPr>
          <p:cNvSpPr>
            <a:spLocks noGrp="1"/>
          </p:cNvSpPr>
          <p:nvPr>
            <p:ph type="title"/>
          </p:nvPr>
        </p:nvSpPr>
        <p:spPr/>
        <p:txBody>
          <a:bodyPr/>
          <a:lstStyle/>
          <a:p>
            <a:r>
              <a:rPr lang="en-US" dirty="0"/>
              <a:t>bins</a:t>
            </a:r>
          </a:p>
        </p:txBody>
      </p:sp>
      <p:sp>
        <p:nvSpPr>
          <p:cNvPr id="3" name="Text Placeholder 2">
            <a:extLst>
              <a:ext uri="{FF2B5EF4-FFF2-40B4-BE49-F238E27FC236}">
                <a16:creationId xmlns:a16="http://schemas.microsoft.com/office/drawing/2014/main" id="{3775785B-B08F-FF4F-835B-D542C4A1A5A7}"/>
              </a:ext>
            </a:extLst>
          </p:cNvPr>
          <p:cNvSpPr>
            <a:spLocks noGrp="1"/>
          </p:cNvSpPr>
          <p:nvPr>
            <p:ph type="body" idx="1"/>
          </p:nvPr>
        </p:nvSpPr>
        <p:spPr/>
        <p:txBody>
          <a:bodyPr/>
          <a:lstStyle/>
          <a:p>
            <a:r>
              <a:rPr lang="en-US" dirty="0" err="1"/>
              <a:t>Tcache</a:t>
            </a:r>
            <a:r>
              <a:rPr lang="en-US" dirty="0"/>
              <a:t> Bins (</a:t>
            </a:r>
            <a:r>
              <a:rPr lang="en-US" dirty="0" err="1"/>
              <a:t>glibc</a:t>
            </a:r>
            <a:r>
              <a:rPr lang="en-US" dirty="0"/>
              <a:t> v2.26)</a:t>
            </a:r>
          </a:p>
          <a:p>
            <a:r>
              <a:rPr lang="en-US" dirty="0"/>
              <a:t>Fast Bins (</a:t>
            </a:r>
            <a:r>
              <a:rPr lang="en-US" dirty="0" err="1"/>
              <a:t>glibc</a:t>
            </a:r>
            <a:r>
              <a:rPr lang="en-US" dirty="0"/>
              <a:t> v2.3)</a:t>
            </a:r>
          </a:p>
          <a:p>
            <a:r>
              <a:rPr lang="en-US" dirty="0"/>
              <a:t>Unsorted Bin (</a:t>
            </a:r>
            <a:r>
              <a:rPr lang="en-US" dirty="0" err="1"/>
              <a:t>glibc</a:t>
            </a:r>
            <a:r>
              <a:rPr lang="en-US" dirty="0"/>
              <a:t> v2.3)</a:t>
            </a:r>
          </a:p>
          <a:p>
            <a:r>
              <a:rPr lang="en-US" dirty="0"/>
              <a:t>Small Bins</a:t>
            </a:r>
          </a:p>
          <a:p>
            <a:r>
              <a:rPr lang="en-US" dirty="0"/>
              <a:t>Large Bins</a:t>
            </a:r>
          </a:p>
        </p:txBody>
      </p:sp>
      <p:sp>
        <p:nvSpPr>
          <p:cNvPr id="4" name="Slide Number Placeholder 3">
            <a:extLst>
              <a:ext uri="{FF2B5EF4-FFF2-40B4-BE49-F238E27FC236}">
                <a16:creationId xmlns:a16="http://schemas.microsoft.com/office/drawing/2014/main" id="{978AE12F-513F-A442-AA4F-D059874E8093}"/>
              </a:ext>
            </a:extLst>
          </p:cNvPr>
          <p:cNvSpPr>
            <a:spLocks noGrp="1"/>
          </p:cNvSpPr>
          <p:nvPr>
            <p:ph type="sldNum" idx="12"/>
          </p:nvPr>
        </p:nvSpPr>
        <p:spPr/>
        <p:txBody>
          <a:bodyPr/>
          <a:lstStyle/>
          <a:p>
            <a:fld id="{B8AB1F1C-5B97-FA47-A21B-131B164DAC8F}" type="slidenum">
              <a:rPr lang="en-US" smtClean="0"/>
              <a:t>10</a:t>
            </a:fld>
            <a:endParaRPr lang="en-US"/>
          </a:p>
        </p:txBody>
      </p:sp>
    </p:spTree>
    <p:extLst>
      <p:ext uri="{BB962C8B-B14F-4D97-AF65-F5344CB8AC3E}">
        <p14:creationId xmlns:p14="http://schemas.microsoft.com/office/powerpoint/2010/main" val="78687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11</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
        <p:nvSpPr>
          <p:cNvPr id="5" name="Rectangle 4">
            <a:extLst>
              <a:ext uri="{FF2B5EF4-FFF2-40B4-BE49-F238E27FC236}">
                <a16:creationId xmlns:a16="http://schemas.microsoft.com/office/drawing/2014/main" id="{69A77D9D-2BF1-DD44-8504-608033C671E4}"/>
              </a:ext>
            </a:extLst>
          </p:cNvPr>
          <p:cNvSpPr/>
          <p:nvPr/>
        </p:nvSpPr>
        <p:spPr>
          <a:xfrm>
            <a:off x="1118818" y="2810107"/>
            <a:ext cx="8313586" cy="2230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9FB84EE-5028-9C46-8EA9-7EA24FA1536B}"/>
              </a:ext>
            </a:extLst>
          </p:cNvPr>
          <p:cNvSpPr/>
          <p:nvPr/>
        </p:nvSpPr>
        <p:spPr>
          <a:xfrm>
            <a:off x="1122148" y="3331732"/>
            <a:ext cx="8313586" cy="27092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698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18B-4191-1C4F-918F-3E00617DA2ED}"/>
              </a:ext>
            </a:extLst>
          </p:cNvPr>
          <p:cNvSpPr>
            <a:spLocks noGrp="1"/>
          </p:cNvSpPr>
          <p:nvPr>
            <p:ph type="title"/>
          </p:nvPr>
        </p:nvSpPr>
        <p:spPr/>
        <p:txBody>
          <a:bodyPr/>
          <a:lstStyle/>
          <a:p>
            <a:r>
              <a:rPr lang="en-US" dirty="0"/>
              <a:t>ARENA -&gt; </a:t>
            </a:r>
            <a:r>
              <a:rPr lang="en-US" dirty="0" err="1"/>
              <a:t>fastbinsY</a:t>
            </a:r>
            <a:r>
              <a:rPr lang="en-US" dirty="0"/>
              <a:t> </a:t>
            </a:r>
          </a:p>
        </p:txBody>
      </p:sp>
      <p:sp>
        <p:nvSpPr>
          <p:cNvPr id="3" name="Text Placeholder 2">
            <a:extLst>
              <a:ext uri="{FF2B5EF4-FFF2-40B4-BE49-F238E27FC236}">
                <a16:creationId xmlns:a16="http://schemas.microsoft.com/office/drawing/2014/main" id="{888423B6-B5B5-0040-A941-39F40D3A9DD5}"/>
              </a:ext>
            </a:extLst>
          </p:cNvPr>
          <p:cNvSpPr>
            <a:spLocks noGrp="1"/>
          </p:cNvSpPr>
          <p:nvPr>
            <p:ph type="body" idx="1"/>
          </p:nvPr>
        </p:nvSpPr>
        <p:spPr/>
        <p:txBody>
          <a:bodyPr/>
          <a:lstStyle/>
          <a:p>
            <a:pPr marL="50799" indent="0">
              <a:buNone/>
            </a:pPr>
            <a:r>
              <a:rPr lang="en-US" dirty="0" err="1">
                <a:latin typeface="Courier" pitchFamily="2" charset="0"/>
              </a:rPr>
              <a:t>fastbinsY</a:t>
            </a:r>
            <a:r>
              <a:rPr lang="en-US" dirty="0">
                <a:latin typeface="Courier" pitchFamily="2" charset="0"/>
              </a:rPr>
              <a:t>:</a:t>
            </a:r>
          </a:p>
          <a:p>
            <a:pPr marL="50799" indent="0">
              <a:buNone/>
            </a:pPr>
            <a:r>
              <a:rPr lang="en-US" dirty="0"/>
              <a:t>Fast bin. Similar to </a:t>
            </a:r>
            <a:r>
              <a:rPr lang="en-US" dirty="0" err="1"/>
              <a:t>tcache</a:t>
            </a:r>
            <a:r>
              <a:rPr lang="en-US" dirty="0"/>
              <a:t>, each bin stores chunks with the same size.</a:t>
            </a:r>
          </a:p>
          <a:p>
            <a:pPr marL="50799" indent="0">
              <a:buNone/>
            </a:pPr>
            <a:endParaRPr lang="en-US" dirty="0"/>
          </a:p>
          <a:p>
            <a:pPr marL="50799" indent="0">
              <a:buNone/>
            </a:pPr>
            <a:r>
              <a:rPr lang="en-US" dirty="0"/>
              <a:t>For x64: from 0x20 to 0x80, 7 bins in total.</a:t>
            </a:r>
          </a:p>
        </p:txBody>
      </p:sp>
      <p:sp>
        <p:nvSpPr>
          <p:cNvPr id="4" name="Slide Number Placeholder 3">
            <a:extLst>
              <a:ext uri="{FF2B5EF4-FFF2-40B4-BE49-F238E27FC236}">
                <a16:creationId xmlns:a16="http://schemas.microsoft.com/office/drawing/2014/main" id="{79A7C2BC-555E-7B4C-8B83-5B118D6FEB96}"/>
              </a:ext>
            </a:extLst>
          </p:cNvPr>
          <p:cNvSpPr>
            <a:spLocks noGrp="1"/>
          </p:cNvSpPr>
          <p:nvPr>
            <p:ph type="sldNum" idx="12"/>
          </p:nvPr>
        </p:nvSpPr>
        <p:spPr/>
        <p:txBody>
          <a:bodyPr/>
          <a:lstStyle/>
          <a:p>
            <a:fld id="{B8AB1F1C-5B97-FA47-A21B-131B164DAC8F}" type="slidenum">
              <a:rPr lang="en-US" smtClean="0"/>
              <a:t>12</a:t>
            </a:fld>
            <a:endParaRPr lang="en-US"/>
          </a:p>
        </p:txBody>
      </p:sp>
      <p:pic>
        <p:nvPicPr>
          <p:cNvPr id="5" name="Picture 4">
            <a:extLst>
              <a:ext uri="{FF2B5EF4-FFF2-40B4-BE49-F238E27FC236}">
                <a16:creationId xmlns:a16="http://schemas.microsoft.com/office/drawing/2014/main" id="{DCB78136-535A-5744-ADA9-A237DEE4ACA3}"/>
              </a:ext>
            </a:extLst>
          </p:cNvPr>
          <p:cNvPicPr>
            <a:picLocks noChangeAspect="1"/>
          </p:cNvPicPr>
          <p:nvPr/>
        </p:nvPicPr>
        <p:blipFill rotWithShape="1">
          <a:blip r:embed="rId3"/>
          <a:srcRect b="35225"/>
          <a:stretch/>
        </p:blipFill>
        <p:spPr>
          <a:xfrm>
            <a:off x="7980401" y="3429000"/>
            <a:ext cx="1739900" cy="2295157"/>
          </a:xfrm>
          <a:prstGeom prst="rect">
            <a:avLst/>
          </a:prstGeom>
        </p:spPr>
      </p:pic>
    </p:spTree>
    <p:extLst>
      <p:ext uri="{BB962C8B-B14F-4D97-AF65-F5344CB8AC3E}">
        <p14:creationId xmlns:p14="http://schemas.microsoft.com/office/powerpoint/2010/main" val="64734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7F2B8469-9357-AE4E-8C15-A01FD2AA5F18}"/>
              </a:ext>
            </a:extLst>
          </p:cNvPr>
          <p:cNvSpPr>
            <a:spLocks noGrp="1"/>
          </p:cNvSpPr>
          <p:nvPr>
            <p:ph type="body" idx="1"/>
          </p:nvPr>
        </p:nvSpPr>
        <p:spPr/>
        <p:txBody>
          <a:bodyPr/>
          <a:lstStyle/>
          <a:p>
            <a:pPr marL="50799" indent="0">
              <a:buNone/>
            </a:pPr>
            <a:r>
              <a:rPr lang="en-US" dirty="0"/>
              <a:t>126 bins in arena-&gt;bins</a:t>
            </a:r>
          </a:p>
          <a:p>
            <a:r>
              <a:rPr lang="en-US" dirty="0"/>
              <a:t>1st bin: Unsorted bin </a:t>
            </a:r>
            <a:r>
              <a:rPr lang="en-US" dirty="0">
                <a:sym typeface="Wingdings" pitchFamily="2" charset="2"/>
              </a:rPr>
              <a:t>--- only one unsorted bin</a:t>
            </a:r>
          </a:p>
          <a:p>
            <a:pPr marL="50799" indent="0">
              <a:buNone/>
            </a:pPr>
            <a:endParaRPr lang="en-US" dirty="0">
              <a:sym typeface="Wingdings" pitchFamily="2" charset="2"/>
            </a:endParaRPr>
          </a:p>
          <a:p>
            <a:r>
              <a:rPr lang="en-US" dirty="0">
                <a:sym typeface="Wingdings" pitchFamily="2" charset="2"/>
              </a:rPr>
              <a:t>Bin 2 - 63 (62 in total): Small bins, for chunks &lt; 1024 bytes.</a:t>
            </a:r>
          </a:p>
          <a:p>
            <a:pPr marL="50799" indent="0">
              <a:buNone/>
            </a:pPr>
            <a:r>
              <a:rPr lang="en-US" dirty="0">
                <a:sym typeface="Wingdings" pitchFamily="2" charset="2"/>
              </a:rPr>
              <a:t>         The data structure is similar to </a:t>
            </a:r>
            <a:r>
              <a:rPr lang="en-US" dirty="0" err="1">
                <a:sym typeface="Wingdings" pitchFamily="2" charset="2"/>
              </a:rPr>
              <a:t>tcache</a:t>
            </a:r>
            <a:r>
              <a:rPr lang="en-US" dirty="0">
                <a:sym typeface="Wingdings" pitchFamily="2" charset="2"/>
              </a:rPr>
              <a:t> bins and </a:t>
            </a:r>
            <a:r>
              <a:rPr lang="en-US" dirty="0" err="1">
                <a:sym typeface="Wingdings" pitchFamily="2" charset="2"/>
              </a:rPr>
              <a:t>fastbins</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13</a:t>
            </a:fld>
            <a:endParaRPr lang="en-US"/>
          </a:p>
        </p:txBody>
      </p:sp>
      <p:graphicFrame>
        <p:nvGraphicFramePr>
          <p:cNvPr id="5" name="Table 5">
            <a:extLst>
              <a:ext uri="{FF2B5EF4-FFF2-40B4-BE49-F238E27FC236}">
                <a16:creationId xmlns:a16="http://schemas.microsoft.com/office/drawing/2014/main" id="{7E558F6E-0FE0-FE48-8804-0DA185B18DD1}"/>
              </a:ext>
            </a:extLst>
          </p:cNvPr>
          <p:cNvGraphicFramePr>
            <a:graphicFrameLocks noGrp="1"/>
          </p:cNvGraphicFramePr>
          <p:nvPr>
            <p:extLst>
              <p:ext uri="{D42A27DB-BD31-4B8C-83A1-F6EECF244321}">
                <p14:modId xmlns:p14="http://schemas.microsoft.com/office/powerpoint/2010/main" val="2671768219"/>
              </p:ext>
            </p:extLst>
          </p:nvPr>
        </p:nvGraphicFramePr>
        <p:xfrm>
          <a:off x="2032000" y="4589248"/>
          <a:ext cx="8128000" cy="75196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42975694"/>
                    </a:ext>
                  </a:extLst>
                </a:gridCol>
                <a:gridCol w="1625600">
                  <a:extLst>
                    <a:ext uri="{9D8B030D-6E8A-4147-A177-3AD203B41FA5}">
                      <a16:colId xmlns:a16="http://schemas.microsoft.com/office/drawing/2014/main" val="1757757685"/>
                    </a:ext>
                  </a:extLst>
                </a:gridCol>
                <a:gridCol w="1625600">
                  <a:extLst>
                    <a:ext uri="{9D8B030D-6E8A-4147-A177-3AD203B41FA5}">
                      <a16:colId xmlns:a16="http://schemas.microsoft.com/office/drawing/2014/main" val="2150815473"/>
                    </a:ext>
                  </a:extLst>
                </a:gridCol>
                <a:gridCol w="1625600">
                  <a:extLst>
                    <a:ext uri="{9D8B030D-6E8A-4147-A177-3AD203B41FA5}">
                      <a16:colId xmlns:a16="http://schemas.microsoft.com/office/drawing/2014/main" val="512707139"/>
                    </a:ext>
                  </a:extLst>
                </a:gridCol>
                <a:gridCol w="1625600">
                  <a:extLst>
                    <a:ext uri="{9D8B030D-6E8A-4147-A177-3AD203B41FA5}">
                      <a16:colId xmlns:a16="http://schemas.microsoft.com/office/drawing/2014/main" val="974004677"/>
                    </a:ext>
                  </a:extLst>
                </a:gridCol>
              </a:tblGrid>
              <a:tr h="370840">
                <a:tc>
                  <a:txBody>
                    <a:bodyPr/>
                    <a:lstStyle/>
                    <a:p>
                      <a:r>
                        <a:rPr lang="en-US" dirty="0"/>
                        <a:t>Bin number</a:t>
                      </a:r>
                    </a:p>
                  </a:txBody>
                  <a:tcPr/>
                </a:tc>
                <a:tc>
                  <a:txBody>
                    <a:bodyPr/>
                    <a:lstStyle/>
                    <a:p>
                      <a:r>
                        <a:rPr lang="en-US" dirty="0"/>
                        <a:t>2</a:t>
                      </a:r>
                    </a:p>
                  </a:txBody>
                  <a:tcPr/>
                </a:tc>
                <a:tc>
                  <a:txBody>
                    <a:bodyPr/>
                    <a:lstStyle/>
                    <a:p>
                      <a:r>
                        <a:rPr lang="en-US" dirty="0"/>
                        <a:t>3</a:t>
                      </a:r>
                    </a:p>
                  </a:txBody>
                  <a:tcPr/>
                </a:tc>
                <a:tc>
                  <a:txBody>
                    <a:bodyPr/>
                    <a:lstStyle/>
                    <a:p>
                      <a:r>
                        <a:rPr lang="en-US" dirty="0"/>
                        <a:t>…</a:t>
                      </a:r>
                    </a:p>
                  </a:txBody>
                  <a:tcPr/>
                </a:tc>
                <a:tc>
                  <a:txBody>
                    <a:bodyPr/>
                    <a:lstStyle/>
                    <a:p>
                      <a:r>
                        <a:rPr lang="en-US" dirty="0"/>
                        <a:t>63</a:t>
                      </a:r>
                    </a:p>
                  </a:txBody>
                  <a:tcPr/>
                </a:tc>
                <a:extLst>
                  <a:ext uri="{0D108BD9-81ED-4DB2-BD59-A6C34878D82A}">
                    <a16:rowId xmlns:a16="http://schemas.microsoft.com/office/drawing/2014/main" val="2641939886"/>
                  </a:ext>
                </a:extLst>
              </a:tr>
              <a:tr h="370840">
                <a:tc>
                  <a:txBody>
                    <a:bodyPr/>
                    <a:lstStyle/>
                    <a:p>
                      <a:r>
                        <a:rPr lang="en-US" dirty="0"/>
                        <a:t>Chunk size</a:t>
                      </a:r>
                    </a:p>
                  </a:txBody>
                  <a:tcPr/>
                </a:tc>
                <a:tc>
                  <a:txBody>
                    <a:bodyPr/>
                    <a:lstStyle/>
                    <a:p>
                      <a:r>
                        <a:rPr lang="en-US" dirty="0"/>
                        <a:t>0x20</a:t>
                      </a:r>
                    </a:p>
                  </a:txBody>
                  <a:tcPr/>
                </a:tc>
                <a:tc>
                  <a:txBody>
                    <a:bodyPr/>
                    <a:lstStyle/>
                    <a:p>
                      <a:r>
                        <a:rPr lang="en-US" dirty="0"/>
                        <a:t>0x30</a:t>
                      </a:r>
                    </a:p>
                  </a:txBody>
                  <a:tcPr/>
                </a:tc>
                <a:tc>
                  <a:txBody>
                    <a:bodyPr/>
                    <a:lstStyle/>
                    <a:p>
                      <a:endParaRPr lang="en-US" dirty="0"/>
                    </a:p>
                  </a:txBody>
                  <a:tcPr/>
                </a:tc>
                <a:tc>
                  <a:txBody>
                    <a:bodyPr/>
                    <a:lstStyle/>
                    <a:p>
                      <a:r>
                        <a:rPr lang="en-US" dirty="0"/>
                        <a:t>0x3f0 (1008)</a:t>
                      </a:r>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233137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7F2B8469-9357-AE4E-8C15-A01FD2AA5F18}"/>
              </a:ext>
            </a:extLst>
          </p:cNvPr>
          <p:cNvSpPr>
            <a:spLocks noGrp="1"/>
          </p:cNvSpPr>
          <p:nvPr>
            <p:ph type="body" idx="1"/>
          </p:nvPr>
        </p:nvSpPr>
        <p:spPr/>
        <p:txBody>
          <a:bodyPr/>
          <a:lstStyle/>
          <a:p>
            <a:pPr marL="50799" indent="0">
              <a:buNone/>
            </a:pPr>
            <a:r>
              <a:rPr lang="en-US" dirty="0"/>
              <a:t>126 bins in arena-&gt;bins</a:t>
            </a:r>
          </a:p>
          <a:p>
            <a:r>
              <a:rPr lang="en-US" dirty="0"/>
              <a:t>Bin 64 - 126 (63 in total): Large bins, for chunks over 1024 bytes</a:t>
            </a:r>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14</a:t>
            </a:fld>
            <a:endParaRPr lang="en-US"/>
          </a:p>
        </p:txBody>
      </p:sp>
      <p:graphicFrame>
        <p:nvGraphicFramePr>
          <p:cNvPr id="6" name="Table 5">
            <a:extLst>
              <a:ext uri="{FF2B5EF4-FFF2-40B4-BE49-F238E27FC236}">
                <a16:creationId xmlns:a16="http://schemas.microsoft.com/office/drawing/2014/main" id="{A203744E-E500-4943-BAFF-E599BFE5AD48}"/>
              </a:ext>
            </a:extLst>
          </p:cNvPr>
          <p:cNvGraphicFramePr>
            <a:graphicFrameLocks noGrp="1"/>
          </p:cNvGraphicFramePr>
          <p:nvPr>
            <p:extLst>
              <p:ext uri="{D42A27DB-BD31-4B8C-83A1-F6EECF244321}">
                <p14:modId xmlns:p14="http://schemas.microsoft.com/office/powerpoint/2010/main" val="3094331912"/>
              </p:ext>
            </p:extLst>
          </p:nvPr>
        </p:nvGraphicFramePr>
        <p:xfrm>
          <a:off x="1291784" y="3295187"/>
          <a:ext cx="9401715" cy="1036511"/>
        </p:xfrm>
        <a:graphic>
          <a:graphicData uri="http://schemas.openxmlformats.org/drawingml/2006/table">
            <a:tbl>
              <a:tblPr firstRow="1" bandRow="1">
                <a:tableStyleId>{5C22544A-7EE6-4342-B048-85BDC9FD1C3A}</a:tableStyleId>
              </a:tblPr>
              <a:tblGrid>
                <a:gridCol w="2395903">
                  <a:extLst>
                    <a:ext uri="{9D8B030D-6E8A-4147-A177-3AD203B41FA5}">
                      <a16:colId xmlns:a16="http://schemas.microsoft.com/office/drawing/2014/main" val="2342975694"/>
                    </a:ext>
                  </a:extLst>
                </a:gridCol>
                <a:gridCol w="1751453">
                  <a:extLst>
                    <a:ext uri="{9D8B030D-6E8A-4147-A177-3AD203B41FA5}">
                      <a16:colId xmlns:a16="http://schemas.microsoft.com/office/drawing/2014/main" val="1757757685"/>
                    </a:ext>
                  </a:extLst>
                </a:gridCol>
                <a:gridCol w="1751453">
                  <a:extLst>
                    <a:ext uri="{9D8B030D-6E8A-4147-A177-3AD203B41FA5}">
                      <a16:colId xmlns:a16="http://schemas.microsoft.com/office/drawing/2014/main" val="2150815473"/>
                    </a:ext>
                  </a:extLst>
                </a:gridCol>
                <a:gridCol w="1751453">
                  <a:extLst>
                    <a:ext uri="{9D8B030D-6E8A-4147-A177-3AD203B41FA5}">
                      <a16:colId xmlns:a16="http://schemas.microsoft.com/office/drawing/2014/main" val="512707139"/>
                    </a:ext>
                  </a:extLst>
                </a:gridCol>
                <a:gridCol w="1751453">
                  <a:extLst>
                    <a:ext uri="{9D8B030D-6E8A-4147-A177-3AD203B41FA5}">
                      <a16:colId xmlns:a16="http://schemas.microsoft.com/office/drawing/2014/main" val="974004677"/>
                    </a:ext>
                  </a:extLst>
                </a:gridCol>
              </a:tblGrid>
              <a:tr h="370840">
                <a:tc>
                  <a:txBody>
                    <a:bodyPr/>
                    <a:lstStyle/>
                    <a:p>
                      <a:pPr algn="ctr"/>
                      <a:r>
                        <a:rPr lang="en-US" dirty="0"/>
                        <a:t>Bin number</a:t>
                      </a:r>
                    </a:p>
                    <a:p>
                      <a:pPr algn="ctr"/>
                      <a:r>
                        <a:rPr lang="en-US" dirty="0"/>
                        <a:t>(Large Bin </a:t>
                      </a:r>
                      <a:r>
                        <a:rPr lang="en-US" dirty="0" err="1"/>
                        <a:t>Idx</a:t>
                      </a:r>
                      <a:r>
                        <a:rPr lang="en-US" dirty="0"/>
                        <a:t>)</a:t>
                      </a:r>
                    </a:p>
                  </a:txBody>
                  <a:tcPr/>
                </a:tc>
                <a:tc>
                  <a:txBody>
                    <a:bodyPr/>
                    <a:lstStyle/>
                    <a:p>
                      <a:pPr algn="ctr"/>
                      <a:r>
                        <a:rPr lang="en-US" dirty="0"/>
                        <a:t>64</a:t>
                      </a:r>
                    </a:p>
                    <a:p>
                      <a:pPr algn="ctr"/>
                      <a:r>
                        <a:rPr lang="en-US" dirty="0"/>
                        <a:t>(1)</a:t>
                      </a:r>
                    </a:p>
                  </a:txBody>
                  <a:tcPr/>
                </a:tc>
                <a:tc>
                  <a:txBody>
                    <a:bodyPr/>
                    <a:lstStyle/>
                    <a:p>
                      <a:pPr algn="ctr"/>
                      <a:r>
                        <a:rPr lang="en-US" dirty="0"/>
                        <a:t>65</a:t>
                      </a:r>
                    </a:p>
                    <a:p>
                      <a:pPr algn="ctr"/>
                      <a:r>
                        <a:rPr lang="en-US" dirty="0"/>
                        <a:t>(2)</a:t>
                      </a:r>
                    </a:p>
                  </a:txBody>
                  <a:tcPr/>
                </a:tc>
                <a:tc>
                  <a:txBody>
                    <a:bodyPr/>
                    <a:lstStyle/>
                    <a:p>
                      <a:pPr algn="ctr"/>
                      <a:r>
                        <a:rPr lang="en-US" dirty="0"/>
                        <a:t>…</a:t>
                      </a:r>
                    </a:p>
                  </a:txBody>
                  <a:tcPr/>
                </a:tc>
                <a:tc>
                  <a:txBody>
                    <a:bodyPr/>
                    <a:lstStyle/>
                    <a:p>
                      <a:pPr algn="ctr"/>
                      <a:r>
                        <a:rPr lang="en-US" dirty="0"/>
                        <a:t>95</a:t>
                      </a:r>
                    </a:p>
                    <a:p>
                      <a:pPr algn="ctr"/>
                      <a:r>
                        <a:rPr lang="en-US" dirty="0"/>
                        <a:t>(32)</a:t>
                      </a:r>
                    </a:p>
                  </a:txBody>
                  <a:tcPr/>
                </a:tc>
                <a:extLst>
                  <a:ext uri="{0D108BD9-81ED-4DB2-BD59-A6C34878D82A}">
                    <a16:rowId xmlns:a16="http://schemas.microsoft.com/office/drawing/2014/main" val="2641939886"/>
                  </a:ext>
                </a:extLst>
              </a:tr>
              <a:tr h="370840">
                <a:tc>
                  <a:txBody>
                    <a:bodyPr/>
                    <a:lstStyle/>
                    <a:p>
                      <a:r>
                        <a:rPr lang="en-US" dirty="0"/>
                        <a:t>Chunk size range</a:t>
                      </a:r>
                    </a:p>
                  </a:txBody>
                  <a:tcPr/>
                </a:tc>
                <a:tc>
                  <a:txBody>
                    <a:bodyPr/>
                    <a:lstStyle/>
                    <a:p>
                      <a:r>
                        <a:rPr lang="en-US" dirty="0"/>
                        <a:t>[0x400, 0x440)</a:t>
                      </a:r>
                    </a:p>
                  </a:txBody>
                  <a:tcPr/>
                </a:tc>
                <a:tc>
                  <a:txBody>
                    <a:bodyPr/>
                    <a:lstStyle/>
                    <a:p>
                      <a:r>
                        <a:rPr lang="en-US" dirty="0"/>
                        <a:t>[0x440, 0x480)</a:t>
                      </a:r>
                    </a:p>
                  </a:txBody>
                  <a:tcPr/>
                </a:tc>
                <a:tc>
                  <a:txBody>
                    <a:bodyPr/>
                    <a:lstStyle/>
                    <a:p>
                      <a:endParaRPr lang="en-US" dirty="0"/>
                    </a:p>
                  </a:txBody>
                  <a:tcPr/>
                </a:tc>
                <a:tc>
                  <a:txBody>
                    <a:bodyPr/>
                    <a:lstStyle/>
                    <a:p>
                      <a:r>
                        <a:rPr lang="en-US" dirty="0"/>
                        <a:t>[0xbc0, 0xc00)</a:t>
                      </a:r>
                    </a:p>
                  </a:txBody>
                  <a:tcPr/>
                </a:tc>
                <a:extLst>
                  <a:ext uri="{0D108BD9-81ED-4DB2-BD59-A6C34878D82A}">
                    <a16:rowId xmlns:a16="http://schemas.microsoft.com/office/drawing/2014/main" val="3321158143"/>
                  </a:ext>
                </a:extLst>
              </a:tr>
            </a:tbl>
          </a:graphicData>
        </a:graphic>
      </p:graphicFrame>
      <p:graphicFrame>
        <p:nvGraphicFramePr>
          <p:cNvPr id="7" name="Table 6">
            <a:extLst>
              <a:ext uri="{FF2B5EF4-FFF2-40B4-BE49-F238E27FC236}">
                <a16:creationId xmlns:a16="http://schemas.microsoft.com/office/drawing/2014/main" id="{637236B1-84AA-DD48-94CA-FCE934D98A94}"/>
              </a:ext>
            </a:extLst>
          </p:cNvPr>
          <p:cNvGraphicFramePr>
            <a:graphicFrameLocks noGrp="1"/>
          </p:cNvGraphicFramePr>
          <p:nvPr>
            <p:extLst>
              <p:ext uri="{D42A27DB-BD31-4B8C-83A1-F6EECF244321}">
                <p14:modId xmlns:p14="http://schemas.microsoft.com/office/powerpoint/2010/main" val="2591028922"/>
              </p:ext>
            </p:extLst>
          </p:nvPr>
        </p:nvGraphicFramePr>
        <p:xfrm>
          <a:off x="1287408" y="4601908"/>
          <a:ext cx="5898809" cy="1036511"/>
        </p:xfrm>
        <a:graphic>
          <a:graphicData uri="http://schemas.openxmlformats.org/drawingml/2006/table">
            <a:tbl>
              <a:tblPr firstRow="1" bandRow="1">
                <a:tableStyleId>{5C22544A-7EE6-4342-B048-85BDC9FD1C3A}</a:tableStyleId>
              </a:tblPr>
              <a:tblGrid>
                <a:gridCol w="2395903">
                  <a:extLst>
                    <a:ext uri="{9D8B030D-6E8A-4147-A177-3AD203B41FA5}">
                      <a16:colId xmlns:a16="http://schemas.microsoft.com/office/drawing/2014/main" val="2342975694"/>
                    </a:ext>
                  </a:extLst>
                </a:gridCol>
                <a:gridCol w="1751453">
                  <a:extLst>
                    <a:ext uri="{9D8B030D-6E8A-4147-A177-3AD203B41FA5}">
                      <a16:colId xmlns:a16="http://schemas.microsoft.com/office/drawing/2014/main" val="1757757685"/>
                    </a:ext>
                  </a:extLst>
                </a:gridCol>
                <a:gridCol w="1751453">
                  <a:extLst>
                    <a:ext uri="{9D8B030D-6E8A-4147-A177-3AD203B41FA5}">
                      <a16:colId xmlns:a16="http://schemas.microsoft.com/office/drawing/2014/main" val="512707139"/>
                    </a:ext>
                  </a:extLst>
                </a:gridCol>
              </a:tblGrid>
              <a:tr h="370840">
                <a:tc>
                  <a:txBody>
                    <a:bodyPr/>
                    <a:lstStyle/>
                    <a:p>
                      <a:pPr algn="ctr"/>
                      <a:r>
                        <a:rPr lang="en-US" dirty="0"/>
                        <a:t>Bin number</a:t>
                      </a:r>
                    </a:p>
                    <a:p>
                      <a:pPr algn="ctr"/>
                      <a:r>
                        <a:rPr lang="en-US" dirty="0"/>
                        <a:t>(Large Bin </a:t>
                      </a:r>
                      <a:r>
                        <a:rPr lang="en-US" dirty="0" err="1"/>
                        <a:t>Idx</a:t>
                      </a:r>
                      <a:r>
                        <a:rPr lang="en-US" dirty="0"/>
                        <a:t>)</a:t>
                      </a:r>
                    </a:p>
                  </a:txBody>
                  <a:tcPr/>
                </a:tc>
                <a:tc>
                  <a:txBody>
                    <a:bodyPr/>
                    <a:lstStyle/>
                    <a:p>
                      <a:pPr algn="ctr"/>
                      <a:r>
                        <a:rPr lang="en-US" dirty="0"/>
                        <a:t>96</a:t>
                      </a:r>
                    </a:p>
                    <a:p>
                      <a:pPr algn="ctr"/>
                      <a:r>
                        <a:rPr lang="en-US" dirty="0"/>
                        <a:t>(33)</a:t>
                      </a:r>
                    </a:p>
                  </a:txBody>
                  <a:tcPr/>
                </a:tc>
                <a:tc>
                  <a:txBody>
                    <a:bodyPr/>
                    <a:lstStyle/>
                    <a:p>
                      <a:pPr algn="ctr"/>
                      <a:r>
                        <a:rPr lang="en-US" dirty="0"/>
                        <a:t>…</a:t>
                      </a:r>
                    </a:p>
                  </a:txBody>
                  <a:tcPr/>
                </a:tc>
                <a:extLst>
                  <a:ext uri="{0D108BD9-81ED-4DB2-BD59-A6C34878D82A}">
                    <a16:rowId xmlns:a16="http://schemas.microsoft.com/office/drawing/2014/main" val="2641939886"/>
                  </a:ext>
                </a:extLst>
              </a:tr>
              <a:tr h="370840">
                <a:tc>
                  <a:txBody>
                    <a:bodyPr/>
                    <a:lstStyle/>
                    <a:p>
                      <a:r>
                        <a:rPr lang="en-US" dirty="0"/>
                        <a:t>Chunk size range</a:t>
                      </a:r>
                    </a:p>
                  </a:txBody>
                  <a:tcPr/>
                </a:tc>
                <a:tc>
                  <a:txBody>
                    <a:bodyPr/>
                    <a:lstStyle/>
                    <a:p>
                      <a:r>
                        <a:rPr lang="en-US" dirty="0"/>
                        <a:t>[0xc00, 0xe00)</a:t>
                      </a:r>
                    </a:p>
                  </a:txBody>
                  <a:tcPr/>
                </a:tc>
                <a:tc>
                  <a:txBody>
                    <a:bodyPr/>
                    <a:lstStyle/>
                    <a:p>
                      <a:endParaRPr lang="en-US" dirty="0"/>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166767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FBB3-B669-6941-B118-A9DD57A1056F}"/>
              </a:ext>
            </a:extLst>
          </p:cNvPr>
          <p:cNvSpPr>
            <a:spLocks noGrp="1"/>
          </p:cNvSpPr>
          <p:nvPr>
            <p:ph type="title"/>
          </p:nvPr>
        </p:nvSpPr>
        <p:spPr/>
        <p:txBody>
          <a:bodyPr/>
          <a:lstStyle/>
          <a:p>
            <a:r>
              <a:rPr lang="en-US" dirty="0"/>
              <a:t>ARENA -&gt; Large BINS</a:t>
            </a:r>
          </a:p>
        </p:txBody>
      </p:sp>
      <p:sp>
        <p:nvSpPr>
          <p:cNvPr id="4" name="Slide Number Placeholder 3">
            <a:extLst>
              <a:ext uri="{FF2B5EF4-FFF2-40B4-BE49-F238E27FC236}">
                <a16:creationId xmlns:a16="http://schemas.microsoft.com/office/drawing/2014/main" id="{2A28C343-6E33-5E42-B445-A9CC66A53283}"/>
              </a:ext>
            </a:extLst>
          </p:cNvPr>
          <p:cNvSpPr>
            <a:spLocks noGrp="1"/>
          </p:cNvSpPr>
          <p:nvPr>
            <p:ph type="sldNum" idx="12"/>
          </p:nvPr>
        </p:nvSpPr>
        <p:spPr/>
        <p:txBody>
          <a:bodyPr/>
          <a:lstStyle/>
          <a:p>
            <a:fld id="{B8AB1F1C-5B97-FA47-A21B-131B164DAC8F}" type="slidenum">
              <a:rPr lang="en-US" smtClean="0"/>
              <a:t>15</a:t>
            </a:fld>
            <a:endParaRPr lang="en-US"/>
          </a:p>
        </p:txBody>
      </p:sp>
      <p:graphicFrame>
        <p:nvGraphicFramePr>
          <p:cNvPr id="9" name="Table 8">
            <a:extLst>
              <a:ext uri="{FF2B5EF4-FFF2-40B4-BE49-F238E27FC236}">
                <a16:creationId xmlns:a16="http://schemas.microsoft.com/office/drawing/2014/main" id="{DBEA956E-808F-D442-98B4-7839FA91F84F}"/>
              </a:ext>
            </a:extLst>
          </p:cNvPr>
          <p:cNvGraphicFramePr>
            <a:graphicFrameLocks noGrp="1"/>
          </p:cNvGraphicFramePr>
          <p:nvPr>
            <p:extLst>
              <p:ext uri="{D42A27DB-BD31-4B8C-83A1-F6EECF244321}">
                <p14:modId xmlns:p14="http://schemas.microsoft.com/office/powerpoint/2010/main" val="1845352299"/>
              </p:ext>
            </p:extLst>
          </p:nvPr>
        </p:nvGraphicFramePr>
        <p:xfrm>
          <a:off x="959004" y="3145526"/>
          <a:ext cx="10047244" cy="1300607"/>
        </p:xfrm>
        <a:graphic>
          <a:graphicData uri="http://schemas.openxmlformats.org/drawingml/2006/table">
            <a:tbl>
              <a:tblPr firstRow="1" bandRow="1">
                <a:tableStyleId>{5C22544A-7EE6-4342-B048-85BDC9FD1C3A}</a:tableStyleId>
              </a:tblPr>
              <a:tblGrid>
                <a:gridCol w="1422213">
                  <a:extLst>
                    <a:ext uri="{9D8B030D-6E8A-4147-A177-3AD203B41FA5}">
                      <a16:colId xmlns:a16="http://schemas.microsoft.com/office/drawing/2014/main" val="2342975694"/>
                    </a:ext>
                  </a:extLst>
                </a:gridCol>
                <a:gridCol w="1112537">
                  <a:extLst>
                    <a:ext uri="{9D8B030D-6E8A-4147-A177-3AD203B41FA5}">
                      <a16:colId xmlns:a16="http://schemas.microsoft.com/office/drawing/2014/main" val="1757757685"/>
                    </a:ext>
                  </a:extLst>
                </a:gridCol>
                <a:gridCol w="1353396">
                  <a:extLst>
                    <a:ext uri="{9D8B030D-6E8A-4147-A177-3AD203B41FA5}">
                      <a16:colId xmlns:a16="http://schemas.microsoft.com/office/drawing/2014/main" val="2150815473"/>
                    </a:ext>
                  </a:extLst>
                </a:gridCol>
                <a:gridCol w="1478496">
                  <a:extLst>
                    <a:ext uri="{9D8B030D-6E8A-4147-A177-3AD203B41FA5}">
                      <a16:colId xmlns:a16="http://schemas.microsoft.com/office/drawing/2014/main" val="512707139"/>
                    </a:ext>
                  </a:extLst>
                </a:gridCol>
                <a:gridCol w="1560201">
                  <a:extLst>
                    <a:ext uri="{9D8B030D-6E8A-4147-A177-3AD203B41FA5}">
                      <a16:colId xmlns:a16="http://schemas.microsoft.com/office/drawing/2014/main" val="974004677"/>
                    </a:ext>
                  </a:extLst>
                </a:gridCol>
                <a:gridCol w="1675251">
                  <a:extLst>
                    <a:ext uri="{9D8B030D-6E8A-4147-A177-3AD203B41FA5}">
                      <a16:colId xmlns:a16="http://schemas.microsoft.com/office/drawing/2014/main" val="117577816"/>
                    </a:ext>
                  </a:extLst>
                </a:gridCol>
                <a:gridCol w="1445150">
                  <a:extLst>
                    <a:ext uri="{9D8B030D-6E8A-4147-A177-3AD203B41FA5}">
                      <a16:colId xmlns:a16="http://schemas.microsoft.com/office/drawing/2014/main" val="515633403"/>
                    </a:ext>
                  </a:extLst>
                </a:gridCol>
              </a:tblGrid>
              <a:tr h="370840">
                <a:tc>
                  <a:txBody>
                    <a:bodyPr/>
                    <a:lstStyle/>
                    <a:p>
                      <a:pPr algn="ctr"/>
                      <a:r>
                        <a:rPr lang="en-US" dirty="0">
                          <a:latin typeface="+mn-lt"/>
                        </a:rPr>
                        <a:t>Bin </a:t>
                      </a:r>
                      <a:r>
                        <a:rPr lang="en-US" dirty="0" err="1">
                          <a:latin typeface="+mn-lt"/>
                        </a:rPr>
                        <a:t>Idx</a:t>
                      </a:r>
                      <a:endParaRPr lang="en-US" dirty="0">
                        <a:latin typeface="+mn-lt"/>
                      </a:endParaRPr>
                    </a:p>
                    <a:p>
                      <a:pPr algn="ctr"/>
                      <a:r>
                        <a:rPr lang="en-US" dirty="0">
                          <a:latin typeface="+mn-lt"/>
                        </a:rPr>
                        <a:t>(#Total)</a:t>
                      </a:r>
                    </a:p>
                  </a:txBody>
                  <a:tcPr/>
                </a:tc>
                <a:tc>
                  <a:txBody>
                    <a:bodyPr/>
                    <a:lstStyle/>
                    <a:p>
                      <a:pPr algn="ctr"/>
                      <a:r>
                        <a:rPr lang="en-US" dirty="0">
                          <a:latin typeface="+mn-lt"/>
                        </a:rPr>
                        <a:t>1-32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(32)</a:t>
                      </a:r>
                    </a:p>
                  </a:txBody>
                  <a:tcPr/>
                </a:tc>
                <a:tc>
                  <a:txBody>
                    <a:bodyPr/>
                    <a:lstStyle/>
                    <a:p>
                      <a:pPr algn="ctr"/>
                      <a:r>
                        <a:rPr lang="en-US" dirty="0">
                          <a:latin typeface="+mn-lt"/>
                        </a:rPr>
                        <a:t>33-48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(16)</a:t>
                      </a:r>
                    </a:p>
                  </a:txBody>
                  <a:tcPr/>
                </a:tc>
                <a:tc>
                  <a:txBody>
                    <a:bodyPr/>
                    <a:lstStyle/>
                    <a:p>
                      <a:pPr algn="ctr"/>
                      <a:r>
                        <a:rPr lang="en-US" dirty="0">
                          <a:latin typeface="+mn-lt"/>
                        </a:rPr>
                        <a:t>49-56</a:t>
                      </a:r>
                    </a:p>
                    <a:p>
                      <a:pPr algn="ctr"/>
                      <a:r>
                        <a:rPr lang="en-US" dirty="0">
                          <a:latin typeface="+mn-lt"/>
                        </a:rPr>
                        <a:t>(8)</a:t>
                      </a:r>
                    </a:p>
                  </a:txBody>
                  <a:tcPr/>
                </a:tc>
                <a:tc>
                  <a:txBody>
                    <a:bodyPr/>
                    <a:lstStyle/>
                    <a:p>
                      <a:pPr algn="ctr"/>
                      <a:r>
                        <a:rPr lang="en-US" dirty="0">
                          <a:latin typeface="+mn-lt"/>
                        </a:rPr>
                        <a:t>57-60</a:t>
                      </a:r>
                    </a:p>
                    <a:p>
                      <a:pPr algn="ctr"/>
                      <a:r>
                        <a:rPr lang="en-US" dirty="0">
                          <a:latin typeface="+mn-lt"/>
                        </a:rPr>
                        <a:t>(4)</a:t>
                      </a:r>
                    </a:p>
                  </a:txBody>
                  <a:tcPr/>
                </a:tc>
                <a:tc>
                  <a:txBody>
                    <a:bodyPr/>
                    <a:lstStyle/>
                    <a:p>
                      <a:pPr algn="ctr"/>
                      <a:r>
                        <a:rPr lang="en-US" dirty="0">
                          <a:latin typeface="+mn-lt"/>
                        </a:rPr>
                        <a:t>61-62</a:t>
                      </a:r>
                    </a:p>
                    <a:p>
                      <a:pPr algn="ctr"/>
                      <a:r>
                        <a:rPr lang="en-US" dirty="0">
                          <a:latin typeface="+mn-lt"/>
                        </a:rPr>
                        <a:t>(2)</a:t>
                      </a:r>
                    </a:p>
                  </a:txBody>
                  <a:tcPr/>
                </a:tc>
                <a:tc>
                  <a:txBody>
                    <a:bodyPr/>
                    <a:lstStyle/>
                    <a:p>
                      <a:pPr algn="ctr"/>
                      <a:r>
                        <a:rPr lang="en-US" dirty="0">
                          <a:latin typeface="+mn-lt"/>
                        </a:rPr>
                        <a:t>63</a:t>
                      </a:r>
                    </a:p>
                    <a:p>
                      <a:pPr algn="ctr"/>
                      <a:r>
                        <a:rPr lang="en-US" dirty="0">
                          <a:latin typeface="+mn-lt"/>
                        </a:rPr>
                        <a:t>(1)</a:t>
                      </a:r>
                    </a:p>
                  </a:txBody>
                  <a:tcPr/>
                </a:tc>
                <a:extLst>
                  <a:ext uri="{0D108BD9-81ED-4DB2-BD59-A6C34878D82A}">
                    <a16:rowId xmlns:a16="http://schemas.microsoft.com/office/drawing/2014/main" val="2641939886"/>
                  </a:ext>
                </a:extLst>
              </a:tr>
              <a:tr h="370840">
                <a:tc>
                  <a:txBody>
                    <a:bodyPr/>
                    <a:lstStyle/>
                    <a:p>
                      <a:pPr algn="ctr"/>
                      <a:r>
                        <a:rPr lang="en-US" dirty="0">
                          <a:latin typeface="+mn-lt"/>
                        </a:rPr>
                        <a:t>Size Range</a:t>
                      </a:r>
                    </a:p>
                  </a:txBody>
                  <a:tcPr/>
                </a:tc>
                <a:tc>
                  <a:txBody>
                    <a:bodyPr/>
                    <a:lstStyle/>
                    <a:p>
                      <a:pPr algn="ctr"/>
                      <a:r>
                        <a:rPr lang="en-US" dirty="0">
                          <a:latin typeface="+mn-lt"/>
                        </a:rPr>
                        <a:t>[x, x+64)</a:t>
                      </a:r>
                    </a:p>
                  </a:txBody>
                  <a:tcPr/>
                </a:tc>
                <a:tc>
                  <a:txBody>
                    <a:bodyPr/>
                    <a:lstStyle/>
                    <a:p>
                      <a:pPr algn="ctr"/>
                      <a:r>
                        <a:rPr lang="en-US" dirty="0">
                          <a:latin typeface="+mn-lt"/>
                        </a:rPr>
                        <a:t>[x, x+512)</a:t>
                      </a:r>
                    </a:p>
                  </a:txBody>
                  <a:tcPr/>
                </a:tc>
                <a:tc>
                  <a:txBody>
                    <a:bodyPr/>
                    <a:lstStyle/>
                    <a:p>
                      <a:pPr algn="ctr"/>
                      <a:r>
                        <a:rPr lang="en-US" dirty="0">
                          <a:latin typeface="+mn-lt"/>
                        </a:rPr>
                        <a:t>[x, x+4096)</a:t>
                      </a:r>
                    </a:p>
                  </a:txBody>
                  <a:tcPr/>
                </a:tc>
                <a:tc>
                  <a:txBody>
                    <a:bodyPr/>
                    <a:lstStyle/>
                    <a:p>
                      <a:pPr algn="ctr"/>
                      <a:r>
                        <a:rPr lang="en-US" sz="1800" dirty="0">
                          <a:latin typeface="+mn-lt"/>
                        </a:rPr>
                        <a:t>[x, x+32768)</a:t>
                      </a:r>
                    </a:p>
                  </a:txBody>
                  <a:tcPr/>
                </a:tc>
                <a:tc>
                  <a:txBody>
                    <a:bodyPr/>
                    <a:lstStyle/>
                    <a:p>
                      <a:pPr algn="ctr"/>
                      <a:r>
                        <a:rPr lang="en-US" sz="1800" dirty="0">
                          <a:latin typeface="+mn-lt"/>
                        </a:rPr>
                        <a:t>[x, x+262144)</a:t>
                      </a:r>
                    </a:p>
                  </a:txBody>
                  <a:tcPr/>
                </a:tc>
                <a:tc>
                  <a:txBody>
                    <a:bodyPr/>
                    <a:lstStyle/>
                    <a:p>
                      <a:pPr algn="ctr"/>
                      <a:r>
                        <a:rPr lang="en-US" sz="1800" dirty="0">
                          <a:latin typeface="+mn-lt"/>
                        </a:rPr>
                        <a:t>Remaining bytes</a:t>
                      </a:r>
                    </a:p>
                  </a:txBody>
                  <a:tcPr/>
                </a:tc>
                <a:extLst>
                  <a:ext uri="{0D108BD9-81ED-4DB2-BD59-A6C34878D82A}">
                    <a16:rowId xmlns:a16="http://schemas.microsoft.com/office/drawing/2014/main" val="3321158143"/>
                  </a:ext>
                </a:extLst>
              </a:tr>
            </a:tbl>
          </a:graphicData>
        </a:graphic>
      </p:graphicFrame>
    </p:spTree>
    <p:extLst>
      <p:ext uri="{BB962C8B-B14F-4D97-AF65-F5344CB8AC3E}">
        <p14:creationId xmlns:p14="http://schemas.microsoft.com/office/powerpoint/2010/main" val="261288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D24E-B1C6-B54E-9C4F-0894B6E254A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8DCC7E7-55DE-CD47-A71A-157557CF689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B518B5-B4C5-FB40-9244-F9D4B6FCE6F6}"/>
              </a:ext>
            </a:extLst>
          </p:cNvPr>
          <p:cNvSpPr>
            <a:spLocks noGrp="1"/>
          </p:cNvSpPr>
          <p:nvPr>
            <p:ph type="sldNum" idx="12"/>
          </p:nvPr>
        </p:nvSpPr>
        <p:spPr/>
        <p:txBody>
          <a:bodyPr/>
          <a:lstStyle/>
          <a:p>
            <a:fld id="{B8AB1F1C-5B97-FA47-A21B-131B164DAC8F}" type="slidenum">
              <a:rPr lang="en-US" smtClean="0"/>
              <a:t>16</a:t>
            </a:fld>
            <a:endParaRPr lang="en-US"/>
          </a:p>
        </p:txBody>
      </p:sp>
      <p:pic>
        <p:nvPicPr>
          <p:cNvPr id="5" name="Picture 4">
            <a:extLst>
              <a:ext uri="{FF2B5EF4-FFF2-40B4-BE49-F238E27FC236}">
                <a16:creationId xmlns:a16="http://schemas.microsoft.com/office/drawing/2014/main" id="{EEFA5F34-06CE-BF4D-AF46-6D67E3FDF9FC}"/>
              </a:ext>
            </a:extLst>
          </p:cNvPr>
          <p:cNvPicPr>
            <a:picLocks noChangeAspect="1"/>
          </p:cNvPicPr>
          <p:nvPr/>
        </p:nvPicPr>
        <p:blipFill>
          <a:blip r:embed="rId3"/>
          <a:stretch>
            <a:fillRect/>
          </a:stretch>
        </p:blipFill>
        <p:spPr>
          <a:xfrm>
            <a:off x="3176989" y="1154979"/>
            <a:ext cx="5052611" cy="4240265"/>
          </a:xfrm>
          <a:prstGeom prst="rect">
            <a:avLst/>
          </a:prstGeom>
        </p:spPr>
      </p:pic>
      <p:sp>
        <p:nvSpPr>
          <p:cNvPr id="6" name="Rectangle 5">
            <a:extLst>
              <a:ext uri="{FF2B5EF4-FFF2-40B4-BE49-F238E27FC236}">
                <a16:creationId xmlns:a16="http://schemas.microsoft.com/office/drawing/2014/main" id="{CCB2F5B0-C5D4-9940-B867-20EC63AF5777}"/>
              </a:ext>
            </a:extLst>
          </p:cNvPr>
          <p:cNvSpPr/>
          <p:nvPr/>
        </p:nvSpPr>
        <p:spPr>
          <a:xfrm>
            <a:off x="1498501" y="5498048"/>
            <a:ext cx="5160387" cy="307777"/>
          </a:xfrm>
          <a:prstGeom prst="rect">
            <a:avLst/>
          </a:prstGeom>
        </p:spPr>
        <p:txBody>
          <a:bodyPr wrap="none">
            <a:spAutoFit/>
          </a:bodyPr>
          <a:lstStyle/>
          <a:p>
            <a:r>
              <a:rPr lang="en-US" dirty="0"/>
              <a:t>https://</a:t>
            </a:r>
            <a:r>
              <a:rPr lang="en-US" dirty="0" err="1"/>
              <a:t>elixir.bootlin.com</a:t>
            </a:r>
            <a:r>
              <a:rPr lang="en-US" dirty="0"/>
              <a:t>/</a:t>
            </a:r>
            <a:r>
              <a:rPr lang="en-US" dirty="0" err="1"/>
              <a:t>glibc</a:t>
            </a:r>
            <a:r>
              <a:rPr lang="en-US" dirty="0"/>
              <a:t>/glibc-2.27/source/malloc/</a:t>
            </a:r>
            <a:r>
              <a:rPr lang="en-US" dirty="0" err="1"/>
              <a:t>malloc.c</a:t>
            </a:r>
            <a:endParaRPr lang="en-US" dirty="0"/>
          </a:p>
        </p:txBody>
      </p:sp>
    </p:spTree>
    <p:extLst>
      <p:ext uri="{BB962C8B-B14F-4D97-AF65-F5344CB8AC3E}">
        <p14:creationId xmlns:p14="http://schemas.microsoft.com/office/powerpoint/2010/main" val="20421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Recycle to </a:t>
            </a:r>
            <a:r>
              <a:rPr lang="en-US" dirty="0" err="1">
                <a:solidFill>
                  <a:schemeClr val="accent6"/>
                </a:solidFill>
              </a:rPr>
              <a:t>tcache</a:t>
            </a:r>
            <a:r>
              <a:rPr lang="en-US" dirty="0">
                <a:solidFill>
                  <a:schemeClr val="accent6"/>
                </a:solidFill>
              </a:rPr>
              <a:t>:</a:t>
            </a:r>
            <a:r>
              <a:rPr lang="en-US" dirty="0"/>
              <a:t> If there is room in the </a:t>
            </a:r>
            <a:r>
              <a:rPr lang="en-US" dirty="0" err="1"/>
              <a:t>tcache</a:t>
            </a:r>
            <a:r>
              <a:rPr lang="en-US" dirty="0"/>
              <a:t>, store there.</a:t>
            </a:r>
          </a:p>
          <a:p>
            <a:r>
              <a:rPr lang="en-US" dirty="0">
                <a:solidFill>
                  <a:schemeClr val="accent6"/>
                </a:solidFill>
              </a:rPr>
              <a:t>Recycle to </a:t>
            </a:r>
            <a:r>
              <a:rPr lang="en-US" dirty="0" err="1">
                <a:solidFill>
                  <a:schemeClr val="accent6"/>
                </a:solidFill>
              </a:rPr>
              <a:t>fastbin</a:t>
            </a:r>
            <a:r>
              <a:rPr lang="en-US" dirty="0">
                <a:solidFill>
                  <a:schemeClr val="accent6"/>
                </a:solidFill>
              </a:rPr>
              <a:t>: </a:t>
            </a:r>
            <a:r>
              <a:rPr lang="en-US" dirty="0"/>
              <a:t>If the chunk is small enough, store to </a:t>
            </a:r>
            <a:r>
              <a:rPr lang="en-US" dirty="0" err="1"/>
              <a:t>fastbin</a:t>
            </a:r>
            <a:r>
              <a:rPr lang="en-US" dirty="0"/>
              <a:t>.</a:t>
            </a:r>
            <a:endParaRPr lang="en-US" dirty="0">
              <a:solidFill>
                <a:schemeClr val="bg2"/>
              </a:solidFill>
            </a:endParaRPr>
          </a:p>
          <a:p>
            <a:r>
              <a:rPr lang="en-US" dirty="0">
                <a:solidFill>
                  <a:schemeClr val="bg2"/>
                </a:solidFill>
              </a:rPr>
              <a:t>If the chunk was </a:t>
            </a:r>
            <a:r>
              <a:rPr lang="en-US" dirty="0" err="1">
                <a:solidFill>
                  <a:schemeClr val="bg2"/>
                </a:solidFill>
              </a:rPr>
              <a:t>mmap'd</a:t>
            </a:r>
            <a:r>
              <a:rPr lang="en-US" dirty="0">
                <a:solidFill>
                  <a:schemeClr val="bg2"/>
                </a:solidFill>
              </a:rPr>
              <a:t>, </a:t>
            </a:r>
            <a:r>
              <a:rPr lang="en-US" dirty="0" err="1">
                <a:solidFill>
                  <a:schemeClr val="bg2"/>
                </a:solidFill>
              </a:rPr>
              <a:t>munmap</a:t>
            </a:r>
            <a:r>
              <a:rPr lang="en-US" dirty="0">
                <a:solidFill>
                  <a:schemeClr val="bg2"/>
                </a:solidFill>
              </a:rPr>
              <a:t> it.</a:t>
            </a:r>
          </a:p>
          <a:p>
            <a:r>
              <a:rPr lang="en-US" dirty="0">
                <a:solidFill>
                  <a:schemeClr val="accent6"/>
                </a:solidFill>
              </a:rPr>
              <a:t>Coalesce: </a:t>
            </a:r>
            <a:r>
              <a:rPr lang="en-US" dirty="0"/>
              <a:t>If this chunk is adjacent to another free chunk, coalesce.</a:t>
            </a:r>
          </a:p>
          <a:p>
            <a:r>
              <a:rPr lang="en-US" dirty="0">
                <a:solidFill>
                  <a:schemeClr val="accent6"/>
                </a:solidFill>
              </a:rPr>
              <a:t>Put to unsorted bin:</a:t>
            </a:r>
            <a:r>
              <a:rPr lang="en-US" dirty="0"/>
              <a:t> Store in the unsorted bin, unless it's the top chunk.</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17</a:t>
            </a:fld>
            <a:endParaRPr lang="en-US"/>
          </a:p>
        </p:txBody>
      </p:sp>
    </p:spTree>
    <p:extLst>
      <p:ext uri="{BB962C8B-B14F-4D97-AF65-F5344CB8AC3E}">
        <p14:creationId xmlns:p14="http://schemas.microsoft.com/office/powerpoint/2010/main" val="315081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Return to OS</a:t>
            </a:r>
            <a:r>
              <a:rPr lang="en-US" dirty="0">
                <a:solidFill>
                  <a:schemeClr val="bg2"/>
                </a:solidFill>
              </a:rPr>
              <a:t>: If the chunk is large enough, coalesce </a:t>
            </a:r>
            <a:r>
              <a:rPr lang="en-US" dirty="0" err="1">
                <a:solidFill>
                  <a:schemeClr val="bg2"/>
                </a:solidFill>
              </a:rPr>
              <a:t>fastbins</a:t>
            </a:r>
            <a:r>
              <a:rPr lang="en-US" dirty="0">
                <a:solidFill>
                  <a:schemeClr val="bg2"/>
                </a:solidFill>
              </a:rPr>
              <a:t> and see if the top chunk is large enough to give some memory back to the system. (Might be deferred, for performance reasons, and happen during a malloc or other call.)</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18</a:t>
            </a:fld>
            <a:endParaRPr lang="en-US"/>
          </a:p>
        </p:txBody>
      </p:sp>
    </p:spTree>
    <p:extLst>
      <p:ext uri="{BB962C8B-B14F-4D97-AF65-F5344CB8AC3E}">
        <p14:creationId xmlns:p14="http://schemas.microsoft.com/office/powerpoint/2010/main" val="117286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p16">
            <a:extLst>
              <a:ext uri="{FF2B5EF4-FFF2-40B4-BE49-F238E27FC236}">
                <a16:creationId xmlns:a16="http://schemas.microsoft.com/office/drawing/2014/main" id="{2B9DF7B9-0351-334A-AC17-20409DD9D608}"/>
              </a:ext>
            </a:extLst>
          </p:cNvPr>
          <p:cNvSpPr txBox="1">
            <a:spLocks/>
          </p:cNvSpPr>
          <p:nvPr/>
        </p:nvSpPr>
        <p:spPr>
          <a:xfrm rot="161729">
            <a:off x="1301681" y="1169209"/>
            <a:ext cx="9373171" cy="101351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latin typeface="Bangers" pitchFamily="2" charset="77"/>
              </a:rPr>
              <a:t>Announcement</a:t>
            </a:r>
          </a:p>
        </p:txBody>
      </p:sp>
      <p:sp>
        <p:nvSpPr>
          <p:cNvPr id="6" name="Google Shape;106;p16">
            <a:extLst>
              <a:ext uri="{FF2B5EF4-FFF2-40B4-BE49-F238E27FC236}">
                <a16:creationId xmlns:a16="http://schemas.microsoft.com/office/drawing/2014/main" id="{2895F2F4-42CF-2C4C-8253-78001E4621D4}"/>
              </a:ext>
            </a:extLst>
          </p:cNvPr>
          <p:cNvSpPr txBox="1">
            <a:spLocks/>
          </p:cNvSpPr>
          <p:nvPr/>
        </p:nvSpPr>
        <p:spPr>
          <a:xfrm>
            <a:off x="1402733" y="2061267"/>
            <a:ext cx="9290800" cy="343601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chemeClr val="dk1"/>
              </a:buClr>
              <a:buSzPts val="1400"/>
              <a:buFont typeface="Sniglet"/>
              <a:buNone/>
              <a:defRPr sz="1867" b="0" i="0" u="none" strike="noStrike" cap="none">
                <a:solidFill>
                  <a:schemeClr val="dk1"/>
                </a:solidFill>
                <a:latin typeface="Sniglet"/>
                <a:ea typeface="Sniglet"/>
                <a:cs typeface="Sniglet"/>
                <a:sym typeface="Sniglet"/>
              </a:defRPr>
            </a:lvl1pPr>
            <a:lvl2pPr marL="914400" marR="0" lvl="1"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101598" indent="0" algn="l">
              <a:buSzPts val="2400"/>
            </a:pPr>
            <a:r>
              <a:rPr lang="en-US" sz="2400" dirty="0"/>
              <a:t>Assignment 4 will be released</a:t>
            </a:r>
          </a:p>
          <a:p>
            <a:pPr marL="101598" indent="0" algn="l">
              <a:buSzPts val="2400"/>
            </a:pPr>
            <a:endParaRPr lang="en-US" sz="2400" dirty="0"/>
          </a:p>
          <a:p>
            <a:pPr marL="101598" indent="0" algn="l">
              <a:buSzPts val="2400"/>
            </a:pPr>
            <a:r>
              <a:rPr lang="en-US" sz="2400" dirty="0"/>
              <a:t>Guest lectures about fuzzing</a:t>
            </a:r>
          </a:p>
          <a:p>
            <a:pPr marL="101598" indent="0" algn="l">
              <a:buSzPts val="2400"/>
            </a:pPr>
            <a:endParaRPr lang="en-US" sz="2400" dirty="0"/>
          </a:p>
          <a:p>
            <a:pPr marL="101598" indent="0" algn="l">
              <a:buSzPts val="2400"/>
            </a:pPr>
            <a:r>
              <a:rPr lang="en-US" sz="2400" dirty="0"/>
              <a:t>CTF is coming!</a:t>
            </a:r>
          </a:p>
        </p:txBody>
      </p:sp>
    </p:spTree>
    <p:extLst>
      <p:ext uri="{BB962C8B-B14F-4D97-AF65-F5344CB8AC3E}">
        <p14:creationId xmlns:p14="http://schemas.microsoft.com/office/powerpoint/2010/main" val="1958507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pPr>
              <a:buFont typeface="+mj-lt"/>
              <a:buAutoNum type="arabicPeriod"/>
            </a:pPr>
            <a:r>
              <a:rPr lang="en-US" dirty="0">
                <a:solidFill>
                  <a:schemeClr val="accent6"/>
                </a:solidFill>
              </a:rPr>
              <a:t>Recycle from </a:t>
            </a:r>
            <a:r>
              <a:rPr lang="en-US" dirty="0" err="1">
                <a:solidFill>
                  <a:schemeClr val="accent6"/>
                </a:solidFill>
              </a:rPr>
              <a:t>tcache</a:t>
            </a:r>
            <a:r>
              <a:rPr lang="en-US" dirty="0">
                <a:solidFill>
                  <a:schemeClr val="accent6"/>
                </a:solidFill>
              </a:rPr>
              <a:t>:</a:t>
            </a:r>
            <a:r>
              <a:rPr lang="en-US" dirty="0"/>
              <a:t> If there is a suitable (exact match only) chunk in the </a:t>
            </a:r>
            <a:r>
              <a:rPr lang="en-US" dirty="0" err="1"/>
              <a:t>tcache</a:t>
            </a:r>
            <a:r>
              <a:rPr lang="en-US" dirty="0"/>
              <a:t>,</a:t>
            </a:r>
            <a:r>
              <a:rPr lang="zh-CN" altLang="en-US" dirty="0"/>
              <a:t> </a:t>
            </a:r>
            <a:r>
              <a:rPr lang="en-US" altLang="zh-CN" dirty="0"/>
              <a:t>return the </a:t>
            </a:r>
            <a:r>
              <a:rPr lang="en-US" altLang="zh-CN" dirty="0" err="1">
                <a:solidFill>
                  <a:schemeClr val="tx1"/>
                </a:solidFill>
              </a:rPr>
              <a:t>tcache</a:t>
            </a:r>
            <a:r>
              <a:rPr lang="en-US" altLang="zh-CN" dirty="0"/>
              <a:t> chunk</a:t>
            </a:r>
            <a:r>
              <a:rPr lang="en-US" dirty="0"/>
              <a:t>.</a:t>
            </a:r>
          </a:p>
          <a:p>
            <a:pPr>
              <a:buFont typeface="+mj-lt"/>
              <a:buAutoNum type="arabicPeriod"/>
            </a:pPr>
            <a:r>
              <a:rPr lang="en-US" dirty="0">
                <a:solidFill>
                  <a:schemeClr val="bg2"/>
                </a:solidFill>
              </a:rPr>
              <a:t>If the request is very large, use </a:t>
            </a:r>
            <a:r>
              <a:rPr lang="en-US" dirty="0" err="1">
                <a:solidFill>
                  <a:schemeClr val="bg2"/>
                </a:solidFill>
              </a:rPr>
              <a:t>mmap</a:t>
            </a:r>
            <a:r>
              <a:rPr lang="en-US" dirty="0">
                <a:solidFill>
                  <a:schemeClr val="bg2"/>
                </a:solidFill>
              </a:rPr>
              <a:t>() to request memory directly from the operating system.</a:t>
            </a:r>
          </a:p>
          <a:p>
            <a:pPr marL="50799" indent="0">
              <a:buNone/>
            </a:pPr>
            <a:r>
              <a:rPr lang="en-US" dirty="0">
                <a:solidFill>
                  <a:schemeClr val="tx1"/>
                </a:solidFill>
              </a:rPr>
              <a:t>(get the arena heap lock)</a:t>
            </a:r>
          </a:p>
          <a:p>
            <a:pPr marL="507999" indent="-457200">
              <a:buAutoNum type="arabicPeriod" startAt="3"/>
            </a:pPr>
            <a:r>
              <a:rPr lang="en-US" dirty="0">
                <a:solidFill>
                  <a:schemeClr val="accent6"/>
                </a:solidFill>
              </a:rPr>
              <a:t>Recycle from </a:t>
            </a:r>
            <a:r>
              <a:rPr lang="en-US" dirty="0" err="1">
                <a:solidFill>
                  <a:schemeClr val="accent6"/>
                </a:solidFill>
              </a:rPr>
              <a:t>fastbin</a:t>
            </a:r>
            <a:r>
              <a:rPr lang="en-US" dirty="0">
                <a:solidFill>
                  <a:schemeClr val="accent6"/>
                </a:solidFill>
              </a:rPr>
              <a:t>: </a:t>
            </a:r>
            <a:r>
              <a:rPr lang="en-US" dirty="0"/>
              <a:t>Return a </a:t>
            </a:r>
            <a:r>
              <a:rPr lang="en-US" dirty="0">
                <a:solidFill>
                  <a:schemeClr val="tx1"/>
                </a:solidFill>
              </a:rPr>
              <a:t>suitable </a:t>
            </a:r>
            <a:r>
              <a:rPr lang="en-US" dirty="0" err="1">
                <a:solidFill>
                  <a:schemeClr val="tx1"/>
                </a:solidFill>
              </a:rPr>
              <a:t>fastbin</a:t>
            </a:r>
            <a:r>
              <a:rPr lang="en-US" dirty="0">
                <a:solidFill>
                  <a:schemeClr val="tx1"/>
                </a:solidFill>
              </a:rPr>
              <a:t> </a:t>
            </a:r>
            <a:r>
              <a:rPr lang="en-US" dirty="0"/>
              <a:t>chunk if exists. Pre-fill </a:t>
            </a:r>
            <a:r>
              <a:rPr lang="en-US" dirty="0" err="1"/>
              <a:t>tcache</a:t>
            </a:r>
            <a:r>
              <a:rPr lang="en-US" dirty="0"/>
              <a:t> as you go.</a:t>
            </a:r>
          </a:p>
          <a:p>
            <a:pPr marL="507999" indent="-457200">
              <a:buAutoNum type="arabicPeriod" startAt="3"/>
            </a:pPr>
            <a:r>
              <a:rPr lang="en-US" dirty="0">
                <a:solidFill>
                  <a:schemeClr val="accent6"/>
                </a:solidFill>
              </a:rPr>
              <a:t>Recycle from </a:t>
            </a:r>
            <a:r>
              <a:rPr lang="en-US" dirty="0" err="1">
                <a:solidFill>
                  <a:schemeClr val="accent6"/>
                </a:solidFill>
              </a:rPr>
              <a:t>smallbin</a:t>
            </a:r>
            <a:r>
              <a:rPr lang="en-US" dirty="0">
                <a:solidFill>
                  <a:schemeClr val="accent6"/>
                </a:solidFill>
              </a:rPr>
              <a:t>: </a:t>
            </a:r>
            <a:r>
              <a:rPr lang="en-US" dirty="0"/>
              <a:t>Return a suitable </a:t>
            </a:r>
            <a:r>
              <a:rPr lang="en-US" dirty="0" err="1">
                <a:solidFill>
                  <a:schemeClr val="tx1"/>
                </a:solidFill>
              </a:rPr>
              <a:t>smallbin</a:t>
            </a:r>
            <a:r>
              <a:rPr lang="en-US" dirty="0">
                <a:solidFill>
                  <a:schemeClr val="tx1"/>
                </a:solidFill>
              </a:rPr>
              <a:t> </a:t>
            </a:r>
            <a:r>
              <a:rPr lang="en-US" dirty="0"/>
              <a:t>chunk if exists. Pre-fill </a:t>
            </a:r>
            <a:r>
              <a:rPr lang="en-US" dirty="0" err="1"/>
              <a:t>tcache</a:t>
            </a:r>
            <a:r>
              <a:rPr lang="en-US" dirty="0"/>
              <a:t> as you go.</a:t>
            </a:r>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19</a:t>
            </a:fld>
            <a:endParaRPr lang="en-US"/>
          </a:p>
        </p:txBody>
      </p:sp>
    </p:spTree>
    <p:extLst>
      <p:ext uri="{BB962C8B-B14F-4D97-AF65-F5344CB8AC3E}">
        <p14:creationId xmlns:p14="http://schemas.microsoft.com/office/powerpoint/2010/main" val="371624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r>
              <a:rPr lang="en-US" dirty="0">
                <a:solidFill>
                  <a:schemeClr val="accent6"/>
                </a:solidFill>
              </a:rPr>
              <a:t>Resolve all the deferred frees (</a:t>
            </a:r>
            <a:r>
              <a:rPr lang="en-US" dirty="0" err="1">
                <a:solidFill>
                  <a:schemeClr val="accent6"/>
                </a:solidFill>
              </a:rPr>
              <a:t>fastbins</a:t>
            </a:r>
            <a:r>
              <a:rPr lang="en-US" dirty="0">
                <a:solidFill>
                  <a:schemeClr val="accent6"/>
                </a:solidFill>
              </a:rPr>
              <a:t> -&gt; unsorted bin):</a:t>
            </a:r>
            <a:r>
              <a:rPr lang="en-US" dirty="0"/>
              <a:t> Take everything in the </a:t>
            </a:r>
            <a:r>
              <a:rPr lang="en-US" dirty="0" err="1"/>
              <a:t>fastbins</a:t>
            </a:r>
            <a:r>
              <a:rPr lang="en-US" dirty="0"/>
              <a:t> and move them to the unsorted bin, </a:t>
            </a:r>
            <a:r>
              <a:rPr lang="en-US" dirty="0">
                <a:solidFill>
                  <a:schemeClr val="tx1"/>
                </a:solidFill>
              </a:rPr>
              <a:t>coalescing </a:t>
            </a:r>
            <a:r>
              <a:rPr lang="en-US" dirty="0"/>
              <a:t>them as you go.</a:t>
            </a:r>
            <a:r>
              <a:rPr lang="zh-CN" altLang="en-US" dirty="0"/>
              <a:t> </a:t>
            </a:r>
            <a:r>
              <a:rPr lang="en-US" altLang="zh-CN" dirty="0"/>
              <a:t>(</a:t>
            </a:r>
            <a:r>
              <a:rPr lang="en-US" altLang="zh-CN" dirty="0" err="1"/>
              <a:t>prev_inuse</a:t>
            </a:r>
            <a:r>
              <a:rPr lang="en-US" altLang="zh-CN" dirty="0"/>
              <a:t> and </a:t>
            </a:r>
            <a:r>
              <a:rPr lang="en-US" altLang="zh-CN" dirty="0" err="1"/>
              <a:t>pre_size</a:t>
            </a:r>
            <a:r>
              <a:rPr lang="en-US" altLang="zh-CN" dirty="0"/>
              <a:t>)</a:t>
            </a:r>
            <a:endParaRPr lang="en-US" dirty="0"/>
          </a:p>
          <a:p>
            <a:r>
              <a:rPr lang="en-US" dirty="0">
                <a:solidFill>
                  <a:schemeClr val="accent6"/>
                </a:solidFill>
              </a:rPr>
              <a:t>Resolve all the deferred frees (unsorted bin -&gt; small/large bins): </a:t>
            </a:r>
            <a:r>
              <a:rPr lang="en-US" dirty="0">
                <a:solidFill>
                  <a:schemeClr val="tx1"/>
                </a:solidFill>
              </a:rPr>
              <a:t>Go over the chunks from unsorted bin and put them to </a:t>
            </a:r>
            <a:r>
              <a:rPr lang="en-US" dirty="0"/>
              <a:t>small/large bins until we find a chunk with the exact size.</a:t>
            </a:r>
          </a:p>
          <a:p>
            <a:pPr lvl="1"/>
            <a:r>
              <a:rPr lang="en-US" dirty="0"/>
              <a:t>The </a:t>
            </a:r>
            <a:r>
              <a:rPr lang="en-US" u="sng" dirty="0"/>
              <a:t>only</a:t>
            </a:r>
            <a:r>
              <a:rPr lang="en-US" dirty="0"/>
              <a:t> place that puts chunks into the small/large bins</a:t>
            </a:r>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20</a:t>
            </a:fld>
            <a:endParaRPr lang="en-US"/>
          </a:p>
        </p:txBody>
      </p:sp>
    </p:spTree>
    <p:extLst>
      <p:ext uri="{BB962C8B-B14F-4D97-AF65-F5344CB8AC3E}">
        <p14:creationId xmlns:p14="http://schemas.microsoft.com/office/powerpoint/2010/main" val="180753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18F-0478-6B41-8E4A-C1C031BFBB8F}"/>
              </a:ext>
            </a:extLst>
          </p:cNvPr>
          <p:cNvSpPr>
            <a:spLocks noGrp="1"/>
          </p:cNvSpPr>
          <p:nvPr>
            <p:ph type="title"/>
          </p:nvPr>
        </p:nvSpPr>
        <p:spPr/>
        <p:txBody>
          <a:bodyPr/>
          <a:lstStyle/>
          <a:p>
            <a:r>
              <a:rPr lang="en-US" dirty="0"/>
              <a:t>Malloc</a:t>
            </a:r>
          </a:p>
        </p:txBody>
      </p:sp>
      <p:sp>
        <p:nvSpPr>
          <p:cNvPr id="3" name="Text Placeholder 2">
            <a:extLst>
              <a:ext uri="{FF2B5EF4-FFF2-40B4-BE49-F238E27FC236}">
                <a16:creationId xmlns:a16="http://schemas.microsoft.com/office/drawing/2014/main" id="{3B2C5825-DBFF-844A-A65F-95097D331A92}"/>
              </a:ext>
            </a:extLst>
          </p:cNvPr>
          <p:cNvSpPr>
            <a:spLocks noGrp="1"/>
          </p:cNvSpPr>
          <p:nvPr>
            <p:ph type="body" idx="1"/>
          </p:nvPr>
        </p:nvSpPr>
        <p:spPr>
          <a:xfrm>
            <a:off x="1402732" y="2061256"/>
            <a:ext cx="9506233" cy="3847374"/>
          </a:xfrm>
        </p:spPr>
        <p:txBody>
          <a:bodyPr/>
          <a:lstStyle/>
          <a:p>
            <a:r>
              <a:rPr lang="en-US" dirty="0">
                <a:solidFill>
                  <a:schemeClr val="accent6"/>
                </a:solidFill>
              </a:rPr>
              <a:t>Find a large-enough chunk for large request:</a:t>
            </a:r>
            <a:r>
              <a:rPr lang="en-US" dirty="0"/>
              <a:t> If the request is "large", search the appropriate large bin, and successively larger bins, until a large-enough chunk is found.</a:t>
            </a:r>
          </a:p>
          <a:p>
            <a:endParaRPr lang="en-US" dirty="0"/>
          </a:p>
          <a:p>
            <a:r>
              <a:rPr lang="en-US" dirty="0">
                <a:solidFill>
                  <a:schemeClr val="accent6"/>
                </a:solidFill>
              </a:rPr>
              <a:t>Use top:</a:t>
            </a:r>
            <a:r>
              <a:rPr lang="en-US" dirty="0"/>
              <a:t> Split off part of the "top" chunk, possibly enlarging "top" beforehand.</a:t>
            </a:r>
          </a:p>
          <a:p>
            <a:endParaRPr lang="en-US" dirty="0"/>
          </a:p>
        </p:txBody>
      </p:sp>
      <p:sp>
        <p:nvSpPr>
          <p:cNvPr id="4" name="Slide Number Placeholder 3">
            <a:extLst>
              <a:ext uri="{FF2B5EF4-FFF2-40B4-BE49-F238E27FC236}">
                <a16:creationId xmlns:a16="http://schemas.microsoft.com/office/drawing/2014/main" id="{FB8D5358-91E9-5E43-B35E-D0E5CD66558C}"/>
              </a:ext>
            </a:extLst>
          </p:cNvPr>
          <p:cNvSpPr>
            <a:spLocks noGrp="1"/>
          </p:cNvSpPr>
          <p:nvPr>
            <p:ph type="sldNum" idx="12"/>
          </p:nvPr>
        </p:nvSpPr>
        <p:spPr/>
        <p:txBody>
          <a:bodyPr/>
          <a:lstStyle/>
          <a:p>
            <a:fld id="{B8AB1F1C-5B97-FA47-A21B-131B164DAC8F}" type="slidenum">
              <a:rPr lang="en-US" smtClean="0"/>
              <a:t>21</a:t>
            </a:fld>
            <a:endParaRPr lang="en-US"/>
          </a:p>
        </p:txBody>
      </p:sp>
    </p:spTree>
    <p:extLst>
      <p:ext uri="{BB962C8B-B14F-4D97-AF65-F5344CB8AC3E}">
        <p14:creationId xmlns:p14="http://schemas.microsoft.com/office/powerpoint/2010/main" val="306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a:t>
            </a:r>
            <a:r>
              <a:rPr lang="en-US" dirty="0" err="1"/>
              <a:t>Tcache</a:t>
            </a:r>
            <a:r>
              <a:rPr lang="en-US" dirty="0"/>
              <a:t>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22</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1258678" cy="400110"/>
          </a:xfrm>
          <a:prstGeom prst="rect">
            <a:avLst/>
          </a:prstGeom>
          <a:noFill/>
        </p:spPr>
        <p:txBody>
          <a:bodyPr wrap="none" rtlCol="0">
            <a:spAutoFit/>
          </a:bodyPr>
          <a:lstStyle/>
          <a:p>
            <a:r>
              <a:rPr lang="en-US" sz="2000" dirty="0">
                <a:latin typeface="Sniglet" pitchFamily="82" charset="0"/>
              </a:rPr>
              <a:t>Allocated</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5" name="Rectangle 14">
            <a:extLst>
              <a:ext uri="{FF2B5EF4-FFF2-40B4-BE49-F238E27FC236}">
                <a16:creationId xmlns:a16="http://schemas.microsoft.com/office/drawing/2014/main" id="{46A98991-D559-2249-8325-AD1C325EA84C}"/>
              </a:ext>
            </a:extLst>
          </p:cNvPr>
          <p:cNvSpPr/>
          <p:nvPr/>
        </p:nvSpPr>
        <p:spPr>
          <a:xfrm>
            <a:off x="2018668"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sp>
        <p:nvSpPr>
          <p:cNvPr id="16" name="Rectangle 15">
            <a:extLst>
              <a:ext uri="{FF2B5EF4-FFF2-40B4-BE49-F238E27FC236}">
                <a16:creationId xmlns:a16="http://schemas.microsoft.com/office/drawing/2014/main" id="{42D300D0-76F0-3049-832A-732F7D381048}"/>
              </a:ext>
            </a:extLst>
          </p:cNvPr>
          <p:cNvSpPr/>
          <p:nvPr/>
        </p:nvSpPr>
        <p:spPr>
          <a:xfrm>
            <a:off x="7032997" y="2183463"/>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cxnSp>
        <p:nvCxnSpPr>
          <p:cNvPr id="18" name="Elbow Connector 17">
            <a:extLst>
              <a:ext uri="{FF2B5EF4-FFF2-40B4-BE49-F238E27FC236}">
                <a16:creationId xmlns:a16="http://schemas.microsoft.com/office/drawing/2014/main" id="{399723D4-5A93-3D4B-9777-4B5970D7CB6F}"/>
              </a:ext>
            </a:extLst>
          </p:cNvPr>
          <p:cNvCxnSpPr>
            <a:cxnSpLocks/>
            <a:stCxn id="12" idx="1"/>
          </p:cNvCxnSpPr>
          <p:nvPr/>
        </p:nvCxnSpPr>
        <p:spPr>
          <a:xfrm rot="10800000">
            <a:off x="4858322" y="3429000"/>
            <a:ext cx="2168236" cy="1584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200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a:t>
            </a:r>
            <a:r>
              <a:rPr lang="en-US" dirty="0" err="1"/>
              <a:t>Fastbin</a:t>
            </a:r>
            <a:endParaRPr lang="en-US" dirty="0"/>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23</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1258678" cy="400110"/>
          </a:xfrm>
          <a:prstGeom prst="rect">
            <a:avLst/>
          </a:prstGeom>
          <a:noFill/>
        </p:spPr>
        <p:txBody>
          <a:bodyPr wrap="none" rtlCol="0">
            <a:spAutoFit/>
          </a:bodyPr>
          <a:lstStyle/>
          <a:p>
            <a:r>
              <a:rPr lang="en-US" sz="2000" dirty="0">
                <a:latin typeface="Sniglet" pitchFamily="82" charset="0"/>
              </a:rPr>
              <a:t>Allocated</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5" name="Rectangle 14">
            <a:extLst>
              <a:ext uri="{FF2B5EF4-FFF2-40B4-BE49-F238E27FC236}">
                <a16:creationId xmlns:a16="http://schemas.microsoft.com/office/drawing/2014/main" id="{683E7F6D-BEB8-D347-96AF-7E8C49C1EE27}"/>
              </a:ext>
            </a:extLst>
          </p:cNvPr>
          <p:cNvSpPr/>
          <p:nvPr/>
        </p:nvSpPr>
        <p:spPr>
          <a:xfrm>
            <a:off x="2018668"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sp>
        <p:nvSpPr>
          <p:cNvPr id="16" name="Rectangle 15">
            <a:extLst>
              <a:ext uri="{FF2B5EF4-FFF2-40B4-BE49-F238E27FC236}">
                <a16:creationId xmlns:a16="http://schemas.microsoft.com/office/drawing/2014/main" id="{0BA15891-C023-3F4F-98CE-36BC98A935FD}"/>
              </a:ext>
            </a:extLst>
          </p:cNvPr>
          <p:cNvSpPr/>
          <p:nvPr/>
        </p:nvSpPr>
        <p:spPr>
          <a:xfrm>
            <a:off x="7032997" y="2183463"/>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0x0000000000000000</a:t>
            </a:r>
          </a:p>
        </p:txBody>
      </p:sp>
      <p:cxnSp>
        <p:nvCxnSpPr>
          <p:cNvPr id="17" name="Elbow Connector 16">
            <a:extLst>
              <a:ext uri="{FF2B5EF4-FFF2-40B4-BE49-F238E27FC236}">
                <a16:creationId xmlns:a16="http://schemas.microsoft.com/office/drawing/2014/main" id="{8FA0CDE7-6323-1747-ADCE-1CC0EC9D445D}"/>
              </a:ext>
            </a:extLst>
          </p:cNvPr>
          <p:cNvCxnSpPr>
            <a:cxnSpLocks/>
            <a:endCxn id="15" idx="3"/>
          </p:cNvCxnSpPr>
          <p:nvPr/>
        </p:nvCxnSpPr>
        <p:spPr>
          <a:xfrm rot="10800000">
            <a:off x="4840246" y="2387236"/>
            <a:ext cx="2186312" cy="120025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small bin and unsorted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24</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909223" cy="400110"/>
          </a:xfrm>
          <a:prstGeom prst="rect">
            <a:avLst/>
          </a:prstGeom>
          <a:noFill/>
        </p:spPr>
        <p:txBody>
          <a:bodyPr wrap="none" rtlCol="0">
            <a:spAutoFit/>
          </a:bodyPr>
          <a:lstStyle/>
          <a:p>
            <a:r>
              <a:rPr lang="en-US" sz="2000" dirty="0">
                <a:latin typeface="Sniglet" pitchFamily="82" charset="0"/>
              </a:rPr>
              <a:t>In-use</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6" name="Rectangle 15">
            <a:extLst>
              <a:ext uri="{FF2B5EF4-FFF2-40B4-BE49-F238E27FC236}">
                <a16:creationId xmlns:a16="http://schemas.microsoft.com/office/drawing/2014/main" id="{15CA09F1-46E3-C74A-B4C7-9942D83BC238}"/>
              </a:ext>
            </a:extLst>
          </p:cNvPr>
          <p:cNvSpPr/>
          <p:nvPr/>
        </p:nvSpPr>
        <p:spPr>
          <a:xfrm>
            <a:off x="7022333" y="3635315"/>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pointer</a:t>
            </a:r>
          </a:p>
        </p:txBody>
      </p:sp>
      <p:sp>
        <p:nvSpPr>
          <p:cNvPr id="19" name="Rectangle 18">
            <a:extLst>
              <a:ext uri="{FF2B5EF4-FFF2-40B4-BE49-F238E27FC236}">
                <a16:creationId xmlns:a16="http://schemas.microsoft.com/office/drawing/2014/main" id="{DC61C3C5-D843-D545-AC19-FC1239D89E68}"/>
              </a:ext>
            </a:extLst>
          </p:cNvPr>
          <p:cNvSpPr/>
          <p:nvPr/>
        </p:nvSpPr>
        <p:spPr>
          <a:xfrm>
            <a:off x="2029819" y="2187179"/>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prev</a:t>
            </a:r>
            <a:r>
              <a:rPr lang="en-US" sz="2000" dirty="0">
                <a:latin typeface="Sniglet" pitchFamily="82" charset="0"/>
              </a:rPr>
              <a:t> size</a:t>
            </a:r>
          </a:p>
        </p:txBody>
      </p:sp>
      <p:sp>
        <p:nvSpPr>
          <p:cNvPr id="20" name="Rectangle 19">
            <a:extLst>
              <a:ext uri="{FF2B5EF4-FFF2-40B4-BE49-F238E27FC236}">
                <a16:creationId xmlns:a16="http://schemas.microsoft.com/office/drawing/2014/main" id="{0D15022E-5945-5C48-9066-588E1A98308D}"/>
              </a:ext>
            </a:extLst>
          </p:cNvPr>
          <p:cNvSpPr/>
          <p:nvPr/>
        </p:nvSpPr>
        <p:spPr>
          <a:xfrm>
            <a:off x="7032991" y="2172312"/>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prev</a:t>
            </a:r>
            <a:r>
              <a:rPr lang="en-US" sz="2000" dirty="0">
                <a:latin typeface="Sniglet" pitchFamily="82" charset="0"/>
              </a:rPr>
              <a:t> size</a:t>
            </a:r>
          </a:p>
        </p:txBody>
      </p:sp>
    </p:spTree>
    <p:extLst>
      <p:ext uri="{BB962C8B-B14F-4D97-AF65-F5344CB8AC3E}">
        <p14:creationId xmlns:p14="http://schemas.microsoft.com/office/powerpoint/2010/main" val="120709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C497-4661-F746-8586-98C17E2CB9FF}"/>
              </a:ext>
            </a:extLst>
          </p:cNvPr>
          <p:cNvSpPr>
            <a:spLocks noGrp="1"/>
          </p:cNvSpPr>
          <p:nvPr>
            <p:ph type="title"/>
          </p:nvPr>
        </p:nvSpPr>
        <p:spPr/>
        <p:txBody>
          <a:bodyPr/>
          <a:lstStyle/>
          <a:p>
            <a:r>
              <a:rPr lang="en-US" dirty="0"/>
              <a:t>chunks - in large bin</a:t>
            </a:r>
          </a:p>
        </p:txBody>
      </p:sp>
      <p:sp>
        <p:nvSpPr>
          <p:cNvPr id="4" name="Slide Number Placeholder 3">
            <a:extLst>
              <a:ext uri="{FF2B5EF4-FFF2-40B4-BE49-F238E27FC236}">
                <a16:creationId xmlns:a16="http://schemas.microsoft.com/office/drawing/2014/main" id="{24DC09E0-D5A3-6248-AC0E-EF4FA19393CE}"/>
              </a:ext>
            </a:extLst>
          </p:cNvPr>
          <p:cNvSpPr>
            <a:spLocks noGrp="1"/>
          </p:cNvSpPr>
          <p:nvPr>
            <p:ph type="sldNum" idx="12"/>
          </p:nvPr>
        </p:nvSpPr>
        <p:spPr/>
        <p:txBody>
          <a:bodyPr/>
          <a:lstStyle/>
          <a:p>
            <a:fld id="{B8AB1F1C-5B97-FA47-A21B-131B164DAC8F}" type="slidenum">
              <a:rPr lang="en-US" smtClean="0"/>
              <a:t>25</a:t>
            </a:fld>
            <a:endParaRPr lang="en-US"/>
          </a:p>
        </p:txBody>
      </p:sp>
      <p:sp>
        <p:nvSpPr>
          <p:cNvPr id="5" name="Text Placeholder 2">
            <a:extLst>
              <a:ext uri="{FF2B5EF4-FFF2-40B4-BE49-F238E27FC236}">
                <a16:creationId xmlns:a16="http://schemas.microsoft.com/office/drawing/2014/main" id="{BA24CA07-535E-A640-9F01-894ACE3989A1}"/>
              </a:ext>
            </a:extLst>
          </p:cNvPr>
          <p:cNvSpPr txBox="1">
            <a:spLocks/>
          </p:cNvSpPr>
          <p:nvPr/>
        </p:nvSpPr>
        <p:spPr>
          <a:xfrm>
            <a:off x="5578763" y="2587290"/>
            <a:ext cx="5114735" cy="3321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ct val="100000"/>
              <a:buFont typeface="Sniglet" pitchFamily="82" charset="0"/>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pitchFamily="82" charset="0"/>
              <a:buNone/>
            </a:pPr>
            <a:r>
              <a:rPr lang="en-US"/>
              <a:t>8 bytes</a:t>
            </a:r>
            <a:endParaRPr lang="en-US" dirty="0"/>
          </a:p>
        </p:txBody>
      </p:sp>
      <p:sp>
        <p:nvSpPr>
          <p:cNvPr id="6" name="Rectangle 5">
            <a:extLst>
              <a:ext uri="{FF2B5EF4-FFF2-40B4-BE49-F238E27FC236}">
                <a16:creationId xmlns:a16="http://schemas.microsoft.com/office/drawing/2014/main" id="{17F10A92-AC28-A04C-81D8-A39EE4ABC851}"/>
              </a:ext>
            </a:extLst>
          </p:cNvPr>
          <p:cNvSpPr/>
          <p:nvPr/>
        </p:nvSpPr>
        <p:spPr>
          <a:xfrm>
            <a:off x="2029819" y="2587294"/>
            <a:ext cx="2094220"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7" name="Rectangle 6">
            <a:extLst>
              <a:ext uri="{FF2B5EF4-FFF2-40B4-BE49-F238E27FC236}">
                <a16:creationId xmlns:a16="http://schemas.microsoft.com/office/drawing/2014/main" id="{1662DAB3-52B4-0E48-8E0B-7050325AEF75}"/>
              </a:ext>
            </a:extLst>
          </p:cNvPr>
          <p:cNvSpPr/>
          <p:nvPr/>
        </p:nvSpPr>
        <p:spPr>
          <a:xfrm>
            <a:off x="4137893" y="2587293"/>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8" name="Rectangle 7">
            <a:extLst>
              <a:ext uri="{FF2B5EF4-FFF2-40B4-BE49-F238E27FC236}">
                <a16:creationId xmlns:a16="http://schemas.microsoft.com/office/drawing/2014/main" id="{9DCC9904-EDDB-DF42-A6AA-6DB0C944B4B5}"/>
              </a:ext>
            </a:extLst>
          </p:cNvPr>
          <p:cNvSpPr/>
          <p:nvPr/>
        </p:nvSpPr>
        <p:spPr>
          <a:xfrm>
            <a:off x="2036745"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9" name="Rectangle 8">
            <a:extLst>
              <a:ext uri="{FF2B5EF4-FFF2-40B4-BE49-F238E27FC236}">
                <a16:creationId xmlns:a16="http://schemas.microsoft.com/office/drawing/2014/main" id="{92385A8E-77B7-0D40-B125-0738384328F6}"/>
              </a:ext>
            </a:extLst>
          </p:cNvPr>
          <p:cNvSpPr/>
          <p:nvPr/>
        </p:nvSpPr>
        <p:spPr>
          <a:xfrm>
            <a:off x="7019632" y="2587294"/>
            <a:ext cx="2108074"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 size</a:t>
            </a:r>
          </a:p>
        </p:txBody>
      </p:sp>
      <p:sp>
        <p:nvSpPr>
          <p:cNvPr id="10" name="Rectangle 9">
            <a:extLst>
              <a:ext uri="{FF2B5EF4-FFF2-40B4-BE49-F238E27FC236}">
                <a16:creationId xmlns:a16="http://schemas.microsoft.com/office/drawing/2014/main" id="{A885D41A-6F26-CF4F-90DB-38B8F3CFC71B}"/>
              </a:ext>
            </a:extLst>
          </p:cNvPr>
          <p:cNvSpPr/>
          <p:nvPr/>
        </p:nvSpPr>
        <p:spPr>
          <a:xfrm>
            <a:off x="7026558" y="3254086"/>
            <a:ext cx="2821579" cy="1862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data</a:t>
            </a:r>
          </a:p>
        </p:txBody>
      </p:sp>
      <p:sp>
        <p:nvSpPr>
          <p:cNvPr id="11" name="Rectangle 10">
            <a:extLst>
              <a:ext uri="{FF2B5EF4-FFF2-40B4-BE49-F238E27FC236}">
                <a16:creationId xmlns:a16="http://schemas.microsoft.com/office/drawing/2014/main" id="{4BBEE0DD-74B5-564B-B140-AE2D0A68F2FC}"/>
              </a:ext>
            </a:extLst>
          </p:cNvPr>
          <p:cNvSpPr/>
          <p:nvPr/>
        </p:nvSpPr>
        <p:spPr>
          <a:xfrm>
            <a:off x="9127707" y="2587292"/>
            <a:ext cx="720429"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flags</a:t>
            </a:r>
          </a:p>
        </p:txBody>
      </p:sp>
      <p:sp>
        <p:nvSpPr>
          <p:cNvPr id="12" name="Rectangle 11">
            <a:extLst>
              <a:ext uri="{FF2B5EF4-FFF2-40B4-BE49-F238E27FC236}">
                <a16:creationId xmlns:a16="http://schemas.microsoft.com/office/drawing/2014/main" id="{ED375535-948D-C943-BD52-5CE1048250AD}"/>
              </a:ext>
            </a:extLst>
          </p:cNvPr>
          <p:cNvSpPr/>
          <p:nvPr/>
        </p:nvSpPr>
        <p:spPr>
          <a:xfrm>
            <a:off x="7026558" y="3254084"/>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pointer</a:t>
            </a:r>
          </a:p>
        </p:txBody>
      </p:sp>
      <p:sp>
        <p:nvSpPr>
          <p:cNvPr id="13" name="TextBox 12">
            <a:extLst>
              <a:ext uri="{FF2B5EF4-FFF2-40B4-BE49-F238E27FC236}">
                <a16:creationId xmlns:a16="http://schemas.microsoft.com/office/drawing/2014/main" id="{8070CFE6-CA74-534D-BF3F-07D94387C436}"/>
              </a:ext>
            </a:extLst>
          </p:cNvPr>
          <p:cNvSpPr txBox="1"/>
          <p:nvPr/>
        </p:nvSpPr>
        <p:spPr>
          <a:xfrm>
            <a:off x="2724727" y="5383627"/>
            <a:ext cx="909223" cy="400110"/>
          </a:xfrm>
          <a:prstGeom prst="rect">
            <a:avLst/>
          </a:prstGeom>
          <a:noFill/>
        </p:spPr>
        <p:txBody>
          <a:bodyPr wrap="none" rtlCol="0">
            <a:spAutoFit/>
          </a:bodyPr>
          <a:lstStyle/>
          <a:p>
            <a:r>
              <a:rPr lang="en-US" sz="2000" dirty="0">
                <a:latin typeface="Sniglet" pitchFamily="82" charset="0"/>
              </a:rPr>
              <a:t>In-use</a:t>
            </a:r>
          </a:p>
        </p:txBody>
      </p:sp>
      <p:sp>
        <p:nvSpPr>
          <p:cNvPr id="14" name="TextBox 13">
            <a:extLst>
              <a:ext uri="{FF2B5EF4-FFF2-40B4-BE49-F238E27FC236}">
                <a16:creationId xmlns:a16="http://schemas.microsoft.com/office/drawing/2014/main" id="{08A011B0-7589-374F-A7F2-5099CBEB3450}"/>
              </a:ext>
            </a:extLst>
          </p:cNvPr>
          <p:cNvSpPr txBox="1"/>
          <p:nvPr/>
        </p:nvSpPr>
        <p:spPr>
          <a:xfrm>
            <a:off x="8018001" y="5383627"/>
            <a:ext cx="838691" cy="400110"/>
          </a:xfrm>
          <a:prstGeom prst="rect">
            <a:avLst/>
          </a:prstGeom>
          <a:noFill/>
        </p:spPr>
        <p:txBody>
          <a:bodyPr wrap="none" rtlCol="0">
            <a:spAutoFit/>
          </a:bodyPr>
          <a:lstStyle/>
          <a:p>
            <a:r>
              <a:rPr lang="en-US" sz="2000" dirty="0">
                <a:latin typeface="Sniglet" pitchFamily="82" charset="0"/>
              </a:rPr>
              <a:t>Freed</a:t>
            </a:r>
          </a:p>
        </p:txBody>
      </p:sp>
      <p:sp>
        <p:nvSpPr>
          <p:cNvPr id="16" name="Rectangle 15">
            <a:extLst>
              <a:ext uri="{FF2B5EF4-FFF2-40B4-BE49-F238E27FC236}">
                <a16:creationId xmlns:a16="http://schemas.microsoft.com/office/drawing/2014/main" id="{15CA09F1-46E3-C74A-B4C7-9942D83BC238}"/>
              </a:ext>
            </a:extLst>
          </p:cNvPr>
          <p:cNvSpPr/>
          <p:nvPr/>
        </p:nvSpPr>
        <p:spPr>
          <a:xfrm>
            <a:off x="7022333" y="3635315"/>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pointer</a:t>
            </a:r>
          </a:p>
        </p:txBody>
      </p:sp>
      <p:sp>
        <p:nvSpPr>
          <p:cNvPr id="17" name="Rectangle 16">
            <a:extLst>
              <a:ext uri="{FF2B5EF4-FFF2-40B4-BE49-F238E27FC236}">
                <a16:creationId xmlns:a16="http://schemas.microsoft.com/office/drawing/2014/main" id="{D7222B86-BEAD-1C48-9FAC-E554D75D2256}"/>
              </a:ext>
            </a:extLst>
          </p:cNvPr>
          <p:cNvSpPr/>
          <p:nvPr/>
        </p:nvSpPr>
        <p:spPr>
          <a:xfrm>
            <a:off x="7022333" y="4034771"/>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Sniglet" pitchFamily="82" charset="0"/>
              </a:rPr>
              <a:t>fd</a:t>
            </a:r>
            <a:r>
              <a:rPr lang="en-US" sz="2000" dirty="0">
                <a:latin typeface="Sniglet" pitchFamily="82" charset="0"/>
              </a:rPr>
              <a:t> size</a:t>
            </a:r>
          </a:p>
        </p:txBody>
      </p:sp>
      <p:sp>
        <p:nvSpPr>
          <p:cNvPr id="18" name="Rectangle 17">
            <a:extLst>
              <a:ext uri="{FF2B5EF4-FFF2-40B4-BE49-F238E27FC236}">
                <a16:creationId xmlns:a16="http://schemas.microsoft.com/office/drawing/2014/main" id="{0FF7057D-CDB2-F04E-957C-7138A66E326A}"/>
              </a:ext>
            </a:extLst>
          </p:cNvPr>
          <p:cNvSpPr/>
          <p:nvPr/>
        </p:nvSpPr>
        <p:spPr>
          <a:xfrm>
            <a:off x="7022333" y="4434227"/>
            <a:ext cx="2821578" cy="40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 size</a:t>
            </a:r>
          </a:p>
        </p:txBody>
      </p:sp>
    </p:spTree>
    <p:extLst>
      <p:ext uri="{BB962C8B-B14F-4D97-AF65-F5344CB8AC3E}">
        <p14:creationId xmlns:p14="http://schemas.microsoft.com/office/powerpoint/2010/main" val="21707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BD5C-E3A3-5642-AA2D-6EEB65957A2E}"/>
              </a:ext>
            </a:extLst>
          </p:cNvPr>
          <p:cNvSpPr>
            <a:spLocks noGrp="1"/>
          </p:cNvSpPr>
          <p:nvPr>
            <p:ph type="title"/>
          </p:nvPr>
        </p:nvSpPr>
        <p:spPr/>
        <p:txBody>
          <a:bodyPr/>
          <a:lstStyle/>
          <a:p>
            <a:r>
              <a:rPr lang="en-US" dirty="0" err="1"/>
              <a:t>freelist</a:t>
            </a:r>
            <a:r>
              <a:rPr lang="en-US" dirty="0"/>
              <a:t> of unsorted, small, and large bins</a:t>
            </a:r>
          </a:p>
        </p:txBody>
      </p:sp>
      <p:sp>
        <p:nvSpPr>
          <p:cNvPr id="3" name="Text Placeholder 2">
            <a:extLst>
              <a:ext uri="{FF2B5EF4-FFF2-40B4-BE49-F238E27FC236}">
                <a16:creationId xmlns:a16="http://schemas.microsoft.com/office/drawing/2014/main" id="{45378B69-879E-D14D-A103-DE3EFEC9732D}"/>
              </a:ext>
            </a:extLst>
          </p:cNvPr>
          <p:cNvSpPr>
            <a:spLocks noGrp="1"/>
          </p:cNvSpPr>
          <p:nvPr>
            <p:ph type="body" idx="1"/>
          </p:nvPr>
        </p:nvSpPr>
        <p:spPr>
          <a:xfrm>
            <a:off x="7926713" y="2864138"/>
            <a:ext cx="2588368" cy="1367744"/>
          </a:xfrm>
        </p:spPr>
        <p:txBody>
          <a:bodyPr/>
          <a:lstStyle/>
          <a:p>
            <a:pPr marL="50799" indent="0">
              <a:buNone/>
            </a:pPr>
            <a:r>
              <a:rPr lang="en-US" dirty="0">
                <a:solidFill>
                  <a:srgbClr val="FF0000"/>
                </a:solidFill>
              </a:rPr>
              <a:t>-&gt;</a:t>
            </a:r>
            <a:r>
              <a:rPr lang="en-US" dirty="0"/>
              <a:t> Forward</a:t>
            </a:r>
          </a:p>
          <a:p>
            <a:pPr marL="50799" indent="0">
              <a:buNone/>
            </a:pPr>
            <a:r>
              <a:rPr lang="en-US" dirty="0">
                <a:solidFill>
                  <a:schemeClr val="accent6"/>
                </a:solidFill>
              </a:rPr>
              <a:t>&lt;-</a:t>
            </a:r>
            <a:r>
              <a:rPr lang="en-US" dirty="0"/>
              <a:t> Backward</a:t>
            </a:r>
          </a:p>
        </p:txBody>
      </p:sp>
      <p:sp>
        <p:nvSpPr>
          <p:cNvPr id="4" name="Slide Number Placeholder 3">
            <a:extLst>
              <a:ext uri="{FF2B5EF4-FFF2-40B4-BE49-F238E27FC236}">
                <a16:creationId xmlns:a16="http://schemas.microsoft.com/office/drawing/2014/main" id="{F73CEEBF-249B-C247-9840-8B9E0FDDC5C1}"/>
              </a:ext>
            </a:extLst>
          </p:cNvPr>
          <p:cNvSpPr>
            <a:spLocks noGrp="1"/>
          </p:cNvSpPr>
          <p:nvPr>
            <p:ph type="sldNum" idx="12"/>
          </p:nvPr>
        </p:nvSpPr>
        <p:spPr/>
        <p:txBody>
          <a:bodyPr/>
          <a:lstStyle/>
          <a:p>
            <a:fld id="{B8AB1F1C-5B97-FA47-A21B-131B164DAC8F}" type="slidenum">
              <a:rPr lang="en-US" smtClean="0"/>
              <a:t>26</a:t>
            </a:fld>
            <a:endParaRPr lang="en-US"/>
          </a:p>
        </p:txBody>
      </p:sp>
      <p:sp>
        <p:nvSpPr>
          <p:cNvPr id="5" name="Rectangle 4">
            <a:extLst>
              <a:ext uri="{FF2B5EF4-FFF2-40B4-BE49-F238E27FC236}">
                <a16:creationId xmlns:a16="http://schemas.microsoft.com/office/drawing/2014/main" id="{97F99AE9-D757-0B4B-9B91-E756B4E15D39}"/>
              </a:ext>
            </a:extLst>
          </p:cNvPr>
          <p:cNvSpPr/>
          <p:nvPr/>
        </p:nvSpPr>
        <p:spPr>
          <a:xfrm>
            <a:off x="2327516" y="2394600"/>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siz0x20</a:t>
            </a:r>
          </a:p>
        </p:txBody>
      </p:sp>
      <p:sp>
        <p:nvSpPr>
          <p:cNvPr id="9" name="Rectangle 8">
            <a:extLst>
              <a:ext uri="{FF2B5EF4-FFF2-40B4-BE49-F238E27FC236}">
                <a16:creationId xmlns:a16="http://schemas.microsoft.com/office/drawing/2014/main" id="{B21A3113-8068-9B46-800B-0FE2B4913FE3}"/>
              </a:ext>
            </a:extLst>
          </p:cNvPr>
          <p:cNvSpPr/>
          <p:nvPr/>
        </p:nvSpPr>
        <p:spPr>
          <a:xfrm>
            <a:off x="3269284" y="3696609"/>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a:t>
            </a:r>
          </a:p>
        </p:txBody>
      </p:sp>
      <p:cxnSp>
        <p:nvCxnSpPr>
          <p:cNvPr id="10" name="Elbow Connector 9">
            <a:extLst>
              <a:ext uri="{FF2B5EF4-FFF2-40B4-BE49-F238E27FC236}">
                <a16:creationId xmlns:a16="http://schemas.microsoft.com/office/drawing/2014/main" id="{4AEF1426-1AAD-F04F-BA6A-118B4EE03925}"/>
              </a:ext>
            </a:extLst>
          </p:cNvPr>
          <p:cNvCxnSpPr>
            <a:cxnSpLocks/>
            <a:stCxn id="5" idx="2"/>
            <a:endCxn id="9" idx="1"/>
          </p:cNvCxnSpPr>
          <p:nvPr/>
        </p:nvCxnSpPr>
        <p:spPr>
          <a:xfrm rot="16200000" flipH="1">
            <a:off x="2656716" y="3334527"/>
            <a:ext cx="885701" cy="339435"/>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309F268-FCE2-C240-A46B-28E7A6DAC7D6}"/>
              </a:ext>
            </a:extLst>
          </p:cNvPr>
          <p:cNvSpPr/>
          <p:nvPr/>
        </p:nvSpPr>
        <p:spPr>
          <a:xfrm>
            <a:off x="4613990" y="4377925"/>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chunk</a:t>
            </a:r>
          </a:p>
        </p:txBody>
      </p:sp>
      <p:cxnSp>
        <p:nvCxnSpPr>
          <p:cNvPr id="12" name="Elbow Connector 11">
            <a:extLst>
              <a:ext uri="{FF2B5EF4-FFF2-40B4-BE49-F238E27FC236}">
                <a16:creationId xmlns:a16="http://schemas.microsoft.com/office/drawing/2014/main" id="{66BB7272-25DA-1A43-846C-8E3373BAD8F2}"/>
              </a:ext>
            </a:extLst>
          </p:cNvPr>
          <p:cNvCxnSpPr>
            <a:cxnSpLocks/>
            <a:stCxn id="9" idx="2"/>
            <a:endCxn id="11" idx="1"/>
          </p:cNvCxnSpPr>
          <p:nvPr/>
        </p:nvCxnSpPr>
        <p:spPr>
          <a:xfrm rot="16200000" flipH="1">
            <a:off x="4027388" y="4041810"/>
            <a:ext cx="430830" cy="742373"/>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E8BE338D-9B19-7A4E-AEE2-81D52C6693AF}"/>
              </a:ext>
            </a:extLst>
          </p:cNvPr>
          <p:cNvCxnSpPr>
            <a:cxnSpLocks/>
            <a:stCxn id="11" idx="2"/>
            <a:endCxn id="14" idx="1"/>
          </p:cNvCxnSpPr>
          <p:nvPr/>
        </p:nvCxnSpPr>
        <p:spPr>
          <a:xfrm rot="16200000" flipH="1">
            <a:off x="5372703" y="4722518"/>
            <a:ext cx="445224" cy="757984"/>
          </a:xfrm>
          <a:prstGeom prst="bentConnector2">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FB9A1B3F-8D6A-3B44-A6D4-DD7EA2A40518}"/>
              </a:ext>
            </a:extLst>
          </p:cNvPr>
          <p:cNvSpPr/>
          <p:nvPr/>
        </p:nvSpPr>
        <p:spPr>
          <a:xfrm>
            <a:off x="5974307" y="5073635"/>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a:t>
            </a:r>
          </a:p>
        </p:txBody>
      </p:sp>
      <p:cxnSp>
        <p:nvCxnSpPr>
          <p:cNvPr id="17" name="Elbow Connector 16">
            <a:extLst>
              <a:ext uri="{FF2B5EF4-FFF2-40B4-BE49-F238E27FC236}">
                <a16:creationId xmlns:a16="http://schemas.microsoft.com/office/drawing/2014/main" id="{53AC7103-A714-8849-9A41-AA50E56542E0}"/>
              </a:ext>
            </a:extLst>
          </p:cNvPr>
          <p:cNvCxnSpPr>
            <a:cxnSpLocks/>
            <a:stCxn id="11" idx="0"/>
            <a:endCxn id="9" idx="3"/>
          </p:cNvCxnSpPr>
          <p:nvPr/>
        </p:nvCxnSpPr>
        <p:spPr>
          <a:xfrm rot="16200000" flipV="1">
            <a:off x="4629723" y="3791324"/>
            <a:ext cx="430829" cy="742373"/>
          </a:xfrm>
          <a:prstGeom prst="bentConnector2">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C4629F6E-1C13-D843-8B37-BFBC66E21185}"/>
              </a:ext>
            </a:extLst>
          </p:cNvPr>
          <p:cNvCxnSpPr>
            <a:cxnSpLocks/>
            <a:stCxn id="14" idx="0"/>
            <a:endCxn id="11" idx="3"/>
          </p:cNvCxnSpPr>
          <p:nvPr/>
        </p:nvCxnSpPr>
        <p:spPr>
          <a:xfrm rot="16200000" flipV="1">
            <a:off x="5975037" y="4472032"/>
            <a:ext cx="445223" cy="757984"/>
          </a:xfrm>
          <a:prstGeom prst="bentConnector2">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093D99DD-6221-7940-A346-40834C357F24}"/>
              </a:ext>
            </a:extLst>
          </p:cNvPr>
          <p:cNvCxnSpPr>
            <a:cxnSpLocks/>
          </p:cNvCxnSpPr>
          <p:nvPr/>
        </p:nvCxnSpPr>
        <p:spPr>
          <a:xfrm rot="16200000" flipV="1">
            <a:off x="3170183" y="3021368"/>
            <a:ext cx="594917" cy="704593"/>
          </a:xfrm>
          <a:prstGeom prst="bentConnector3">
            <a:avLst>
              <a:gd name="adj1" fmla="val 50000"/>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6" name="Elbow Connector 25">
            <a:extLst>
              <a:ext uri="{FF2B5EF4-FFF2-40B4-BE49-F238E27FC236}">
                <a16:creationId xmlns:a16="http://schemas.microsoft.com/office/drawing/2014/main" id="{F45837DE-C067-C54B-B99E-82A62B8BAECF}"/>
              </a:ext>
            </a:extLst>
          </p:cNvPr>
          <p:cNvCxnSpPr>
            <a:cxnSpLocks/>
          </p:cNvCxnSpPr>
          <p:nvPr/>
        </p:nvCxnSpPr>
        <p:spPr>
          <a:xfrm rot="5400000" flipH="1">
            <a:off x="3262466" y="2494607"/>
            <a:ext cx="2513213" cy="3646791"/>
          </a:xfrm>
          <a:prstGeom prst="bentConnector3">
            <a:avLst>
              <a:gd name="adj1" fmla="val -9096"/>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Elbow Connector 29">
            <a:extLst>
              <a:ext uri="{FF2B5EF4-FFF2-40B4-BE49-F238E27FC236}">
                <a16:creationId xmlns:a16="http://schemas.microsoft.com/office/drawing/2014/main" id="{57059860-E8F4-EA45-9A6D-0D17C89D7CE0}"/>
              </a:ext>
            </a:extLst>
          </p:cNvPr>
          <p:cNvCxnSpPr>
            <a:cxnSpLocks/>
            <a:stCxn id="5" idx="0"/>
            <a:endCxn id="14" idx="2"/>
          </p:cNvCxnSpPr>
          <p:nvPr/>
        </p:nvCxnSpPr>
        <p:spPr>
          <a:xfrm rot="16200000" flipH="1">
            <a:off x="3163240" y="2161209"/>
            <a:ext cx="3180008" cy="3646791"/>
          </a:xfrm>
          <a:prstGeom prst="bentConnector5">
            <a:avLst>
              <a:gd name="adj1" fmla="val -7189"/>
              <a:gd name="adj2" fmla="val -27974"/>
              <a:gd name="adj3" fmla="val 113501"/>
            </a:avLst>
          </a:prstGeom>
          <a:ln w="28575">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C09BA84-E241-5640-8DED-95484A34CB5A}"/>
              </a:ext>
            </a:extLst>
          </p:cNvPr>
          <p:cNvSpPr/>
          <p:nvPr/>
        </p:nvSpPr>
        <p:spPr>
          <a:xfrm>
            <a:off x="2943686" y="2633031"/>
            <a:ext cx="561986" cy="414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BK</a:t>
            </a:r>
          </a:p>
        </p:txBody>
      </p:sp>
      <p:sp>
        <p:nvSpPr>
          <p:cNvPr id="37" name="Rectangle 36">
            <a:extLst>
              <a:ext uri="{FF2B5EF4-FFF2-40B4-BE49-F238E27FC236}">
                <a16:creationId xmlns:a16="http://schemas.microsoft.com/office/drawing/2014/main" id="{F4CEE8BA-175B-514A-9927-7F55DBDBAA12}"/>
              </a:ext>
            </a:extLst>
          </p:cNvPr>
          <p:cNvSpPr/>
          <p:nvPr/>
        </p:nvSpPr>
        <p:spPr>
          <a:xfrm>
            <a:off x="2355614" y="2628330"/>
            <a:ext cx="561986" cy="414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Sniglet" pitchFamily="82" charset="0"/>
              </a:rPr>
              <a:t>FD</a:t>
            </a:r>
          </a:p>
        </p:txBody>
      </p:sp>
      <p:sp>
        <p:nvSpPr>
          <p:cNvPr id="39" name="TextBox 38">
            <a:extLst>
              <a:ext uri="{FF2B5EF4-FFF2-40B4-BE49-F238E27FC236}">
                <a16:creationId xmlns:a16="http://schemas.microsoft.com/office/drawing/2014/main" id="{9C515547-D056-0941-80A8-D6D2D66581BC}"/>
              </a:ext>
            </a:extLst>
          </p:cNvPr>
          <p:cNvSpPr txBox="1"/>
          <p:nvPr/>
        </p:nvSpPr>
        <p:spPr>
          <a:xfrm>
            <a:off x="3824869" y="2486724"/>
            <a:ext cx="2185214" cy="400110"/>
          </a:xfrm>
          <a:prstGeom prst="rect">
            <a:avLst/>
          </a:prstGeom>
          <a:noFill/>
        </p:spPr>
        <p:txBody>
          <a:bodyPr wrap="none" rtlCol="0">
            <a:spAutoFit/>
          </a:bodyPr>
          <a:lstStyle/>
          <a:p>
            <a:r>
              <a:rPr lang="en-US" sz="2000" dirty="0">
                <a:latin typeface="Courier" pitchFamily="2" charset="0"/>
              </a:rPr>
              <a:t>arena -&gt; bins</a:t>
            </a:r>
          </a:p>
        </p:txBody>
      </p:sp>
    </p:spTree>
    <p:extLst>
      <p:ext uri="{BB962C8B-B14F-4D97-AF65-F5344CB8AC3E}">
        <p14:creationId xmlns:p14="http://schemas.microsoft.com/office/powerpoint/2010/main" val="270096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FDB01-C2F7-7B41-9CBD-9E69959BCE12}"/>
              </a:ext>
            </a:extLst>
          </p:cNvPr>
          <p:cNvSpPr>
            <a:spLocks noGrp="1"/>
          </p:cNvSpPr>
          <p:nvPr>
            <p:ph type="ctrTitle"/>
          </p:nvPr>
        </p:nvSpPr>
        <p:spPr/>
        <p:txBody>
          <a:bodyPr/>
          <a:lstStyle/>
          <a:p>
            <a:r>
              <a:rPr lang="en-US" dirty="0" err="1"/>
              <a:t>Fastbins</a:t>
            </a:r>
            <a:endParaRPr lang="en-US" dirty="0"/>
          </a:p>
        </p:txBody>
      </p:sp>
      <p:sp>
        <p:nvSpPr>
          <p:cNvPr id="3" name="Slide Number Placeholder 2">
            <a:extLst>
              <a:ext uri="{FF2B5EF4-FFF2-40B4-BE49-F238E27FC236}">
                <a16:creationId xmlns:a16="http://schemas.microsoft.com/office/drawing/2014/main" id="{5995B19C-C361-314D-B94D-3DD2985C069C}"/>
              </a:ext>
            </a:extLst>
          </p:cNvPr>
          <p:cNvSpPr>
            <a:spLocks noGrp="1"/>
          </p:cNvSpPr>
          <p:nvPr>
            <p:ph type="sldNum" idx="12"/>
          </p:nvPr>
        </p:nvSpPr>
        <p:spPr/>
        <p:txBody>
          <a:bodyPr/>
          <a:lstStyle/>
          <a:p>
            <a:fld id="{B8AB1F1C-5B97-FA47-A21B-131B164DAC8F}" type="slidenum">
              <a:rPr lang="en-US" smtClean="0"/>
              <a:t>27</a:t>
            </a:fld>
            <a:endParaRPr lang="en-US"/>
          </a:p>
        </p:txBody>
      </p:sp>
    </p:spTree>
    <p:extLst>
      <p:ext uri="{BB962C8B-B14F-4D97-AF65-F5344CB8AC3E}">
        <p14:creationId xmlns:p14="http://schemas.microsoft.com/office/powerpoint/2010/main" val="358229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28</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
        <p:nvSpPr>
          <p:cNvPr id="5" name="Rectangle 4">
            <a:extLst>
              <a:ext uri="{FF2B5EF4-FFF2-40B4-BE49-F238E27FC236}">
                <a16:creationId xmlns:a16="http://schemas.microsoft.com/office/drawing/2014/main" id="{69A77D9D-2BF1-DD44-8504-608033C671E4}"/>
              </a:ext>
            </a:extLst>
          </p:cNvPr>
          <p:cNvSpPr/>
          <p:nvPr/>
        </p:nvSpPr>
        <p:spPr>
          <a:xfrm>
            <a:off x="1118818" y="2810107"/>
            <a:ext cx="8313586" cy="2230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9FB84EE-5028-9C46-8EA9-7EA24FA1536B}"/>
              </a:ext>
            </a:extLst>
          </p:cNvPr>
          <p:cNvSpPr/>
          <p:nvPr/>
        </p:nvSpPr>
        <p:spPr>
          <a:xfrm>
            <a:off x="1122148" y="3331732"/>
            <a:ext cx="8313586" cy="27092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87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4E83-3C3F-FC4B-A3CB-7333F48367E4}"/>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5882601E-8439-6643-90FF-F333D15C1292}"/>
              </a:ext>
            </a:extLst>
          </p:cNvPr>
          <p:cNvSpPr>
            <a:spLocks noGrp="1"/>
          </p:cNvSpPr>
          <p:nvPr>
            <p:ph type="body" idx="1"/>
          </p:nvPr>
        </p:nvSpPr>
        <p:spPr/>
        <p:txBody>
          <a:bodyPr/>
          <a:lstStyle/>
          <a:p>
            <a:r>
              <a:rPr lang="en-US" dirty="0"/>
              <a:t>Arena, Chunk, and Bins</a:t>
            </a:r>
          </a:p>
          <a:p>
            <a:r>
              <a:rPr lang="en-US" dirty="0"/>
              <a:t>In class: </a:t>
            </a:r>
            <a:r>
              <a:rPr lang="en-US" dirty="0" err="1"/>
              <a:t>Fastbin</a:t>
            </a:r>
            <a:r>
              <a:rPr lang="en-US" dirty="0"/>
              <a:t> and its vulnerabilities</a:t>
            </a:r>
          </a:p>
        </p:txBody>
      </p:sp>
      <p:sp>
        <p:nvSpPr>
          <p:cNvPr id="4" name="Slide Number Placeholder 3">
            <a:extLst>
              <a:ext uri="{FF2B5EF4-FFF2-40B4-BE49-F238E27FC236}">
                <a16:creationId xmlns:a16="http://schemas.microsoft.com/office/drawing/2014/main" id="{E1BDB529-B5F1-2D46-BB8E-23DECBBC8791}"/>
              </a:ext>
            </a:extLst>
          </p:cNvPr>
          <p:cNvSpPr>
            <a:spLocks noGrp="1"/>
          </p:cNvSpPr>
          <p:nvPr>
            <p:ph type="sldNum" idx="12"/>
          </p:nvPr>
        </p:nvSpPr>
        <p:spPr/>
        <p:txBody>
          <a:bodyPr/>
          <a:lstStyle/>
          <a:p>
            <a:fld id="{B8AB1F1C-5B97-FA47-A21B-131B164DAC8F}" type="slidenum">
              <a:rPr lang="en-US" smtClean="0"/>
              <a:t>2</a:t>
            </a:fld>
            <a:endParaRPr lang="en-US"/>
          </a:p>
        </p:txBody>
      </p:sp>
    </p:spTree>
    <p:extLst>
      <p:ext uri="{BB962C8B-B14F-4D97-AF65-F5344CB8AC3E}">
        <p14:creationId xmlns:p14="http://schemas.microsoft.com/office/powerpoint/2010/main" val="908132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A7DE-8093-AB48-99D3-A0BF500DD6FE}"/>
              </a:ext>
            </a:extLst>
          </p:cNvPr>
          <p:cNvSpPr>
            <a:spLocks noGrp="1"/>
          </p:cNvSpPr>
          <p:nvPr>
            <p:ph type="title"/>
          </p:nvPr>
        </p:nvSpPr>
        <p:spPr/>
        <p:txBody>
          <a:bodyPr/>
          <a:lstStyle/>
          <a:p>
            <a:r>
              <a:rPr lang="en-US" dirty="0"/>
              <a:t>Free</a:t>
            </a:r>
          </a:p>
        </p:txBody>
      </p:sp>
      <p:sp>
        <p:nvSpPr>
          <p:cNvPr id="3" name="Text Placeholder 2">
            <a:extLst>
              <a:ext uri="{FF2B5EF4-FFF2-40B4-BE49-F238E27FC236}">
                <a16:creationId xmlns:a16="http://schemas.microsoft.com/office/drawing/2014/main" id="{6E892944-F041-334E-BBED-E12BD2611143}"/>
              </a:ext>
            </a:extLst>
          </p:cNvPr>
          <p:cNvSpPr>
            <a:spLocks noGrp="1"/>
          </p:cNvSpPr>
          <p:nvPr>
            <p:ph type="body" idx="1"/>
          </p:nvPr>
        </p:nvSpPr>
        <p:spPr>
          <a:xfrm>
            <a:off x="1402732" y="2061256"/>
            <a:ext cx="9625824" cy="3847374"/>
          </a:xfrm>
        </p:spPr>
        <p:txBody>
          <a:bodyPr/>
          <a:lstStyle/>
          <a:p>
            <a:r>
              <a:rPr lang="en-US" dirty="0">
                <a:solidFill>
                  <a:schemeClr val="accent6"/>
                </a:solidFill>
              </a:rPr>
              <a:t>Recycle to </a:t>
            </a:r>
            <a:r>
              <a:rPr lang="en-US" dirty="0" err="1">
                <a:solidFill>
                  <a:schemeClr val="accent6"/>
                </a:solidFill>
              </a:rPr>
              <a:t>tcache</a:t>
            </a:r>
            <a:r>
              <a:rPr lang="en-US" dirty="0">
                <a:solidFill>
                  <a:schemeClr val="accent6"/>
                </a:solidFill>
              </a:rPr>
              <a:t>:</a:t>
            </a:r>
            <a:r>
              <a:rPr lang="en-US" dirty="0"/>
              <a:t> If there is room in the </a:t>
            </a:r>
            <a:r>
              <a:rPr lang="en-US" dirty="0" err="1"/>
              <a:t>tcache</a:t>
            </a:r>
            <a:r>
              <a:rPr lang="en-US" dirty="0"/>
              <a:t>, store there.</a:t>
            </a:r>
          </a:p>
          <a:p>
            <a:r>
              <a:rPr lang="en-US" dirty="0">
                <a:solidFill>
                  <a:schemeClr val="accent6"/>
                </a:solidFill>
              </a:rPr>
              <a:t>Recycle to </a:t>
            </a:r>
            <a:r>
              <a:rPr lang="en-US" dirty="0" err="1">
                <a:solidFill>
                  <a:schemeClr val="accent6"/>
                </a:solidFill>
              </a:rPr>
              <a:t>fastbin</a:t>
            </a:r>
            <a:r>
              <a:rPr lang="en-US" dirty="0">
                <a:solidFill>
                  <a:schemeClr val="accent6"/>
                </a:solidFill>
              </a:rPr>
              <a:t>: </a:t>
            </a:r>
            <a:r>
              <a:rPr lang="en-US" dirty="0"/>
              <a:t>If the chunk is small enough, store to </a:t>
            </a:r>
            <a:r>
              <a:rPr lang="en-US" dirty="0" err="1"/>
              <a:t>fastbin</a:t>
            </a:r>
            <a:r>
              <a:rPr lang="en-US" dirty="0"/>
              <a:t>.</a:t>
            </a:r>
            <a:endParaRPr lang="en-US" dirty="0">
              <a:solidFill>
                <a:schemeClr val="bg2"/>
              </a:solidFill>
            </a:endParaRPr>
          </a:p>
          <a:p>
            <a:r>
              <a:rPr lang="en-US" dirty="0">
                <a:solidFill>
                  <a:schemeClr val="bg2">
                    <a:lumMod val="60000"/>
                    <a:lumOff val="40000"/>
                  </a:schemeClr>
                </a:solidFill>
              </a:rPr>
              <a:t>If the chunk was </a:t>
            </a:r>
            <a:r>
              <a:rPr lang="en-US" dirty="0" err="1">
                <a:solidFill>
                  <a:schemeClr val="bg2">
                    <a:lumMod val="60000"/>
                    <a:lumOff val="40000"/>
                  </a:schemeClr>
                </a:solidFill>
              </a:rPr>
              <a:t>mmap'd</a:t>
            </a:r>
            <a:r>
              <a:rPr lang="en-US" dirty="0">
                <a:solidFill>
                  <a:schemeClr val="bg2">
                    <a:lumMod val="60000"/>
                    <a:lumOff val="40000"/>
                  </a:schemeClr>
                </a:solidFill>
              </a:rPr>
              <a:t>, </a:t>
            </a:r>
            <a:r>
              <a:rPr lang="en-US" dirty="0" err="1">
                <a:solidFill>
                  <a:schemeClr val="bg2">
                    <a:lumMod val="60000"/>
                    <a:lumOff val="40000"/>
                  </a:schemeClr>
                </a:solidFill>
              </a:rPr>
              <a:t>munmap</a:t>
            </a:r>
            <a:r>
              <a:rPr lang="en-US" dirty="0">
                <a:solidFill>
                  <a:schemeClr val="bg2">
                    <a:lumMod val="60000"/>
                    <a:lumOff val="40000"/>
                  </a:schemeClr>
                </a:solidFill>
              </a:rPr>
              <a:t> it.</a:t>
            </a:r>
          </a:p>
          <a:p>
            <a:r>
              <a:rPr lang="en-US" dirty="0">
                <a:solidFill>
                  <a:schemeClr val="bg2">
                    <a:lumMod val="60000"/>
                    <a:lumOff val="40000"/>
                  </a:schemeClr>
                </a:solidFill>
              </a:rPr>
              <a:t>Coalesce: If this chunk is adjacent to another free chunk, coalesce.</a:t>
            </a:r>
          </a:p>
          <a:p>
            <a:r>
              <a:rPr lang="en-US" dirty="0">
                <a:solidFill>
                  <a:schemeClr val="bg2">
                    <a:lumMod val="60000"/>
                    <a:lumOff val="40000"/>
                  </a:schemeClr>
                </a:solidFill>
              </a:rPr>
              <a:t>Put to unsorted bin: Store in the unsorted bin, unless it's the top chunk.</a:t>
            </a:r>
          </a:p>
        </p:txBody>
      </p:sp>
      <p:sp>
        <p:nvSpPr>
          <p:cNvPr id="4" name="Slide Number Placeholder 3">
            <a:extLst>
              <a:ext uri="{FF2B5EF4-FFF2-40B4-BE49-F238E27FC236}">
                <a16:creationId xmlns:a16="http://schemas.microsoft.com/office/drawing/2014/main" id="{F20F2174-EF88-0842-A309-BC5DA9277D18}"/>
              </a:ext>
            </a:extLst>
          </p:cNvPr>
          <p:cNvSpPr>
            <a:spLocks noGrp="1"/>
          </p:cNvSpPr>
          <p:nvPr>
            <p:ph type="sldNum" idx="12"/>
          </p:nvPr>
        </p:nvSpPr>
        <p:spPr/>
        <p:txBody>
          <a:bodyPr/>
          <a:lstStyle/>
          <a:p>
            <a:fld id="{B8AB1F1C-5B97-FA47-A21B-131B164DAC8F}" type="slidenum">
              <a:rPr lang="en-US" smtClean="0"/>
              <a:t>29</a:t>
            </a:fld>
            <a:endParaRPr lang="en-US"/>
          </a:p>
        </p:txBody>
      </p:sp>
    </p:spTree>
    <p:extLst>
      <p:ext uri="{BB962C8B-B14F-4D97-AF65-F5344CB8AC3E}">
        <p14:creationId xmlns:p14="http://schemas.microsoft.com/office/powerpoint/2010/main" val="280848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01F8-1490-E047-89CD-FE8BCD0BC1E1}"/>
              </a:ext>
            </a:extLst>
          </p:cNvPr>
          <p:cNvSpPr>
            <a:spLocks noGrp="1"/>
          </p:cNvSpPr>
          <p:nvPr>
            <p:ph type="title"/>
          </p:nvPr>
        </p:nvSpPr>
        <p:spPr/>
        <p:txBody>
          <a:bodyPr/>
          <a:lstStyle/>
          <a:p>
            <a:r>
              <a:rPr lang="en-US" dirty="0"/>
              <a:t>Check what a </a:t>
            </a:r>
            <a:r>
              <a:rPr lang="en-US" dirty="0" err="1"/>
              <a:t>fastbin</a:t>
            </a:r>
            <a:r>
              <a:rPr lang="en-US" dirty="0"/>
              <a:t> looks like</a:t>
            </a:r>
          </a:p>
        </p:txBody>
      </p:sp>
      <p:sp>
        <p:nvSpPr>
          <p:cNvPr id="3" name="Text Placeholder 2">
            <a:extLst>
              <a:ext uri="{FF2B5EF4-FFF2-40B4-BE49-F238E27FC236}">
                <a16:creationId xmlns:a16="http://schemas.microsoft.com/office/drawing/2014/main" id="{B1CBC4E0-2DD6-F748-BE09-3939110EDB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F37FEF4-6D9A-784D-9EA3-EC1478FA0723}"/>
              </a:ext>
            </a:extLst>
          </p:cNvPr>
          <p:cNvSpPr>
            <a:spLocks noGrp="1"/>
          </p:cNvSpPr>
          <p:nvPr>
            <p:ph type="sldNum" idx="12"/>
          </p:nvPr>
        </p:nvSpPr>
        <p:spPr/>
        <p:txBody>
          <a:bodyPr/>
          <a:lstStyle/>
          <a:p>
            <a:fld id="{B8AB1F1C-5B97-FA47-A21B-131B164DAC8F}" type="slidenum">
              <a:rPr lang="en-US" smtClean="0"/>
              <a:t>30</a:t>
            </a:fld>
            <a:endParaRPr lang="en-US"/>
          </a:p>
        </p:txBody>
      </p:sp>
    </p:spTree>
    <p:extLst>
      <p:ext uri="{BB962C8B-B14F-4D97-AF65-F5344CB8AC3E}">
        <p14:creationId xmlns:p14="http://schemas.microsoft.com/office/powerpoint/2010/main" val="291238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F62-1B59-AC49-91B8-ECF3A9361725}"/>
              </a:ext>
            </a:extLst>
          </p:cNvPr>
          <p:cNvSpPr>
            <a:spLocks noGrp="1"/>
          </p:cNvSpPr>
          <p:nvPr>
            <p:ph type="title"/>
          </p:nvPr>
        </p:nvSpPr>
        <p:spPr/>
        <p:txBody>
          <a:bodyPr/>
          <a:lstStyle/>
          <a:p>
            <a:r>
              <a:rPr lang="en-US" dirty="0" err="1"/>
              <a:t>Fastbin</a:t>
            </a:r>
            <a:endParaRPr lang="en-US" dirty="0"/>
          </a:p>
        </p:txBody>
      </p:sp>
      <p:sp>
        <p:nvSpPr>
          <p:cNvPr id="4" name="Slide Number Placeholder 3">
            <a:extLst>
              <a:ext uri="{FF2B5EF4-FFF2-40B4-BE49-F238E27FC236}">
                <a16:creationId xmlns:a16="http://schemas.microsoft.com/office/drawing/2014/main" id="{0A0AAA5D-36F4-C943-910D-83B954CFF19C}"/>
              </a:ext>
            </a:extLst>
          </p:cNvPr>
          <p:cNvSpPr>
            <a:spLocks noGrp="1"/>
          </p:cNvSpPr>
          <p:nvPr>
            <p:ph type="sldNum" idx="12"/>
          </p:nvPr>
        </p:nvSpPr>
        <p:spPr/>
        <p:txBody>
          <a:bodyPr/>
          <a:lstStyle/>
          <a:p>
            <a:fld id="{B8AB1F1C-5B97-FA47-A21B-131B164DAC8F}" type="slidenum">
              <a:rPr lang="en-US" smtClean="0"/>
              <a:t>31</a:t>
            </a:fld>
            <a:endParaRPr lang="en-US"/>
          </a:p>
        </p:txBody>
      </p:sp>
      <p:grpSp>
        <p:nvGrpSpPr>
          <p:cNvPr id="5" name="Group 4">
            <a:extLst>
              <a:ext uri="{FF2B5EF4-FFF2-40B4-BE49-F238E27FC236}">
                <a16:creationId xmlns:a16="http://schemas.microsoft.com/office/drawing/2014/main" id="{960BE520-901B-3948-BB3F-09F5656E172E}"/>
              </a:ext>
            </a:extLst>
          </p:cNvPr>
          <p:cNvGrpSpPr/>
          <p:nvPr/>
        </p:nvGrpSpPr>
        <p:grpSpPr>
          <a:xfrm>
            <a:off x="2692690" y="2506741"/>
            <a:ext cx="5347343" cy="2689726"/>
            <a:chOff x="6909859" y="1727858"/>
            <a:chExt cx="5095870" cy="3421126"/>
          </a:xfrm>
        </p:grpSpPr>
        <p:sp>
          <p:nvSpPr>
            <p:cNvPr id="6" name="Rectangle 5">
              <a:extLst>
                <a:ext uri="{FF2B5EF4-FFF2-40B4-BE49-F238E27FC236}">
                  <a16:creationId xmlns:a16="http://schemas.microsoft.com/office/drawing/2014/main" id="{D623DCAF-15F4-744A-9D90-CA74581CAEC8}"/>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0x20</a:t>
              </a:r>
            </a:p>
          </p:txBody>
        </p:sp>
        <p:sp>
          <p:nvSpPr>
            <p:cNvPr id="7" name="Rectangle 6">
              <a:extLst>
                <a:ext uri="{FF2B5EF4-FFF2-40B4-BE49-F238E27FC236}">
                  <a16:creationId xmlns:a16="http://schemas.microsoft.com/office/drawing/2014/main" id="{54308658-57DE-434C-9ED3-ABFFB48AB24C}"/>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0x30</a:t>
              </a:r>
            </a:p>
          </p:txBody>
        </p:sp>
        <p:sp>
          <p:nvSpPr>
            <p:cNvPr id="8" name="Rectangle 7">
              <a:extLst>
                <a:ext uri="{FF2B5EF4-FFF2-40B4-BE49-F238E27FC236}">
                  <a16:creationId xmlns:a16="http://schemas.microsoft.com/office/drawing/2014/main" id="{16103D2F-2D73-FB40-8A10-4B122013E6D3}"/>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a:t>
              </a:r>
            </a:p>
          </p:txBody>
        </p:sp>
        <p:sp>
          <p:nvSpPr>
            <p:cNvPr id="9" name="Rectangle 8">
              <a:extLst>
                <a:ext uri="{FF2B5EF4-FFF2-40B4-BE49-F238E27FC236}">
                  <a16:creationId xmlns:a16="http://schemas.microsoft.com/office/drawing/2014/main" id="{D11FAE44-658F-564E-8703-45BCF54F8AA3}"/>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0x80</a:t>
              </a:r>
            </a:p>
          </p:txBody>
        </p:sp>
        <p:sp>
          <p:nvSpPr>
            <p:cNvPr id="10" name="Rectangle 9">
              <a:extLst>
                <a:ext uri="{FF2B5EF4-FFF2-40B4-BE49-F238E27FC236}">
                  <a16:creationId xmlns:a16="http://schemas.microsoft.com/office/drawing/2014/main" id="{7926C884-79FD-7247-A223-67688DCE88BC}"/>
                </a:ext>
              </a:extLst>
            </p:cNvPr>
            <p:cNvSpPr/>
            <p:nvPr/>
          </p:nvSpPr>
          <p:spPr>
            <a:xfrm>
              <a:off x="8138550" y="291639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1" name="Elbow Connector 10">
              <a:extLst>
                <a:ext uri="{FF2B5EF4-FFF2-40B4-BE49-F238E27FC236}">
                  <a16:creationId xmlns:a16="http://schemas.microsoft.com/office/drawing/2014/main" id="{B8287788-B415-7241-B3AF-FED2F45B4C69}"/>
                </a:ext>
              </a:extLst>
            </p:cNvPr>
            <p:cNvCxnSpPr>
              <a:cxnSpLocks/>
              <a:stCxn id="6" idx="2"/>
            </p:cNvCxnSpPr>
            <p:nvPr/>
          </p:nvCxnSpPr>
          <p:spPr>
            <a:xfrm rot="16200000" flipH="1">
              <a:off x="7559402" y="2347442"/>
              <a:ext cx="518847" cy="61326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42F6F1A0-FDCC-D24B-B790-1642923C1C9B}"/>
                </a:ext>
              </a:extLst>
            </p:cNvPr>
            <p:cNvCxnSpPr>
              <a:cxnSpLocks/>
              <a:stCxn id="10" idx="2"/>
            </p:cNvCxnSpPr>
            <p:nvPr/>
          </p:nvCxnSpPr>
          <p:spPr>
            <a:xfrm rot="16200000" flipH="1">
              <a:off x="8903326" y="3254927"/>
              <a:ext cx="391518" cy="71640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6D316F4-DA1A-D445-B8F8-2EC3E62D4DE2}"/>
                </a:ext>
              </a:extLst>
            </p:cNvPr>
            <p:cNvSpPr/>
            <p:nvPr/>
          </p:nvSpPr>
          <p:spPr>
            <a:xfrm>
              <a:off x="10801063" y="4648011"/>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a:t>
              </a:r>
            </a:p>
          </p:txBody>
        </p:sp>
      </p:grpSp>
      <p:sp>
        <p:nvSpPr>
          <p:cNvPr id="28" name="Rectangle 27">
            <a:extLst>
              <a:ext uri="{FF2B5EF4-FFF2-40B4-BE49-F238E27FC236}">
                <a16:creationId xmlns:a16="http://schemas.microsoft.com/office/drawing/2014/main" id="{8A8E1C44-E1C8-0746-82C4-D18876C3DE37}"/>
              </a:ext>
            </a:extLst>
          </p:cNvPr>
          <p:cNvSpPr/>
          <p:nvPr/>
        </p:nvSpPr>
        <p:spPr>
          <a:xfrm>
            <a:off x="5372193" y="4117690"/>
            <a:ext cx="1264114" cy="393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29" name="Elbow Connector 28">
            <a:extLst>
              <a:ext uri="{FF2B5EF4-FFF2-40B4-BE49-F238E27FC236}">
                <a16:creationId xmlns:a16="http://schemas.microsoft.com/office/drawing/2014/main" id="{AB1CBC0A-A74A-ED45-98B2-7B79AEEBC036}"/>
              </a:ext>
            </a:extLst>
          </p:cNvPr>
          <p:cNvCxnSpPr>
            <a:cxnSpLocks/>
            <a:stCxn id="28" idx="2"/>
          </p:cNvCxnSpPr>
          <p:nvPr/>
        </p:nvCxnSpPr>
        <p:spPr>
          <a:xfrm rot="16200000" flipH="1">
            <a:off x="6226221" y="4289590"/>
            <a:ext cx="307816" cy="7517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209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56CF-B568-1440-9B61-3C42DC6F9764}"/>
              </a:ext>
            </a:extLst>
          </p:cNvPr>
          <p:cNvSpPr>
            <a:spLocks noGrp="1"/>
          </p:cNvSpPr>
          <p:nvPr>
            <p:ph type="title"/>
          </p:nvPr>
        </p:nvSpPr>
        <p:spPr/>
        <p:txBody>
          <a:bodyPr/>
          <a:lstStyle/>
          <a:p>
            <a:r>
              <a:rPr lang="en-US" dirty="0"/>
              <a:t>Vulnerabilities - use after free</a:t>
            </a:r>
          </a:p>
        </p:txBody>
      </p:sp>
      <p:sp>
        <p:nvSpPr>
          <p:cNvPr id="3" name="Text Placeholder 2">
            <a:extLst>
              <a:ext uri="{FF2B5EF4-FFF2-40B4-BE49-F238E27FC236}">
                <a16:creationId xmlns:a16="http://schemas.microsoft.com/office/drawing/2014/main" id="{7C105589-32ED-FC49-BD09-3E93E05B5628}"/>
              </a:ext>
            </a:extLst>
          </p:cNvPr>
          <p:cNvSpPr>
            <a:spLocks noGrp="1"/>
          </p:cNvSpPr>
          <p:nvPr>
            <p:ph type="body" idx="1"/>
          </p:nvPr>
        </p:nvSpPr>
        <p:spPr>
          <a:xfrm>
            <a:off x="6921811" y="2402567"/>
            <a:ext cx="3771688" cy="3117288"/>
          </a:xfrm>
        </p:spPr>
        <p:txBody>
          <a:bodyPr/>
          <a:lstStyle/>
          <a:p>
            <a:endParaRPr lang="en-US" dirty="0"/>
          </a:p>
        </p:txBody>
      </p:sp>
      <p:sp>
        <p:nvSpPr>
          <p:cNvPr id="4" name="Slide Number Placeholder 3">
            <a:extLst>
              <a:ext uri="{FF2B5EF4-FFF2-40B4-BE49-F238E27FC236}">
                <a16:creationId xmlns:a16="http://schemas.microsoft.com/office/drawing/2014/main" id="{73084502-A235-5448-B455-25E6E79FA8C8}"/>
              </a:ext>
            </a:extLst>
          </p:cNvPr>
          <p:cNvSpPr>
            <a:spLocks noGrp="1"/>
          </p:cNvSpPr>
          <p:nvPr>
            <p:ph type="sldNum" idx="12"/>
          </p:nvPr>
        </p:nvSpPr>
        <p:spPr/>
        <p:txBody>
          <a:bodyPr/>
          <a:lstStyle/>
          <a:p>
            <a:fld id="{B8AB1F1C-5B97-FA47-A21B-131B164DAC8F}" type="slidenum">
              <a:rPr lang="en-US" smtClean="0"/>
              <a:t>32</a:t>
            </a:fld>
            <a:endParaRPr lang="en-US"/>
          </a:p>
        </p:txBody>
      </p:sp>
      <p:grpSp>
        <p:nvGrpSpPr>
          <p:cNvPr id="16" name="Group 15">
            <a:extLst>
              <a:ext uri="{FF2B5EF4-FFF2-40B4-BE49-F238E27FC236}">
                <a16:creationId xmlns:a16="http://schemas.microsoft.com/office/drawing/2014/main" id="{22093C40-326B-004C-9F90-309D07FAAA14}"/>
              </a:ext>
            </a:extLst>
          </p:cNvPr>
          <p:cNvGrpSpPr/>
          <p:nvPr/>
        </p:nvGrpSpPr>
        <p:grpSpPr>
          <a:xfrm>
            <a:off x="1454907" y="2506741"/>
            <a:ext cx="5347343" cy="2689726"/>
            <a:chOff x="2692690" y="2506741"/>
            <a:chExt cx="5347343" cy="2689726"/>
          </a:xfrm>
        </p:grpSpPr>
        <p:grpSp>
          <p:nvGrpSpPr>
            <p:cNvPr id="5" name="Group 4">
              <a:extLst>
                <a:ext uri="{FF2B5EF4-FFF2-40B4-BE49-F238E27FC236}">
                  <a16:creationId xmlns:a16="http://schemas.microsoft.com/office/drawing/2014/main" id="{EE0681F2-74DD-6240-B20A-1A8FD8D869AF}"/>
                </a:ext>
              </a:extLst>
            </p:cNvPr>
            <p:cNvGrpSpPr/>
            <p:nvPr/>
          </p:nvGrpSpPr>
          <p:grpSpPr>
            <a:xfrm>
              <a:off x="2692690" y="2506741"/>
              <a:ext cx="5347343" cy="2689726"/>
              <a:chOff x="6909859" y="1727858"/>
              <a:chExt cx="5095870" cy="3421126"/>
            </a:xfrm>
          </p:grpSpPr>
          <p:sp>
            <p:nvSpPr>
              <p:cNvPr id="6" name="Rectangle 5">
                <a:extLst>
                  <a:ext uri="{FF2B5EF4-FFF2-40B4-BE49-F238E27FC236}">
                    <a16:creationId xmlns:a16="http://schemas.microsoft.com/office/drawing/2014/main" id="{9FF63AE9-7982-F24A-9CA2-B7E64F50C2CD}"/>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0x20</a:t>
                </a:r>
              </a:p>
            </p:txBody>
          </p:sp>
          <p:sp>
            <p:nvSpPr>
              <p:cNvPr id="7" name="Rectangle 6">
                <a:extLst>
                  <a:ext uri="{FF2B5EF4-FFF2-40B4-BE49-F238E27FC236}">
                    <a16:creationId xmlns:a16="http://schemas.microsoft.com/office/drawing/2014/main" id="{1DF2A51E-6BB8-1040-987C-2065F4FDCD29}"/>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0x30</a:t>
                </a:r>
              </a:p>
            </p:txBody>
          </p:sp>
          <p:sp>
            <p:nvSpPr>
              <p:cNvPr id="8" name="Rectangle 7">
                <a:extLst>
                  <a:ext uri="{FF2B5EF4-FFF2-40B4-BE49-F238E27FC236}">
                    <a16:creationId xmlns:a16="http://schemas.microsoft.com/office/drawing/2014/main" id="{C3F0E484-CD09-E941-8AF3-B24BAC32A2D3}"/>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a:t>
                </a:r>
              </a:p>
            </p:txBody>
          </p:sp>
          <p:sp>
            <p:nvSpPr>
              <p:cNvPr id="9" name="Rectangle 8">
                <a:extLst>
                  <a:ext uri="{FF2B5EF4-FFF2-40B4-BE49-F238E27FC236}">
                    <a16:creationId xmlns:a16="http://schemas.microsoft.com/office/drawing/2014/main" id="{874210AA-CC7C-5647-BBC4-9E249957440E}"/>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size</a:t>
                </a:r>
              </a:p>
              <a:p>
                <a:pPr algn="ctr"/>
                <a:r>
                  <a:rPr lang="en-US" sz="1800" dirty="0">
                    <a:latin typeface="Sniglet" pitchFamily="82" charset="0"/>
                  </a:rPr>
                  <a:t>0x80</a:t>
                </a:r>
              </a:p>
            </p:txBody>
          </p:sp>
          <p:sp>
            <p:nvSpPr>
              <p:cNvPr id="10" name="Rectangle 9">
                <a:extLst>
                  <a:ext uri="{FF2B5EF4-FFF2-40B4-BE49-F238E27FC236}">
                    <a16:creationId xmlns:a16="http://schemas.microsoft.com/office/drawing/2014/main" id="{1B38BD40-F3B8-4A47-A0F8-3DA7B2A99CBA}"/>
                  </a:ext>
                </a:extLst>
              </p:cNvPr>
              <p:cNvSpPr/>
              <p:nvPr/>
            </p:nvSpPr>
            <p:spPr>
              <a:xfrm>
                <a:off x="8138550" y="291639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1" name="Elbow Connector 10">
                <a:extLst>
                  <a:ext uri="{FF2B5EF4-FFF2-40B4-BE49-F238E27FC236}">
                    <a16:creationId xmlns:a16="http://schemas.microsoft.com/office/drawing/2014/main" id="{37F85EFD-A482-084A-9E52-1F0F846C9F42}"/>
                  </a:ext>
                </a:extLst>
              </p:cNvPr>
              <p:cNvCxnSpPr>
                <a:cxnSpLocks/>
                <a:stCxn id="6" idx="2"/>
              </p:cNvCxnSpPr>
              <p:nvPr/>
            </p:nvCxnSpPr>
            <p:spPr>
              <a:xfrm rot="16200000" flipH="1">
                <a:off x="7559402" y="2347442"/>
                <a:ext cx="518847" cy="61326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C70005A8-18F4-2247-9345-1397C431A1D8}"/>
                  </a:ext>
                </a:extLst>
              </p:cNvPr>
              <p:cNvCxnSpPr>
                <a:cxnSpLocks/>
                <a:stCxn id="10" idx="2"/>
              </p:cNvCxnSpPr>
              <p:nvPr/>
            </p:nvCxnSpPr>
            <p:spPr>
              <a:xfrm rot="16200000" flipH="1">
                <a:off x="8903326" y="3254927"/>
                <a:ext cx="391518" cy="71640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E586B8-586A-E341-8856-17776D7FA8BF}"/>
                  </a:ext>
                </a:extLst>
              </p:cNvPr>
              <p:cNvSpPr/>
              <p:nvPr/>
            </p:nvSpPr>
            <p:spPr>
              <a:xfrm>
                <a:off x="10801063" y="4648011"/>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a:t>
                </a:r>
              </a:p>
            </p:txBody>
          </p:sp>
        </p:grpSp>
        <p:sp>
          <p:nvSpPr>
            <p:cNvPr id="14" name="Rectangle 13">
              <a:extLst>
                <a:ext uri="{FF2B5EF4-FFF2-40B4-BE49-F238E27FC236}">
                  <a16:creationId xmlns:a16="http://schemas.microsoft.com/office/drawing/2014/main" id="{59580709-B77C-2C4F-8528-63D9674B37C0}"/>
                </a:ext>
              </a:extLst>
            </p:cNvPr>
            <p:cNvSpPr/>
            <p:nvPr/>
          </p:nvSpPr>
          <p:spPr>
            <a:xfrm>
              <a:off x="5372193" y="4117690"/>
              <a:ext cx="1264114" cy="3938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niglet" pitchFamily="82" charset="0"/>
                </a:rPr>
                <a:t>chunk</a:t>
              </a:r>
            </a:p>
          </p:txBody>
        </p:sp>
        <p:cxnSp>
          <p:nvCxnSpPr>
            <p:cNvPr id="15" name="Elbow Connector 14">
              <a:extLst>
                <a:ext uri="{FF2B5EF4-FFF2-40B4-BE49-F238E27FC236}">
                  <a16:creationId xmlns:a16="http://schemas.microsoft.com/office/drawing/2014/main" id="{B3FCE9A6-8D3A-7A4F-8191-DE59C317FDA8}"/>
                </a:ext>
              </a:extLst>
            </p:cNvPr>
            <p:cNvCxnSpPr>
              <a:cxnSpLocks/>
              <a:stCxn id="14" idx="2"/>
            </p:cNvCxnSpPr>
            <p:nvPr/>
          </p:nvCxnSpPr>
          <p:spPr>
            <a:xfrm rot="16200000" flipH="1">
              <a:off x="6226221" y="4289590"/>
              <a:ext cx="307816" cy="7517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8226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FDB01-C2F7-7B41-9CBD-9E69959BCE12}"/>
              </a:ext>
            </a:extLst>
          </p:cNvPr>
          <p:cNvSpPr>
            <a:spLocks noGrp="1"/>
          </p:cNvSpPr>
          <p:nvPr>
            <p:ph type="ctrTitle"/>
          </p:nvPr>
        </p:nvSpPr>
        <p:spPr>
          <a:xfrm>
            <a:off x="5468167" y="2424604"/>
            <a:ext cx="5023200" cy="1546400"/>
          </a:xfrm>
        </p:spPr>
        <p:txBody>
          <a:bodyPr/>
          <a:lstStyle/>
          <a:p>
            <a:r>
              <a:rPr lang="en-US" dirty="0"/>
              <a:t>Arena, Chunk,</a:t>
            </a:r>
            <a:br>
              <a:rPr lang="en-US" dirty="0"/>
            </a:br>
            <a:r>
              <a:rPr lang="en-US" dirty="0"/>
              <a:t>and bins</a:t>
            </a:r>
          </a:p>
        </p:txBody>
      </p:sp>
      <p:sp>
        <p:nvSpPr>
          <p:cNvPr id="3" name="Slide Number Placeholder 2">
            <a:extLst>
              <a:ext uri="{FF2B5EF4-FFF2-40B4-BE49-F238E27FC236}">
                <a16:creationId xmlns:a16="http://schemas.microsoft.com/office/drawing/2014/main" id="{5995B19C-C361-314D-B94D-3DD2985C069C}"/>
              </a:ext>
            </a:extLst>
          </p:cNvPr>
          <p:cNvSpPr>
            <a:spLocks noGrp="1"/>
          </p:cNvSpPr>
          <p:nvPr>
            <p:ph type="sldNum" idx="12"/>
          </p:nvPr>
        </p:nvSpPr>
        <p:spPr/>
        <p:txBody>
          <a:bodyPr/>
          <a:lstStyle/>
          <a:p>
            <a:fld id="{B8AB1F1C-5B97-FA47-A21B-131B164DAC8F}" type="slidenum">
              <a:rPr lang="en-US" smtClean="0"/>
              <a:t>3</a:t>
            </a:fld>
            <a:endParaRPr lang="en-US"/>
          </a:p>
        </p:txBody>
      </p:sp>
    </p:spTree>
    <p:extLst>
      <p:ext uri="{BB962C8B-B14F-4D97-AF65-F5344CB8AC3E}">
        <p14:creationId xmlns:p14="http://schemas.microsoft.com/office/powerpoint/2010/main" val="4776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6E93-4F49-4A46-AC9E-DDB59D41ACE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4FD728E-E37C-274B-BCF1-7F97C0E9465D}"/>
              </a:ext>
            </a:extLst>
          </p:cNvPr>
          <p:cNvSpPr>
            <a:spLocks noGrp="1"/>
          </p:cNvSpPr>
          <p:nvPr>
            <p:ph type="sldNum" idx="12"/>
          </p:nvPr>
        </p:nvSpPr>
        <p:spPr/>
        <p:txBody>
          <a:bodyPr/>
          <a:lstStyle/>
          <a:p>
            <a:fld id="{B8AB1F1C-5B97-FA47-A21B-131B164DAC8F}" type="slidenum">
              <a:rPr lang="en-US" smtClean="0"/>
              <a:t>4</a:t>
            </a:fld>
            <a:endParaRPr lang="en-US"/>
          </a:p>
        </p:txBody>
      </p:sp>
      <p:pic>
        <p:nvPicPr>
          <p:cNvPr id="5" name="Picture 2">
            <a:extLst>
              <a:ext uri="{FF2B5EF4-FFF2-40B4-BE49-F238E27FC236}">
                <a16:creationId xmlns:a16="http://schemas.microsoft.com/office/drawing/2014/main" id="{70A6DF65-4144-0D47-B7D8-AF703E786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57" y="1520932"/>
            <a:ext cx="5110114" cy="418496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E514C63-B590-9943-A4DF-2325EDD19FF2}"/>
              </a:ext>
            </a:extLst>
          </p:cNvPr>
          <p:cNvGrpSpPr/>
          <p:nvPr/>
        </p:nvGrpSpPr>
        <p:grpSpPr>
          <a:xfrm>
            <a:off x="7030510" y="2163335"/>
            <a:ext cx="3262065" cy="2064305"/>
            <a:chOff x="6909859" y="1727858"/>
            <a:chExt cx="4851457" cy="3180008"/>
          </a:xfrm>
        </p:grpSpPr>
        <p:sp>
          <p:nvSpPr>
            <p:cNvPr id="6" name="Rectangle 5">
              <a:extLst>
                <a:ext uri="{FF2B5EF4-FFF2-40B4-BE49-F238E27FC236}">
                  <a16:creationId xmlns:a16="http://schemas.microsoft.com/office/drawing/2014/main" id="{7DDC219E-FB08-3F49-8471-8CD5E8DDDAF1}"/>
                </a:ext>
              </a:extLst>
            </p:cNvPr>
            <p:cNvSpPr/>
            <p:nvPr/>
          </p:nvSpPr>
          <p:spPr>
            <a:xfrm>
              <a:off x="6909859"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0x20</a:t>
              </a:r>
            </a:p>
          </p:txBody>
        </p:sp>
        <p:sp>
          <p:nvSpPr>
            <p:cNvPr id="7" name="Rectangle 6">
              <a:extLst>
                <a:ext uri="{FF2B5EF4-FFF2-40B4-BE49-F238E27FC236}">
                  <a16:creationId xmlns:a16="http://schemas.microsoft.com/office/drawing/2014/main" id="{0D7C1999-DA0D-C248-815B-1891E01B320F}"/>
                </a:ext>
              </a:extLst>
            </p:cNvPr>
            <p:cNvSpPr/>
            <p:nvPr/>
          </p:nvSpPr>
          <p:spPr>
            <a:xfrm>
              <a:off x="8125456"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0x30</a:t>
              </a:r>
            </a:p>
          </p:txBody>
        </p:sp>
        <p:sp>
          <p:nvSpPr>
            <p:cNvPr id="8" name="Rectangle 7">
              <a:extLst>
                <a:ext uri="{FF2B5EF4-FFF2-40B4-BE49-F238E27FC236}">
                  <a16:creationId xmlns:a16="http://schemas.microsoft.com/office/drawing/2014/main" id="{D6E2EEF5-6DB2-1F4C-A02B-E104479B4555}"/>
                </a:ext>
              </a:extLst>
            </p:cNvPr>
            <p:cNvSpPr/>
            <p:nvPr/>
          </p:nvSpPr>
          <p:spPr>
            <a:xfrm>
              <a:off x="9341053"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a:t>
              </a:r>
            </a:p>
          </p:txBody>
        </p:sp>
        <p:sp>
          <p:nvSpPr>
            <p:cNvPr id="9" name="Rectangle 8">
              <a:extLst>
                <a:ext uri="{FF2B5EF4-FFF2-40B4-BE49-F238E27FC236}">
                  <a16:creationId xmlns:a16="http://schemas.microsoft.com/office/drawing/2014/main" id="{A90C8D70-9829-8042-A75B-9CCCA45618A2}"/>
                </a:ext>
              </a:extLst>
            </p:cNvPr>
            <p:cNvSpPr/>
            <p:nvPr/>
          </p:nvSpPr>
          <p:spPr>
            <a:xfrm>
              <a:off x="10556650" y="1727858"/>
              <a:ext cx="1204666" cy="6667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size</a:t>
              </a:r>
            </a:p>
            <a:p>
              <a:pPr algn="ctr"/>
              <a:r>
                <a:rPr lang="en-US" dirty="0">
                  <a:latin typeface="Sniglet" pitchFamily="82" charset="0"/>
                </a:rPr>
                <a:t>0x410</a:t>
              </a:r>
            </a:p>
          </p:txBody>
        </p:sp>
        <p:sp>
          <p:nvSpPr>
            <p:cNvPr id="10" name="Rectangle 9">
              <a:extLst>
                <a:ext uri="{FF2B5EF4-FFF2-40B4-BE49-F238E27FC236}">
                  <a16:creationId xmlns:a16="http://schemas.microsoft.com/office/drawing/2014/main" id="{CDAB3629-31F1-B448-A583-FB2EB5227E23}"/>
                </a:ext>
              </a:extLst>
            </p:cNvPr>
            <p:cNvSpPr/>
            <p:nvPr/>
          </p:nvSpPr>
          <p:spPr>
            <a:xfrm>
              <a:off x="7851627" y="3029867"/>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chunk</a:t>
              </a:r>
            </a:p>
          </p:txBody>
        </p:sp>
        <p:cxnSp>
          <p:nvCxnSpPr>
            <p:cNvPr id="11" name="Elbow Connector 10">
              <a:extLst>
                <a:ext uri="{FF2B5EF4-FFF2-40B4-BE49-F238E27FC236}">
                  <a16:creationId xmlns:a16="http://schemas.microsoft.com/office/drawing/2014/main" id="{C01E39FB-FE6D-B449-9C12-ED7ED21A128C}"/>
                </a:ext>
              </a:extLst>
            </p:cNvPr>
            <p:cNvCxnSpPr>
              <a:stCxn id="6" idx="2"/>
              <a:endCxn id="10" idx="1"/>
            </p:cNvCxnSpPr>
            <p:nvPr/>
          </p:nvCxnSpPr>
          <p:spPr>
            <a:xfrm rot="16200000" flipH="1">
              <a:off x="7239059" y="2667785"/>
              <a:ext cx="885701" cy="3394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0127007-4951-4941-9721-ED98480D79C5}"/>
                </a:ext>
              </a:extLst>
            </p:cNvPr>
            <p:cNvSpPr/>
            <p:nvPr/>
          </p:nvSpPr>
          <p:spPr>
            <a:xfrm>
              <a:off x="9196333" y="3711183"/>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chunk</a:t>
              </a:r>
            </a:p>
          </p:txBody>
        </p:sp>
        <p:cxnSp>
          <p:nvCxnSpPr>
            <p:cNvPr id="13" name="Elbow Connector 12">
              <a:extLst>
                <a:ext uri="{FF2B5EF4-FFF2-40B4-BE49-F238E27FC236}">
                  <a16:creationId xmlns:a16="http://schemas.microsoft.com/office/drawing/2014/main" id="{945DB4A2-B5E4-C148-9B7D-577B79824E4B}"/>
                </a:ext>
              </a:extLst>
            </p:cNvPr>
            <p:cNvCxnSpPr>
              <a:cxnSpLocks/>
              <a:stCxn id="10" idx="2"/>
              <a:endCxn id="12" idx="1"/>
            </p:cNvCxnSpPr>
            <p:nvPr/>
          </p:nvCxnSpPr>
          <p:spPr>
            <a:xfrm rot="16200000" flipH="1">
              <a:off x="8609731" y="3375068"/>
              <a:ext cx="430830" cy="74237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Elbow Connector 13">
              <a:extLst>
                <a:ext uri="{FF2B5EF4-FFF2-40B4-BE49-F238E27FC236}">
                  <a16:creationId xmlns:a16="http://schemas.microsoft.com/office/drawing/2014/main" id="{FEC8A240-0326-3B42-ACCF-0DCE859B0820}"/>
                </a:ext>
              </a:extLst>
            </p:cNvPr>
            <p:cNvCxnSpPr>
              <a:cxnSpLocks/>
              <a:stCxn id="12" idx="2"/>
              <a:endCxn id="15" idx="1"/>
            </p:cNvCxnSpPr>
            <p:nvPr/>
          </p:nvCxnSpPr>
          <p:spPr>
            <a:xfrm rot="16200000" flipH="1">
              <a:off x="9955046" y="4055776"/>
              <a:ext cx="445224" cy="75798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1BEEBCE-3779-1C45-A892-5DB6686E0836}"/>
                </a:ext>
              </a:extLst>
            </p:cNvPr>
            <p:cNvSpPr/>
            <p:nvPr/>
          </p:nvSpPr>
          <p:spPr>
            <a:xfrm>
              <a:off x="10556650" y="4406893"/>
              <a:ext cx="1204666" cy="500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Sniglet" pitchFamily="82" charset="0"/>
                </a:rPr>
                <a:t>…</a:t>
              </a:r>
            </a:p>
          </p:txBody>
        </p:sp>
      </p:grpSp>
      <p:cxnSp>
        <p:nvCxnSpPr>
          <p:cNvPr id="21" name="Straight Arrow Connector 20">
            <a:extLst>
              <a:ext uri="{FF2B5EF4-FFF2-40B4-BE49-F238E27FC236}">
                <a16:creationId xmlns:a16="http://schemas.microsoft.com/office/drawing/2014/main" id="{D7AE30BD-C112-1041-9FA1-42114BDA503D}"/>
              </a:ext>
            </a:extLst>
          </p:cNvPr>
          <p:cNvCxnSpPr>
            <a:stCxn id="5" idx="3"/>
          </p:cNvCxnSpPr>
          <p:nvPr/>
        </p:nvCxnSpPr>
        <p:spPr>
          <a:xfrm flipV="1">
            <a:off x="6194871" y="3613414"/>
            <a:ext cx="1354757" cy="1"/>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3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E1BE-A588-B645-81FE-916485C32DCC}"/>
              </a:ext>
            </a:extLst>
          </p:cNvPr>
          <p:cNvSpPr>
            <a:spLocks noGrp="1"/>
          </p:cNvSpPr>
          <p:nvPr>
            <p:ph type="title"/>
          </p:nvPr>
        </p:nvSpPr>
        <p:spPr/>
        <p:txBody>
          <a:bodyPr/>
          <a:lstStyle/>
          <a:p>
            <a:r>
              <a:rPr lang="en-US" dirty="0"/>
              <a:t>Arena</a:t>
            </a:r>
          </a:p>
        </p:txBody>
      </p:sp>
      <p:sp>
        <p:nvSpPr>
          <p:cNvPr id="3" name="Text Placeholder 2">
            <a:extLst>
              <a:ext uri="{FF2B5EF4-FFF2-40B4-BE49-F238E27FC236}">
                <a16:creationId xmlns:a16="http://schemas.microsoft.com/office/drawing/2014/main" id="{9525CE50-AB72-044D-9A20-53E9FCF8BA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35A7A0-F408-6F45-996B-63A9C45BA330}"/>
              </a:ext>
            </a:extLst>
          </p:cNvPr>
          <p:cNvSpPr>
            <a:spLocks noGrp="1"/>
          </p:cNvSpPr>
          <p:nvPr>
            <p:ph type="sldNum" idx="12"/>
          </p:nvPr>
        </p:nvSpPr>
        <p:spPr/>
        <p:txBody>
          <a:bodyPr/>
          <a:lstStyle/>
          <a:p>
            <a:fld id="{B8AB1F1C-5B97-FA47-A21B-131B164DAC8F}" type="slidenum">
              <a:rPr lang="en-US" smtClean="0"/>
              <a:t>5</a:t>
            </a:fld>
            <a:endParaRPr lang="en-US"/>
          </a:p>
        </p:txBody>
      </p:sp>
      <p:pic>
        <p:nvPicPr>
          <p:cNvPr id="5" name="Picture 4">
            <a:extLst>
              <a:ext uri="{FF2B5EF4-FFF2-40B4-BE49-F238E27FC236}">
                <a16:creationId xmlns:a16="http://schemas.microsoft.com/office/drawing/2014/main" id="{DB630EB7-3EE5-5541-8B07-B30CFEF2F45E}"/>
              </a:ext>
            </a:extLst>
          </p:cNvPr>
          <p:cNvPicPr>
            <a:picLocks noChangeAspect="1"/>
          </p:cNvPicPr>
          <p:nvPr/>
        </p:nvPicPr>
        <p:blipFill>
          <a:blip r:embed="rId3"/>
          <a:stretch>
            <a:fillRect/>
          </a:stretch>
        </p:blipFill>
        <p:spPr>
          <a:xfrm>
            <a:off x="1402733" y="1916292"/>
            <a:ext cx="9286634" cy="3475944"/>
          </a:xfrm>
          <a:prstGeom prst="rect">
            <a:avLst/>
          </a:prstGeom>
        </p:spPr>
      </p:pic>
      <p:pic>
        <p:nvPicPr>
          <p:cNvPr id="6" name="Picture 5">
            <a:extLst>
              <a:ext uri="{FF2B5EF4-FFF2-40B4-BE49-F238E27FC236}">
                <a16:creationId xmlns:a16="http://schemas.microsoft.com/office/drawing/2014/main" id="{A9515E3C-DAE0-DC47-BFA7-B62A82A9D291}"/>
              </a:ext>
            </a:extLst>
          </p:cNvPr>
          <p:cNvPicPr>
            <a:picLocks noChangeAspect="1"/>
          </p:cNvPicPr>
          <p:nvPr/>
        </p:nvPicPr>
        <p:blipFill>
          <a:blip r:embed="rId4"/>
          <a:stretch>
            <a:fillRect/>
          </a:stretch>
        </p:blipFill>
        <p:spPr>
          <a:xfrm>
            <a:off x="1402733" y="5559504"/>
            <a:ext cx="8490948" cy="395152"/>
          </a:xfrm>
          <a:prstGeom prst="rect">
            <a:avLst/>
          </a:prstGeom>
        </p:spPr>
      </p:pic>
      <p:sp>
        <p:nvSpPr>
          <p:cNvPr id="7" name="Arc 6">
            <a:extLst>
              <a:ext uri="{FF2B5EF4-FFF2-40B4-BE49-F238E27FC236}">
                <a16:creationId xmlns:a16="http://schemas.microsoft.com/office/drawing/2014/main" id="{7CB6F250-B02C-434C-81AC-1ED9D0B1292B}"/>
              </a:ext>
            </a:extLst>
          </p:cNvPr>
          <p:cNvSpPr/>
          <p:nvPr/>
        </p:nvSpPr>
        <p:spPr>
          <a:xfrm rot="12467900">
            <a:off x="1260081" y="2751017"/>
            <a:ext cx="718377" cy="814039"/>
          </a:xfrm>
          <a:prstGeom prst="arc">
            <a:avLst>
              <a:gd name="adj1" fmla="val 16200000"/>
              <a:gd name="adj2" fmla="val 1140369"/>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222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1989-0FF5-9C41-819F-BCB2336B0871}"/>
              </a:ext>
            </a:extLst>
          </p:cNvPr>
          <p:cNvSpPr>
            <a:spLocks noGrp="1"/>
          </p:cNvSpPr>
          <p:nvPr>
            <p:ph type="title"/>
          </p:nvPr>
        </p:nvSpPr>
        <p:spPr/>
        <p:txBody>
          <a:bodyPr/>
          <a:lstStyle/>
          <a:p>
            <a:r>
              <a:rPr lang="en-US" dirty="0"/>
              <a:t>Arena</a:t>
            </a:r>
          </a:p>
        </p:txBody>
      </p:sp>
      <p:sp>
        <p:nvSpPr>
          <p:cNvPr id="3" name="Text Placeholder 2">
            <a:extLst>
              <a:ext uri="{FF2B5EF4-FFF2-40B4-BE49-F238E27FC236}">
                <a16:creationId xmlns:a16="http://schemas.microsoft.com/office/drawing/2014/main" id="{53342529-BBA7-B545-86B9-4342C64E29D9}"/>
              </a:ext>
            </a:extLst>
          </p:cNvPr>
          <p:cNvSpPr>
            <a:spLocks noGrp="1"/>
          </p:cNvSpPr>
          <p:nvPr>
            <p:ph type="body" idx="1"/>
          </p:nvPr>
        </p:nvSpPr>
        <p:spPr>
          <a:xfrm>
            <a:off x="6453488" y="2406270"/>
            <a:ext cx="4533010" cy="3179648"/>
          </a:xfrm>
        </p:spPr>
        <p:txBody>
          <a:bodyPr/>
          <a:lstStyle/>
          <a:p>
            <a:pPr marL="50799" indent="0">
              <a:buNone/>
            </a:pPr>
            <a:r>
              <a:rPr lang="en-US" dirty="0" err="1"/>
              <a:t>main_arena</a:t>
            </a:r>
            <a:r>
              <a:rPr lang="en-US" dirty="0"/>
              <a:t>: Stores in the data segment of </a:t>
            </a:r>
            <a:r>
              <a:rPr lang="en-US" dirty="0" err="1"/>
              <a:t>libc.so</a:t>
            </a:r>
            <a:endParaRPr lang="en-US" dirty="0"/>
          </a:p>
        </p:txBody>
      </p:sp>
      <p:sp>
        <p:nvSpPr>
          <p:cNvPr id="4" name="Slide Number Placeholder 3">
            <a:extLst>
              <a:ext uri="{FF2B5EF4-FFF2-40B4-BE49-F238E27FC236}">
                <a16:creationId xmlns:a16="http://schemas.microsoft.com/office/drawing/2014/main" id="{2FED094C-9D1B-184C-93A7-964828E00DEC}"/>
              </a:ext>
            </a:extLst>
          </p:cNvPr>
          <p:cNvSpPr>
            <a:spLocks noGrp="1"/>
          </p:cNvSpPr>
          <p:nvPr>
            <p:ph type="sldNum" idx="12"/>
          </p:nvPr>
        </p:nvSpPr>
        <p:spPr/>
        <p:txBody>
          <a:bodyPr/>
          <a:lstStyle/>
          <a:p>
            <a:fld id="{B8AB1F1C-5B97-FA47-A21B-131B164DAC8F}" type="slidenum">
              <a:rPr lang="en-US" smtClean="0"/>
              <a:t>6</a:t>
            </a:fld>
            <a:endParaRPr lang="en-US"/>
          </a:p>
        </p:txBody>
      </p:sp>
      <p:pic>
        <p:nvPicPr>
          <p:cNvPr id="5" name="Picture 4">
            <a:extLst>
              <a:ext uri="{FF2B5EF4-FFF2-40B4-BE49-F238E27FC236}">
                <a16:creationId xmlns:a16="http://schemas.microsoft.com/office/drawing/2014/main" id="{3E9BEDDE-BFC0-8448-8D80-691E09275838}"/>
              </a:ext>
            </a:extLst>
          </p:cNvPr>
          <p:cNvPicPr>
            <a:picLocks noChangeAspect="1"/>
          </p:cNvPicPr>
          <p:nvPr/>
        </p:nvPicPr>
        <p:blipFill rotWithShape="1">
          <a:blip r:embed="rId2"/>
          <a:srcRect r="34027"/>
          <a:stretch/>
        </p:blipFill>
        <p:spPr>
          <a:xfrm>
            <a:off x="1498501" y="2220234"/>
            <a:ext cx="4826000" cy="2235200"/>
          </a:xfrm>
          <a:prstGeom prst="rect">
            <a:avLst/>
          </a:prstGeom>
        </p:spPr>
      </p:pic>
      <p:pic>
        <p:nvPicPr>
          <p:cNvPr id="6" name="Picture 5">
            <a:extLst>
              <a:ext uri="{FF2B5EF4-FFF2-40B4-BE49-F238E27FC236}">
                <a16:creationId xmlns:a16="http://schemas.microsoft.com/office/drawing/2014/main" id="{1C625664-0457-D64C-88F3-3A4935E85474}"/>
              </a:ext>
            </a:extLst>
          </p:cNvPr>
          <p:cNvPicPr>
            <a:picLocks noChangeAspect="1"/>
          </p:cNvPicPr>
          <p:nvPr/>
        </p:nvPicPr>
        <p:blipFill>
          <a:blip r:embed="rId3"/>
          <a:stretch>
            <a:fillRect/>
          </a:stretch>
        </p:blipFill>
        <p:spPr>
          <a:xfrm>
            <a:off x="1498501" y="4500038"/>
            <a:ext cx="4826000" cy="1498600"/>
          </a:xfrm>
          <a:prstGeom prst="rect">
            <a:avLst/>
          </a:prstGeom>
        </p:spPr>
      </p:pic>
      <p:pic>
        <p:nvPicPr>
          <p:cNvPr id="7" name="Picture 6">
            <a:extLst>
              <a:ext uri="{FF2B5EF4-FFF2-40B4-BE49-F238E27FC236}">
                <a16:creationId xmlns:a16="http://schemas.microsoft.com/office/drawing/2014/main" id="{2AE9398F-6E6D-CF41-ADF6-2F3CAB0A3FF8}"/>
              </a:ext>
            </a:extLst>
          </p:cNvPr>
          <p:cNvPicPr>
            <a:picLocks noChangeAspect="1"/>
          </p:cNvPicPr>
          <p:nvPr/>
        </p:nvPicPr>
        <p:blipFill rotWithShape="1">
          <a:blip r:embed="rId4"/>
          <a:srcRect r="23376"/>
          <a:stretch/>
        </p:blipFill>
        <p:spPr>
          <a:xfrm>
            <a:off x="6539968" y="3846550"/>
            <a:ext cx="4398537" cy="1016000"/>
          </a:xfrm>
          <a:prstGeom prst="rect">
            <a:avLst/>
          </a:prstGeom>
        </p:spPr>
      </p:pic>
    </p:spTree>
    <p:extLst>
      <p:ext uri="{BB962C8B-B14F-4D97-AF65-F5344CB8AC3E}">
        <p14:creationId xmlns:p14="http://schemas.microsoft.com/office/powerpoint/2010/main" val="401204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BDD6-1493-1D41-9FE6-5685CC473654}"/>
              </a:ext>
            </a:extLst>
          </p:cNvPr>
          <p:cNvSpPr>
            <a:spLocks noGrp="1"/>
          </p:cNvSpPr>
          <p:nvPr>
            <p:ph type="title"/>
          </p:nvPr>
        </p:nvSpPr>
        <p:spPr/>
        <p:txBody>
          <a:bodyPr/>
          <a:lstStyle/>
          <a:p>
            <a:r>
              <a:rPr lang="en-US" dirty="0"/>
              <a:t>From one Arena to Per-thread Arena</a:t>
            </a:r>
          </a:p>
        </p:txBody>
      </p:sp>
      <p:sp>
        <p:nvSpPr>
          <p:cNvPr id="3" name="Text Placeholder 2">
            <a:extLst>
              <a:ext uri="{FF2B5EF4-FFF2-40B4-BE49-F238E27FC236}">
                <a16:creationId xmlns:a16="http://schemas.microsoft.com/office/drawing/2014/main" id="{2350E9E3-D932-324A-9F9B-498441E66E70}"/>
              </a:ext>
            </a:extLst>
          </p:cNvPr>
          <p:cNvSpPr>
            <a:spLocks noGrp="1"/>
          </p:cNvSpPr>
          <p:nvPr>
            <p:ph type="body" idx="1"/>
          </p:nvPr>
        </p:nvSpPr>
        <p:spPr/>
        <p:txBody>
          <a:bodyPr/>
          <a:lstStyle/>
          <a:p>
            <a:pPr marL="50799" indent="0">
              <a:buNone/>
            </a:pPr>
            <a:r>
              <a:rPr lang="en-US" dirty="0" err="1"/>
              <a:t>dlmalloc</a:t>
            </a:r>
            <a:r>
              <a:rPr lang="en-US" dirty="0"/>
              <a:t> -&gt; ptmalloc2 (threading support)</a:t>
            </a:r>
          </a:p>
          <a:p>
            <a:pPr marL="50799" indent="0">
              <a:buNone/>
            </a:pPr>
            <a:endParaRPr lang="en-US" dirty="0"/>
          </a:p>
          <a:p>
            <a:pPr marL="50799" indent="0">
              <a:buNone/>
            </a:pPr>
            <a:endParaRPr lang="en-US" dirty="0"/>
          </a:p>
          <a:p>
            <a:pPr marL="50799" indent="0">
              <a:buNone/>
            </a:pPr>
            <a:endParaRPr lang="en-US" dirty="0"/>
          </a:p>
          <a:p>
            <a:pPr marL="50799" indent="0">
              <a:buNone/>
            </a:pPr>
            <a:endParaRPr lang="en-US" dirty="0"/>
          </a:p>
          <a:p>
            <a:pPr marL="50799" indent="0">
              <a:buNone/>
            </a:pPr>
            <a:endParaRPr lang="en-US" dirty="0"/>
          </a:p>
          <a:p>
            <a:pPr marL="50799" indent="0">
              <a:buNone/>
            </a:pPr>
            <a:r>
              <a:rPr lang="en-US" dirty="0"/>
              <a:t>More about per-thread arenas: </a:t>
            </a:r>
            <a:r>
              <a:rPr lang="en-US" dirty="0">
                <a:hlinkClick r:id="rId3"/>
              </a:rPr>
              <a:t>https://sourceware.org/glibc/wiki/MallocInternals</a:t>
            </a:r>
            <a:endParaRPr lang="en-US" dirty="0"/>
          </a:p>
        </p:txBody>
      </p:sp>
      <p:sp>
        <p:nvSpPr>
          <p:cNvPr id="4" name="Slide Number Placeholder 3">
            <a:extLst>
              <a:ext uri="{FF2B5EF4-FFF2-40B4-BE49-F238E27FC236}">
                <a16:creationId xmlns:a16="http://schemas.microsoft.com/office/drawing/2014/main" id="{912FA5C8-5265-764B-8569-2C15FB3BE6DE}"/>
              </a:ext>
            </a:extLst>
          </p:cNvPr>
          <p:cNvSpPr>
            <a:spLocks noGrp="1"/>
          </p:cNvSpPr>
          <p:nvPr>
            <p:ph type="sldNum" idx="12"/>
          </p:nvPr>
        </p:nvSpPr>
        <p:spPr/>
        <p:txBody>
          <a:bodyPr/>
          <a:lstStyle/>
          <a:p>
            <a:fld id="{B8AB1F1C-5B97-FA47-A21B-131B164DAC8F}" type="slidenum">
              <a:rPr lang="en-US" smtClean="0"/>
              <a:t>7</a:t>
            </a:fld>
            <a:endParaRPr lang="en-US"/>
          </a:p>
        </p:txBody>
      </p:sp>
      <p:pic>
        <p:nvPicPr>
          <p:cNvPr id="5" name="Picture 4">
            <a:extLst>
              <a:ext uri="{FF2B5EF4-FFF2-40B4-BE49-F238E27FC236}">
                <a16:creationId xmlns:a16="http://schemas.microsoft.com/office/drawing/2014/main" id="{D57C8B99-C766-CF4B-8025-581DB47D42F1}"/>
              </a:ext>
            </a:extLst>
          </p:cNvPr>
          <p:cNvPicPr>
            <a:picLocks noChangeAspect="1"/>
          </p:cNvPicPr>
          <p:nvPr/>
        </p:nvPicPr>
        <p:blipFill>
          <a:blip r:embed="rId4"/>
          <a:stretch>
            <a:fillRect/>
          </a:stretch>
        </p:blipFill>
        <p:spPr>
          <a:xfrm>
            <a:off x="1498501" y="2956834"/>
            <a:ext cx="4826000" cy="1498600"/>
          </a:xfrm>
          <a:prstGeom prst="rect">
            <a:avLst/>
          </a:prstGeom>
        </p:spPr>
      </p:pic>
      <p:sp>
        <p:nvSpPr>
          <p:cNvPr id="6" name="Rectangle 5">
            <a:extLst>
              <a:ext uri="{FF2B5EF4-FFF2-40B4-BE49-F238E27FC236}">
                <a16:creationId xmlns:a16="http://schemas.microsoft.com/office/drawing/2014/main" id="{164A5FF6-9C88-C446-9525-1A19A2B20963}"/>
              </a:ext>
            </a:extLst>
          </p:cNvPr>
          <p:cNvSpPr/>
          <p:nvPr/>
        </p:nvSpPr>
        <p:spPr>
          <a:xfrm>
            <a:off x="1402733" y="3111190"/>
            <a:ext cx="5187638" cy="3178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88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620-684C-954D-9214-C0F46476CE7D}"/>
              </a:ext>
            </a:extLst>
          </p:cNvPr>
          <p:cNvSpPr>
            <a:spLocks noGrp="1"/>
          </p:cNvSpPr>
          <p:nvPr>
            <p:ph type="title"/>
          </p:nvPr>
        </p:nvSpPr>
        <p:spPr/>
        <p:txBody>
          <a:bodyPr/>
          <a:lstStyle/>
          <a:p>
            <a:r>
              <a:rPr lang="en-US" dirty="0"/>
              <a:t>Arena -&gt; bins</a:t>
            </a:r>
          </a:p>
        </p:txBody>
      </p:sp>
      <p:sp>
        <p:nvSpPr>
          <p:cNvPr id="3" name="Text Placeholder 2">
            <a:extLst>
              <a:ext uri="{FF2B5EF4-FFF2-40B4-BE49-F238E27FC236}">
                <a16:creationId xmlns:a16="http://schemas.microsoft.com/office/drawing/2014/main" id="{F976ECBE-079C-6445-878E-82FDB1B4E3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3784E-3213-DC4C-B652-440D348118CD}"/>
              </a:ext>
            </a:extLst>
          </p:cNvPr>
          <p:cNvSpPr>
            <a:spLocks noGrp="1"/>
          </p:cNvSpPr>
          <p:nvPr>
            <p:ph type="sldNum" idx="12"/>
          </p:nvPr>
        </p:nvSpPr>
        <p:spPr/>
        <p:txBody>
          <a:bodyPr/>
          <a:lstStyle/>
          <a:p>
            <a:fld id="{B8AB1F1C-5B97-FA47-A21B-131B164DAC8F}" type="slidenum">
              <a:rPr lang="en-US" smtClean="0"/>
              <a:t>8</a:t>
            </a:fld>
            <a:endParaRPr lang="en-US"/>
          </a:p>
        </p:txBody>
      </p:sp>
      <p:pic>
        <p:nvPicPr>
          <p:cNvPr id="6" name="Picture 5">
            <a:extLst>
              <a:ext uri="{FF2B5EF4-FFF2-40B4-BE49-F238E27FC236}">
                <a16:creationId xmlns:a16="http://schemas.microsoft.com/office/drawing/2014/main" id="{0456C9C2-2CF4-B243-A056-26B17A8F439B}"/>
              </a:ext>
            </a:extLst>
          </p:cNvPr>
          <p:cNvPicPr>
            <a:picLocks noChangeAspect="1"/>
          </p:cNvPicPr>
          <p:nvPr/>
        </p:nvPicPr>
        <p:blipFill>
          <a:blip r:embed="rId2"/>
          <a:stretch>
            <a:fillRect/>
          </a:stretch>
        </p:blipFill>
        <p:spPr>
          <a:xfrm>
            <a:off x="1498501" y="1995066"/>
            <a:ext cx="7414477" cy="3979754"/>
          </a:xfrm>
          <a:prstGeom prst="rect">
            <a:avLst/>
          </a:prstGeom>
        </p:spPr>
      </p:pic>
    </p:spTree>
    <p:extLst>
      <p:ext uri="{BB962C8B-B14F-4D97-AF65-F5344CB8AC3E}">
        <p14:creationId xmlns:p14="http://schemas.microsoft.com/office/powerpoint/2010/main" val="2993099220"/>
      </p:ext>
    </p:extLst>
  </p:cSld>
  <p:clrMapOvr>
    <a:masterClrMapping/>
  </p:clrMapOvr>
</p:sld>
</file>

<file path=ppt/theme/theme1.xml><?xml version="1.0" encoding="utf-8"?>
<a:theme xmlns:a="http://schemas.openxmlformats.org/drawingml/2006/main" name="CSE545">
  <a:themeElements>
    <a:clrScheme name="Custom 347">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E545withTitle" id="{2AEC4A99-D416-5C4A-BEBD-D3D81F67F701}" vid="{C7E43C88-C73E-834A-89DB-E4E1E13FAC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7069</TotalTime>
  <Words>2340</Words>
  <Application>Microsoft Macintosh PowerPoint</Application>
  <PresentationFormat>Widescreen</PresentationFormat>
  <Paragraphs>320</Paragraphs>
  <Slides>33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Bangers</vt:lpstr>
      <vt:lpstr>Calibri</vt:lpstr>
      <vt:lpstr>Courier</vt:lpstr>
      <vt:lpstr>Sniglet</vt:lpstr>
      <vt:lpstr>CSE545</vt:lpstr>
      <vt:lpstr>CSE 545 F2020, Week 10  Heap: data structures and Fastbins Tiffany Bao tbao@asu.edu</vt:lpstr>
      <vt:lpstr>PowerPoint Presentation</vt:lpstr>
      <vt:lpstr>Outline</vt:lpstr>
      <vt:lpstr>Arena, Chunk, and bins</vt:lpstr>
      <vt:lpstr>PowerPoint Presentation</vt:lpstr>
      <vt:lpstr>Arena</vt:lpstr>
      <vt:lpstr>Arena</vt:lpstr>
      <vt:lpstr>From one Arena to Per-thread Arena</vt:lpstr>
      <vt:lpstr>Arena -&gt; bins</vt:lpstr>
      <vt:lpstr>Arena -&gt; bins</vt:lpstr>
      <vt:lpstr>bins</vt:lpstr>
      <vt:lpstr>Arena -&gt; bins</vt:lpstr>
      <vt:lpstr>ARENA -&gt; fastbinsY </vt:lpstr>
      <vt:lpstr>ARENA -&gt; BINS</vt:lpstr>
      <vt:lpstr>ARENA -&gt; BINS</vt:lpstr>
      <vt:lpstr>ARENA -&gt; Large BINS</vt:lpstr>
      <vt:lpstr>PowerPoint Presentation</vt:lpstr>
      <vt:lpstr>Free</vt:lpstr>
      <vt:lpstr>Free</vt:lpstr>
      <vt:lpstr>Malloc</vt:lpstr>
      <vt:lpstr>Malloc</vt:lpstr>
      <vt:lpstr>Malloc</vt:lpstr>
      <vt:lpstr>chunks --- in Tcache bin</vt:lpstr>
      <vt:lpstr>chunks --- in Fastbin</vt:lpstr>
      <vt:lpstr>chunks - in small bin and unsorted bin</vt:lpstr>
      <vt:lpstr>chunks - in large bin</vt:lpstr>
      <vt:lpstr>freelist of unsorted, small, and large bins</vt:lpstr>
      <vt:lpstr>Fastbins</vt:lpstr>
      <vt:lpstr>Arena -&gt; bins</vt:lpstr>
      <vt:lpstr>Free</vt:lpstr>
      <vt:lpstr>Check what a fastbin looks like</vt:lpstr>
      <vt:lpstr>Fastbin</vt:lpstr>
      <vt:lpstr>Vulnerabilities - use after free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545 F2020, Week 8  The world of Heap: I  Tiffany Bao tbao@asu.edu</dc:title>
  <dc:creator>Tiffany Bao</dc:creator>
  <cp:lastModifiedBy>Tiffany Bao</cp:lastModifiedBy>
  <cp:revision>381</cp:revision>
  <dcterms:created xsi:type="dcterms:W3CDTF">2020-10-22T17:03:06Z</dcterms:created>
  <dcterms:modified xsi:type="dcterms:W3CDTF">2020-11-12T17:03:30Z</dcterms:modified>
</cp:coreProperties>
</file>