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6"/>
  </p:notesMasterIdLst>
  <p:sldIdLst>
    <p:sldId id="257" r:id="rId2"/>
    <p:sldId id="523" r:id="rId3"/>
    <p:sldId id="649" r:id="rId4"/>
    <p:sldId id="654" r:id="rId5"/>
    <p:sldId id="653" r:id="rId6"/>
    <p:sldId id="650" r:id="rId7"/>
    <p:sldId id="651" r:id="rId8"/>
    <p:sldId id="655" r:id="rId9"/>
    <p:sldId id="647" r:id="rId10"/>
    <p:sldId id="648" r:id="rId11"/>
    <p:sldId id="657" r:id="rId12"/>
    <p:sldId id="658" r:id="rId13"/>
    <p:sldId id="660" r:id="rId14"/>
    <p:sldId id="659" r:id="rId15"/>
    <p:sldId id="661" r:id="rId16"/>
    <p:sldId id="665" r:id="rId17"/>
    <p:sldId id="667" r:id="rId18"/>
    <p:sldId id="675" r:id="rId19"/>
    <p:sldId id="669" r:id="rId20"/>
    <p:sldId id="670" r:id="rId21"/>
    <p:sldId id="671" r:id="rId22"/>
    <p:sldId id="672" r:id="rId23"/>
    <p:sldId id="673" r:id="rId24"/>
    <p:sldId id="674" r:id="rId25"/>
    <p:sldId id="676" r:id="rId26"/>
    <p:sldId id="677" r:id="rId27"/>
    <p:sldId id="678" r:id="rId28"/>
    <p:sldId id="687" r:id="rId29"/>
    <p:sldId id="688" r:id="rId30"/>
    <p:sldId id="685" r:id="rId31"/>
    <p:sldId id="689" r:id="rId32"/>
    <p:sldId id="690" r:id="rId33"/>
    <p:sldId id="693" r:id="rId34"/>
    <p:sldId id="692" r:id="rId35"/>
    <p:sldId id="695" r:id="rId36"/>
    <p:sldId id="697" r:id="rId37"/>
    <p:sldId id="694" r:id="rId38"/>
    <p:sldId id="701" r:id="rId39"/>
    <p:sldId id="702" r:id="rId40"/>
    <p:sldId id="703" r:id="rId41"/>
    <p:sldId id="704" r:id="rId42"/>
    <p:sldId id="705" r:id="rId43"/>
    <p:sldId id="706" r:id="rId44"/>
    <p:sldId id="707" r:id="rId45"/>
    <p:sldId id="708" r:id="rId46"/>
    <p:sldId id="709" r:id="rId47"/>
    <p:sldId id="715" r:id="rId48"/>
    <p:sldId id="711" r:id="rId49"/>
    <p:sldId id="714" r:id="rId50"/>
    <p:sldId id="716" r:id="rId51"/>
    <p:sldId id="717" r:id="rId52"/>
    <p:sldId id="718" r:id="rId53"/>
    <p:sldId id="719" r:id="rId54"/>
    <p:sldId id="721" r:id="rId55"/>
    <p:sldId id="722" r:id="rId56"/>
    <p:sldId id="723" r:id="rId57"/>
    <p:sldId id="724" r:id="rId58"/>
    <p:sldId id="725" r:id="rId59"/>
    <p:sldId id="726" r:id="rId60"/>
    <p:sldId id="729" r:id="rId61"/>
    <p:sldId id="730" r:id="rId62"/>
    <p:sldId id="731" r:id="rId63"/>
    <p:sldId id="732" r:id="rId64"/>
    <p:sldId id="664" r:id="rId65"/>
    <p:sldId id="734" r:id="rId66"/>
    <p:sldId id="733" r:id="rId67"/>
    <p:sldId id="740" r:id="rId68"/>
    <p:sldId id="735" r:id="rId69"/>
    <p:sldId id="736" r:id="rId70"/>
    <p:sldId id="737" r:id="rId71"/>
    <p:sldId id="738" r:id="rId72"/>
    <p:sldId id="739" r:id="rId73"/>
    <p:sldId id="741" r:id="rId74"/>
    <p:sldId id="742" r:id="rId75"/>
    <p:sldId id="743" r:id="rId76"/>
    <p:sldId id="744" r:id="rId77"/>
    <p:sldId id="746" r:id="rId78"/>
    <p:sldId id="745" r:id="rId79"/>
    <p:sldId id="747" r:id="rId80"/>
    <p:sldId id="748" r:id="rId81"/>
    <p:sldId id="749" r:id="rId82"/>
    <p:sldId id="750" r:id="rId83"/>
    <p:sldId id="751" r:id="rId84"/>
    <p:sldId id="752" r:id="rId8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8"/>
    <p:restoredTop sz="77321"/>
  </p:normalViewPr>
  <p:slideViewPr>
    <p:cSldViewPr snapToGrid="0" snapToObjects="1">
      <p:cViewPr varScale="1">
        <p:scale>
          <a:sx n="33" d="100"/>
          <a:sy n="33" d="100"/>
        </p:scale>
        <p:origin x="208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sourceware.org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/wiki/</a:t>
            </a:r>
            <a:r>
              <a:rPr lang="en-US" dirty="0" err="1"/>
              <a:t>MallocInternals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/2015/02/10/understanding-</a:t>
            </a:r>
            <a:r>
              <a:rPr lang="en-US" dirty="0" err="1"/>
              <a:t>glibc</a:t>
            </a:r>
            <a:r>
              <a:rPr lang="en-US" dirty="0"/>
              <a:t>-malloc/</a:t>
            </a:r>
          </a:p>
          <a:p>
            <a:r>
              <a:rPr lang="en-US" dirty="0"/>
              <a:t>https://</a:t>
            </a:r>
            <a:r>
              <a:rPr lang="en-US" dirty="0" err="1"/>
              <a:t>www.bencode.net</a:t>
            </a:r>
            <a:r>
              <a:rPr lang="en-US" dirty="0"/>
              <a:t>/posts/2019-10-19-heap-overflow/</a:t>
            </a:r>
          </a:p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Debug: stop here and see how many chunks in the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91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11</a:t>
            </a:r>
            <a:br>
              <a:rPr lang="en" sz="4267" dirty="0"/>
            </a:br>
            <a:br>
              <a:rPr lang="en" sz="2400" dirty="0"/>
            </a:br>
            <a:r>
              <a:rPr lang="en" sz="5400" dirty="0"/>
              <a:t>Heap: </a:t>
            </a:r>
            <a:r>
              <a:rPr lang="en" sz="5400" dirty="0" err="1"/>
              <a:t>Fastbins</a:t>
            </a:r>
            <a:r>
              <a:rPr lang="en" sz="5400" dirty="0"/>
              <a:t> &amp; others</a:t>
            </a: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Use After Free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2132056" y="3615321"/>
            <a:ext cx="6290507" cy="1712048"/>
            <a:chOff x="2132056" y="3782588"/>
            <a:chExt cx="6290507" cy="17120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1"/>
              <a:ext cx="5653154" cy="1253135"/>
              <a:chOff x="2158246" y="2866632"/>
              <a:chExt cx="5653154" cy="1374101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1060854"/>
                <a:chOff x="2530037" y="3436355"/>
                <a:chExt cx="1472881" cy="106085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7459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1060854"/>
                <a:chOff x="4936082" y="3436355"/>
                <a:chExt cx="1472881" cy="106085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7459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1060854"/>
                <a:chOff x="4936082" y="3436355"/>
                <a:chExt cx="1472881" cy="106085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7459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614081" y="4361778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517224" y="4358062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3162513" y="4658650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5063930" y="4684975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FBE0CD-3430-6641-88B9-36C39F6E0025}"/>
              </a:ext>
            </a:extLst>
          </p:cNvPr>
          <p:cNvSpPr/>
          <p:nvPr/>
        </p:nvSpPr>
        <p:spPr>
          <a:xfrm>
            <a:off x="6978872" y="4665099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34F892-5FE3-614A-920D-95DC182FF61D}"/>
              </a:ext>
            </a:extLst>
          </p:cNvPr>
          <p:cNvGrpSpPr/>
          <p:nvPr/>
        </p:nvGrpSpPr>
        <p:grpSpPr>
          <a:xfrm>
            <a:off x="1942100" y="1281178"/>
            <a:ext cx="8440469" cy="1764649"/>
            <a:chOff x="1942100" y="1281178"/>
            <a:chExt cx="8440469" cy="1764649"/>
          </a:xfrm>
        </p:grpSpPr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B7B98DA2-5335-794E-949E-905C32F643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D7DCBD-2350-8A40-8114-D0F7173E55CC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6FE065-9FB4-8149-90A3-1E6917056730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69F02A-685E-FD4E-BDE4-A5CC5210223C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F1E0452-F6C1-4A4B-902E-1B11AFB67F09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DD8CE7-07A8-F745-9A60-A0E4A3A8FF57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26D8A6-A5C4-6144-92E2-39BFF9ACC140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5DA2A2-BEC7-544B-8831-F193CBBCBF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C9EF55-28D3-C142-ABFC-BAB6D2377A09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AE805A-3E15-D54D-B136-D6510050FBA8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487B43-E306-1045-84CA-5EA0D67BC436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4B0E354-DFFB-9E4B-9429-934AE0E1317A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2ABA59A-1FC0-744E-B363-4D6CD4BD5263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0A380BF-7122-3B49-8989-2D5D2129EE75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A65EFD5-AD4C-A54A-B2F0-0DF17BA78C92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2F6C0E-4C9E-AB46-A77C-5FB514D41327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5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1776304" y="1829348"/>
            <a:ext cx="6290507" cy="1801746"/>
            <a:chOff x="2132056" y="3782588"/>
            <a:chExt cx="6290507" cy="180174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0"/>
              <a:ext cx="5653154" cy="1342834"/>
              <a:chOff x="2158246" y="2866632"/>
              <a:chExt cx="5653154" cy="1472459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1159212"/>
                <a:chOff x="2530037" y="3436355"/>
                <a:chExt cx="1472881" cy="115921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258329" y="257580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161472" y="2572089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AF8019-BDBF-0D40-9E05-545CDC3E0132}"/>
              </a:ext>
            </a:extLst>
          </p:cNvPr>
          <p:cNvGrpSpPr/>
          <p:nvPr/>
        </p:nvGrpSpPr>
        <p:grpSpPr>
          <a:xfrm>
            <a:off x="5922193" y="2880177"/>
            <a:ext cx="662871" cy="1365071"/>
            <a:chOff x="6266749" y="3383759"/>
            <a:chExt cx="662871" cy="1365071"/>
          </a:xfrm>
        </p:grpSpPr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F9AF722C-D1AE-F740-952A-2F6CEE672C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5975" y="3383759"/>
              <a:ext cx="433645" cy="135504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CC79E3-2C8A-3940-9256-C0182818F5BE}"/>
                </a:ext>
              </a:extLst>
            </p:cNvPr>
            <p:cNvSpPr/>
            <p:nvPr/>
          </p:nvSpPr>
          <p:spPr>
            <a:xfrm>
              <a:off x="6266749" y="4380840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2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E38A8C0-5153-3B4E-B90C-3F3533F1D191}"/>
              </a:ext>
            </a:extLst>
          </p:cNvPr>
          <p:cNvSpPr/>
          <p:nvPr/>
        </p:nvSpPr>
        <p:spPr>
          <a:xfrm>
            <a:off x="2812320" y="287722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CF66B-7BF0-AC48-886F-FA8B29EB9444}"/>
              </a:ext>
            </a:extLst>
          </p:cNvPr>
          <p:cNvSpPr/>
          <p:nvPr/>
        </p:nvSpPr>
        <p:spPr>
          <a:xfrm>
            <a:off x="4713737" y="2903548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E2A585-973D-8541-A078-476989D99EC1}"/>
              </a:ext>
            </a:extLst>
          </p:cNvPr>
          <p:cNvSpPr/>
          <p:nvPr/>
        </p:nvSpPr>
        <p:spPr>
          <a:xfrm>
            <a:off x="6628679" y="2883672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47C9C0-2115-CC45-9B5B-856CD1E35486}"/>
              </a:ext>
            </a:extLst>
          </p:cNvPr>
          <p:cNvGrpSpPr/>
          <p:nvPr/>
        </p:nvGrpSpPr>
        <p:grpSpPr>
          <a:xfrm>
            <a:off x="6584621" y="3432798"/>
            <a:ext cx="4242387" cy="2483689"/>
            <a:chOff x="6584621" y="3432798"/>
            <a:chExt cx="4242387" cy="24836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D074D9-1ECD-C54C-B031-3C0793C0D6F0}"/>
                </a:ext>
              </a:extLst>
            </p:cNvPr>
            <p:cNvGrpSpPr/>
            <p:nvPr/>
          </p:nvGrpSpPr>
          <p:grpSpPr>
            <a:xfrm>
              <a:off x="9805116" y="3919514"/>
              <a:ext cx="839781" cy="1075159"/>
              <a:chOff x="9957706" y="2284911"/>
              <a:chExt cx="839781" cy="107515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DBD2DE3-0D36-1C48-BE30-3651C2A400FC}"/>
                  </a:ext>
                </a:extLst>
              </p:cNvPr>
              <p:cNvSpPr/>
              <p:nvPr/>
            </p:nvSpPr>
            <p:spPr>
              <a:xfrm>
                <a:off x="9957706" y="2583022"/>
                <a:ext cx="826529" cy="7770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75515E5-EA46-B140-9F39-7AD8206B25F6}"/>
                  </a:ext>
                </a:extLst>
              </p:cNvPr>
              <p:cNvSpPr/>
              <p:nvPr/>
            </p:nvSpPr>
            <p:spPr>
              <a:xfrm>
                <a:off x="9970958" y="2284911"/>
                <a:ext cx="826529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CCAD42-B1D6-2E49-B080-C470C1C7076B}"/>
                </a:ext>
              </a:extLst>
            </p:cNvPr>
            <p:cNvGrpSpPr/>
            <p:nvPr/>
          </p:nvGrpSpPr>
          <p:grpSpPr>
            <a:xfrm>
              <a:off x="6584621" y="3432798"/>
              <a:ext cx="4242387" cy="2483689"/>
              <a:chOff x="6584621" y="3432798"/>
              <a:chExt cx="4242387" cy="248368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E0DA559-F70A-BF4D-BBA5-47580C6C3812}"/>
                  </a:ext>
                </a:extLst>
              </p:cNvPr>
              <p:cNvGrpSpPr/>
              <p:nvPr/>
            </p:nvGrpSpPr>
            <p:grpSpPr>
              <a:xfrm>
                <a:off x="6585064" y="3432798"/>
                <a:ext cx="4241944" cy="2483689"/>
                <a:chOff x="6585064" y="3432798"/>
                <a:chExt cx="4241944" cy="248368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8D58295-AC38-3945-A28B-0701C0C3CDEA}"/>
                    </a:ext>
                  </a:extLst>
                </p:cNvPr>
                <p:cNvGrpSpPr/>
                <p:nvPr/>
              </p:nvGrpSpPr>
              <p:grpSpPr>
                <a:xfrm>
                  <a:off x="6585064" y="3432798"/>
                  <a:ext cx="4241944" cy="2483689"/>
                  <a:chOff x="6585064" y="3432798"/>
                  <a:chExt cx="4241944" cy="2483689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47C2289-83AD-7C46-B4EA-8E7D9366DE8A}"/>
                      </a:ext>
                    </a:extLst>
                  </p:cNvPr>
                  <p:cNvGrpSpPr/>
                  <p:nvPr/>
                </p:nvGrpSpPr>
                <p:grpSpPr>
                  <a:xfrm>
                    <a:off x="6585064" y="3432798"/>
                    <a:ext cx="4241944" cy="2483689"/>
                    <a:chOff x="6585064" y="3432798"/>
                    <a:chExt cx="4241944" cy="2483689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483D8747-0D44-3347-A8BB-4B5BF8593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85064" y="3432798"/>
                      <a:ext cx="4241944" cy="2483689"/>
                      <a:chOff x="6929620" y="3936380"/>
                      <a:chExt cx="4241944" cy="2483689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FA4700AA-363A-6247-A35D-233365E33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9620" y="4423096"/>
                        <a:ext cx="4241944" cy="1996973"/>
                        <a:chOff x="6929620" y="4423096"/>
                        <a:chExt cx="4241944" cy="1996973"/>
                      </a:xfrm>
                    </p:grpSpPr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C1B40A9-D6EC-4F48-BBB2-070324F61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707955"/>
                          <a:ext cx="1710797" cy="1202514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b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victim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Sniglet" pitchFamily="82" charset="0"/>
                            </a:rPr>
                            <a:t>malloc@got</a:t>
                          </a:r>
                          <a:r>
                            <a:rPr lang="en-US" sz="2000" dirty="0">
                              <a:latin typeface="Sniglet" pitchFamily="82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6AA203B5-E9D3-B242-AFBE-F9C877B2A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423096"/>
                          <a:ext cx="1710797" cy="287178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metadata</a:t>
                          </a:r>
                        </a:p>
                      </p:txBody>
                    </p:sp>
                    <p:sp>
                      <p:nvSpPr>
                        <p:cNvPr id="2" name="TextBox 1">
                          <a:extLst>
                            <a:ext uri="{FF2B5EF4-FFF2-40B4-BE49-F238E27FC236}">
                              <a16:creationId xmlns:a16="http://schemas.microsoft.com/office/drawing/2014/main" id="{AD04EA66-6836-5A4A-9F8B-8AC51489FB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26905" y="6019959"/>
                          <a:ext cx="1508746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000" dirty="0">
                              <a:latin typeface="Sniglet" pitchFamily="82" charset="0"/>
                            </a:rPr>
                            <a:t>Fake Chunk</a:t>
                          </a:r>
                        </a:p>
                      </p:txBody>
                    </p: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BA499A5C-8965-234A-89AA-F4563AFB291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848705" y="4718621"/>
                          <a:ext cx="32706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64845EFB-43EB-A74A-9DBA-AE4B4AA70D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54307" y="4707955"/>
                          <a:ext cx="1217257" cy="482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0000</a:t>
                          </a:r>
                        </a:p>
                      </p:txBody>
                    </p:sp>
                  </p:grpSp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588A1868-DC13-0B49-BF23-196FDA083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1337" y="3936380"/>
                        <a:ext cx="367990" cy="367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800" dirty="0">
                            <a:latin typeface="Sniglet" pitchFamily="82" charset="0"/>
                          </a:rPr>
                          <a:t>1</a:t>
                        </a:r>
                        <a:endParaRPr lang="en-US" dirty="0">
                          <a:latin typeface="Sniglet" pitchFamily="82" charset="0"/>
                        </a:endParaRPr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457E4FE2-7A8F-E84A-A009-55B60EB207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9994" y="3919514"/>
                      <a:ext cx="839781" cy="1075159"/>
                      <a:chOff x="9334892" y="3912888"/>
                      <a:chExt cx="839781" cy="1075159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52D95A9B-D2B0-2147-AF7E-DA082A3C9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34892" y="4210999"/>
                        <a:ext cx="826529" cy="777048"/>
                      </a:xfrm>
                      <a:prstGeom prst="rect">
                        <a:avLst/>
                      </a:prstGeom>
                      <a:ln>
                        <a:prstDash val="dash"/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Sniglet" pitchFamily="82" charset="0"/>
                        </a:endParaRPr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0571C909-5699-6D48-A081-E446D76EB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48144" y="3912888"/>
                        <a:ext cx="826529" cy="287178"/>
                      </a:xfrm>
                      <a:prstGeom prst="rect">
                        <a:avLst/>
                      </a:prstGeom>
                      <a:ln>
                        <a:prstDash val="dash"/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Sniglet" pitchFamily="82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58" name="Elbow Connector 57">
                    <a:extLst>
                      <a:ext uri="{FF2B5EF4-FFF2-40B4-BE49-F238E27FC236}">
                        <a16:creationId xmlns:a16="http://schemas.microsoft.com/office/drawing/2014/main" id="{0AB85FC3-4EA3-CB4C-B006-79036E688B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09417" y="3918538"/>
                    <a:ext cx="347280" cy="289130"/>
                  </a:xfrm>
                  <a:prstGeom prst="bentConnector3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CB48C96-2CE1-DA45-BE51-EDFB62AD088A}"/>
                    </a:ext>
                  </a:extLst>
                </p:cNvPr>
                <p:cNvSpPr/>
                <p:nvPr/>
              </p:nvSpPr>
              <p:spPr>
                <a:xfrm>
                  <a:off x="8643870" y="4063103"/>
                  <a:ext cx="831403" cy="482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latin typeface="Sniglet" pitchFamily="82" charset="0"/>
                    </a:rPr>
                    <a:t>…</a:t>
                  </a:r>
                  <a:endParaRPr lang="en-US" sz="2000" dirty="0">
                    <a:latin typeface="Sniglet" pitchFamily="82" charset="0"/>
                  </a:endParaRP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B4CAB6-A260-8748-9E67-DB8248566E99}"/>
                  </a:ext>
                </a:extLst>
              </p:cNvPr>
              <p:cNvSpPr/>
              <p:nvPr/>
            </p:nvSpPr>
            <p:spPr>
              <a:xfrm>
                <a:off x="6584621" y="4231899"/>
                <a:ext cx="1729406" cy="287176"/>
              </a:xfrm>
              <a:prstGeom prst="rect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Sniglet" pitchFamily="82" charset="0"/>
                  </a:rPr>
                  <a:t>fd</a:t>
                </a:r>
                <a:r>
                  <a:rPr lang="en-US" sz="2000" dirty="0">
                    <a:latin typeface="Sniglet" pitchFamily="82" charset="0"/>
                  </a:rPr>
                  <a:t> pointer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7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1776304" y="1829348"/>
            <a:ext cx="7950280" cy="1514247"/>
            <a:chOff x="2132056" y="3782588"/>
            <a:chExt cx="7950280" cy="151424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1"/>
              <a:ext cx="7312927" cy="1055334"/>
              <a:chOff x="2158246" y="2866632"/>
              <a:chExt cx="7312927" cy="1157206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843959"/>
                <a:chOff x="2530037" y="3436355"/>
                <a:chExt cx="1472881" cy="84395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5290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843959"/>
                <a:chOff x="4936082" y="3436355"/>
                <a:chExt cx="1472881" cy="84395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5290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843959"/>
                <a:chOff x="4936082" y="3436355"/>
                <a:chExt cx="1472881" cy="843959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5290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1C2F013-DD9D-5D42-929D-811145CE7C1A}"/>
                  </a:ext>
                </a:extLst>
              </p:cNvPr>
              <p:cNvCxnSpPr/>
              <p:nvPr/>
            </p:nvCxnSpPr>
            <p:spPr>
              <a:xfrm>
                <a:off x="7826145" y="3489262"/>
                <a:ext cx="4353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6B1EE7D-151F-744E-9ABE-984CF0CA2917}"/>
                  </a:ext>
                </a:extLst>
              </p:cNvPr>
              <p:cNvSpPr/>
              <p:nvPr/>
            </p:nvSpPr>
            <p:spPr>
              <a:xfrm>
                <a:off x="8253916" y="3251473"/>
                <a:ext cx="1217257" cy="529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000000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258329" y="257580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161472" y="2572089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3D8747-0D44-3347-A8BB-4B5BF85930C8}"/>
              </a:ext>
            </a:extLst>
          </p:cNvPr>
          <p:cNvGrpSpPr/>
          <p:nvPr/>
        </p:nvGrpSpPr>
        <p:grpSpPr>
          <a:xfrm>
            <a:off x="6585064" y="3432798"/>
            <a:ext cx="3930229" cy="2059622"/>
            <a:chOff x="6929620" y="3936380"/>
            <a:chExt cx="3930229" cy="2059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700AA-363A-6247-A35D-233365E33EDE}"/>
                </a:ext>
              </a:extLst>
            </p:cNvPr>
            <p:cNvGrpSpPr/>
            <p:nvPr/>
          </p:nvGrpSpPr>
          <p:grpSpPr>
            <a:xfrm>
              <a:off x="6929620" y="4423096"/>
              <a:ext cx="3930229" cy="1572906"/>
              <a:chOff x="6929620" y="4423096"/>
              <a:chExt cx="3930229" cy="157290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1B40A9-D6EC-4F48-BBB2-070324F61443}"/>
                  </a:ext>
                </a:extLst>
              </p:cNvPr>
              <p:cNvSpPr/>
              <p:nvPr/>
            </p:nvSpPr>
            <p:spPr>
              <a:xfrm>
                <a:off x="6929620" y="4707955"/>
                <a:ext cx="2372091" cy="7770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victim</a:t>
                </a:r>
              </a:p>
              <a:p>
                <a:pPr algn="ctr"/>
                <a:r>
                  <a:rPr lang="en-US" sz="2000" dirty="0">
                    <a:latin typeface="Sniglet" pitchFamily="82" charset="0"/>
                  </a:rPr>
                  <a:t>(e.g., </a:t>
                </a:r>
                <a:r>
                  <a:rPr lang="en-US" sz="2000" dirty="0" err="1">
                    <a:latin typeface="Sniglet" pitchFamily="82" charset="0"/>
                  </a:rPr>
                  <a:t>malloc@got</a:t>
                </a:r>
                <a:r>
                  <a:rPr lang="en-US" sz="2000" dirty="0">
                    <a:latin typeface="Sniglet" pitchFamily="82" charset="0"/>
                  </a:rPr>
                  <a:t>)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A203B5-E9D3-B242-AFBE-F9C877B2A0F8}"/>
                  </a:ext>
                </a:extLst>
              </p:cNvPr>
              <p:cNvSpPr/>
              <p:nvPr/>
            </p:nvSpPr>
            <p:spPr>
              <a:xfrm>
                <a:off x="6929620" y="4423096"/>
                <a:ext cx="2372091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4EA66-6836-5A4A-9F8B-8AC51489FB07}"/>
                  </a:ext>
                </a:extLst>
              </p:cNvPr>
              <p:cNvSpPr txBox="1"/>
              <p:nvPr/>
            </p:nvSpPr>
            <p:spPr>
              <a:xfrm>
                <a:off x="7384714" y="5595892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niglet" pitchFamily="82" charset="0"/>
                  </a:rPr>
                  <a:t>Fake Chunk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4845EFB-43EB-A74A-9DBA-AE4B4AA70D69}"/>
                  </a:ext>
                </a:extLst>
              </p:cNvPr>
              <p:cNvSpPr/>
              <p:nvPr/>
            </p:nvSpPr>
            <p:spPr>
              <a:xfrm>
                <a:off x="9642592" y="4468178"/>
                <a:ext cx="1217257" cy="482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000000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A499A5C-8965-234A-89AA-F4563AFB291F}"/>
                  </a:ext>
                </a:extLst>
              </p:cNvPr>
              <p:cNvCxnSpPr/>
              <p:nvPr/>
            </p:nvCxnSpPr>
            <p:spPr>
              <a:xfrm>
                <a:off x="9301711" y="4708190"/>
                <a:ext cx="43532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8A1868-DC13-0B49-BF23-196FDA083D7A}"/>
                </a:ext>
              </a:extLst>
            </p:cNvPr>
            <p:cNvSpPr/>
            <p:nvPr/>
          </p:nvSpPr>
          <p:spPr>
            <a:xfrm>
              <a:off x="9021337" y="3936380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1</a:t>
              </a:r>
              <a:endParaRPr lang="en-US" dirty="0">
                <a:latin typeface="Sniglet" pitchFamily="8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AF8019-BDBF-0D40-9E05-545CDC3E0132}"/>
              </a:ext>
            </a:extLst>
          </p:cNvPr>
          <p:cNvGrpSpPr/>
          <p:nvPr/>
        </p:nvGrpSpPr>
        <p:grpSpPr>
          <a:xfrm>
            <a:off x="5922193" y="2880177"/>
            <a:ext cx="662871" cy="1355041"/>
            <a:chOff x="6266749" y="3383759"/>
            <a:chExt cx="662871" cy="1355041"/>
          </a:xfrm>
        </p:grpSpPr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F9AF722C-D1AE-F740-952A-2F6CEE672C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5975" y="3383759"/>
              <a:ext cx="433645" cy="135504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CC79E3-2C8A-3940-9256-C0182818F5BE}"/>
                </a:ext>
              </a:extLst>
            </p:cNvPr>
            <p:cNvSpPr/>
            <p:nvPr/>
          </p:nvSpPr>
          <p:spPr>
            <a:xfrm>
              <a:off x="6266749" y="4036283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2</a:t>
              </a:r>
              <a:endParaRPr lang="en-US" dirty="0">
                <a:latin typeface="Sniglet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2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8213-A40B-F241-9B68-F8C035F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Fake 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C283-8935-4142-89E8-508164C5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4" y="2061256"/>
            <a:ext cx="4496050" cy="3847374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A Fake Chunk Should Satisfy:</a:t>
            </a:r>
          </a:p>
          <a:p>
            <a:pPr marL="507999" indent="-457200">
              <a:buFont typeface="+mj-lt"/>
              <a:buAutoNum type="arabicPeriod"/>
            </a:pPr>
            <a:r>
              <a:rPr lang="en-US" dirty="0"/>
              <a:t>Include the </a:t>
            </a:r>
            <a:r>
              <a:rPr lang="en-US" dirty="0">
                <a:solidFill>
                  <a:schemeClr val="accent6"/>
                </a:solidFill>
              </a:rPr>
              <a:t>victim memory</a:t>
            </a:r>
          </a:p>
          <a:p>
            <a:pPr marL="507999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fd</a:t>
            </a:r>
            <a:r>
              <a:rPr lang="en-US" dirty="0">
                <a:solidFill>
                  <a:schemeClr val="tx1"/>
                </a:solidFill>
              </a:rPr>
              <a:t> pointer (start of data) is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or points to </a:t>
            </a:r>
            <a:r>
              <a:rPr lang="en-US" dirty="0">
                <a:solidFill>
                  <a:schemeClr val="accent6"/>
                </a:solidFill>
              </a:rPr>
              <a:t>another chunk that will ultimately with </a:t>
            </a:r>
            <a:r>
              <a:rPr lang="en-US" dirty="0" err="1">
                <a:solidFill>
                  <a:schemeClr val="accent6"/>
                </a:solidFill>
              </a:rPr>
              <a:t>fd</a:t>
            </a:r>
            <a:r>
              <a:rPr lang="en-US" dirty="0">
                <a:solidFill>
                  <a:schemeClr val="accent6"/>
                </a:solidFill>
              </a:rPr>
              <a:t> pointer as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7F210-7BA6-4549-82D1-A9EF0390A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2558E8-0D21-DD49-BEBF-AE272CA653AB}"/>
              </a:ext>
            </a:extLst>
          </p:cNvPr>
          <p:cNvGrpSpPr/>
          <p:nvPr/>
        </p:nvGrpSpPr>
        <p:grpSpPr>
          <a:xfrm>
            <a:off x="6180895" y="1931229"/>
            <a:ext cx="4242387" cy="4045894"/>
            <a:chOff x="6584621" y="1870593"/>
            <a:chExt cx="4242387" cy="404589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29AE8E-2819-6942-A3D1-AEA702CE6967}"/>
                </a:ext>
              </a:extLst>
            </p:cNvPr>
            <p:cNvGrpSpPr/>
            <p:nvPr/>
          </p:nvGrpSpPr>
          <p:grpSpPr>
            <a:xfrm>
              <a:off x="9805116" y="3919514"/>
              <a:ext cx="839781" cy="1075159"/>
              <a:chOff x="9957706" y="2284911"/>
              <a:chExt cx="839781" cy="107515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835FA9-DEFB-F040-8328-511BDBAFF550}"/>
                  </a:ext>
                </a:extLst>
              </p:cNvPr>
              <p:cNvSpPr/>
              <p:nvPr/>
            </p:nvSpPr>
            <p:spPr>
              <a:xfrm>
                <a:off x="9957706" y="2583022"/>
                <a:ext cx="826529" cy="7770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388A1C-D1F0-2643-9D24-DAD2FDAAD3F1}"/>
                  </a:ext>
                </a:extLst>
              </p:cNvPr>
              <p:cNvSpPr/>
              <p:nvPr/>
            </p:nvSpPr>
            <p:spPr>
              <a:xfrm>
                <a:off x="9970958" y="2284911"/>
                <a:ext cx="826529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83023E-6FAA-E049-8D53-A0D62868157B}"/>
                </a:ext>
              </a:extLst>
            </p:cNvPr>
            <p:cNvGrpSpPr/>
            <p:nvPr/>
          </p:nvGrpSpPr>
          <p:grpSpPr>
            <a:xfrm>
              <a:off x="6584621" y="1870593"/>
              <a:ext cx="4242387" cy="4045894"/>
              <a:chOff x="6584621" y="1870593"/>
              <a:chExt cx="4242387" cy="404589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AB45DB7-6C97-8344-BFCC-CB35F80102EA}"/>
                  </a:ext>
                </a:extLst>
              </p:cNvPr>
              <p:cNvGrpSpPr/>
              <p:nvPr/>
            </p:nvGrpSpPr>
            <p:grpSpPr>
              <a:xfrm>
                <a:off x="6585064" y="1870593"/>
                <a:ext cx="4241944" cy="4045894"/>
                <a:chOff x="6585064" y="1870593"/>
                <a:chExt cx="4241944" cy="4045894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158B70D-EDEF-5A4C-9609-F5537C67A02C}"/>
                    </a:ext>
                  </a:extLst>
                </p:cNvPr>
                <p:cNvGrpSpPr/>
                <p:nvPr/>
              </p:nvGrpSpPr>
              <p:grpSpPr>
                <a:xfrm>
                  <a:off x="6585064" y="1870593"/>
                  <a:ext cx="4241944" cy="4045894"/>
                  <a:chOff x="6585064" y="1870593"/>
                  <a:chExt cx="4241944" cy="4045894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F1B62F1B-8ABA-7044-AE0D-B95AF508F343}"/>
                      </a:ext>
                    </a:extLst>
                  </p:cNvPr>
                  <p:cNvGrpSpPr/>
                  <p:nvPr/>
                </p:nvGrpSpPr>
                <p:grpSpPr>
                  <a:xfrm>
                    <a:off x="6585064" y="1870593"/>
                    <a:ext cx="4241944" cy="4045894"/>
                    <a:chOff x="6585064" y="1870593"/>
                    <a:chExt cx="4241944" cy="4045894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1D35E71A-325E-DA44-8934-4179CF5F4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85064" y="1870593"/>
                      <a:ext cx="4241944" cy="4045894"/>
                      <a:chOff x="6929620" y="2374175"/>
                      <a:chExt cx="4241944" cy="4045894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DB899BE0-9651-D841-909B-565996683D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9620" y="4423096"/>
                        <a:ext cx="4241944" cy="1996973"/>
                        <a:chOff x="6929620" y="4423096"/>
                        <a:chExt cx="4241944" cy="1996973"/>
                      </a:xfrm>
                    </p:grpSpPr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EAF8CBDA-F75E-A647-99EA-CFD0476635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707955"/>
                          <a:ext cx="1710797" cy="1202514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b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victim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Sniglet" pitchFamily="82" charset="0"/>
                            </a:rPr>
                            <a:t>malloc@got</a:t>
                          </a:r>
                          <a:r>
                            <a:rPr lang="en-US" sz="2000" dirty="0">
                              <a:latin typeface="Sniglet" pitchFamily="82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3A466CF3-2052-1E48-9529-FFE9D8815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423096"/>
                          <a:ext cx="1710797" cy="287178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metadata</a:t>
                          </a:r>
                        </a:p>
                      </p:txBody>
                    </p:sp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283ED666-14BB-1D4C-AE06-5C7E55ECB6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26905" y="6019959"/>
                          <a:ext cx="1508746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000" dirty="0">
                              <a:latin typeface="Sniglet" pitchFamily="82" charset="0"/>
                            </a:rPr>
                            <a:t>Fake Chunk</a:t>
                          </a:r>
                        </a:p>
                      </p:txBody>
                    </p:sp>
                    <p:cxnSp>
                      <p:nvCxnSpPr>
                        <p:cNvPr id="57" name="Straight Arrow Connector 56">
                          <a:extLst>
                            <a:ext uri="{FF2B5EF4-FFF2-40B4-BE49-F238E27FC236}">
                              <a16:creationId xmlns:a16="http://schemas.microsoft.com/office/drawing/2014/main" id="{890F463E-0DE3-5D4B-8D93-4E7DBE4863D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848705" y="4718621"/>
                          <a:ext cx="32706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8CA255D8-866F-FE48-B2E0-CF99C42E3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54307" y="4707955"/>
                          <a:ext cx="1217257" cy="482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latin typeface="Sniglet" pitchFamily="82" charset="0"/>
                            </a:rPr>
                            <a:t>0000</a:t>
                          </a:r>
                        </a:p>
                      </p:txBody>
                    </p:sp>
                  </p:grp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B1DD628E-81BC-104E-8853-98AB620DD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2529" y="2374175"/>
                        <a:ext cx="367990" cy="367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800" dirty="0">
                            <a:latin typeface="Sniglet" pitchFamily="82" charset="0"/>
                          </a:rPr>
                          <a:t>1</a:t>
                        </a:r>
                        <a:endParaRPr lang="en-US" dirty="0">
                          <a:latin typeface="Sniglet" pitchFamily="82" charset="0"/>
                        </a:endParaRP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9DF78F2C-BAF3-2A4B-AF89-88A5BE2FC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9994" y="3919514"/>
                      <a:ext cx="839781" cy="1075159"/>
                      <a:chOff x="9334892" y="3912888"/>
                      <a:chExt cx="839781" cy="1075159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84E62584-B490-3C4A-8063-BC3017FA4B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34892" y="4210999"/>
                        <a:ext cx="826529" cy="777048"/>
                      </a:xfrm>
                      <a:prstGeom prst="rect">
                        <a:avLst/>
                      </a:prstGeom>
                      <a:ln>
                        <a:prstDash val="dash"/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Sniglet" pitchFamily="82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AC68BA6D-B532-CD4D-81E9-DA682A5A6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48144" y="3912888"/>
                        <a:ext cx="826529" cy="287178"/>
                      </a:xfrm>
                      <a:prstGeom prst="rect">
                        <a:avLst/>
                      </a:prstGeom>
                      <a:ln>
                        <a:prstDash val="dash"/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Sniglet" pitchFamily="82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7" name="Elbow Connector 46">
                    <a:extLst>
                      <a:ext uri="{FF2B5EF4-FFF2-40B4-BE49-F238E27FC236}">
                        <a16:creationId xmlns:a16="http://schemas.microsoft.com/office/drawing/2014/main" id="{A92C4A14-D974-BA41-AA47-5B3C433068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09417" y="3918538"/>
                    <a:ext cx="347280" cy="289130"/>
                  </a:xfrm>
                  <a:prstGeom prst="bentConnector3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CFA6483-421D-CA4A-8870-8620E72F86C5}"/>
                    </a:ext>
                  </a:extLst>
                </p:cNvPr>
                <p:cNvSpPr/>
                <p:nvPr/>
              </p:nvSpPr>
              <p:spPr>
                <a:xfrm>
                  <a:off x="8643870" y="4063103"/>
                  <a:ext cx="831403" cy="482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latin typeface="Sniglet" pitchFamily="82" charset="0"/>
                    </a:rPr>
                    <a:t>…</a:t>
                  </a:r>
                  <a:endParaRPr lang="en-US" sz="2000" dirty="0">
                    <a:latin typeface="Sniglet" pitchFamily="82" charset="0"/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2545C48-200E-0649-8E5E-63EEBDBB04A0}"/>
                  </a:ext>
                </a:extLst>
              </p:cNvPr>
              <p:cNvSpPr/>
              <p:nvPr/>
            </p:nvSpPr>
            <p:spPr>
              <a:xfrm>
                <a:off x="6584621" y="4231899"/>
                <a:ext cx="1729406" cy="287176"/>
              </a:xfrm>
              <a:prstGeom prst="rect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Sniglet" pitchFamily="82" charset="0"/>
                  </a:rPr>
                  <a:t>fd</a:t>
                </a:r>
                <a:r>
                  <a:rPr lang="en-US" sz="2000" dirty="0">
                    <a:latin typeface="Sniglet" pitchFamily="82" charset="0"/>
                  </a:rPr>
                  <a:t> pointer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172393-689A-8A4F-8558-30BDFE0549BB}"/>
              </a:ext>
            </a:extLst>
          </p:cNvPr>
          <p:cNvGrpSpPr/>
          <p:nvPr/>
        </p:nvGrpSpPr>
        <p:grpSpPr>
          <a:xfrm>
            <a:off x="8641045" y="1616815"/>
            <a:ext cx="1729406" cy="1996973"/>
            <a:chOff x="7896729" y="3844481"/>
            <a:chExt cx="1729406" cy="19969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78A8590-657A-DB40-92F6-61228D703D7B}"/>
                </a:ext>
              </a:extLst>
            </p:cNvPr>
            <p:cNvSpPr/>
            <p:nvPr/>
          </p:nvSpPr>
          <p:spPr>
            <a:xfrm>
              <a:off x="7897172" y="4129340"/>
              <a:ext cx="1710797" cy="120251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  <a:p>
              <a:pPr algn="ctr"/>
              <a:r>
                <a:rPr lang="en-US" sz="2000" dirty="0">
                  <a:latin typeface="Sniglet" pitchFamily="82" charset="0"/>
                </a:rPr>
                <a:t>(</a:t>
              </a:r>
              <a:r>
                <a:rPr lang="en-US" sz="2000" dirty="0" err="1">
                  <a:latin typeface="Sniglet" pitchFamily="82" charset="0"/>
                </a:rPr>
                <a:t>malloc@got</a:t>
              </a:r>
              <a:r>
                <a:rPr lang="en-US" sz="2000" dirty="0">
                  <a:latin typeface="Sniglet" pitchFamily="82" charset="0"/>
                </a:rPr>
                <a:t>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0B2784-1DDA-364B-BCFA-1FCBBC9944CB}"/>
                </a:ext>
              </a:extLst>
            </p:cNvPr>
            <p:cNvSpPr/>
            <p:nvPr/>
          </p:nvSpPr>
          <p:spPr>
            <a:xfrm>
              <a:off x="7897172" y="384448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E0F29F-A3F7-D247-9AF4-57346B383D36}"/>
                </a:ext>
              </a:extLst>
            </p:cNvPr>
            <p:cNvSpPr txBox="1"/>
            <p:nvPr/>
          </p:nvSpPr>
          <p:spPr>
            <a:xfrm>
              <a:off x="7994457" y="5441344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niglet" pitchFamily="82" charset="0"/>
                </a:rPr>
                <a:t>Fake Chunk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F93FA0-DC35-E448-AF1C-CA043A1F89EB}"/>
                </a:ext>
              </a:extLst>
            </p:cNvPr>
            <p:cNvSpPr/>
            <p:nvPr/>
          </p:nvSpPr>
          <p:spPr>
            <a:xfrm>
              <a:off x="7896729" y="415686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Sniglet" pitchFamily="82" charset="0"/>
                </a:rPr>
                <a:t>00000000</a:t>
              </a:r>
              <a:endParaRPr lang="en-US" sz="2000" dirty="0">
                <a:latin typeface="Sniglet" pitchFamily="82" charset="0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A26DB9-2C8B-A946-8E48-1A477115C51B}"/>
              </a:ext>
            </a:extLst>
          </p:cNvPr>
          <p:cNvCxnSpPr/>
          <p:nvPr/>
        </p:nvCxnSpPr>
        <p:spPr>
          <a:xfrm>
            <a:off x="7239372" y="2217473"/>
            <a:ext cx="944320" cy="10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EB2D5C-06ED-C946-B941-09F0D9BC1D55}"/>
              </a:ext>
            </a:extLst>
          </p:cNvPr>
          <p:cNvCxnSpPr>
            <a:cxnSpLocks/>
          </p:cNvCxnSpPr>
          <p:nvPr/>
        </p:nvCxnSpPr>
        <p:spPr>
          <a:xfrm>
            <a:off x="6900091" y="2512057"/>
            <a:ext cx="339281" cy="81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3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B437-725C-8149-96C8-E6C35062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Fake Chunk to </a:t>
            </a:r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Freelist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6401-D57B-464A-8B9F-889EAE12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402566"/>
            <a:ext cx="4813675" cy="35060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Find a use-after-free vulnerability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Edit the </a:t>
            </a:r>
            <a:r>
              <a:rPr lang="en-US" dirty="0" err="1"/>
              <a:t>fd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124DD-3A07-3545-84BA-53E956182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A5946-6B84-DF48-99A0-65E8BB44F9AC}"/>
              </a:ext>
            </a:extLst>
          </p:cNvPr>
          <p:cNvGrpSpPr/>
          <p:nvPr/>
        </p:nvGrpSpPr>
        <p:grpSpPr>
          <a:xfrm>
            <a:off x="6427820" y="2454663"/>
            <a:ext cx="3661993" cy="3475077"/>
            <a:chOff x="5645941" y="2454663"/>
            <a:chExt cx="3661993" cy="34750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A4F819-F04E-EB49-8037-C53D8DDBF893}"/>
                </a:ext>
              </a:extLst>
            </p:cNvPr>
            <p:cNvGrpSpPr/>
            <p:nvPr/>
          </p:nvGrpSpPr>
          <p:grpSpPr>
            <a:xfrm>
              <a:off x="6916100" y="2893430"/>
              <a:ext cx="662871" cy="1365071"/>
              <a:chOff x="6266749" y="3383759"/>
              <a:chExt cx="662871" cy="1365071"/>
            </a:xfrm>
          </p:grpSpPr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EED04B52-21EE-C94D-B237-68B48C3C0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975" y="3383759"/>
                <a:ext cx="433645" cy="135504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04BBF6C-BD0D-5B47-965E-191DFD041FCD}"/>
                  </a:ext>
                </a:extLst>
              </p:cNvPr>
              <p:cNvSpPr/>
              <p:nvPr/>
            </p:nvSpPr>
            <p:spPr>
              <a:xfrm>
                <a:off x="6266749" y="4380840"/>
                <a:ext cx="367990" cy="367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Sniglet" pitchFamily="82" charset="0"/>
                  </a:rPr>
                  <a:t>2</a:t>
                </a:r>
                <a:endParaRPr lang="en-US" dirty="0">
                  <a:latin typeface="Sniglet" pitchFamily="82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B42B3D-0614-584C-B269-349CB6139E8B}"/>
                </a:ext>
              </a:extLst>
            </p:cNvPr>
            <p:cNvGrpSpPr/>
            <p:nvPr/>
          </p:nvGrpSpPr>
          <p:grpSpPr>
            <a:xfrm>
              <a:off x="7578528" y="3932767"/>
              <a:ext cx="1729406" cy="1996973"/>
              <a:chOff x="6584621" y="3919514"/>
              <a:chExt cx="1729406" cy="199697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58FCE8-F0F8-2448-A3E3-2F648DA4AFA0}"/>
                  </a:ext>
                </a:extLst>
              </p:cNvPr>
              <p:cNvGrpSpPr/>
              <p:nvPr/>
            </p:nvGrpSpPr>
            <p:grpSpPr>
              <a:xfrm>
                <a:off x="6585064" y="3919514"/>
                <a:ext cx="1710797" cy="1996973"/>
                <a:chOff x="6929620" y="4423096"/>
                <a:chExt cx="1710797" cy="19969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6997ED8-A02F-004C-A7F3-10A0A90B3076}"/>
                    </a:ext>
                  </a:extLst>
                </p:cNvPr>
                <p:cNvSpPr/>
                <p:nvPr/>
              </p:nvSpPr>
              <p:spPr>
                <a:xfrm>
                  <a:off x="6929620" y="4707955"/>
                  <a:ext cx="1710797" cy="1202514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victim</a:t>
                  </a:r>
                </a:p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(</a:t>
                  </a:r>
                  <a:r>
                    <a:rPr lang="en-US" sz="2000" dirty="0" err="1">
                      <a:latin typeface="Sniglet" pitchFamily="82" charset="0"/>
                    </a:rPr>
                    <a:t>malloc@got</a:t>
                  </a:r>
                  <a:r>
                    <a:rPr lang="en-US" sz="2000" dirty="0">
                      <a:latin typeface="Sniglet" pitchFamily="82" charset="0"/>
                    </a:rPr>
                    <a:t>)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E009A49-328F-CA4A-8203-5E41D2D94B6E}"/>
                    </a:ext>
                  </a:extLst>
                </p:cNvPr>
                <p:cNvSpPr/>
                <p:nvPr/>
              </p:nvSpPr>
              <p:spPr>
                <a:xfrm>
                  <a:off x="6929620" y="4423096"/>
                  <a:ext cx="1710797" cy="287178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BCC65AA-2E67-AD42-8FFC-4BBC21541972}"/>
                    </a:ext>
                  </a:extLst>
                </p:cNvPr>
                <p:cNvSpPr txBox="1"/>
                <p:nvPr/>
              </p:nvSpPr>
              <p:spPr>
                <a:xfrm>
                  <a:off x="7026905" y="6019959"/>
                  <a:ext cx="15087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Sniglet" pitchFamily="82" charset="0"/>
                    </a:rPr>
                    <a:t>Fake Chunk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404D02-CC02-4F4F-89C5-ED9C661EE06D}"/>
                  </a:ext>
                </a:extLst>
              </p:cNvPr>
              <p:cNvSpPr/>
              <p:nvPr/>
            </p:nvSpPr>
            <p:spPr>
              <a:xfrm>
                <a:off x="6584621" y="4231899"/>
                <a:ext cx="1729406" cy="287176"/>
              </a:xfrm>
              <a:prstGeom prst="rect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Sniglet" pitchFamily="82" charset="0"/>
                  </a:rPr>
                  <a:t>fd</a:t>
                </a:r>
                <a:r>
                  <a:rPr lang="en-US" sz="2000" dirty="0">
                    <a:latin typeface="Sniglet" pitchFamily="82" charset="0"/>
                  </a:rPr>
                  <a:t> pointer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BB36D6E-87D7-274C-BD4F-7F9A901606A9}"/>
                </a:ext>
              </a:extLst>
            </p:cNvPr>
            <p:cNvGrpSpPr/>
            <p:nvPr/>
          </p:nvGrpSpPr>
          <p:grpSpPr>
            <a:xfrm>
              <a:off x="5645941" y="2454663"/>
              <a:ext cx="1472881" cy="1057163"/>
              <a:chOff x="4936082" y="3436355"/>
              <a:chExt cx="1472881" cy="115921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D0F0B0-E694-B042-B260-32D546F6850D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44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67A6D2-D8EA-244D-98A8-9B646F71D6E7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D7D24D-2066-8D47-8E01-81391ED721AD}"/>
                </a:ext>
              </a:extLst>
            </p:cNvPr>
            <p:cNvSpPr/>
            <p:nvPr/>
          </p:nvSpPr>
          <p:spPr>
            <a:xfrm>
              <a:off x="5681140" y="2784280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44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541FCD-ED39-224F-BC3D-B33DD15B8995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A3FF91-C47A-0C4E-8BE4-36B034651308}"/>
              </a:ext>
            </a:extLst>
          </p:cNvPr>
          <p:cNvGrpSpPr/>
          <p:nvPr/>
        </p:nvGrpSpPr>
        <p:grpSpPr>
          <a:xfrm>
            <a:off x="1562957" y="1281178"/>
            <a:ext cx="8440469" cy="1764649"/>
            <a:chOff x="1942100" y="1281178"/>
            <a:chExt cx="8440469" cy="1764649"/>
          </a:xfrm>
        </p:grpSpPr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3A5036C8-0D91-E544-B279-59A4A8FE55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6F60767-A53F-4143-8DC7-51E74C988347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4D2AFA-D239-1E4D-9DEE-30F9CBB579C1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0485ABC-505D-9C47-9AF6-1F11F7A228F7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D80BBE2-9B10-114F-99AD-AA42C1717ED0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B7CD47-FF66-1B42-90AE-B25A3C2447A9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14DF385-F34B-C848-A010-B7BA6F098F5C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8447255-1195-4545-B3BA-171B758C46F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6940C86-E82F-F84C-8F38-08DBCFC46686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65C294F-FFBF-DF44-90DF-3C31C58C0100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50F0D5-B620-F44D-B9D0-ADE75598A228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910433-FE7E-654E-82AC-4818CE05EEB5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5B1037-F194-C840-A82F-C89B0AB1B505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066C39A-7A4F-AC42-A804-37550095D890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6587992-16C1-F54C-9393-9E80A2EDC011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7FF47AA-C0F0-A446-89E9-D750615DDDE1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4135F0-59FA-544B-83AA-CD8813B7B45B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DD5895-7D4E-1947-9E29-7D48852C22BA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AF27157-99EE-E546-950F-6E74B730A719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BD599FC-96B3-0946-A56A-93A8957DE991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1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8343E-0717-FD43-8218-AD2AA4CE5435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BF6FEA-AB4A-1840-BBA6-EE43CC66DB64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30E7CB-637A-384D-98A7-77BFAC943715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99AC6D-52ED-D143-8F04-12773ACA1C9F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68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8343E-0717-FD43-8218-AD2AA4CE5435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BF6FEA-AB4A-1840-BBA6-EE43CC66DB64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30E7CB-637A-384D-98A7-77BFAC943715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99AC6D-52ED-D143-8F04-12773ACA1C9F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5217D68F-C5E3-784A-A8A4-B2CA68F083CE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8A2BD-3B8B-D44C-A4ED-AC72930C08D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64675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1729AF-05E0-2842-9EFA-30151719D1AA}"/>
              </a:ext>
            </a:extLst>
          </p:cNvPr>
          <p:cNvCxnSpPr>
            <a:cxnSpLocks/>
          </p:cNvCxnSpPr>
          <p:nvPr/>
        </p:nvCxnSpPr>
        <p:spPr>
          <a:xfrm flipV="1">
            <a:off x="3679512" y="1716340"/>
            <a:ext cx="4485697" cy="2550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E5D8F-A37A-5544-BC0E-EA13DDB6E55D}"/>
              </a:ext>
            </a:extLst>
          </p:cNvPr>
          <p:cNvCxnSpPr>
            <a:cxnSpLocks/>
          </p:cNvCxnSpPr>
          <p:nvPr/>
        </p:nvCxnSpPr>
        <p:spPr>
          <a:xfrm>
            <a:off x="3392557" y="3725391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B9B8AD-BD85-054B-883A-0FD94DC8E811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A59B42-FC35-F74C-A77B-5964F0FEF8CE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CCE2FA-2DC7-254C-BDFE-CC22AFAADFF8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B571F8-97EE-B745-A656-C215CC959D52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3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444498" indent="-342900" algn="l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Assignment 4 is ongoing, </a:t>
            </a:r>
            <a:r>
              <a:rPr lang="en-US" sz="2800" dirty="0" err="1"/>
              <a:t>ddl</a:t>
            </a:r>
            <a:r>
              <a:rPr lang="en-US" sz="2800" dirty="0"/>
              <a:t>: Oct 25th</a:t>
            </a:r>
          </a:p>
          <a:p>
            <a:pPr marL="444498" indent="-342900" algn="l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44498" indent="-342900" algn="l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Next lecture: Fuzzing</a:t>
            </a:r>
          </a:p>
          <a:p>
            <a:pPr marL="749313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TODO: Install Docker container</a:t>
            </a:r>
          </a:p>
          <a:p>
            <a:pPr marL="406413" lvl="1" indent="0">
              <a:buNone/>
            </a:pPr>
            <a:endParaRPr lang="en-US" sz="1734" dirty="0"/>
          </a:p>
          <a:p>
            <a:pPr marL="444498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CTF: 10 challenges, 5-7 days</a:t>
            </a:r>
          </a:p>
        </p:txBody>
      </p:sp>
    </p:spTree>
    <p:extLst>
      <p:ext uri="{BB962C8B-B14F-4D97-AF65-F5344CB8AC3E}">
        <p14:creationId xmlns:p14="http://schemas.microsoft.com/office/powerpoint/2010/main" val="3903045144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1729AF-05E0-2842-9EFA-30151719D1AA}"/>
              </a:ext>
            </a:extLst>
          </p:cNvPr>
          <p:cNvCxnSpPr>
            <a:cxnSpLocks/>
          </p:cNvCxnSpPr>
          <p:nvPr/>
        </p:nvCxnSpPr>
        <p:spPr>
          <a:xfrm>
            <a:off x="5221357" y="3562312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1C5155-55CE-4442-BCE2-E9CA1A5FBC2E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05A0132-43D2-1D4C-BDE6-50D15749DDDD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6CB541-B08B-E344-9C3D-1D726BBE0DAD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195070-C616-3A4A-A96D-927106D931C4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2783789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71545-DFFA-F240-B200-61131577117E}"/>
              </a:ext>
            </a:extLst>
          </p:cNvPr>
          <p:cNvGrpSpPr/>
          <p:nvPr/>
        </p:nvGrpSpPr>
        <p:grpSpPr>
          <a:xfrm>
            <a:off x="6440413" y="4266743"/>
            <a:ext cx="3246596" cy="1325674"/>
            <a:chOff x="6584621" y="3909896"/>
            <a:chExt cx="3246596" cy="13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36B99-342B-BE49-AD07-78CF58F12E36}"/>
                </a:ext>
              </a:extLst>
            </p:cNvPr>
            <p:cNvGrpSpPr/>
            <p:nvPr/>
          </p:nvGrpSpPr>
          <p:grpSpPr>
            <a:xfrm>
              <a:off x="6585064" y="3909896"/>
              <a:ext cx="3246153" cy="1325674"/>
              <a:chOff x="6585064" y="3909896"/>
              <a:chExt cx="3246153" cy="13256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D8D63E-0820-2841-B2EC-72673C918098}"/>
                  </a:ext>
                </a:extLst>
              </p:cNvPr>
              <p:cNvGrpSpPr/>
              <p:nvPr/>
            </p:nvGrpSpPr>
            <p:grpSpPr>
              <a:xfrm>
                <a:off x="6585064" y="3918538"/>
                <a:ext cx="3246153" cy="1317032"/>
                <a:chOff x="6585064" y="3918538"/>
                <a:chExt cx="3246153" cy="1317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0C9300-97C1-BE43-8CB9-C3AFC29AA8E4}"/>
                    </a:ext>
                  </a:extLst>
                </p:cNvPr>
                <p:cNvGrpSpPr/>
                <p:nvPr/>
              </p:nvGrpSpPr>
              <p:grpSpPr>
                <a:xfrm>
                  <a:off x="6585064" y="3919514"/>
                  <a:ext cx="3246153" cy="1316056"/>
                  <a:chOff x="6929620" y="4423096"/>
                  <a:chExt cx="3246153" cy="13160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3681-B320-E14D-B03B-F519F880235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707955"/>
                    <a:ext cx="1710797" cy="1031197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victim</a:t>
                    </a:r>
                  </a:p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(</a:t>
                    </a:r>
                    <a:r>
                      <a:rPr lang="en-US" sz="2000" dirty="0" err="1">
                        <a:latin typeface="Sniglet" pitchFamily="82" charset="0"/>
                      </a:rPr>
                      <a:t>malloc@got</a:t>
                    </a:r>
                    <a:r>
                      <a:rPr lang="en-US" sz="2000" dirty="0">
                        <a:latin typeface="Sniglet" pitchFamily="82" charset="0"/>
                      </a:rPr>
                      <a:t>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84D18FC-51F1-704B-85F7-FE53C79F8EE7}"/>
                      </a:ext>
                    </a:extLst>
                  </p:cNvPr>
                  <p:cNvSpPr/>
                  <p:nvPr/>
                </p:nvSpPr>
                <p:spPr>
                  <a:xfrm>
                    <a:off x="6929620" y="4423096"/>
                    <a:ext cx="1710797" cy="287178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1E14AB-10F8-BE45-AD5D-6C80CC0A93BB}"/>
                      </a:ext>
                    </a:extLst>
                  </p:cNvPr>
                  <p:cNvCxnSpPr/>
                  <p:nvPr/>
                </p:nvCxnSpPr>
                <p:spPr>
                  <a:xfrm>
                    <a:off x="9848705" y="4718621"/>
                    <a:ext cx="327068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DAD00FC1-C89C-A347-84B2-7ECEC1A70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417" y="3918538"/>
                  <a:ext cx="347280" cy="289130"/>
                </a:xfrm>
                <a:prstGeom prst="bentConnector3">
                  <a:avLst/>
                </a:prstGeom>
                <a:ln w="28575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44C0C6-22CF-884F-8B38-E135496929E3}"/>
                  </a:ext>
                </a:extLst>
              </p:cNvPr>
              <p:cNvSpPr/>
              <p:nvPr/>
            </p:nvSpPr>
            <p:spPr>
              <a:xfrm>
                <a:off x="8656697" y="3909896"/>
                <a:ext cx="831403" cy="132567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Sniglet" pitchFamily="82" charset="0"/>
                  </a:rPr>
                  <a:t>…</a:t>
                </a:r>
                <a:endParaRPr lang="en-US" sz="2000" dirty="0">
                  <a:latin typeface="Sniglet" pitchFamily="82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584621" y="4231899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C2D197-FB92-A04F-8FE8-B7CD0BEC8CD7}"/>
              </a:ext>
            </a:extLst>
          </p:cNvPr>
          <p:cNvCxnSpPr>
            <a:cxnSpLocks/>
          </p:cNvCxnSpPr>
          <p:nvPr/>
        </p:nvCxnSpPr>
        <p:spPr>
          <a:xfrm>
            <a:off x="7366266" y="3562312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096073-548E-CD40-A7B4-69B14F863735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00E890-1D95-E94E-85C9-00413DFDA280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A6C340-A311-4D44-AD75-A83CC6FBA11A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3F44E5-A9D2-C944-9C09-D86A7214E54C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4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5155929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1E14AB-10F8-BE45-AD5D-6C80CC0A93BB}"/>
              </a:ext>
            </a:extLst>
          </p:cNvPr>
          <p:cNvCxnSpPr/>
          <p:nvPr/>
        </p:nvCxnSpPr>
        <p:spPr>
          <a:xfrm>
            <a:off x="9359941" y="4571886"/>
            <a:ext cx="32706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44C0C6-22CF-884F-8B38-E135496929E3}"/>
              </a:ext>
            </a:extLst>
          </p:cNvPr>
          <p:cNvSpPr/>
          <p:nvPr/>
        </p:nvSpPr>
        <p:spPr>
          <a:xfrm>
            <a:off x="8512489" y="4266743"/>
            <a:ext cx="831403" cy="13256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…</a:t>
            </a:r>
            <a:endParaRPr lang="en-US" sz="2000" dirty="0">
              <a:latin typeface="Sniglet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27013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  <a:p>
              <a:pPr algn="ctr"/>
              <a:r>
                <a:rPr lang="en-US" sz="2000" dirty="0">
                  <a:latin typeface="Sniglet" pitchFamily="82" charset="0"/>
                </a:rPr>
                <a:t>(</a:t>
              </a:r>
              <a:r>
                <a:rPr lang="en-US" sz="2000" dirty="0" err="1">
                  <a:latin typeface="Sniglet" pitchFamily="82" charset="0"/>
                </a:rPr>
                <a:t>malloc@got</a:t>
              </a:r>
              <a:r>
                <a:rPr lang="en-US" sz="2000" dirty="0"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C2D197-FB92-A04F-8FE8-B7CD0BEC8CD7}"/>
              </a:ext>
            </a:extLst>
          </p:cNvPr>
          <p:cNvCxnSpPr>
            <a:cxnSpLocks/>
          </p:cNvCxnSpPr>
          <p:nvPr/>
        </p:nvCxnSpPr>
        <p:spPr>
          <a:xfrm>
            <a:off x="8903518" y="3725391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4590222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CC8B49-8FC9-B14E-B84C-98C651F2DC36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963D21-E53F-EE4F-8D02-6C4182961ABD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94F614-6D06-8C4B-9FB2-8B990C0B16CD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A9C6A2-65BC-894F-BF43-46921F4D2E53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7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6560658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A44C0C6-22CF-884F-8B38-E135496929E3}"/>
              </a:ext>
            </a:extLst>
          </p:cNvPr>
          <p:cNvSpPr/>
          <p:nvPr/>
        </p:nvSpPr>
        <p:spPr>
          <a:xfrm>
            <a:off x="2843700" y="1930580"/>
            <a:ext cx="831403" cy="13256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…</a:t>
            </a:r>
            <a:endParaRPr lang="en-US" sz="2000" dirty="0">
              <a:latin typeface="Sniglet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4231742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  <a:p>
              <a:pPr algn="ctr"/>
              <a:r>
                <a:rPr lang="en-US" sz="2000" dirty="0">
                  <a:latin typeface="Sniglet" pitchFamily="82" charset="0"/>
                </a:rPr>
                <a:t>(</a:t>
              </a:r>
              <a:r>
                <a:rPr lang="en-US" sz="2000" dirty="0" err="1">
                  <a:latin typeface="Sniglet" pitchFamily="82" charset="0"/>
                </a:rPr>
                <a:t>malloc@got</a:t>
              </a:r>
              <a:r>
                <a:rPr lang="en-US" sz="2000" dirty="0"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C2D197-FB92-A04F-8FE8-B7CD0BEC8CD7}"/>
              </a:ext>
            </a:extLst>
          </p:cNvPr>
          <p:cNvCxnSpPr>
            <a:cxnSpLocks/>
          </p:cNvCxnSpPr>
          <p:nvPr/>
        </p:nvCxnSpPr>
        <p:spPr>
          <a:xfrm>
            <a:off x="10149222" y="3526832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5994951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750E70-8387-A840-BB29-81D654EE8176}"/>
              </a:ext>
            </a:extLst>
          </p:cNvPr>
          <p:cNvCxnSpPr/>
          <p:nvPr/>
        </p:nvCxnSpPr>
        <p:spPr>
          <a:xfrm>
            <a:off x="3688355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09B465-B354-7E46-8A52-9A5EDAC6D62A}"/>
              </a:ext>
            </a:extLst>
          </p:cNvPr>
          <p:cNvGrpSpPr/>
          <p:nvPr/>
        </p:nvGrpSpPr>
        <p:grpSpPr>
          <a:xfrm>
            <a:off x="9697203" y="4266743"/>
            <a:ext cx="845636" cy="1325671"/>
            <a:chOff x="9697203" y="4266743"/>
            <a:chExt cx="845636" cy="13256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E6C790-1C90-8344-A1E0-31A7BCF2712B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AFC5AD-EF54-4940-9403-0AD4CAFDF56C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A3738E-C013-F643-B5EC-3A282F99D5DB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84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7899124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A44C0C6-22CF-884F-8B38-E135496929E3}"/>
              </a:ext>
            </a:extLst>
          </p:cNvPr>
          <p:cNvSpPr/>
          <p:nvPr/>
        </p:nvSpPr>
        <p:spPr>
          <a:xfrm>
            <a:off x="4182166" y="1930580"/>
            <a:ext cx="831403" cy="13256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…</a:t>
            </a:r>
            <a:endParaRPr lang="en-US" sz="2000" dirty="0">
              <a:latin typeface="Sniglet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5570208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  <a:p>
              <a:pPr algn="ctr"/>
              <a:r>
                <a:rPr lang="en-US" sz="2000" dirty="0">
                  <a:latin typeface="Sniglet" pitchFamily="82" charset="0"/>
                </a:rPr>
                <a:t>(</a:t>
              </a:r>
              <a:r>
                <a:rPr lang="en-US" sz="2000" dirty="0" err="1">
                  <a:latin typeface="Sniglet" pitchFamily="82" charset="0"/>
                </a:rPr>
                <a:t>malloc@got</a:t>
              </a:r>
              <a:r>
                <a:rPr lang="en-US" sz="2000" dirty="0"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5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EB28E0-E05B-324A-8CDC-33E6AB0C60DD}"/>
              </a:ext>
            </a:extLst>
          </p:cNvPr>
          <p:cNvCxnSpPr/>
          <p:nvPr/>
        </p:nvCxnSpPr>
        <p:spPr>
          <a:xfrm>
            <a:off x="9372005" y="2294782"/>
            <a:ext cx="4353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7333417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750E70-8387-A840-BB29-81D654EE8176}"/>
              </a:ext>
            </a:extLst>
          </p:cNvPr>
          <p:cNvCxnSpPr/>
          <p:nvPr/>
        </p:nvCxnSpPr>
        <p:spPr>
          <a:xfrm>
            <a:off x="5026821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7BE8C9-EAE5-834D-9FFE-C8852ABA3BCD}"/>
              </a:ext>
            </a:extLst>
          </p:cNvPr>
          <p:cNvGrpSpPr/>
          <p:nvPr/>
        </p:nvGrpSpPr>
        <p:grpSpPr>
          <a:xfrm>
            <a:off x="2811491" y="1970734"/>
            <a:ext cx="845636" cy="1325671"/>
            <a:chOff x="9697203" y="4266743"/>
            <a:chExt cx="845636" cy="13256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94A316-19F5-7A4A-A27F-D1E81C8B2CDE}"/>
                </a:ext>
              </a:extLst>
            </p:cNvPr>
            <p:cNvSpPr/>
            <p:nvPr/>
          </p:nvSpPr>
          <p:spPr>
            <a:xfrm>
              <a:off x="9703058" y="4564853"/>
              <a:ext cx="826529" cy="1027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D113D2-8644-FD41-86BE-6E39E065D258}"/>
                </a:ext>
              </a:extLst>
            </p:cNvPr>
            <p:cNvSpPr/>
            <p:nvPr/>
          </p:nvSpPr>
          <p:spPr>
            <a:xfrm>
              <a:off x="9716310" y="4266743"/>
              <a:ext cx="826529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632393-E254-9148-A53F-1D1AF107E477}"/>
                </a:ext>
              </a:extLst>
            </p:cNvPr>
            <p:cNvSpPr/>
            <p:nvPr/>
          </p:nvSpPr>
          <p:spPr>
            <a:xfrm>
              <a:off x="9697203" y="4571883"/>
              <a:ext cx="831403" cy="482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2966F-29D1-CD46-8EF3-77C025F73CFF}"/>
              </a:ext>
            </a:extLst>
          </p:cNvPr>
          <p:cNvCxnSpPr/>
          <p:nvPr/>
        </p:nvCxnSpPr>
        <p:spPr>
          <a:xfrm>
            <a:off x="3657127" y="227587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DAA7221-1162-A044-AB45-C5E0D3D1FC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4364345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6C7DD5-94CB-E74A-BF4D-F72BE5905950}"/>
              </a:ext>
            </a:extLst>
          </p:cNvPr>
          <p:cNvSpPr txBox="1"/>
          <p:nvPr/>
        </p:nvSpPr>
        <p:spPr>
          <a:xfrm>
            <a:off x="1610797" y="3802919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6B4C3D-7FA6-FB43-AD95-BF1140078312}"/>
              </a:ext>
            </a:extLst>
          </p:cNvPr>
          <p:cNvGrpSpPr/>
          <p:nvPr/>
        </p:nvGrpSpPr>
        <p:grpSpPr>
          <a:xfrm>
            <a:off x="5116169" y="4518979"/>
            <a:ext cx="1472881" cy="1285520"/>
            <a:chOff x="2809897" y="1777435"/>
            <a:chExt cx="1472881" cy="12855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F5C0EF-6B44-E54C-A1DA-8E1A2828B264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BF359DA-8084-7149-93C3-A3509DD06E41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AF6A59-901D-434B-BFAD-49CABFD044EE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83C03E-4AE9-E943-8008-5AF4265251F9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AE840A-9DF5-4749-8D6D-6EF251974B30}"/>
              </a:ext>
            </a:extLst>
          </p:cNvPr>
          <p:cNvGrpSpPr/>
          <p:nvPr/>
        </p:nvGrpSpPr>
        <p:grpSpPr>
          <a:xfrm>
            <a:off x="2787253" y="4509454"/>
            <a:ext cx="1729406" cy="1316056"/>
            <a:chOff x="6440413" y="4276361"/>
            <a:chExt cx="1729406" cy="131605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B0945D-6824-C84F-980C-3FD1090809B3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  <a:p>
              <a:pPr algn="ctr"/>
              <a:r>
                <a:rPr lang="en-US" sz="2000" dirty="0">
                  <a:latin typeface="Sniglet" pitchFamily="82" charset="0"/>
                </a:rPr>
                <a:t>(</a:t>
              </a:r>
              <a:r>
                <a:rPr lang="en-US" sz="2000" dirty="0" err="1">
                  <a:latin typeface="Sniglet" pitchFamily="82" charset="0"/>
                </a:rPr>
                <a:t>malloc@got</a:t>
              </a:r>
              <a:r>
                <a:rPr lang="en-US" sz="2000" dirty="0">
                  <a:latin typeface="Sniglet" pitchFamily="82" charset="0"/>
                </a:rPr>
                <a:t>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B556C3-B23E-2E40-94E3-4E3EC524CE8A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56EA03-4179-7F4C-A53B-C2C218E8C6B0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D278CB-42C3-AE4C-80FE-53DE02FE57E8}"/>
              </a:ext>
            </a:extLst>
          </p:cNvPr>
          <p:cNvCxnSpPr/>
          <p:nvPr/>
        </p:nvCxnSpPr>
        <p:spPr>
          <a:xfrm>
            <a:off x="4550462" y="4817369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82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2E0-D0EB-CE41-AF30-BBBC9FF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malloc__hook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42F6-F95C-8D49-9E14-7292607A5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GNU C Library lets you modify the behavior of malloc, </a:t>
            </a:r>
            <a:r>
              <a:rPr lang="en-US" dirty="0" err="1"/>
              <a:t>realloc</a:t>
            </a:r>
            <a:r>
              <a:rPr lang="en-US" dirty="0"/>
              <a:t>, and free by specifying appropriate hook functions. You can use these hooks to help you debug programs that use dynamic memory allocation, </a:t>
            </a:r>
            <a:endParaRPr lang="en-US" b="1" dirty="0"/>
          </a:p>
          <a:p>
            <a:r>
              <a:rPr lang="en-US" b="1" dirty="0"/>
              <a:t>__</a:t>
            </a:r>
            <a:r>
              <a:rPr lang="en-US" b="1" dirty="0" err="1"/>
              <a:t>malloc_hook</a:t>
            </a:r>
            <a:r>
              <a:rPr lang="en-US" b="1" dirty="0"/>
              <a:t>: </a:t>
            </a:r>
            <a:r>
              <a:rPr lang="en-US" dirty="0"/>
              <a:t>The value of this variable is a pointer to the function that malloc uses whenever it is called.</a:t>
            </a:r>
          </a:p>
          <a:p>
            <a:r>
              <a:rPr lang="en-US" dirty="0"/>
              <a:t>__</a:t>
            </a:r>
            <a:r>
              <a:rPr lang="en-US" dirty="0" err="1"/>
              <a:t>free_hook</a:t>
            </a:r>
            <a:r>
              <a:rPr lang="en-US" dirty="0"/>
              <a:t>, __</a:t>
            </a:r>
            <a:r>
              <a:rPr lang="en-US" dirty="0" err="1"/>
              <a:t>realloc_hook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AEFE-063E-454F-8834-3CBA41C5F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2679E-9ECC-AF4C-8285-D575AA3A5A84}"/>
              </a:ext>
            </a:extLst>
          </p:cNvPr>
          <p:cNvSpPr/>
          <p:nvPr/>
        </p:nvSpPr>
        <p:spPr>
          <a:xfrm>
            <a:off x="1498501" y="5388392"/>
            <a:ext cx="6123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</a:t>
            </a:r>
            <a:r>
              <a:rPr lang="en-US" dirty="0" err="1"/>
              <a:t>libc</a:t>
            </a:r>
            <a:r>
              <a:rPr lang="en-US" dirty="0"/>
              <a:t>/manual/</a:t>
            </a:r>
            <a:r>
              <a:rPr lang="en-US" dirty="0" err="1"/>
              <a:t>html_node</a:t>
            </a:r>
            <a:r>
              <a:rPr lang="en-US" dirty="0"/>
              <a:t>/Hooks-for-</a:t>
            </a:r>
            <a:r>
              <a:rPr lang="en-US" dirty="0" err="1"/>
              <a:t>Malloc.html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1776304" y="1829348"/>
            <a:ext cx="6290507" cy="1801746"/>
            <a:chOff x="2132056" y="3782588"/>
            <a:chExt cx="6290507" cy="180174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0"/>
              <a:ext cx="5653154" cy="1342834"/>
              <a:chOff x="2158246" y="2866632"/>
              <a:chExt cx="5653154" cy="1472459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1159212"/>
                <a:chOff x="2530037" y="3436355"/>
                <a:chExt cx="1472881" cy="115921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258329" y="257580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161472" y="2572089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AF8019-BDBF-0D40-9E05-545CDC3E0132}"/>
              </a:ext>
            </a:extLst>
          </p:cNvPr>
          <p:cNvGrpSpPr/>
          <p:nvPr/>
        </p:nvGrpSpPr>
        <p:grpSpPr>
          <a:xfrm>
            <a:off x="5922193" y="2880177"/>
            <a:ext cx="662871" cy="1365071"/>
            <a:chOff x="6266749" y="3383759"/>
            <a:chExt cx="662871" cy="1365071"/>
          </a:xfrm>
        </p:grpSpPr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F9AF722C-D1AE-F740-952A-2F6CEE672C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5975" y="3383759"/>
              <a:ext cx="433645" cy="135504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CC79E3-2C8A-3940-9256-C0182818F5BE}"/>
                </a:ext>
              </a:extLst>
            </p:cNvPr>
            <p:cNvSpPr/>
            <p:nvPr/>
          </p:nvSpPr>
          <p:spPr>
            <a:xfrm>
              <a:off x="6266749" y="4380840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2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E38A8C0-5153-3B4E-B90C-3F3533F1D191}"/>
              </a:ext>
            </a:extLst>
          </p:cNvPr>
          <p:cNvSpPr/>
          <p:nvPr/>
        </p:nvSpPr>
        <p:spPr>
          <a:xfrm>
            <a:off x="2812320" y="287722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CF66B-7BF0-AC48-886F-FA8B29EB9444}"/>
              </a:ext>
            </a:extLst>
          </p:cNvPr>
          <p:cNvSpPr/>
          <p:nvPr/>
        </p:nvSpPr>
        <p:spPr>
          <a:xfrm>
            <a:off x="4713737" y="2903548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E2A585-973D-8541-A078-476989D99EC1}"/>
              </a:ext>
            </a:extLst>
          </p:cNvPr>
          <p:cNvSpPr/>
          <p:nvPr/>
        </p:nvSpPr>
        <p:spPr>
          <a:xfrm>
            <a:off x="6628679" y="2883672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3D8747-0D44-3347-A8BB-4B5BF85930C8}"/>
              </a:ext>
            </a:extLst>
          </p:cNvPr>
          <p:cNvGrpSpPr/>
          <p:nvPr/>
        </p:nvGrpSpPr>
        <p:grpSpPr>
          <a:xfrm>
            <a:off x="6585064" y="3373702"/>
            <a:ext cx="2261080" cy="2542785"/>
            <a:chOff x="6929620" y="3877284"/>
            <a:chExt cx="2261080" cy="25427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700AA-363A-6247-A35D-233365E33EDE}"/>
                </a:ext>
              </a:extLst>
            </p:cNvPr>
            <p:cNvGrpSpPr/>
            <p:nvPr/>
          </p:nvGrpSpPr>
          <p:grpSpPr>
            <a:xfrm>
              <a:off x="6929620" y="4423096"/>
              <a:ext cx="1710797" cy="1996973"/>
              <a:chOff x="6929620" y="4423096"/>
              <a:chExt cx="1710797" cy="199697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1B40A9-D6EC-4F48-BBB2-070324F61443}"/>
                  </a:ext>
                </a:extLst>
              </p:cNvPr>
              <p:cNvSpPr/>
              <p:nvPr/>
            </p:nvSpPr>
            <p:spPr>
              <a:xfrm>
                <a:off x="6929620" y="4707955"/>
                <a:ext cx="1710797" cy="120251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A203B5-E9D3-B242-AFBE-F9C877B2A0F8}"/>
                  </a:ext>
                </a:extLst>
              </p:cNvPr>
              <p:cNvSpPr/>
              <p:nvPr/>
            </p:nvSpPr>
            <p:spPr>
              <a:xfrm>
                <a:off x="6929620" y="4423096"/>
                <a:ext cx="1710797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4EA66-6836-5A4A-9F8B-8AC51489FB07}"/>
                  </a:ext>
                </a:extLst>
              </p:cNvPr>
              <p:cNvSpPr txBox="1"/>
              <p:nvPr/>
            </p:nvSpPr>
            <p:spPr>
              <a:xfrm>
                <a:off x="7026905" y="6019959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niglet" pitchFamily="82" charset="0"/>
                  </a:rPr>
                  <a:t>Fake Chunk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8A1868-DC13-0B49-BF23-196FDA083D7A}"/>
                </a:ext>
              </a:extLst>
            </p:cNvPr>
            <p:cNvSpPr/>
            <p:nvPr/>
          </p:nvSpPr>
          <p:spPr>
            <a:xfrm>
              <a:off x="8822710" y="3877284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1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FB4CAB6-A260-8748-9E67-DB8248566E99}"/>
              </a:ext>
            </a:extLst>
          </p:cNvPr>
          <p:cNvSpPr/>
          <p:nvPr/>
        </p:nvSpPr>
        <p:spPr>
          <a:xfrm>
            <a:off x="6584621" y="4231899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3477B-7D65-6B4D-B468-6487F35CE79D}"/>
              </a:ext>
            </a:extLst>
          </p:cNvPr>
          <p:cNvGrpSpPr/>
          <p:nvPr/>
        </p:nvGrpSpPr>
        <p:grpSpPr>
          <a:xfrm>
            <a:off x="8379493" y="3772652"/>
            <a:ext cx="2596871" cy="801053"/>
            <a:chOff x="8379493" y="3772652"/>
            <a:chExt cx="2596871" cy="8010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B12324-FC7A-8342-8B94-B7AC826F1B8B}"/>
                </a:ext>
              </a:extLst>
            </p:cNvPr>
            <p:cNvSpPr txBox="1"/>
            <p:nvPr/>
          </p:nvSpPr>
          <p:spPr>
            <a:xfrm>
              <a:off x="8605735" y="4204373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__</a:t>
              </a:r>
              <a:r>
                <a:rPr lang="en-US" sz="1800" dirty="0" err="1">
                  <a:latin typeface="Sniglet" pitchFamily="82" charset="0"/>
                </a:rPr>
                <a:t>malloc_hook</a:t>
              </a:r>
              <a:endParaRPr lang="en-US" sz="1800" dirty="0">
                <a:latin typeface="Sniglet" pitchFamily="8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F0DC3D-5678-EE49-86E6-0D579E43BD76}"/>
                </a:ext>
              </a:extLst>
            </p:cNvPr>
            <p:cNvSpPr txBox="1"/>
            <p:nvPr/>
          </p:nvSpPr>
          <p:spPr>
            <a:xfrm>
              <a:off x="8587569" y="377265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__malloc_hook-0x10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C6E2EF-6980-9749-AB0B-11F10763038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 flipV="1">
              <a:off x="8379493" y="4245248"/>
              <a:ext cx="226242" cy="14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4FEAF19-00BE-3C47-8FA3-71972940D44C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8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541FCD-ED39-224F-BC3D-B33DD15B8995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A3FF91-C47A-0C4E-8BE4-36B034651308}"/>
              </a:ext>
            </a:extLst>
          </p:cNvPr>
          <p:cNvGrpSpPr/>
          <p:nvPr/>
        </p:nvGrpSpPr>
        <p:grpSpPr>
          <a:xfrm>
            <a:off x="1641020" y="1270027"/>
            <a:ext cx="8440469" cy="1764649"/>
            <a:chOff x="1942100" y="1281178"/>
            <a:chExt cx="8440469" cy="1764649"/>
          </a:xfrm>
        </p:grpSpPr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3A5036C8-0D91-E544-B279-59A4A8FE55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6F60767-A53F-4143-8DC7-51E74C988347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4D2AFA-D239-1E4D-9DEE-30F9CBB579C1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0485ABC-505D-9C47-9AF6-1F11F7A228F7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D80BBE2-9B10-114F-99AD-AA42C1717ED0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B7CD47-FF66-1B42-90AE-B25A3C2447A9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14DF385-F34B-C848-A010-B7BA6F098F5C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8447255-1195-4545-B3BA-171B758C46F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6940C86-E82F-F84C-8F38-08DBCFC46686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65C294F-FFBF-DF44-90DF-3C31C58C0100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50F0D5-B620-F44D-B9D0-ADE75598A228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910433-FE7E-654E-82AC-4818CE05EEB5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5B1037-F194-C840-A82F-C89B0AB1B505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066C39A-7A4F-AC42-A804-37550095D890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6587992-16C1-F54C-9393-9E80A2EDC011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7FF47AA-C0F0-A446-89E9-D750615DDDE1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7DE96DB-3172-5049-9DE3-1C91F86ABCAB}"/>
              </a:ext>
            </a:extLst>
          </p:cNvPr>
          <p:cNvSpPr txBox="1"/>
          <p:nvPr/>
        </p:nvSpPr>
        <p:spPr>
          <a:xfrm>
            <a:off x="8492526" y="452341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</a:t>
            </a:r>
            <a:r>
              <a:rPr lang="en-US" sz="1800" dirty="0" err="1">
                <a:latin typeface="Sniglet" pitchFamily="82" charset="0"/>
              </a:rPr>
              <a:t>malloc_hook</a:t>
            </a:r>
            <a:endParaRPr lang="en-US" sz="1800" dirty="0">
              <a:latin typeface="Sniglet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655FC-DABE-E146-8372-5D56F50A1BB6}"/>
              </a:ext>
            </a:extLst>
          </p:cNvPr>
          <p:cNvSpPr txBox="1"/>
          <p:nvPr/>
        </p:nvSpPr>
        <p:spPr>
          <a:xfrm>
            <a:off x="8474360" y="409169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__malloc_hook-0x10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924FA8-9372-AA43-B44E-0C3C0EEC3AB4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8266284" y="4564291"/>
            <a:ext cx="226242" cy="1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D13A8F-18F1-D841-9AD3-4551FDF06CA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274430" y="4247829"/>
            <a:ext cx="199930" cy="2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42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541FCD-ED39-224F-BC3D-B33DD15B8995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DE96DB-3172-5049-9DE3-1C91F86ABCAB}"/>
              </a:ext>
            </a:extLst>
          </p:cNvPr>
          <p:cNvSpPr txBox="1"/>
          <p:nvPr/>
        </p:nvSpPr>
        <p:spPr>
          <a:xfrm>
            <a:off x="8492526" y="452341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</a:t>
            </a:r>
            <a:r>
              <a:rPr lang="en-US" sz="1800" dirty="0" err="1">
                <a:latin typeface="Sniglet" pitchFamily="82" charset="0"/>
              </a:rPr>
              <a:t>malloc_hook</a:t>
            </a:r>
            <a:endParaRPr lang="en-US" sz="1800" dirty="0">
              <a:latin typeface="Sniglet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655FC-DABE-E146-8372-5D56F50A1BB6}"/>
              </a:ext>
            </a:extLst>
          </p:cNvPr>
          <p:cNvSpPr txBox="1"/>
          <p:nvPr/>
        </p:nvSpPr>
        <p:spPr>
          <a:xfrm>
            <a:off x="8474360" y="409169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__malloc_hook-0x10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924FA8-9372-AA43-B44E-0C3C0EEC3AB4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8266284" y="4564291"/>
            <a:ext cx="226242" cy="1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D13A8F-18F1-D841-9AD3-4551FDF06CA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274430" y="4247829"/>
            <a:ext cx="199930" cy="2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053D67-05D6-6C4C-8A9C-4C8F3F86171A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</p:spTree>
    <p:extLst>
      <p:ext uri="{BB962C8B-B14F-4D97-AF65-F5344CB8AC3E}">
        <p14:creationId xmlns:p14="http://schemas.microsoft.com/office/powerpoint/2010/main" val="426399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DE96DB-3172-5049-9DE3-1C91F86ABCAB}"/>
              </a:ext>
            </a:extLst>
          </p:cNvPr>
          <p:cNvSpPr txBox="1"/>
          <p:nvPr/>
        </p:nvSpPr>
        <p:spPr>
          <a:xfrm>
            <a:off x="8492526" y="452341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</a:t>
            </a:r>
            <a:r>
              <a:rPr lang="en-US" sz="1800" dirty="0" err="1">
                <a:latin typeface="Sniglet" pitchFamily="82" charset="0"/>
              </a:rPr>
              <a:t>malloc_hook</a:t>
            </a:r>
            <a:endParaRPr lang="en-US" sz="1800" dirty="0">
              <a:latin typeface="Sniglet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655FC-DABE-E146-8372-5D56F50A1BB6}"/>
              </a:ext>
            </a:extLst>
          </p:cNvPr>
          <p:cNvSpPr txBox="1"/>
          <p:nvPr/>
        </p:nvSpPr>
        <p:spPr>
          <a:xfrm>
            <a:off x="8474360" y="409169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niglet" pitchFamily="82" charset="0"/>
              </a:rPr>
              <a:t>__malloc_hook-0x10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924FA8-9372-AA43-B44E-0C3C0EEC3AB4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8266284" y="4564291"/>
            <a:ext cx="226242" cy="1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D13A8F-18F1-D841-9AD3-4551FDF06CA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274430" y="4247829"/>
            <a:ext cx="199930" cy="2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053D67-05D6-6C4C-8A9C-4C8F3F86171A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6F0096-9174-C442-B39F-AE32B5FEA8B8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30E72-80F0-254C-8AEF-FFA04360BECC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40646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E83-3C3F-FC4B-A3CB-7333F48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601E-8439-6643-90FF-F333D15C1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Choose from the following menu: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0. [exit]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1. [m]</a:t>
            </a:r>
            <a:r>
              <a:rPr lang="en-US" dirty="0" err="1">
                <a:latin typeface="Courier" pitchFamily="2" charset="0"/>
              </a:rPr>
              <a:t>alloc</a:t>
            </a:r>
            <a:r>
              <a:rPr lang="en-US" dirty="0">
                <a:latin typeface="Courier" pitchFamily="2" charset="0"/>
              </a:rPr>
              <a:t> with size, e.g. m 2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2. [f]</a:t>
            </a:r>
            <a:r>
              <a:rPr lang="en-US" dirty="0" err="1">
                <a:latin typeface="Courier" pitchFamily="2" charset="0"/>
              </a:rPr>
              <a:t>ree</a:t>
            </a:r>
            <a:r>
              <a:rPr lang="en-US" dirty="0">
                <a:latin typeface="Courier" pitchFamily="2" charset="0"/>
              </a:rPr>
              <a:t> with index, </a:t>
            </a:r>
            <a:r>
              <a:rPr lang="en-US" dirty="0" err="1">
                <a:latin typeface="Courier" pitchFamily="2" charset="0"/>
              </a:rPr>
              <a:t>e.g</a:t>
            </a:r>
            <a:r>
              <a:rPr lang="en-US" dirty="0">
                <a:latin typeface="Courier" pitchFamily="2" charset="0"/>
              </a:rPr>
              <a:t>, f 1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3. [e]</a:t>
            </a:r>
            <a:r>
              <a:rPr lang="en-US" dirty="0" err="1">
                <a:latin typeface="Courier" pitchFamily="2" charset="0"/>
              </a:rPr>
              <a:t>dit</a:t>
            </a:r>
            <a:r>
              <a:rPr lang="en-US" dirty="0">
                <a:latin typeface="Courier" pitchFamily="2" charset="0"/>
              </a:rPr>
              <a:t> allocated chunk's content, </a:t>
            </a:r>
            <a:r>
              <a:rPr lang="en-US" dirty="0" err="1">
                <a:latin typeface="Courier" pitchFamily="2" charset="0"/>
              </a:rPr>
              <a:t>e.g</a:t>
            </a:r>
            <a:r>
              <a:rPr lang="en-US" dirty="0">
                <a:latin typeface="Courier" pitchFamily="2" charset="0"/>
              </a:rPr>
              <a:t>, e 2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4. [l]</a:t>
            </a:r>
            <a:r>
              <a:rPr lang="en-US" dirty="0" err="1">
                <a:latin typeface="Courier" pitchFamily="2" charset="0"/>
              </a:rPr>
              <a:t>ist</a:t>
            </a:r>
            <a:r>
              <a:rPr lang="en-US" dirty="0">
                <a:latin typeface="Courier" pitchFamily="2" charset="0"/>
              </a:rPr>
              <a:t> all pointers, </a:t>
            </a:r>
            <a:r>
              <a:rPr lang="en-US" dirty="0" err="1">
                <a:latin typeface="Courier" pitchFamily="2" charset="0"/>
              </a:rPr>
              <a:t>e.g</a:t>
            </a:r>
            <a:r>
              <a:rPr lang="en-US" dirty="0">
                <a:latin typeface="Courier" pitchFamily="2" charset="0"/>
              </a:rPr>
              <a:t>, l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B529-B5F1-2D46-BB8E-23DECBBC8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5144453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15537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  <a:endParaRPr lang="en-US" dirty="0">
                <a:solidFill>
                  <a:srgbClr val="FF0000"/>
                </a:solidFill>
                <a:latin typeface="Sniglet" pitchFamily="8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4578746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2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5144453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15537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  <a:endParaRPr lang="en-US" dirty="0">
                <a:solidFill>
                  <a:srgbClr val="FF0000"/>
                </a:solidFill>
                <a:latin typeface="Sniglet" pitchFamily="82" charset="0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(__</a:t>
              </a:r>
              <a:r>
                <a:rPr lang="en-US" dirty="0" err="1">
                  <a:solidFill>
                    <a:srgbClr val="FF0000"/>
                  </a:solidFill>
                  <a:latin typeface="Sniglet" pitchFamily="82" charset="0"/>
                </a:rPr>
                <a:t>malloc_hook</a:t>
              </a:r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4578746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4D0B94-E66B-FE4C-840A-DEE0865F73AA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5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DD6AB-DDFD-9D44-ADF1-5BF9067B2CB9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3588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5144453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15537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  <a:endParaRPr lang="en-US" dirty="0">
                <a:solidFill>
                  <a:srgbClr val="FF0000"/>
                </a:solidFill>
                <a:latin typeface="Sniglet" pitchFamily="82" charset="0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(__</a:t>
              </a:r>
              <a:r>
                <a:rPr lang="en-US" dirty="0" err="1">
                  <a:solidFill>
                    <a:srgbClr val="FF0000"/>
                  </a:solidFill>
                  <a:latin typeface="Sniglet" pitchFamily="82" charset="0"/>
                </a:rPr>
                <a:t>malloc_hook</a:t>
              </a:r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4578746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4D0B94-E66B-FE4C-840A-DEE0865F73AA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5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DD6AB-DDFD-9D44-ADF1-5BF9067B2CB9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319079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1776304" y="1829348"/>
            <a:ext cx="6290507" cy="1801746"/>
            <a:chOff x="2132056" y="3782588"/>
            <a:chExt cx="6290507" cy="180174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0"/>
              <a:ext cx="5653154" cy="1342834"/>
              <a:chOff x="2158246" y="2866632"/>
              <a:chExt cx="5653154" cy="1472459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1159212"/>
                <a:chOff x="2530037" y="3436355"/>
                <a:chExt cx="1472881" cy="115921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258329" y="257580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161472" y="2572089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9AF722C-D1AE-F740-952A-2F6CEE672C17}"/>
              </a:ext>
            </a:extLst>
          </p:cNvPr>
          <p:cNvCxnSpPr>
            <a:cxnSpLocks/>
          </p:cNvCxnSpPr>
          <p:nvPr/>
        </p:nvCxnSpPr>
        <p:spPr>
          <a:xfrm>
            <a:off x="6151419" y="2880177"/>
            <a:ext cx="433645" cy="13550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DCC79E3-2C8A-3940-9256-C0182818F5BE}"/>
              </a:ext>
            </a:extLst>
          </p:cNvPr>
          <p:cNvSpPr/>
          <p:nvPr/>
        </p:nvSpPr>
        <p:spPr>
          <a:xfrm>
            <a:off x="5922193" y="3877258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38A8C0-5153-3B4E-B90C-3F3533F1D191}"/>
              </a:ext>
            </a:extLst>
          </p:cNvPr>
          <p:cNvSpPr/>
          <p:nvPr/>
        </p:nvSpPr>
        <p:spPr>
          <a:xfrm>
            <a:off x="2812320" y="287722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CF66B-7BF0-AC48-886F-FA8B29EB9444}"/>
              </a:ext>
            </a:extLst>
          </p:cNvPr>
          <p:cNvSpPr/>
          <p:nvPr/>
        </p:nvSpPr>
        <p:spPr>
          <a:xfrm>
            <a:off x="4713737" y="2903548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E2A585-973D-8541-A078-476989D99EC1}"/>
              </a:ext>
            </a:extLst>
          </p:cNvPr>
          <p:cNvSpPr/>
          <p:nvPr/>
        </p:nvSpPr>
        <p:spPr>
          <a:xfrm>
            <a:off x="6628679" y="2883672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3D8747-0D44-3347-A8BB-4B5BF85930C8}"/>
              </a:ext>
            </a:extLst>
          </p:cNvPr>
          <p:cNvGrpSpPr/>
          <p:nvPr/>
        </p:nvGrpSpPr>
        <p:grpSpPr>
          <a:xfrm>
            <a:off x="6585064" y="3373702"/>
            <a:ext cx="2261080" cy="2542785"/>
            <a:chOff x="6929620" y="3877284"/>
            <a:chExt cx="2261080" cy="25427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700AA-363A-6247-A35D-233365E33EDE}"/>
                </a:ext>
              </a:extLst>
            </p:cNvPr>
            <p:cNvGrpSpPr/>
            <p:nvPr/>
          </p:nvGrpSpPr>
          <p:grpSpPr>
            <a:xfrm>
              <a:off x="6929620" y="4423096"/>
              <a:ext cx="1710797" cy="1996973"/>
              <a:chOff x="6929620" y="4423096"/>
              <a:chExt cx="1710797" cy="199697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1B40A9-D6EC-4F48-BBB2-070324F61443}"/>
                  </a:ext>
                </a:extLst>
              </p:cNvPr>
              <p:cNvSpPr/>
              <p:nvPr/>
            </p:nvSpPr>
            <p:spPr>
              <a:xfrm>
                <a:off x="6929620" y="4707955"/>
                <a:ext cx="1710797" cy="120251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A203B5-E9D3-B242-AFBE-F9C877B2A0F8}"/>
                  </a:ext>
                </a:extLst>
              </p:cNvPr>
              <p:cNvSpPr/>
              <p:nvPr/>
            </p:nvSpPr>
            <p:spPr>
              <a:xfrm>
                <a:off x="6929620" y="4423096"/>
                <a:ext cx="1710797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4EA66-6836-5A4A-9F8B-8AC51489FB07}"/>
                  </a:ext>
                </a:extLst>
              </p:cNvPr>
              <p:cNvSpPr txBox="1"/>
              <p:nvPr/>
            </p:nvSpPr>
            <p:spPr>
              <a:xfrm>
                <a:off x="7026905" y="6019959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niglet" pitchFamily="82" charset="0"/>
                  </a:rPr>
                  <a:t>Fake Chunk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8A1868-DC13-0B49-BF23-196FDA083D7A}"/>
                </a:ext>
              </a:extLst>
            </p:cNvPr>
            <p:cNvSpPr/>
            <p:nvPr/>
          </p:nvSpPr>
          <p:spPr>
            <a:xfrm>
              <a:off x="8822710" y="3877284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1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FB4CAB6-A260-8748-9E67-DB8248566E99}"/>
              </a:ext>
            </a:extLst>
          </p:cNvPr>
          <p:cNvSpPr/>
          <p:nvPr/>
        </p:nvSpPr>
        <p:spPr>
          <a:xfrm>
            <a:off x="6584621" y="4231899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3477B-7D65-6B4D-B468-6487F35CE79D}"/>
              </a:ext>
            </a:extLst>
          </p:cNvPr>
          <p:cNvGrpSpPr/>
          <p:nvPr/>
        </p:nvGrpSpPr>
        <p:grpSpPr>
          <a:xfrm>
            <a:off x="8379493" y="3772652"/>
            <a:ext cx="2596871" cy="801053"/>
            <a:chOff x="8379493" y="3772652"/>
            <a:chExt cx="2596871" cy="8010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B12324-FC7A-8342-8B94-B7AC826F1B8B}"/>
                </a:ext>
              </a:extLst>
            </p:cNvPr>
            <p:cNvSpPr txBox="1"/>
            <p:nvPr/>
          </p:nvSpPr>
          <p:spPr>
            <a:xfrm>
              <a:off x="8605735" y="4204373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__</a:t>
              </a:r>
              <a:r>
                <a:rPr lang="en-US" sz="1800" dirty="0" err="1">
                  <a:latin typeface="Sniglet" pitchFamily="82" charset="0"/>
                </a:rPr>
                <a:t>malloc_hook</a:t>
              </a:r>
              <a:endParaRPr lang="en-US" sz="1800" dirty="0">
                <a:latin typeface="Sniglet" pitchFamily="8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F0DC3D-5678-EE49-86E6-0D579E43BD76}"/>
                </a:ext>
              </a:extLst>
            </p:cNvPr>
            <p:cNvSpPr txBox="1"/>
            <p:nvPr/>
          </p:nvSpPr>
          <p:spPr>
            <a:xfrm>
              <a:off x="8587569" y="377265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__malloc_hook-0x10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C6E2EF-6980-9749-AB0B-11F10763038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 flipV="1">
              <a:off x="8379493" y="4245248"/>
              <a:ext cx="226242" cy="14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4FEAF19-00BE-3C47-8FA3-71972940D44C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58173D-1400-3342-A034-88E4865F158A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236027" y="2861108"/>
            <a:ext cx="2348594" cy="15143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15537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  <a:endParaRPr lang="en-US" dirty="0">
                <a:solidFill>
                  <a:srgbClr val="FF0000"/>
                </a:solidFill>
                <a:latin typeface="Sniglet" pitchFamily="82" charset="0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(__</a:t>
              </a:r>
              <a:r>
                <a:rPr lang="en-US" dirty="0" err="1">
                  <a:solidFill>
                    <a:srgbClr val="FF0000"/>
                  </a:solidFill>
                  <a:latin typeface="Sniglet" pitchFamily="82" charset="0"/>
                </a:rPr>
                <a:t>malloc_hook</a:t>
              </a:r>
              <a:r>
                <a:rPr lang="en-US" dirty="0">
                  <a:solidFill>
                    <a:srgbClr val="FF0000"/>
                  </a:solidFill>
                  <a:latin typeface="Sniglet" pitchFamily="82" charset="0"/>
                </a:rPr>
                <a:t>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F4D0B94-E66B-FE4C-840A-DEE0865F73AA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5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DD6AB-DDFD-9D44-ADF1-5BF9067B2CB9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337669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debug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3F-A398-6046-A122-25026FE4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44470-1EA9-C143-AC93-7BB946CEC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double Free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B235984-5254-364A-9CE2-2995B2710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6627" y="1842603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ABA3D9-A747-E547-B2B1-F6F91C7684A9}"/>
              </a:ext>
            </a:extLst>
          </p:cNvPr>
          <p:cNvGrpSpPr/>
          <p:nvPr/>
        </p:nvGrpSpPr>
        <p:grpSpPr>
          <a:xfrm>
            <a:off x="2762057" y="2025762"/>
            <a:ext cx="1472881" cy="1019461"/>
            <a:chOff x="2530037" y="3436355"/>
            <a:chExt cx="1472881" cy="11178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7A522A-1F98-E040-AF37-4D21B65972FC}"/>
                </a:ext>
              </a:extLst>
            </p:cNvPr>
            <p:cNvSpPr/>
            <p:nvPr/>
          </p:nvSpPr>
          <p:spPr>
            <a:xfrm>
              <a:off x="2530037" y="3751254"/>
              <a:ext cx="1472881" cy="802973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C82156-83FF-514A-848B-24BCC3F64451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448DA-7C67-8D4C-8A57-46FCFBC029AF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79A4A3-60C5-2746-A80D-18CFD89283AF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DA0DB7-476F-BB47-BF4D-AD3A56738AB7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DF6416-F480-2840-84AB-7E6D20A8BE9E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72C1D0-D82E-2549-BDE6-7E1E918A7E3B}"/>
              </a:ext>
            </a:extLst>
          </p:cNvPr>
          <p:cNvSpPr txBox="1"/>
          <p:nvPr/>
        </p:nvSpPr>
        <p:spPr>
          <a:xfrm>
            <a:off x="1562957" y="1281178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856A0-F6DD-4A4B-BA02-A71BBFB4F7AB}"/>
              </a:ext>
            </a:extLst>
          </p:cNvPr>
          <p:cNvSpPr/>
          <p:nvPr/>
        </p:nvSpPr>
        <p:spPr>
          <a:xfrm>
            <a:off x="2783370" y="2321934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8E6B-AC2A-4244-831E-FC414408FF19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46753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B235984-5254-364A-9CE2-2995B2710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6627" y="1842603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ABA3D9-A747-E547-B2B1-F6F91C7684A9}"/>
              </a:ext>
            </a:extLst>
          </p:cNvPr>
          <p:cNvGrpSpPr/>
          <p:nvPr/>
        </p:nvGrpSpPr>
        <p:grpSpPr>
          <a:xfrm>
            <a:off x="2762057" y="2025762"/>
            <a:ext cx="1472881" cy="1019461"/>
            <a:chOff x="2530037" y="3436355"/>
            <a:chExt cx="1472881" cy="11178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7A522A-1F98-E040-AF37-4D21B65972FC}"/>
                </a:ext>
              </a:extLst>
            </p:cNvPr>
            <p:cNvSpPr/>
            <p:nvPr/>
          </p:nvSpPr>
          <p:spPr>
            <a:xfrm>
              <a:off x="2530037" y="3751254"/>
              <a:ext cx="1472881" cy="802973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C82156-83FF-514A-848B-24BCC3F64451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448DA-7C67-8D4C-8A57-46FCFBC029AF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79A4A3-60C5-2746-A80D-18CFD89283AF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DA0DB7-476F-BB47-BF4D-AD3A56738AB7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DF6416-F480-2840-84AB-7E6D20A8BE9E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72C1D0-D82E-2549-BDE6-7E1E918A7E3B}"/>
              </a:ext>
            </a:extLst>
          </p:cNvPr>
          <p:cNvSpPr txBox="1"/>
          <p:nvPr/>
        </p:nvSpPr>
        <p:spPr>
          <a:xfrm>
            <a:off x="1562957" y="1281178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856A0-F6DD-4A4B-BA02-A71BBFB4F7AB}"/>
              </a:ext>
            </a:extLst>
          </p:cNvPr>
          <p:cNvSpPr/>
          <p:nvPr/>
        </p:nvSpPr>
        <p:spPr>
          <a:xfrm>
            <a:off x="2783370" y="2321934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8E6B-AC2A-4244-831E-FC414408FF19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9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6BA8-6FFA-0E4F-9FC4-3EA9206E1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EE3-ADCC-F240-BDF1-F3EE7C3FB6C9}"/>
              </a:ext>
            </a:extLst>
          </p:cNvPr>
          <p:cNvSpPr/>
          <p:nvPr/>
        </p:nvSpPr>
        <p:spPr>
          <a:xfrm>
            <a:off x="5103541" y="162250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endParaRPr lang="en-US" sz="2000" dirty="0"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3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EB1321-0428-A946-A8BB-6E89732C5F76}"/>
              </a:ext>
            </a:extLst>
          </p:cNvPr>
          <p:cNvGrpSpPr/>
          <p:nvPr/>
        </p:nvGrpSpPr>
        <p:grpSpPr>
          <a:xfrm>
            <a:off x="1596416" y="1270027"/>
            <a:ext cx="8440469" cy="1764649"/>
            <a:chOff x="1942100" y="1281178"/>
            <a:chExt cx="8440469" cy="1764649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0636255-C5AE-4B4C-B0EE-8B64608D3A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D76E89-EB2F-BB4D-99F1-79DC25F98C5D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97C478-6841-A241-BE65-B3AD538CA747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F0DF2F-DF22-D84E-864C-44A5C2B535F6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45F54E-3223-B54E-83A6-3F04D462E2B6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8B52CE-3126-514E-8CF7-EFC8D377E1B2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6C921A-D8FD-EE48-B2F1-481E43280544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B3B38E-77AE-BE4E-8327-94269B6F58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89F301-2528-6D44-8510-01D362362063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E7227F-29A6-9E4D-B7DD-08AC8F8F3A3A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1D1B5A-4950-7545-8CBE-D5D731E07AE0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E81EE5-CB3E-9546-8375-87CB99BF634C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4C122B-5DD1-1840-8F1E-6295A708D65A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C8901C-B501-7F4B-8BF0-DF954C50C48A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26C1D7-49FA-F645-9AD4-222535C0DFA0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F28EFB-9183-E94D-B2CA-BF9162F3F7DB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53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40</a:t>
            </a:fld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EB1321-0428-A946-A8BB-6E89732C5F76}"/>
              </a:ext>
            </a:extLst>
          </p:cNvPr>
          <p:cNvGrpSpPr/>
          <p:nvPr/>
        </p:nvGrpSpPr>
        <p:grpSpPr>
          <a:xfrm>
            <a:off x="1596416" y="1270027"/>
            <a:ext cx="8440469" cy="1764649"/>
            <a:chOff x="1942100" y="1281178"/>
            <a:chExt cx="8440469" cy="1764649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0636255-C5AE-4B4C-B0EE-8B64608D3A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D76E89-EB2F-BB4D-99F1-79DC25F98C5D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97C478-6841-A241-BE65-B3AD538CA747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F0DF2F-DF22-D84E-864C-44A5C2B535F6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45F54E-3223-B54E-83A6-3F04D462E2B6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8B52CE-3126-514E-8CF7-EFC8D377E1B2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6C921A-D8FD-EE48-B2F1-481E43280544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B3B38E-77AE-BE4E-8327-94269B6F58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89F301-2528-6D44-8510-01D362362063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E7227F-29A6-9E4D-B7DD-08AC8F8F3A3A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1D1B5A-4950-7545-8CBE-D5D731E07AE0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E81EE5-CB3E-9546-8375-87CB99BF634C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4C122B-5DD1-1840-8F1E-6295A708D65A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C8901C-B501-7F4B-8BF0-DF954C50C48A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26C1D7-49FA-F645-9AD4-222535C0DFA0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F28EFB-9183-E94D-B2CA-BF9162F3F7DB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Sniglet" pitchFamily="82" charset="0"/>
              </a:rPr>
              <a:t>1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29621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Empty </a:t>
            </a:r>
            <a:r>
              <a:rPr lang="en-US" sz="2000" dirty="0" err="1">
                <a:latin typeface="Sniglet" pitchFamily="82" charset="0"/>
              </a:rPr>
              <a:t>tcache</a:t>
            </a:r>
            <a:r>
              <a:rPr lang="en-US" sz="2000" dirty="0">
                <a:latin typeface="Sniglet" pitchFamily="82" charset="0"/>
              </a:rPr>
              <a:t> bins</a:t>
            </a:r>
          </a:p>
        </p:txBody>
      </p:sp>
    </p:spTree>
    <p:extLst>
      <p:ext uri="{BB962C8B-B14F-4D97-AF65-F5344CB8AC3E}">
        <p14:creationId xmlns:p14="http://schemas.microsoft.com/office/powerpoint/2010/main" val="1638009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41</a:t>
            </a:fld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Sniglet" pitchFamily="82" charset="0"/>
              </a:rPr>
              <a:t>1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29621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Empty </a:t>
            </a:r>
            <a:r>
              <a:rPr lang="en-US" sz="2000" dirty="0" err="1">
                <a:latin typeface="Sniglet" pitchFamily="82" charset="0"/>
              </a:rPr>
              <a:t>tcache</a:t>
            </a:r>
            <a:r>
              <a:rPr lang="en-US" sz="2000" dirty="0">
                <a:latin typeface="Sniglet" pitchFamily="82" charset="0"/>
              </a:rPr>
              <a:t> bins</a:t>
            </a:r>
          </a:p>
        </p:txBody>
      </p:sp>
    </p:spTree>
    <p:extLst>
      <p:ext uri="{BB962C8B-B14F-4D97-AF65-F5344CB8AC3E}">
        <p14:creationId xmlns:p14="http://schemas.microsoft.com/office/powerpoint/2010/main" val="2891431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42</a:t>
            </a:fld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3568778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43</a:t>
            </a:fld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E88376-8589-824F-A843-B5D0B647A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085" y="4018856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519BF5-0D85-4D43-929C-BCC930A71D8B}"/>
              </a:ext>
            </a:extLst>
          </p:cNvPr>
          <p:cNvCxnSpPr>
            <a:cxnSpLocks/>
          </p:cNvCxnSpPr>
          <p:nvPr/>
        </p:nvCxnSpPr>
        <p:spPr>
          <a:xfrm flipV="1">
            <a:off x="4035308" y="4348850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6A80-72CA-F246-9603-D601BF7E2668}"/>
              </a:ext>
            </a:extLst>
          </p:cNvPr>
          <p:cNvGrpSpPr/>
          <p:nvPr/>
        </p:nvGrpSpPr>
        <p:grpSpPr>
          <a:xfrm>
            <a:off x="2562427" y="4346976"/>
            <a:ext cx="1472881" cy="1057163"/>
            <a:chOff x="2562427" y="4346976"/>
            <a:chExt cx="1472881" cy="10571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4AA83-C634-374B-B23F-B385C6FB4F35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DD694-D2DD-9448-8CE9-3A5C30E60840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B0618-F171-3D48-B18B-397C496342CF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7F63D-5C14-3B43-9234-011D49EB9300}"/>
              </a:ext>
            </a:extLst>
          </p:cNvPr>
          <p:cNvCxnSpPr>
            <a:cxnSpLocks/>
          </p:cNvCxnSpPr>
          <p:nvPr/>
        </p:nvCxnSpPr>
        <p:spPr>
          <a:xfrm flipV="1">
            <a:off x="3679512" y="1716340"/>
            <a:ext cx="4485697" cy="2550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9DEE39-E8E7-A044-B365-98B95267096B}"/>
              </a:ext>
            </a:extLst>
          </p:cNvPr>
          <p:cNvCxnSpPr>
            <a:cxnSpLocks/>
          </p:cNvCxnSpPr>
          <p:nvPr/>
        </p:nvCxnSpPr>
        <p:spPr>
          <a:xfrm>
            <a:off x="3392557" y="3725391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3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59901FD-D0F5-D243-9A7D-7946E46C15EB}"/>
              </a:ext>
            </a:extLst>
          </p:cNvPr>
          <p:cNvCxnSpPr>
            <a:cxnSpLocks/>
          </p:cNvCxnSpPr>
          <p:nvPr/>
        </p:nvCxnSpPr>
        <p:spPr>
          <a:xfrm flipV="1">
            <a:off x="5938451" y="4345134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E7E98-CABE-9A4B-BF16-9E825162FA77}"/>
              </a:ext>
            </a:extLst>
          </p:cNvPr>
          <p:cNvGrpSpPr/>
          <p:nvPr/>
        </p:nvGrpSpPr>
        <p:grpSpPr>
          <a:xfrm>
            <a:off x="4455517" y="4346976"/>
            <a:ext cx="1472881" cy="1057163"/>
            <a:chOff x="4455517" y="4346976"/>
            <a:chExt cx="1472881" cy="10571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3E72C9-6066-FD47-8EBE-F979D2DE6969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DBBF5D-7F90-AD4C-B6A5-773237D81ECD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E9232-DA3A-514E-B3D3-5F394775CE99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9DEE39-E8E7-A044-B365-98B95267096B}"/>
              </a:ext>
            </a:extLst>
          </p:cNvPr>
          <p:cNvCxnSpPr>
            <a:cxnSpLocks/>
          </p:cNvCxnSpPr>
          <p:nvPr/>
        </p:nvCxnSpPr>
        <p:spPr>
          <a:xfrm>
            <a:off x="5221357" y="3691938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44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45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9DEE39-E8E7-A044-B365-98B95267096B}"/>
              </a:ext>
            </a:extLst>
          </p:cNvPr>
          <p:cNvCxnSpPr>
            <a:cxnSpLocks/>
          </p:cNvCxnSpPr>
          <p:nvPr/>
        </p:nvCxnSpPr>
        <p:spPr>
          <a:xfrm>
            <a:off x="7072457" y="3691938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D543-919A-9F44-A5A9-2E919910BF5A}"/>
              </a:ext>
            </a:extLst>
          </p:cNvPr>
          <p:cNvSpPr/>
          <p:nvPr/>
        </p:nvSpPr>
        <p:spPr>
          <a:xfrm>
            <a:off x="2795516" y="2301788"/>
            <a:ext cx="1472881" cy="73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5F0968-2056-494F-9129-E3AE58257139}"/>
              </a:ext>
            </a:extLst>
          </p:cNvPr>
          <p:cNvSpPr/>
          <p:nvPr/>
        </p:nvSpPr>
        <p:spPr>
          <a:xfrm>
            <a:off x="2795516" y="2014611"/>
            <a:ext cx="1472881" cy="28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metadata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04A32-38D7-0341-8CD0-91BDAAC26345}"/>
              </a:ext>
            </a:extLst>
          </p:cNvPr>
          <p:cNvSpPr/>
          <p:nvPr/>
        </p:nvSpPr>
        <p:spPr>
          <a:xfrm>
            <a:off x="2816829" y="231078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1532313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46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A058-0E76-5946-93AA-FA355AB449FA}"/>
              </a:ext>
            </a:extLst>
          </p:cNvPr>
          <p:cNvGrpSpPr/>
          <p:nvPr/>
        </p:nvGrpSpPr>
        <p:grpSpPr>
          <a:xfrm>
            <a:off x="6370909" y="4346976"/>
            <a:ext cx="1472881" cy="1057163"/>
            <a:chOff x="6370909" y="4346976"/>
            <a:chExt cx="1472881" cy="10571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7119-C984-4C4C-BC79-39E51C76D8F3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5EB471-A3CB-4C41-8734-90A4489FBBC3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B1AD36-4694-2B41-BB52-B0664878982B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D543-919A-9F44-A5A9-2E919910BF5A}"/>
              </a:ext>
            </a:extLst>
          </p:cNvPr>
          <p:cNvSpPr/>
          <p:nvPr/>
        </p:nvSpPr>
        <p:spPr>
          <a:xfrm>
            <a:off x="2795516" y="2301788"/>
            <a:ext cx="1472881" cy="73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5F0968-2056-494F-9129-E3AE58257139}"/>
              </a:ext>
            </a:extLst>
          </p:cNvPr>
          <p:cNvSpPr/>
          <p:nvPr/>
        </p:nvSpPr>
        <p:spPr>
          <a:xfrm>
            <a:off x="2795516" y="2014611"/>
            <a:ext cx="1472881" cy="28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metadata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04A32-38D7-0341-8CD0-91BDAAC26345}"/>
              </a:ext>
            </a:extLst>
          </p:cNvPr>
          <p:cNvSpPr/>
          <p:nvPr/>
        </p:nvSpPr>
        <p:spPr>
          <a:xfrm>
            <a:off x="2816829" y="231078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1A76E-2D2E-DE43-BB33-FC3EAF67D747}"/>
              </a:ext>
            </a:extLst>
          </p:cNvPr>
          <p:cNvGrpSpPr/>
          <p:nvPr/>
        </p:nvGrpSpPr>
        <p:grpSpPr>
          <a:xfrm>
            <a:off x="8543205" y="4384685"/>
            <a:ext cx="1472881" cy="1019454"/>
            <a:chOff x="4936082" y="3436355"/>
            <a:chExt cx="1472881" cy="11178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BA5056-2C27-A540-AD55-C88F887520DD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16B83A-D901-3249-A71E-856383053F1F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55CDB-5351-904A-8DA0-44B655D59D41}"/>
              </a:ext>
            </a:extLst>
          </p:cNvPr>
          <p:cNvSpPr/>
          <p:nvPr/>
        </p:nvSpPr>
        <p:spPr>
          <a:xfrm>
            <a:off x="8564071" y="4688138"/>
            <a:ext cx="1429261" cy="287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43F0EC-E9A0-7347-AA17-72E4F71F532F}"/>
              </a:ext>
            </a:extLst>
          </p:cNvPr>
          <p:cNvCxnSpPr>
            <a:cxnSpLocks/>
          </p:cNvCxnSpPr>
          <p:nvPr/>
        </p:nvCxnSpPr>
        <p:spPr>
          <a:xfrm>
            <a:off x="9278701" y="3725607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A0EB2A-C0B1-CB4B-B80E-20658CD87522}"/>
              </a:ext>
            </a:extLst>
          </p:cNvPr>
          <p:cNvCxnSpPr>
            <a:cxnSpLocks/>
          </p:cNvCxnSpPr>
          <p:nvPr/>
        </p:nvCxnSpPr>
        <p:spPr>
          <a:xfrm>
            <a:off x="7834919" y="4634153"/>
            <a:ext cx="70828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DEEF54-4C98-5248-8743-E645F27BF599}"/>
              </a:ext>
            </a:extLst>
          </p:cNvPr>
          <p:cNvCxnSpPr/>
          <p:nvPr/>
        </p:nvCxnSpPr>
        <p:spPr>
          <a:xfrm>
            <a:off x="4638907" y="2475571"/>
            <a:ext cx="4059044" cy="1483112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44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47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D543-919A-9F44-A5A9-2E919910BF5A}"/>
              </a:ext>
            </a:extLst>
          </p:cNvPr>
          <p:cNvSpPr/>
          <p:nvPr/>
        </p:nvSpPr>
        <p:spPr>
          <a:xfrm>
            <a:off x="2795516" y="2301788"/>
            <a:ext cx="1472881" cy="73228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5F0968-2056-494F-9129-E3AE58257139}"/>
              </a:ext>
            </a:extLst>
          </p:cNvPr>
          <p:cNvSpPr/>
          <p:nvPr/>
        </p:nvSpPr>
        <p:spPr>
          <a:xfrm>
            <a:off x="2795516" y="2014611"/>
            <a:ext cx="1472881" cy="2871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metadata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04A32-38D7-0341-8CD0-91BDAAC26345}"/>
              </a:ext>
            </a:extLst>
          </p:cNvPr>
          <p:cNvSpPr/>
          <p:nvPr/>
        </p:nvSpPr>
        <p:spPr>
          <a:xfrm>
            <a:off x="2816829" y="2310783"/>
            <a:ext cx="1429261" cy="2871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CE8232-110D-BB4A-89B9-AB274625F053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325D84-503A-2440-AFD3-E8ACCD0DFF85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E0AA6E-317F-DA4E-B7F2-B93E5EA3A51D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8C8D6-F184-0D4F-9A68-589469150B17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19F68-00E0-0843-8416-327238FD641D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53719-3E22-AA45-97C7-E0462B0E60CD}"/>
              </a:ext>
            </a:extLst>
          </p:cNvPr>
          <p:cNvGrpSpPr/>
          <p:nvPr/>
        </p:nvGrpSpPr>
        <p:grpSpPr>
          <a:xfrm>
            <a:off x="8543205" y="4384685"/>
            <a:ext cx="1472881" cy="1019454"/>
            <a:chOff x="4936082" y="3436355"/>
            <a:chExt cx="1472881" cy="11178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C2F08E-E616-DE43-BFEB-38B30491D008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CA4904-8AD2-074A-AFBD-7B82933C8885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5FC817C-D930-C945-BDB3-AA85BA9081B4}"/>
              </a:ext>
            </a:extLst>
          </p:cNvPr>
          <p:cNvSpPr/>
          <p:nvPr/>
        </p:nvSpPr>
        <p:spPr>
          <a:xfrm>
            <a:off x="8564071" y="4688138"/>
            <a:ext cx="1429261" cy="287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B5C17E-A232-374A-8822-B207D06650E0}"/>
              </a:ext>
            </a:extLst>
          </p:cNvPr>
          <p:cNvCxnSpPr>
            <a:cxnSpLocks/>
          </p:cNvCxnSpPr>
          <p:nvPr/>
        </p:nvCxnSpPr>
        <p:spPr>
          <a:xfrm>
            <a:off x="9278701" y="3725607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28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6E770-9CDD-9D49-BD57-9091B7FE5DC2}"/>
              </a:ext>
            </a:extLst>
          </p:cNvPr>
          <p:cNvSpPr txBox="1"/>
          <p:nvPr/>
        </p:nvSpPr>
        <p:spPr>
          <a:xfrm>
            <a:off x="1553283" y="3602393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2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8196527" y="1205628"/>
            <a:ext cx="2465963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F2B96-A9B2-C94C-9D30-55DCA0283C0D}"/>
              </a:ext>
            </a:extLst>
          </p:cNvPr>
          <p:cNvGrpSpPr/>
          <p:nvPr/>
        </p:nvGrpSpPr>
        <p:grpSpPr>
          <a:xfrm>
            <a:off x="2795516" y="2014611"/>
            <a:ext cx="1472881" cy="1019461"/>
            <a:chOff x="2795516" y="2014611"/>
            <a:chExt cx="1472881" cy="10194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F6D543-919A-9F44-A5A9-2E919910BF5A}"/>
                </a:ext>
              </a:extLst>
            </p:cNvPr>
            <p:cNvSpPr/>
            <p:nvPr/>
          </p:nvSpPr>
          <p:spPr>
            <a:xfrm>
              <a:off x="2795516" y="2301788"/>
              <a:ext cx="1472881" cy="732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5F0968-2056-494F-9129-E3AE58257139}"/>
                </a:ext>
              </a:extLst>
            </p:cNvPr>
            <p:cNvSpPr/>
            <p:nvPr/>
          </p:nvSpPr>
          <p:spPr>
            <a:xfrm>
              <a:off x="2795516" y="2014611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104A32-38D7-0341-8CD0-91BDAAC26345}"/>
                </a:ext>
              </a:extLst>
            </p:cNvPr>
            <p:cNvSpPr/>
            <p:nvPr/>
          </p:nvSpPr>
          <p:spPr>
            <a:xfrm>
              <a:off x="2816829" y="2310783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CE8232-110D-BB4A-89B9-AB274625F053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325D84-503A-2440-AFD3-E8ACCD0DFF85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E0AA6E-317F-DA4E-B7F2-B93E5EA3A51D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8C8D6-F184-0D4F-9A68-589469150B17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19F68-00E0-0843-8416-327238FD641D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DD6910-DA5A-7F40-AE8E-058E190A3D4F}"/>
              </a:ext>
            </a:extLst>
          </p:cNvPr>
          <p:cNvCxnSpPr>
            <a:cxnSpLocks/>
          </p:cNvCxnSpPr>
          <p:nvPr/>
        </p:nvCxnSpPr>
        <p:spPr>
          <a:xfrm>
            <a:off x="9278701" y="3725607"/>
            <a:ext cx="0" cy="54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D274-0892-F041-BE32-5CA02518D72C}"/>
              </a:ext>
            </a:extLst>
          </p:cNvPr>
          <p:cNvGrpSpPr/>
          <p:nvPr/>
        </p:nvGrpSpPr>
        <p:grpSpPr>
          <a:xfrm>
            <a:off x="6570786" y="2012100"/>
            <a:ext cx="1472881" cy="1019454"/>
            <a:chOff x="6593088" y="2012100"/>
            <a:chExt cx="1472881" cy="10194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128419-3FED-D74D-B596-791F3D29628E}"/>
                </a:ext>
              </a:extLst>
            </p:cNvPr>
            <p:cNvSpPr/>
            <p:nvPr/>
          </p:nvSpPr>
          <p:spPr>
            <a:xfrm>
              <a:off x="6593088" y="2299277"/>
              <a:ext cx="1472881" cy="732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2DE3E2-A70C-E943-B42A-EC4FA0ECC26D}"/>
                </a:ext>
              </a:extLst>
            </p:cNvPr>
            <p:cNvSpPr/>
            <p:nvPr/>
          </p:nvSpPr>
          <p:spPr>
            <a:xfrm>
              <a:off x="6593088" y="2012100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FB46C0-6AB5-FC40-8B9E-11DD8E18D93E}"/>
                </a:ext>
              </a:extLst>
            </p:cNvPr>
            <p:cNvSpPr/>
            <p:nvPr/>
          </p:nvSpPr>
          <p:spPr>
            <a:xfrm>
              <a:off x="6622728" y="2334597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CBBE62-98FF-3148-B786-FE78B1B3ABB8}"/>
              </a:ext>
            </a:extLst>
          </p:cNvPr>
          <p:cNvCxnSpPr>
            <a:cxnSpLocks/>
          </p:cNvCxnSpPr>
          <p:nvPr/>
        </p:nvCxnSpPr>
        <p:spPr>
          <a:xfrm>
            <a:off x="6128028" y="2334597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0BF84A-505B-4F41-8F5A-34348682FD91}"/>
              </a:ext>
            </a:extLst>
          </p:cNvPr>
          <p:cNvGrpSpPr/>
          <p:nvPr/>
        </p:nvGrpSpPr>
        <p:grpSpPr>
          <a:xfrm>
            <a:off x="9489128" y="1143129"/>
            <a:ext cx="1472881" cy="1057163"/>
            <a:chOff x="6370909" y="4346976"/>
            <a:chExt cx="1472881" cy="10571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9AD76A-5015-F74D-95F3-B19A59B90DF7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37D59F-0D7C-1E4A-978C-1506B7E6D44E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B3CA75-015B-5143-B934-0D9039A039A5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35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6BA8-6FFA-0E4F-9FC4-3EA9206E1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A6CE3-B4C3-5D43-8FE8-B75ED47E702B}"/>
              </a:ext>
            </a:extLst>
          </p:cNvPr>
          <p:cNvSpPr/>
          <p:nvPr/>
        </p:nvSpPr>
        <p:spPr>
          <a:xfrm>
            <a:off x="1951463" y="2557809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Use After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7DB8F-4458-EB41-AED9-224FA329CA19}"/>
              </a:ext>
            </a:extLst>
          </p:cNvPr>
          <p:cNvSpPr/>
          <p:nvPr/>
        </p:nvSpPr>
        <p:spPr>
          <a:xfrm>
            <a:off x="1951462" y="3571812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Double 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EE3-ADCC-F240-BDF1-F3EE7C3FB6C9}"/>
              </a:ext>
            </a:extLst>
          </p:cNvPr>
          <p:cNvSpPr/>
          <p:nvPr/>
        </p:nvSpPr>
        <p:spPr>
          <a:xfrm>
            <a:off x="5103541" y="162250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262D2-DD4C-8844-9F71-26CEE96E3D58}"/>
              </a:ext>
            </a:extLst>
          </p:cNvPr>
          <p:cNvSpPr/>
          <p:nvPr/>
        </p:nvSpPr>
        <p:spPr>
          <a:xfrm>
            <a:off x="1951462" y="4585815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470742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49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563500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6077432" y="1205628"/>
            <a:ext cx="3927144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Sniglet" pitchFamily="82" charset="0"/>
              </a:rPr>
              <a:t>Edit the chunk from Step 2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F2B96-A9B2-C94C-9D30-55DCA0283C0D}"/>
              </a:ext>
            </a:extLst>
          </p:cNvPr>
          <p:cNvGrpSpPr/>
          <p:nvPr/>
        </p:nvGrpSpPr>
        <p:grpSpPr>
          <a:xfrm>
            <a:off x="2795516" y="2014611"/>
            <a:ext cx="1472881" cy="1019461"/>
            <a:chOff x="2795516" y="2014611"/>
            <a:chExt cx="1472881" cy="10194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F6D543-919A-9F44-A5A9-2E919910BF5A}"/>
                </a:ext>
              </a:extLst>
            </p:cNvPr>
            <p:cNvSpPr/>
            <p:nvPr/>
          </p:nvSpPr>
          <p:spPr>
            <a:xfrm>
              <a:off x="2795516" y="2301788"/>
              <a:ext cx="1472881" cy="732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5F0968-2056-494F-9129-E3AE58257139}"/>
                </a:ext>
              </a:extLst>
            </p:cNvPr>
            <p:cNvSpPr/>
            <p:nvPr/>
          </p:nvSpPr>
          <p:spPr>
            <a:xfrm>
              <a:off x="2795516" y="2014611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104A32-38D7-0341-8CD0-91BDAAC26345}"/>
                </a:ext>
              </a:extLst>
            </p:cNvPr>
            <p:cNvSpPr/>
            <p:nvPr/>
          </p:nvSpPr>
          <p:spPr>
            <a:xfrm>
              <a:off x="2816829" y="2310783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CE8232-110D-BB4A-89B9-AB274625F053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325D84-503A-2440-AFD3-E8ACCD0DFF85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E0AA6E-317F-DA4E-B7F2-B93E5EA3A51D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8C8D6-F184-0D4F-9A68-589469150B17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19F68-00E0-0843-8416-327238FD641D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D274-0892-F041-BE32-5CA02518D72C}"/>
              </a:ext>
            </a:extLst>
          </p:cNvPr>
          <p:cNvGrpSpPr/>
          <p:nvPr/>
        </p:nvGrpSpPr>
        <p:grpSpPr>
          <a:xfrm>
            <a:off x="6570786" y="2012100"/>
            <a:ext cx="1472881" cy="1019454"/>
            <a:chOff x="6593088" y="2012100"/>
            <a:chExt cx="1472881" cy="10194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128419-3FED-D74D-B596-791F3D29628E}"/>
                </a:ext>
              </a:extLst>
            </p:cNvPr>
            <p:cNvSpPr/>
            <p:nvPr/>
          </p:nvSpPr>
          <p:spPr>
            <a:xfrm>
              <a:off x="6593088" y="2299277"/>
              <a:ext cx="1472881" cy="732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2DE3E2-A70C-E943-B42A-EC4FA0ECC26D}"/>
                </a:ext>
              </a:extLst>
            </p:cNvPr>
            <p:cNvSpPr/>
            <p:nvPr/>
          </p:nvSpPr>
          <p:spPr>
            <a:xfrm>
              <a:off x="6593088" y="2012100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FB46C0-6AB5-FC40-8B9E-11DD8E18D93E}"/>
                </a:ext>
              </a:extLst>
            </p:cNvPr>
            <p:cNvSpPr/>
            <p:nvPr/>
          </p:nvSpPr>
          <p:spPr>
            <a:xfrm>
              <a:off x="6622728" y="2334597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CBBE62-98FF-3148-B786-FE78B1B3ABB8}"/>
              </a:ext>
            </a:extLst>
          </p:cNvPr>
          <p:cNvCxnSpPr>
            <a:cxnSpLocks/>
          </p:cNvCxnSpPr>
          <p:nvPr/>
        </p:nvCxnSpPr>
        <p:spPr>
          <a:xfrm>
            <a:off x="6128028" y="2334597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0BF84A-505B-4F41-8F5A-34348682FD91}"/>
              </a:ext>
            </a:extLst>
          </p:cNvPr>
          <p:cNvGrpSpPr/>
          <p:nvPr/>
        </p:nvGrpSpPr>
        <p:grpSpPr>
          <a:xfrm>
            <a:off x="9489128" y="1143129"/>
            <a:ext cx="1472881" cy="1057163"/>
            <a:chOff x="6370909" y="4346976"/>
            <a:chExt cx="1472881" cy="10571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9AD76A-5015-F74D-95F3-B19A59B90DF7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37D59F-0D7C-1E4A-978C-1506B7E6D44E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B3CA75-015B-5143-B934-0D9039A039A5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00A12B-6073-5A46-8284-90B50E7DD2F9}"/>
              </a:ext>
            </a:extLst>
          </p:cNvPr>
          <p:cNvGrpSpPr/>
          <p:nvPr/>
        </p:nvGrpSpPr>
        <p:grpSpPr>
          <a:xfrm>
            <a:off x="6596221" y="3398704"/>
            <a:ext cx="1710797" cy="1996973"/>
            <a:chOff x="6929620" y="4423096"/>
            <a:chExt cx="1710797" cy="199697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F17ABD-0CD8-6347-B2A5-A9F1BDF0C661}"/>
                </a:ext>
              </a:extLst>
            </p:cNvPr>
            <p:cNvSpPr/>
            <p:nvPr/>
          </p:nvSpPr>
          <p:spPr>
            <a:xfrm>
              <a:off x="6929620" y="4707955"/>
              <a:ext cx="1710797" cy="120251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E33E01-FFB6-B849-8E80-1F4D221ACE0B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EC785-8A88-DB4C-A1BF-7DCFC341677E}"/>
                </a:ext>
              </a:extLst>
            </p:cNvPr>
            <p:cNvSpPr txBox="1"/>
            <p:nvPr/>
          </p:nvSpPr>
          <p:spPr>
            <a:xfrm>
              <a:off x="7026905" y="6019959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niglet" pitchFamily="82" charset="0"/>
                </a:rPr>
                <a:t>Fake Chunk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3F5EBC4-0D13-7144-9B66-D9FB83B6435F}"/>
              </a:ext>
            </a:extLst>
          </p:cNvPr>
          <p:cNvCxnSpPr>
            <a:cxnSpLocks/>
          </p:cNvCxnSpPr>
          <p:nvPr/>
        </p:nvCxnSpPr>
        <p:spPr>
          <a:xfrm>
            <a:off x="6151419" y="2356073"/>
            <a:ext cx="433645" cy="13550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934B83-E78E-414B-B5CF-ECFB1F874B27}"/>
              </a:ext>
            </a:extLst>
          </p:cNvPr>
          <p:cNvSpPr/>
          <p:nvPr/>
        </p:nvSpPr>
        <p:spPr>
          <a:xfrm>
            <a:off x="6584621" y="3707795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230402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D60D-57E4-B742-BE4C-005A773F5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50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D1B5A-4950-7545-8CBE-D5D731E07AE0}"/>
              </a:ext>
            </a:extLst>
          </p:cNvPr>
          <p:cNvSpPr txBox="1"/>
          <p:nvPr/>
        </p:nvSpPr>
        <p:spPr>
          <a:xfrm>
            <a:off x="1596416" y="1270027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C48580-2A1E-1245-851C-0634CC5D07D7}"/>
              </a:ext>
            </a:extLst>
          </p:cNvPr>
          <p:cNvSpPr/>
          <p:nvPr/>
        </p:nvSpPr>
        <p:spPr>
          <a:xfrm>
            <a:off x="563500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D49FA-6502-5A42-B221-309A152168D5}"/>
              </a:ext>
            </a:extLst>
          </p:cNvPr>
          <p:cNvSpPr/>
          <p:nvPr/>
        </p:nvSpPr>
        <p:spPr>
          <a:xfrm>
            <a:off x="6077432" y="1205628"/>
            <a:ext cx="3927144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 x 3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0805EE-3E6D-DB49-A585-830452E1F6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086" y="1831452"/>
            <a:ext cx="559071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F2B96-A9B2-C94C-9D30-55DCA0283C0D}"/>
              </a:ext>
            </a:extLst>
          </p:cNvPr>
          <p:cNvGrpSpPr/>
          <p:nvPr/>
        </p:nvGrpSpPr>
        <p:grpSpPr>
          <a:xfrm>
            <a:off x="2795516" y="2014611"/>
            <a:ext cx="1472881" cy="1019461"/>
            <a:chOff x="2795516" y="2014611"/>
            <a:chExt cx="1472881" cy="10194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F6D543-919A-9F44-A5A9-2E919910BF5A}"/>
                </a:ext>
              </a:extLst>
            </p:cNvPr>
            <p:cNvSpPr/>
            <p:nvPr/>
          </p:nvSpPr>
          <p:spPr>
            <a:xfrm>
              <a:off x="2795516" y="2301788"/>
              <a:ext cx="1472881" cy="732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5F0968-2056-494F-9129-E3AE58257139}"/>
                </a:ext>
              </a:extLst>
            </p:cNvPr>
            <p:cNvSpPr/>
            <p:nvPr/>
          </p:nvSpPr>
          <p:spPr>
            <a:xfrm>
              <a:off x="2795516" y="2014611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104A32-38D7-0341-8CD0-91BDAAC26345}"/>
                </a:ext>
              </a:extLst>
            </p:cNvPr>
            <p:cNvSpPr/>
            <p:nvPr/>
          </p:nvSpPr>
          <p:spPr>
            <a:xfrm>
              <a:off x="2816829" y="2310783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CE8232-110D-BB4A-89B9-AB274625F053}"/>
              </a:ext>
            </a:extLst>
          </p:cNvPr>
          <p:cNvGrpSpPr/>
          <p:nvPr/>
        </p:nvGrpSpPr>
        <p:grpSpPr>
          <a:xfrm>
            <a:off x="4655147" y="2025762"/>
            <a:ext cx="1472881" cy="1019454"/>
            <a:chOff x="4936082" y="3436355"/>
            <a:chExt cx="1472881" cy="11178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325D84-503A-2440-AFD3-E8ACCD0DFF85}"/>
                </a:ext>
              </a:extLst>
            </p:cNvPr>
            <p:cNvSpPr/>
            <p:nvPr/>
          </p:nvSpPr>
          <p:spPr>
            <a:xfrm>
              <a:off x="4936082" y="3751254"/>
              <a:ext cx="1472881" cy="8029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E0AA6E-317F-DA4E-B7F2-B93E5EA3A51D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8C8D6-F184-0D4F-9A68-589469150B17}"/>
              </a:ext>
            </a:extLst>
          </p:cNvPr>
          <p:cNvCxnSpPr>
            <a:cxnSpLocks/>
          </p:cNvCxnSpPr>
          <p:nvPr/>
        </p:nvCxnSpPr>
        <p:spPr>
          <a:xfrm>
            <a:off x="4234938" y="2319058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19F68-00E0-0843-8416-327238FD641D}"/>
              </a:ext>
            </a:extLst>
          </p:cNvPr>
          <p:cNvSpPr/>
          <p:nvPr/>
        </p:nvSpPr>
        <p:spPr>
          <a:xfrm>
            <a:off x="4684787" y="2348259"/>
            <a:ext cx="1429261" cy="2871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D274-0892-F041-BE32-5CA02518D72C}"/>
              </a:ext>
            </a:extLst>
          </p:cNvPr>
          <p:cNvGrpSpPr/>
          <p:nvPr/>
        </p:nvGrpSpPr>
        <p:grpSpPr>
          <a:xfrm>
            <a:off x="6570786" y="2012100"/>
            <a:ext cx="1472881" cy="1019454"/>
            <a:chOff x="6593088" y="2012100"/>
            <a:chExt cx="1472881" cy="10194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128419-3FED-D74D-B596-791F3D29628E}"/>
                </a:ext>
              </a:extLst>
            </p:cNvPr>
            <p:cNvSpPr/>
            <p:nvPr/>
          </p:nvSpPr>
          <p:spPr>
            <a:xfrm>
              <a:off x="6593088" y="2299277"/>
              <a:ext cx="1472881" cy="732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2DE3E2-A70C-E943-B42A-EC4FA0ECC26D}"/>
                </a:ext>
              </a:extLst>
            </p:cNvPr>
            <p:cNvSpPr/>
            <p:nvPr/>
          </p:nvSpPr>
          <p:spPr>
            <a:xfrm>
              <a:off x="6593088" y="2012100"/>
              <a:ext cx="1472881" cy="287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FB46C0-6AB5-FC40-8B9E-11DD8E18D93E}"/>
                </a:ext>
              </a:extLst>
            </p:cNvPr>
            <p:cNvSpPr/>
            <p:nvPr/>
          </p:nvSpPr>
          <p:spPr>
            <a:xfrm>
              <a:off x="6622728" y="2334597"/>
              <a:ext cx="1429261" cy="28717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CBBE62-98FF-3148-B786-FE78B1B3ABB8}"/>
              </a:ext>
            </a:extLst>
          </p:cNvPr>
          <p:cNvCxnSpPr>
            <a:cxnSpLocks/>
          </p:cNvCxnSpPr>
          <p:nvPr/>
        </p:nvCxnSpPr>
        <p:spPr>
          <a:xfrm>
            <a:off x="6128028" y="2334597"/>
            <a:ext cx="43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00A12B-6073-5A46-8284-90B50E7DD2F9}"/>
              </a:ext>
            </a:extLst>
          </p:cNvPr>
          <p:cNvGrpSpPr/>
          <p:nvPr/>
        </p:nvGrpSpPr>
        <p:grpSpPr>
          <a:xfrm>
            <a:off x="6596221" y="3398704"/>
            <a:ext cx="1710797" cy="1996973"/>
            <a:chOff x="6929620" y="4423096"/>
            <a:chExt cx="1710797" cy="199697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F17ABD-0CD8-6347-B2A5-A9F1BDF0C661}"/>
                </a:ext>
              </a:extLst>
            </p:cNvPr>
            <p:cNvSpPr/>
            <p:nvPr/>
          </p:nvSpPr>
          <p:spPr>
            <a:xfrm>
              <a:off x="6929620" y="4707955"/>
              <a:ext cx="1710797" cy="120251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000" dirty="0">
                <a:latin typeface="Sniglet" pitchFamily="8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E33E01-FFB6-B849-8E80-1F4D221ACE0B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EC785-8A88-DB4C-A1BF-7DCFC341677E}"/>
                </a:ext>
              </a:extLst>
            </p:cNvPr>
            <p:cNvSpPr txBox="1"/>
            <p:nvPr/>
          </p:nvSpPr>
          <p:spPr>
            <a:xfrm>
              <a:off x="7026905" y="6019959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niglet" pitchFamily="82" charset="0"/>
                </a:rPr>
                <a:t>Fake Chunk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3F5EBC4-0D13-7144-9B66-D9FB83B6435F}"/>
              </a:ext>
            </a:extLst>
          </p:cNvPr>
          <p:cNvCxnSpPr>
            <a:cxnSpLocks/>
          </p:cNvCxnSpPr>
          <p:nvPr/>
        </p:nvCxnSpPr>
        <p:spPr>
          <a:xfrm>
            <a:off x="6151419" y="2356073"/>
            <a:ext cx="433645" cy="13550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934B83-E78E-414B-B5CF-ECFB1F874B27}"/>
              </a:ext>
            </a:extLst>
          </p:cNvPr>
          <p:cNvSpPr/>
          <p:nvPr/>
        </p:nvSpPr>
        <p:spPr>
          <a:xfrm>
            <a:off x="6584621" y="3707795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34870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Address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0005AC-AC01-E847-B2CD-2EC52EB9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3BA5B-830F-7945-B3FA-96737B97A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15E4C-F411-E945-9B43-467E9FAE5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CE283-5600-2940-9ADA-2E7FF6A5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95" y="1041421"/>
            <a:ext cx="6762410" cy="49803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E695B2-BA7A-8C4D-B3C7-6203D9BD9AA6}"/>
              </a:ext>
            </a:extLst>
          </p:cNvPr>
          <p:cNvSpPr/>
          <p:nvPr/>
        </p:nvSpPr>
        <p:spPr>
          <a:xfrm>
            <a:off x="2553629" y="2754351"/>
            <a:ext cx="7058722" cy="47950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2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3ACC-62AC-8548-9410-87ED7B3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find a fake chunk with </a:t>
            </a:r>
            <a:r>
              <a:rPr lang="en-US" dirty="0" err="1"/>
              <a:t>libc</a:t>
            </a:r>
            <a:r>
              <a:rPr lang="en-US" dirty="0"/>
              <a:t>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C1D-8008-BF49-8109-A9FB185D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306691" cy="3847374"/>
          </a:xfrm>
        </p:spPr>
        <p:txBody>
          <a:bodyPr/>
          <a:lstStyle/>
          <a:p>
            <a:r>
              <a:rPr lang="en-US" dirty="0"/>
              <a:t>Find a memory location that satisfy the necessary condition for a fake chunk</a:t>
            </a:r>
          </a:p>
          <a:p>
            <a:r>
              <a:rPr lang="en-US" dirty="0"/>
              <a:t>The </a:t>
            </a:r>
            <a:r>
              <a:rPr lang="en-US" dirty="0" err="1"/>
              <a:t>libc</a:t>
            </a:r>
            <a:r>
              <a:rPr lang="en-US" dirty="0"/>
              <a:t> information is contained in the fake chunk</a:t>
            </a:r>
          </a:p>
          <a:p>
            <a:r>
              <a:rPr lang="en-US" dirty="0"/>
              <a:t>e.g., 0x602248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282DA-70BE-D24E-9583-F781D616C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191A0-697A-5446-9B78-C86A94694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52" r="13288"/>
          <a:stretch/>
        </p:blipFill>
        <p:spPr>
          <a:xfrm>
            <a:off x="5882236" y="2479916"/>
            <a:ext cx="4811263" cy="1128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7A405F-184A-BB4D-8085-5B9DEB4A1187}"/>
              </a:ext>
            </a:extLst>
          </p:cNvPr>
          <p:cNvSpPr/>
          <p:nvPr/>
        </p:nvSpPr>
        <p:spPr>
          <a:xfrm>
            <a:off x="5779968" y="3071990"/>
            <a:ext cx="4821203" cy="5801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54</a:t>
            </a:fld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83F3B8-056C-6F44-BA14-3C8DFC41A494}"/>
              </a:ext>
            </a:extLst>
          </p:cNvPr>
          <p:cNvGrpSpPr/>
          <p:nvPr/>
        </p:nvGrpSpPr>
        <p:grpSpPr>
          <a:xfrm>
            <a:off x="1776304" y="1829348"/>
            <a:ext cx="6290507" cy="1801746"/>
            <a:chOff x="2132056" y="3782588"/>
            <a:chExt cx="6290507" cy="180174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AA26C6-F56E-F64E-AF02-F1D883752E46}"/>
                </a:ext>
              </a:extLst>
            </p:cNvPr>
            <p:cNvGrpSpPr/>
            <p:nvPr/>
          </p:nvGrpSpPr>
          <p:grpSpPr>
            <a:xfrm>
              <a:off x="2769409" y="4241500"/>
              <a:ext cx="5653154" cy="1342834"/>
              <a:chOff x="2158246" y="2866632"/>
              <a:chExt cx="5653154" cy="1472459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E7671784-68EB-BD44-B180-E59ADC4811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86848" y="2838030"/>
                <a:ext cx="314586" cy="37178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BA9AAD-45B5-F042-B810-8FE4101C39E8}"/>
                  </a:ext>
                </a:extLst>
              </p:cNvPr>
              <p:cNvGrpSpPr/>
              <p:nvPr/>
            </p:nvGrpSpPr>
            <p:grpSpPr>
              <a:xfrm>
                <a:off x="2530037" y="3179879"/>
                <a:ext cx="1472881" cy="1159212"/>
                <a:chOff x="2530037" y="3436355"/>
                <a:chExt cx="1472881" cy="115921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C4015B-4A0D-9649-8FF6-6102E4861966}"/>
                    </a:ext>
                  </a:extLst>
                </p:cNvPr>
                <p:cNvSpPr/>
                <p:nvPr/>
              </p:nvSpPr>
              <p:spPr>
                <a:xfrm>
                  <a:off x="2530037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74DB5-CF5A-F544-97BC-2529A136E812}"/>
                    </a:ext>
                  </a:extLst>
                </p:cNvPr>
                <p:cNvSpPr/>
                <p:nvPr/>
              </p:nvSpPr>
              <p:spPr>
                <a:xfrm>
                  <a:off x="2530037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5A2EC20-345C-E543-88BD-25B27EED242D}"/>
                  </a:ext>
                </a:extLst>
              </p:cNvPr>
              <p:cNvGrpSpPr/>
              <p:nvPr/>
            </p:nvGrpSpPr>
            <p:grpSpPr>
              <a:xfrm>
                <a:off x="4423127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9D2E180-0E87-CB44-B8EE-0EA8C8730545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52EABD0-63B9-9E4B-A2AD-83C9545E61E3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F8980-6182-6847-A3FE-CE396193A52D}"/>
                  </a:ext>
                </a:extLst>
              </p:cNvPr>
              <p:cNvGrpSpPr/>
              <p:nvPr/>
            </p:nvGrpSpPr>
            <p:grpSpPr>
              <a:xfrm>
                <a:off x="6338519" y="3179879"/>
                <a:ext cx="1472881" cy="1159212"/>
                <a:chOff x="4936082" y="3436355"/>
                <a:chExt cx="1472881" cy="11592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89EA1C-FBD7-4B45-A119-57D9B7ADEDD3}"/>
                    </a:ext>
                  </a:extLst>
                </p:cNvPr>
                <p:cNvSpPr/>
                <p:nvPr/>
              </p:nvSpPr>
              <p:spPr>
                <a:xfrm>
                  <a:off x="4936082" y="3751254"/>
                  <a:ext cx="1472881" cy="84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data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A4FEF2-1C50-BB4C-AD4A-F91F752DD5B6}"/>
                    </a:ext>
                  </a:extLst>
                </p:cNvPr>
                <p:cNvSpPr/>
                <p:nvPr/>
              </p:nvSpPr>
              <p:spPr>
                <a:xfrm>
                  <a:off x="4936082" y="3436355"/>
                  <a:ext cx="1472881" cy="3148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Sniglet" pitchFamily="82" charset="0"/>
                    </a:rPr>
                    <a:t>metadata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F671B1-DC5F-E54C-97E7-48B354E2DA7D}"/>
                </a:ext>
              </a:extLst>
            </p:cNvPr>
            <p:cNvSpPr txBox="1"/>
            <p:nvPr/>
          </p:nvSpPr>
          <p:spPr>
            <a:xfrm>
              <a:off x="2132056" y="3782588"/>
              <a:ext cx="127470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Fast Bin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258329" y="257580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161472" y="2572089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AF8019-BDBF-0D40-9E05-545CDC3E0132}"/>
              </a:ext>
            </a:extLst>
          </p:cNvPr>
          <p:cNvGrpSpPr/>
          <p:nvPr/>
        </p:nvGrpSpPr>
        <p:grpSpPr>
          <a:xfrm>
            <a:off x="5922193" y="2880177"/>
            <a:ext cx="662871" cy="1365071"/>
            <a:chOff x="6266749" y="3383759"/>
            <a:chExt cx="662871" cy="1365071"/>
          </a:xfrm>
        </p:grpSpPr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F9AF722C-D1AE-F740-952A-2F6CEE672C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5975" y="3383759"/>
              <a:ext cx="433645" cy="135504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CC79E3-2C8A-3940-9256-C0182818F5BE}"/>
                </a:ext>
              </a:extLst>
            </p:cNvPr>
            <p:cNvSpPr/>
            <p:nvPr/>
          </p:nvSpPr>
          <p:spPr>
            <a:xfrm>
              <a:off x="6266749" y="4380840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2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E38A8C0-5153-3B4E-B90C-3F3533F1D191}"/>
              </a:ext>
            </a:extLst>
          </p:cNvPr>
          <p:cNvSpPr/>
          <p:nvPr/>
        </p:nvSpPr>
        <p:spPr>
          <a:xfrm>
            <a:off x="2812320" y="2877223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CF66B-7BF0-AC48-886F-FA8B29EB9444}"/>
              </a:ext>
            </a:extLst>
          </p:cNvPr>
          <p:cNvSpPr/>
          <p:nvPr/>
        </p:nvSpPr>
        <p:spPr>
          <a:xfrm>
            <a:off x="4713737" y="2903548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E2A585-973D-8541-A078-476989D99EC1}"/>
              </a:ext>
            </a:extLst>
          </p:cNvPr>
          <p:cNvSpPr/>
          <p:nvPr/>
        </p:nvSpPr>
        <p:spPr>
          <a:xfrm>
            <a:off x="6628679" y="2883672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3D8747-0D44-3347-A8BB-4B5BF85930C8}"/>
              </a:ext>
            </a:extLst>
          </p:cNvPr>
          <p:cNvGrpSpPr/>
          <p:nvPr/>
        </p:nvGrpSpPr>
        <p:grpSpPr>
          <a:xfrm>
            <a:off x="6585064" y="3373702"/>
            <a:ext cx="2261080" cy="2542785"/>
            <a:chOff x="6929620" y="3877284"/>
            <a:chExt cx="2261080" cy="25427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700AA-363A-6247-A35D-233365E33EDE}"/>
                </a:ext>
              </a:extLst>
            </p:cNvPr>
            <p:cNvGrpSpPr/>
            <p:nvPr/>
          </p:nvGrpSpPr>
          <p:grpSpPr>
            <a:xfrm>
              <a:off x="6929620" y="4423096"/>
              <a:ext cx="1710797" cy="1996973"/>
              <a:chOff x="6929620" y="4423096"/>
              <a:chExt cx="1710797" cy="199697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1B40A9-D6EC-4F48-BBB2-070324F61443}"/>
                  </a:ext>
                </a:extLst>
              </p:cNvPr>
              <p:cNvSpPr/>
              <p:nvPr/>
            </p:nvSpPr>
            <p:spPr>
              <a:xfrm>
                <a:off x="6929620" y="4707955"/>
                <a:ext cx="1710797" cy="120251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2000" dirty="0">
                  <a:latin typeface="Sniglet" pitchFamily="8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A203B5-E9D3-B242-AFBE-F9C877B2A0F8}"/>
                  </a:ext>
                </a:extLst>
              </p:cNvPr>
              <p:cNvSpPr/>
              <p:nvPr/>
            </p:nvSpPr>
            <p:spPr>
              <a:xfrm>
                <a:off x="6929620" y="4423096"/>
                <a:ext cx="1710797" cy="2871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4EA66-6836-5A4A-9F8B-8AC51489FB07}"/>
                  </a:ext>
                </a:extLst>
              </p:cNvPr>
              <p:cNvSpPr txBox="1"/>
              <p:nvPr/>
            </p:nvSpPr>
            <p:spPr>
              <a:xfrm>
                <a:off x="7026905" y="6019959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niglet" pitchFamily="82" charset="0"/>
                  </a:rPr>
                  <a:t>Fake Chunk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8A1868-DC13-0B49-BF23-196FDA083D7A}"/>
                </a:ext>
              </a:extLst>
            </p:cNvPr>
            <p:cNvSpPr/>
            <p:nvPr/>
          </p:nvSpPr>
          <p:spPr>
            <a:xfrm>
              <a:off x="8822710" y="3877284"/>
              <a:ext cx="367990" cy="367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niglet" pitchFamily="82" charset="0"/>
                </a:rPr>
                <a:t>1</a:t>
              </a:r>
              <a:endParaRPr lang="en-US" dirty="0">
                <a:latin typeface="Sniglet" pitchFamily="82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FB4CAB6-A260-8748-9E67-DB8248566E99}"/>
              </a:ext>
            </a:extLst>
          </p:cNvPr>
          <p:cNvSpPr/>
          <p:nvPr/>
        </p:nvSpPr>
        <p:spPr>
          <a:xfrm>
            <a:off x="6584621" y="4577587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libc</a:t>
            </a:r>
            <a:r>
              <a:rPr lang="en-US" sz="2000" dirty="0">
                <a:latin typeface="Sniglet" pitchFamily="82" charset="0"/>
              </a:rPr>
              <a:t>-related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address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3477B-7D65-6B4D-B468-6487F35CE79D}"/>
              </a:ext>
            </a:extLst>
          </p:cNvPr>
          <p:cNvGrpSpPr/>
          <p:nvPr/>
        </p:nvGrpSpPr>
        <p:grpSpPr>
          <a:xfrm>
            <a:off x="8387639" y="3772652"/>
            <a:ext cx="1426548" cy="369332"/>
            <a:chOff x="8387639" y="3772652"/>
            <a:chExt cx="1426548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F0DC3D-5678-EE49-86E6-0D579E43BD76}"/>
                </a:ext>
              </a:extLst>
            </p:cNvPr>
            <p:cNvSpPr txBox="1"/>
            <p:nvPr/>
          </p:nvSpPr>
          <p:spPr>
            <a:xfrm>
              <a:off x="8587569" y="37726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0x602248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4FEAF19-00BE-3C47-8FA3-71972940D44C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3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55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541FCD-ED39-224F-BC3D-B33DD15B8995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A3FF91-C47A-0C4E-8BE4-36B034651308}"/>
              </a:ext>
            </a:extLst>
          </p:cNvPr>
          <p:cNvGrpSpPr/>
          <p:nvPr/>
        </p:nvGrpSpPr>
        <p:grpSpPr>
          <a:xfrm>
            <a:off x="1641020" y="1270027"/>
            <a:ext cx="8440469" cy="1764649"/>
            <a:chOff x="1942100" y="1281178"/>
            <a:chExt cx="8440469" cy="1764649"/>
          </a:xfrm>
        </p:grpSpPr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3A5036C8-0D91-E544-B279-59A4A8FE55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5770" y="1842603"/>
              <a:ext cx="559071" cy="37178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6F60767-A53F-4143-8DC7-51E74C988347}"/>
                </a:ext>
              </a:extLst>
            </p:cNvPr>
            <p:cNvGrpSpPr/>
            <p:nvPr/>
          </p:nvGrpSpPr>
          <p:grpSpPr>
            <a:xfrm>
              <a:off x="3141200" y="2025762"/>
              <a:ext cx="1472881" cy="1019461"/>
              <a:chOff x="2530037" y="3436355"/>
              <a:chExt cx="1472881" cy="111787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4D2AFA-D239-1E4D-9DEE-30F9CBB579C1}"/>
                  </a:ext>
                </a:extLst>
              </p:cNvPr>
              <p:cNvSpPr/>
              <p:nvPr/>
            </p:nvSpPr>
            <p:spPr>
              <a:xfrm>
                <a:off x="2530037" y="3751254"/>
                <a:ext cx="1472881" cy="8029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0485ABC-505D-9C47-9AF6-1F11F7A228F7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D80BBE2-9B10-114F-99AD-AA42C1717ED0}"/>
                </a:ext>
              </a:extLst>
            </p:cNvPr>
            <p:cNvGrpSpPr/>
            <p:nvPr/>
          </p:nvGrpSpPr>
          <p:grpSpPr>
            <a:xfrm>
              <a:off x="5034290" y="2025762"/>
              <a:ext cx="1472881" cy="1019454"/>
              <a:chOff x="4936082" y="3436355"/>
              <a:chExt cx="1472881" cy="111786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B7CD47-FF66-1B42-90AE-B25A3C2447A9}"/>
                  </a:ext>
                </a:extLst>
              </p:cNvPr>
              <p:cNvSpPr/>
              <p:nvPr/>
            </p:nvSpPr>
            <p:spPr>
              <a:xfrm>
                <a:off x="4936082" y="3751254"/>
                <a:ext cx="1472881" cy="802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14DF385-F34B-C848-A010-B7BA6F098F5C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8447255-1195-4545-B3BA-171B758C46F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81" y="2319058"/>
              <a:ext cx="43526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6940C86-E82F-F84C-8F38-08DBCFC46686}"/>
                </a:ext>
              </a:extLst>
            </p:cNvPr>
            <p:cNvSpPr/>
            <p:nvPr/>
          </p:nvSpPr>
          <p:spPr>
            <a:xfrm>
              <a:off x="6971989" y="2025762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65C294F-FFBF-DF44-90DF-3C31C58C0100}"/>
                </a:ext>
              </a:extLst>
            </p:cNvPr>
            <p:cNvCxnSpPr/>
            <p:nvPr/>
          </p:nvCxnSpPr>
          <p:spPr>
            <a:xfrm>
              <a:off x="6521918" y="2319058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50F0D5-B620-F44D-B9D0-ADE75598A228}"/>
                </a:ext>
              </a:extLst>
            </p:cNvPr>
            <p:cNvSpPr txBox="1"/>
            <p:nvPr/>
          </p:nvSpPr>
          <p:spPr>
            <a:xfrm>
              <a:off x="1942100" y="1281178"/>
              <a:ext cx="16546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Tcache</a:t>
              </a:r>
              <a:r>
                <a:rPr lang="en-US" sz="2400" dirty="0">
                  <a:latin typeface="Sniglet" pitchFamily="82" charset="0"/>
                </a:rPr>
                <a:t> Bin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910433-FE7E-654E-82AC-4818CE05EEB5}"/>
                </a:ext>
              </a:extLst>
            </p:cNvPr>
            <p:cNvSpPr/>
            <p:nvPr/>
          </p:nvSpPr>
          <p:spPr>
            <a:xfrm>
              <a:off x="3162513" y="2321934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5B1037-F194-C840-A82F-C89B0AB1B505}"/>
                </a:ext>
              </a:extLst>
            </p:cNvPr>
            <p:cNvSpPr/>
            <p:nvPr/>
          </p:nvSpPr>
          <p:spPr>
            <a:xfrm>
              <a:off x="5063930" y="2348259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066C39A-7A4F-AC42-A804-37550095D890}"/>
                </a:ext>
              </a:extLst>
            </p:cNvPr>
            <p:cNvSpPr/>
            <p:nvPr/>
          </p:nvSpPr>
          <p:spPr>
            <a:xfrm>
              <a:off x="8909688" y="2026380"/>
              <a:ext cx="1472881" cy="1019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niglet" pitchFamily="82" charset="0"/>
                </a:rPr>
                <a:t>…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6587992-16C1-F54C-9393-9E80A2EDC011}"/>
                </a:ext>
              </a:extLst>
            </p:cNvPr>
            <p:cNvCxnSpPr/>
            <p:nvPr/>
          </p:nvCxnSpPr>
          <p:spPr>
            <a:xfrm>
              <a:off x="8474360" y="2308033"/>
              <a:ext cx="43532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7FF47AA-C0F0-A446-89E9-D750615DDDE1}"/>
                </a:ext>
              </a:extLst>
            </p:cNvPr>
            <p:cNvSpPr/>
            <p:nvPr/>
          </p:nvSpPr>
          <p:spPr>
            <a:xfrm>
              <a:off x="8929591" y="2263716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191033-0F35-E548-86EB-5625C34F277D}"/>
              </a:ext>
            </a:extLst>
          </p:cNvPr>
          <p:cNvGrpSpPr/>
          <p:nvPr/>
        </p:nvGrpSpPr>
        <p:grpSpPr>
          <a:xfrm>
            <a:off x="8287280" y="4151793"/>
            <a:ext cx="1426548" cy="369332"/>
            <a:chOff x="8387639" y="3772652"/>
            <a:chExt cx="1426548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CAB7E9-6805-7746-AA61-422E665FBB16}"/>
                </a:ext>
              </a:extLst>
            </p:cNvPr>
            <p:cNvSpPr txBox="1"/>
            <p:nvPr/>
          </p:nvSpPr>
          <p:spPr>
            <a:xfrm>
              <a:off x="8587569" y="37726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0x602248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DF343B8-5B51-5A49-8E84-E3AC491136CF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314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56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3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541FCD-ED39-224F-BC3D-B33DD15B8995}"/>
              </a:ext>
            </a:extLst>
          </p:cNvPr>
          <p:cNvSpPr/>
          <p:nvPr/>
        </p:nvSpPr>
        <p:spPr>
          <a:xfrm>
            <a:off x="8129621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 pitchFamily="2" charset="0"/>
              </a:rPr>
              <a:t>malloc() x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53D67-05D6-6C4C-8A9C-4C8F3F86171A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A64F0-E61E-FE4F-81EF-290761ED30D5}"/>
              </a:ext>
            </a:extLst>
          </p:cNvPr>
          <p:cNvGrpSpPr/>
          <p:nvPr/>
        </p:nvGrpSpPr>
        <p:grpSpPr>
          <a:xfrm>
            <a:off x="8331884" y="4118338"/>
            <a:ext cx="1426548" cy="369332"/>
            <a:chOff x="8387639" y="3772652"/>
            <a:chExt cx="1426548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6B0ED7-33C8-0F47-A964-EC794100C2FB}"/>
                </a:ext>
              </a:extLst>
            </p:cNvPr>
            <p:cNvSpPr txBox="1"/>
            <p:nvPr/>
          </p:nvSpPr>
          <p:spPr>
            <a:xfrm>
              <a:off x="8587569" y="37726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0x602248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87D826-2694-674B-872B-CD2DCBF1F4B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90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57</a:t>
            </a:fld>
            <a:endParaRPr lang="en-US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7671784-68EB-BD44-B180-E59ADC481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025" y="3978776"/>
            <a:ext cx="286892" cy="37178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BA9AAD-45B5-F042-B810-8FE4101C39E8}"/>
              </a:ext>
            </a:extLst>
          </p:cNvPr>
          <p:cNvGrpSpPr/>
          <p:nvPr/>
        </p:nvGrpSpPr>
        <p:grpSpPr>
          <a:xfrm>
            <a:off x="2624367" y="4306895"/>
            <a:ext cx="1472881" cy="1216915"/>
            <a:chOff x="2530037" y="3436355"/>
            <a:chExt cx="1472881" cy="133438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3C4015B-4A0D-9649-8FF6-6102E4861966}"/>
                </a:ext>
              </a:extLst>
            </p:cNvPr>
            <p:cNvSpPr/>
            <p:nvPr/>
          </p:nvSpPr>
          <p:spPr>
            <a:xfrm>
              <a:off x="2530037" y="3751253"/>
              <a:ext cx="1472881" cy="101948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574DB5-CF5A-F544-97BC-2529A136E812}"/>
                </a:ext>
              </a:extLst>
            </p:cNvPr>
            <p:cNvSpPr/>
            <p:nvPr/>
          </p:nvSpPr>
          <p:spPr>
            <a:xfrm>
              <a:off x="2530037" y="3436355"/>
              <a:ext cx="1472881" cy="314899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A2EC20-345C-E543-88BD-25B27EED242D}"/>
              </a:ext>
            </a:extLst>
          </p:cNvPr>
          <p:cNvGrpSpPr/>
          <p:nvPr/>
        </p:nvGrpSpPr>
        <p:grpSpPr>
          <a:xfrm>
            <a:off x="4517457" y="4306896"/>
            <a:ext cx="1472881" cy="1285520"/>
            <a:chOff x="4936082" y="3436355"/>
            <a:chExt cx="1472881" cy="14096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D2E180-0E87-CB44-B8EE-0EA8C8730545}"/>
                </a:ext>
              </a:extLst>
            </p:cNvPr>
            <p:cNvSpPr/>
            <p:nvPr/>
          </p:nvSpPr>
          <p:spPr>
            <a:xfrm>
              <a:off x="4936082" y="3751253"/>
              <a:ext cx="1472881" cy="109471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2EABD0-63B9-9E4B-A2AD-83C9545E61E3}"/>
                </a:ext>
              </a:extLst>
            </p:cNvPr>
            <p:cNvSpPr/>
            <p:nvPr/>
          </p:nvSpPr>
          <p:spPr>
            <a:xfrm>
              <a:off x="4936082" y="3436355"/>
              <a:ext cx="1472881" cy="3148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9FC3B7-2BD5-194E-BEED-0E97E83F0276}"/>
              </a:ext>
            </a:extLst>
          </p:cNvPr>
          <p:cNvCxnSpPr>
            <a:cxnSpLocks/>
          </p:cNvCxnSpPr>
          <p:nvPr/>
        </p:nvCxnSpPr>
        <p:spPr>
          <a:xfrm flipV="1">
            <a:off x="4097248" y="4308769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491E481-9753-9240-BF54-525ECB63AF66}"/>
              </a:ext>
            </a:extLst>
          </p:cNvPr>
          <p:cNvCxnSpPr>
            <a:cxnSpLocks/>
          </p:cNvCxnSpPr>
          <p:nvPr/>
        </p:nvCxnSpPr>
        <p:spPr>
          <a:xfrm flipV="1">
            <a:off x="6000391" y="4305053"/>
            <a:ext cx="420209" cy="2891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EE15854-2185-F24E-A05B-905FAFCAA06F}"/>
              </a:ext>
            </a:extLst>
          </p:cNvPr>
          <p:cNvSpPr/>
          <p:nvPr/>
        </p:nvSpPr>
        <p:spPr>
          <a:xfrm>
            <a:off x="2645680" y="4605641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12C6C0-0CC4-814C-9117-6FE6E3AF95F7}"/>
              </a:ext>
            </a:extLst>
          </p:cNvPr>
          <p:cNvSpPr/>
          <p:nvPr/>
        </p:nvSpPr>
        <p:spPr>
          <a:xfrm>
            <a:off x="4547097" y="4631966"/>
            <a:ext cx="1429261" cy="28717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0C9300-97C1-BE43-8CB9-C3AFC29AA8E4}"/>
              </a:ext>
            </a:extLst>
          </p:cNvPr>
          <p:cNvGrpSpPr/>
          <p:nvPr/>
        </p:nvGrpSpPr>
        <p:grpSpPr>
          <a:xfrm>
            <a:off x="6440856" y="4276361"/>
            <a:ext cx="1710797" cy="1316056"/>
            <a:chOff x="6929620" y="4423096"/>
            <a:chExt cx="1710797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929620" y="4707955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929620" y="4423096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0BEFF0-65DC-6B45-9C0E-FA2E1CB89FD1}"/>
              </a:ext>
            </a:extLst>
          </p:cNvPr>
          <p:cNvSpPr/>
          <p:nvPr/>
        </p:nvSpPr>
        <p:spPr>
          <a:xfrm>
            <a:off x="6440413" y="4588746"/>
            <a:ext cx="1729406" cy="28717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00000000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53D67-05D6-6C4C-8A9C-4C8F3F86171A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6F0096-9174-C442-B39F-AE32B5FEA8B8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30E72-80F0-254C-8AEF-FFA04360BECC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FB6030-7AF7-0048-A30E-939C79A63451}"/>
              </a:ext>
            </a:extLst>
          </p:cNvPr>
          <p:cNvGrpSpPr/>
          <p:nvPr/>
        </p:nvGrpSpPr>
        <p:grpSpPr>
          <a:xfrm>
            <a:off x="8331884" y="4118338"/>
            <a:ext cx="1426548" cy="369332"/>
            <a:chOff x="8387639" y="3772652"/>
            <a:chExt cx="142654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811926-9E5D-F749-9A28-602A923542C7}"/>
                </a:ext>
              </a:extLst>
            </p:cNvPr>
            <p:cNvSpPr txBox="1"/>
            <p:nvPr/>
          </p:nvSpPr>
          <p:spPr>
            <a:xfrm>
              <a:off x="8587569" y="37726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0x602248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1D9E59-41F9-6B44-BB74-B4E611EF4AE7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8387639" y="3928786"/>
              <a:ext cx="199930" cy="2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940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0BF0-8BD2-FA4F-B167-3483D70F3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58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B98DA2-5335-794E-949E-905C32F64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467" y="1816100"/>
            <a:ext cx="559071" cy="37178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487B43-E306-1045-84CA-5EA0D67BC436}"/>
              </a:ext>
            </a:extLst>
          </p:cNvPr>
          <p:cNvSpPr txBox="1"/>
          <p:nvPr/>
        </p:nvSpPr>
        <p:spPr>
          <a:xfrm>
            <a:off x="1610797" y="1254674"/>
            <a:ext cx="16546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Tcache</a:t>
            </a:r>
            <a:r>
              <a:rPr lang="en-US" sz="2400" dirty="0">
                <a:latin typeface="Sniglet" pitchFamily="82" charset="0"/>
              </a:rPr>
              <a:t> Bin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671B1-DC5F-E54C-97E7-48B354E2DA7D}"/>
              </a:ext>
            </a:extLst>
          </p:cNvPr>
          <p:cNvSpPr txBox="1"/>
          <p:nvPr/>
        </p:nvSpPr>
        <p:spPr>
          <a:xfrm>
            <a:off x="1615223" y="3562312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B51B7-399D-E14C-8DFD-EB0DC9D29ECE}"/>
              </a:ext>
            </a:extLst>
          </p:cNvPr>
          <p:cNvGrpSpPr/>
          <p:nvPr/>
        </p:nvGrpSpPr>
        <p:grpSpPr>
          <a:xfrm>
            <a:off x="5144453" y="1970734"/>
            <a:ext cx="1472881" cy="1285520"/>
            <a:chOff x="2809897" y="1777435"/>
            <a:chExt cx="1472881" cy="128552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A2EC20-345C-E543-88BD-25B27EED242D}"/>
                </a:ext>
              </a:extLst>
            </p:cNvPr>
            <p:cNvGrpSpPr/>
            <p:nvPr/>
          </p:nvGrpSpPr>
          <p:grpSpPr>
            <a:xfrm>
              <a:off x="2809897" y="1777435"/>
              <a:ext cx="1472881" cy="1285520"/>
              <a:chOff x="4936082" y="3436355"/>
              <a:chExt cx="1472881" cy="140961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D2E180-0E87-CB44-B8EE-0EA8C8730545}"/>
                  </a:ext>
                </a:extLst>
              </p:cNvPr>
              <p:cNvSpPr/>
              <p:nvPr/>
            </p:nvSpPr>
            <p:spPr>
              <a:xfrm>
                <a:off x="4936082" y="3751253"/>
                <a:ext cx="1472881" cy="109471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2EABD0-63B9-9E4B-A2AD-83C9545E61E3}"/>
                  </a:ext>
                </a:extLst>
              </p:cNvPr>
              <p:cNvSpPr/>
              <p:nvPr/>
            </p:nvSpPr>
            <p:spPr>
              <a:xfrm>
                <a:off x="4936082" y="3436355"/>
                <a:ext cx="1472881" cy="314899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12C6C0-0CC4-814C-9117-6FE6E3AF95F7}"/>
                </a:ext>
              </a:extLst>
            </p:cNvPr>
            <p:cNvSpPr/>
            <p:nvPr/>
          </p:nvSpPr>
          <p:spPr>
            <a:xfrm>
              <a:off x="2836401" y="2060785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00000000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F05B8-16FB-EC48-B876-E2E41B28B824}"/>
              </a:ext>
            </a:extLst>
          </p:cNvPr>
          <p:cNvGrpSpPr/>
          <p:nvPr/>
        </p:nvGrpSpPr>
        <p:grpSpPr>
          <a:xfrm>
            <a:off x="2815537" y="1961209"/>
            <a:ext cx="1729406" cy="1316056"/>
            <a:chOff x="6440413" y="4276361"/>
            <a:chExt cx="1729406" cy="1316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B93681-B320-E14D-B03B-F519F8802357}"/>
                </a:ext>
              </a:extLst>
            </p:cNvPr>
            <p:cNvSpPr/>
            <p:nvPr/>
          </p:nvSpPr>
          <p:spPr>
            <a:xfrm>
              <a:off x="6440856" y="4561220"/>
              <a:ext cx="1710797" cy="10311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victim</a:t>
              </a:r>
              <a:endParaRPr lang="en-US" dirty="0">
                <a:solidFill>
                  <a:srgbClr val="FF0000"/>
                </a:solidFill>
                <a:latin typeface="Sniglet" pitchFamily="8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4D18FC-51F1-704B-85F7-FE53C79F8EE7}"/>
                </a:ext>
              </a:extLst>
            </p:cNvPr>
            <p:cNvSpPr/>
            <p:nvPr/>
          </p:nvSpPr>
          <p:spPr>
            <a:xfrm>
              <a:off x="6440856" y="4276361"/>
              <a:ext cx="1710797" cy="2871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BEFF0-65DC-6B45-9C0E-FA2E1CB89FD1}"/>
                </a:ext>
              </a:extLst>
            </p:cNvPr>
            <p:cNvSpPr/>
            <p:nvPr/>
          </p:nvSpPr>
          <p:spPr>
            <a:xfrm>
              <a:off x="6440413" y="4588746"/>
              <a:ext cx="1729406" cy="287176"/>
            </a:xfrm>
            <a:prstGeom prst="rec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44890E8-24ED-3342-AA99-D64137044855}"/>
              </a:ext>
            </a:extLst>
          </p:cNvPr>
          <p:cNvSpPr/>
          <p:nvPr/>
        </p:nvSpPr>
        <p:spPr>
          <a:xfrm>
            <a:off x="7697979" y="1279831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niglet" pitchFamily="82" charset="0"/>
              </a:rPr>
              <a:t>4</a:t>
            </a:r>
            <a:endParaRPr lang="en-US" dirty="0">
              <a:latin typeface="Sniglet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187BB-BB35-0A41-BD74-37B73F7E6578}"/>
              </a:ext>
            </a:extLst>
          </p:cNvPr>
          <p:cNvSpPr/>
          <p:nvPr/>
        </p:nvSpPr>
        <p:spPr>
          <a:xfrm>
            <a:off x="8142873" y="1205628"/>
            <a:ext cx="2101057" cy="482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 pitchFamily="2" charset="0"/>
              </a:rPr>
              <a:t>malloc()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5DF2C-A0AB-B841-A0D2-1F794C55E424}"/>
              </a:ext>
            </a:extLst>
          </p:cNvPr>
          <p:cNvCxnSpPr/>
          <p:nvPr/>
        </p:nvCxnSpPr>
        <p:spPr>
          <a:xfrm>
            <a:off x="4578746" y="2269124"/>
            <a:ext cx="526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246747-57D8-9C46-B28C-69D955E1A1CC}"/>
              </a:ext>
            </a:extLst>
          </p:cNvPr>
          <p:cNvGrpSpPr/>
          <p:nvPr/>
        </p:nvGrpSpPr>
        <p:grpSpPr>
          <a:xfrm>
            <a:off x="4578746" y="1502720"/>
            <a:ext cx="1392745" cy="369332"/>
            <a:chOff x="8421442" y="3772652"/>
            <a:chExt cx="1392745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99EAE5-AC53-E240-AD8B-FF8BC5A5613E}"/>
                </a:ext>
              </a:extLst>
            </p:cNvPr>
            <p:cNvSpPr txBox="1"/>
            <p:nvPr/>
          </p:nvSpPr>
          <p:spPr>
            <a:xfrm>
              <a:off x="8587569" y="37726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Sniglet" pitchFamily="82" charset="0"/>
                </a:rPr>
                <a:t>0x602248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FDB3EC-1859-3140-BCA9-124E3DADFA78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421442" y="3957318"/>
              <a:ext cx="16612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1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6BA8-6FFA-0E4F-9FC4-3EA9206E1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A6CE3-B4C3-5D43-8FE8-B75ED47E702B}"/>
              </a:ext>
            </a:extLst>
          </p:cNvPr>
          <p:cNvSpPr/>
          <p:nvPr/>
        </p:nvSpPr>
        <p:spPr>
          <a:xfrm>
            <a:off x="1951463" y="2557809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Use After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7DB8F-4458-EB41-AED9-224FA329CA19}"/>
              </a:ext>
            </a:extLst>
          </p:cNvPr>
          <p:cNvSpPr/>
          <p:nvPr/>
        </p:nvSpPr>
        <p:spPr>
          <a:xfrm>
            <a:off x="1951462" y="3571812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Double 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EE3-ADCC-F240-BDF1-F3EE7C3FB6C9}"/>
              </a:ext>
            </a:extLst>
          </p:cNvPr>
          <p:cNvSpPr/>
          <p:nvPr/>
        </p:nvSpPr>
        <p:spPr>
          <a:xfrm>
            <a:off x="5103541" y="162250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84934-F2B1-A64D-987E-84D548D6F90C}"/>
              </a:ext>
            </a:extLst>
          </p:cNvPr>
          <p:cNvSpPr/>
          <p:nvPr/>
        </p:nvSpPr>
        <p:spPr>
          <a:xfrm>
            <a:off x="5103541" y="255780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fastbin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1DAB-7D0A-1B46-8BF7-14BBE3500978}"/>
              </a:ext>
            </a:extLst>
          </p:cNvPr>
          <p:cNvSpPr/>
          <p:nvPr/>
        </p:nvSpPr>
        <p:spPr>
          <a:xfrm>
            <a:off x="5103541" y="3383637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unsorted bin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D5F1D-106A-C54A-BE74-FC331FD19AFF}"/>
              </a:ext>
            </a:extLst>
          </p:cNvPr>
          <p:cNvSpPr/>
          <p:nvPr/>
        </p:nvSpPr>
        <p:spPr>
          <a:xfrm>
            <a:off x="5103541" y="423202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small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7B7EB-2775-7A4B-BC53-2024F5BD126E}"/>
              </a:ext>
            </a:extLst>
          </p:cNvPr>
          <p:cNvSpPr/>
          <p:nvPr/>
        </p:nvSpPr>
        <p:spPr>
          <a:xfrm>
            <a:off x="5103540" y="507622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large 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262D2-DD4C-8844-9F71-26CEE96E3D58}"/>
              </a:ext>
            </a:extLst>
          </p:cNvPr>
          <p:cNvSpPr/>
          <p:nvPr/>
        </p:nvSpPr>
        <p:spPr>
          <a:xfrm>
            <a:off x="1951462" y="4585815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Overflow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1DCA4-050D-F144-89A4-99CA8218BBA9}"/>
              </a:ext>
            </a:extLst>
          </p:cNvPr>
          <p:cNvGrpSpPr/>
          <p:nvPr/>
        </p:nvGrpSpPr>
        <p:grpSpPr>
          <a:xfrm>
            <a:off x="4683515" y="1349298"/>
            <a:ext cx="2877015" cy="4816125"/>
            <a:chOff x="4683515" y="1349298"/>
            <a:chExt cx="2877015" cy="48161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CFE9B7-FA20-9B42-AD1A-7E59BB6FA717}"/>
                </a:ext>
              </a:extLst>
            </p:cNvPr>
            <p:cNvSpPr/>
            <p:nvPr/>
          </p:nvSpPr>
          <p:spPr>
            <a:xfrm>
              <a:off x="4683515" y="1349298"/>
              <a:ext cx="2877015" cy="47727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DCAF61-8EF5-0948-931A-F4CDE5CC5979}"/>
                </a:ext>
              </a:extLst>
            </p:cNvPr>
            <p:cNvSpPr txBox="1"/>
            <p:nvPr/>
          </p:nvSpPr>
          <p:spPr>
            <a:xfrm>
              <a:off x="5623328" y="5703758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Arena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59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DACF-EB98-F041-A7AC-73F726F6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B63D-4BA4-8A42-9D15-EC698CDBA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a fake chunk like such may not be easy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address of fake chunk may also change</a:t>
            </a:r>
          </a:p>
          <a:p>
            <a:pPr lvl="1"/>
            <a:r>
              <a:rPr lang="en-US" dirty="0"/>
              <a:t>E.g., PIE and ASLR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1CEF-0486-4546-BC35-E8E856647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3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BD5C-E3A3-5642-AA2D-6EEB659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unsorted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8B69-879E-D14D-A103-DE3EFEC9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6713" y="2864138"/>
            <a:ext cx="2588368" cy="1367744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Forward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</a:rPr>
              <a:t>&lt;-</a:t>
            </a:r>
            <a:r>
              <a:rPr lang="en-US" dirty="0"/>
              <a:t> Backward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EEBF-249B-C247-9840-8B9E0FDDC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99AE9-D757-0B4B-9B91-E756B4E15D39}"/>
              </a:ext>
            </a:extLst>
          </p:cNvPr>
          <p:cNvSpPr/>
          <p:nvPr/>
        </p:nvSpPr>
        <p:spPr>
          <a:xfrm>
            <a:off x="2327516" y="2394600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siz0x20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A3113-8068-9B46-800B-0FE2B4913FE3}"/>
              </a:ext>
            </a:extLst>
          </p:cNvPr>
          <p:cNvSpPr/>
          <p:nvPr/>
        </p:nvSpPr>
        <p:spPr>
          <a:xfrm>
            <a:off x="3269284" y="3696609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AEF1426-1AAD-F04F-BA6A-118B4EE03925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2656716" y="3334527"/>
            <a:ext cx="885701" cy="33943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9F268-FCE2-C240-A46B-28E7A6DAC7D6}"/>
              </a:ext>
            </a:extLst>
          </p:cNvPr>
          <p:cNvSpPr/>
          <p:nvPr/>
        </p:nvSpPr>
        <p:spPr>
          <a:xfrm>
            <a:off x="4613990" y="437792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BB7272-25DA-1A43-846C-8E3373BAD8F2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027388" y="4041810"/>
            <a:ext cx="430830" cy="742373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8BE338D-9B19-7A4E-AEE2-81D52C6693AF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5372703" y="4722518"/>
            <a:ext cx="445224" cy="75798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A1B3F-8D6A-3B44-A6D4-DD7EA2A40518}"/>
              </a:ext>
            </a:extLst>
          </p:cNvPr>
          <p:cNvSpPr/>
          <p:nvPr/>
        </p:nvSpPr>
        <p:spPr>
          <a:xfrm>
            <a:off x="5974307" y="507363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AC7103-A714-8849-9A41-AA50E56542E0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rot="16200000" flipV="1">
            <a:off x="4629723" y="3791324"/>
            <a:ext cx="430829" cy="74237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629F6E-1C13-D843-8B37-BFBC66E21185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rot="16200000" flipV="1">
            <a:off x="5975037" y="4472032"/>
            <a:ext cx="445223" cy="75798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93D99DD-6221-7940-A346-40834C357F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70183" y="3021368"/>
            <a:ext cx="594917" cy="7045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45837DE-C067-C54B-B99E-82A62B8BAECF}"/>
              </a:ext>
            </a:extLst>
          </p:cNvPr>
          <p:cNvCxnSpPr>
            <a:cxnSpLocks/>
          </p:cNvCxnSpPr>
          <p:nvPr/>
        </p:nvCxnSpPr>
        <p:spPr>
          <a:xfrm rot="5400000" flipH="1">
            <a:off x="3262466" y="2494607"/>
            <a:ext cx="2513213" cy="3646791"/>
          </a:xfrm>
          <a:prstGeom prst="bentConnector3">
            <a:avLst>
              <a:gd name="adj1" fmla="val -909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7059860-E8F4-EA45-9A6D-0D17C89D7CE0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rot="16200000" flipH="1">
            <a:off x="3163240" y="2161209"/>
            <a:ext cx="3180008" cy="3646791"/>
          </a:xfrm>
          <a:prstGeom prst="bentConnector5">
            <a:avLst>
              <a:gd name="adj1" fmla="val -7189"/>
              <a:gd name="adj2" fmla="val -27974"/>
              <a:gd name="adj3" fmla="val 11350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09BA84-E241-5640-8DED-95484A34CB5A}"/>
              </a:ext>
            </a:extLst>
          </p:cNvPr>
          <p:cNvSpPr/>
          <p:nvPr/>
        </p:nvSpPr>
        <p:spPr>
          <a:xfrm>
            <a:off x="2943686" y="2633031"/>
            <a:ext cx="561986" cy="414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BK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CEE8BA-175B-514A-9927-7F55DBDBAA12}"/>
              </a:ext>
            </a:extLst>
          </p:cNvPr>
          <p:cNvSpPr/>
          <p:nvPr/>
        </p:nvSpPr>
        <p:spPr>
          <a:xfrm>
            <a:off x="2355614" y="2628330"/>
            <a:ext cx="561986" cy="414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515547-D056-0941-80A8-D6D2D66581BC}"/>
              </a:ext>
            </a:extLst>
          </p:cNvPr>
          <p:cNvSpPr txBox="1"/>
          <p:nvPr/>
        </p:nvSpPr>
        <p:spPr>
          <a:xfrm>
            <a:off x="3824869" y="248672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arena -&gt; bins</a:t>
            </a:r>
          </a:p>
        </p:txBody>
      </p:sp>
    </p:spTree>
    <p:extLst>
      <p:ext uri="{BB962C8B-B14F-4D97-AF65-F5344CB8AC3E}">
        <p14:creationId xmlns:p14="http://schemas.microsoft.com/office/powerpoint/2010/main" val="2216209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4F63-79AF-1C4E-B403-9E0BF0C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with one chunk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993-6674-B94C-B12B-77E52DA0B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4E192D-4F37-6748-BD1E-C66026D54683}"/>
              </a:ext>
            </a:extLst>
          </p:cNvPr>
          <p:cNvGrpSpPr/>
          <p:nvPr/>
        </p:nvGrpSpPr>
        <p:grpSpPr>
          <a:xfrm>
            <a:off x="6895569" y="3245010"/>
            <a:ext cx="1472881" cy="1656864"/>
            <a:chOff x="3940211" y="3238518"/>
            <a:chExt cx="1472881" cy="16568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AF586B-D3D3-FE4C-9F0A-2F7DEA6F759F}"/>
                </a:ext>
              </a:extLst>
            </p:cNvPr>
            <p:cNvGrpSpPr/>
            <p:nvPr/>
          </p:nvGrpSpPr>
          <p:grpSpPr>
            <a:xfrm>
              <a:off x="3940211" y="3238518"/>
              <a:ext cx="1472881" cy="1656864"/>
              <a:chOff x="2530037" y="3436355"/>
              <a:chExt cx="1472881" cy="181680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4B2D47-8870-7B47-A539-3E54D101C346}"/>
                  </a:ext>
                </a:extLst>
              </p:cNvPr>
              <p:cNvSpPr/>
              <p:nvPr/>
            </p:nvSpPr>
            <p:spPr>
              <a:xfrm>
                <a:off x="2530037" y="3751252"/>
                <a:ext cx="1472881" cy="1501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data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086C85-D83C-6E49-8A11-BDD839025044}"/>
                  </a:ext>
                </a:extLst>
              </p:cNvPr>
              <p:cNvSpPr/>
              <p:nvPr/>
            </p:nvSpPr>
            <p:spPr>
              <a:xfrm>
                <a:off x="2530037" y="3436355"/>
                <a:ext cx="1472881" cy="314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niglet" pitchFamily="82" charset="0"/>
                  </a:rPr>
                  <a:t>metadata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B9135B-1370-FE47-8BED-0DABBD6E7C92}"/>
                </a:ext>
              </a:extLst>
            </p:cNvPr>
            <p:cNvSpPr/>
            <p:nvPr/>
          </p:nvSpPr>
          <p:spPr>
            <a:xfrm>
              <a:off x="3961524" y="3537265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3DE9A1-882E-1F4A-940B-27D8659B8911}"/>
                </a:ext>
              </a:extLst>
            </p:cNvPr>
            <p:cNvSpPr/>
            <p:nvPr/>
          </p:nvSpPr>
          <p:spPr>
            <a:xfrm>
              <a:off x="3968959" y="3834632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bw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2175DF-22ED-3D48-B0B1-88B47EB5B740}"/>
              </a:ext>
            </a:extLst>
          </p:cNvPr>
          <p:cNvGrpSpPr/>
          <p:nvPr/>
        </p:nvGrpSpPr>
        <p:grpSpPr>
          <a:xfrm>
            <a:off x="2862821" y="3415788"/>
            <a:ext cx="1643399" cy="1650154"/>
            <a:chOff x="1991964" y="2414301"/>
            <a:chExt cx="1643399" cy="16501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2A6E9-6209-F141-9A01-B26D43449C1D}"/>
                </a:ext>
              </a:extLst>
            </p:cNvPr>
            <p:cNvSpPr txBox="1"/>
            <p:nvPr/>
          </p:nvSpPr>
          <p:spPr>
            <a:xfrm>
              <a:off x="1991964" y="3129391"/>
              <a:ext cx="16433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fd</a:t>
              </a:r>
              <a:r>
                <a:rPr lang="en-US" sz="24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833D23-FF1A-CE4A-822E-49EEC5C373E9}"/>
                </a:ext>
              </a:extLst>
            </p:cNvPr>
            <p:cNvSpPr txBox="1"/>
            <p:nvPr/>
          </p:nvSpPr>
          <p:spPr>
            <a:xfrm>
              <a:off x="1991964" y="3602790"/>
              <a:ext cx="16433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Sniglet" pitchFamily="82" charset="0"/>
                </a:rPr>
                <a:t>bw</a:t>
              </a:r>
              <a:r>
                <a:rPr lang="en-US" sz="24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1CE57B-98B4-8A47-842F-5F5156F0D00B}"/>
                </a:ext>
              </a:extLst>
            </p:cNvPr>
            <p:cNvSpPr/>
            <p:nvPr/>
          </p:nvSpPr>
          <p:spPr>
            <a:xfrm>
              <a:off x="1991964" y="2414301"/>
              <a:ext cx="1643399" cy="7129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niglet" pitchFamily="82" charset="0"/>
                </a:rPr>
                <a:t>metadata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D53F0BA-AE04-4A40-99F4-89DB0F9CF38B}"/>
              </a:ext>
            </a:extLst>
          </p:cNvPr>
          <p:cNvSpPr txBox="1"/>
          <p:nvPr/>
        </p:nvSpPr>
        <p:spPr>
          <a:xfrm>
            <a:off x="2233423" y="5219833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main_arena</a:t>
            </a:r>
            <a:r>
              <a:rPr lang="en-US" sz="2000" dirty="0">
                <a:latin typeface="Courier" pitchFamily="2" charset="0"/>
              </a:rPr>
              <a:t> @ </a:t>
            </a:r>
            <a:r>
              <a:rPr lang="en-US" sz="2000" dirty="0" err="1">
                <a:latin typeface="Courier" pitchFamily="2" charset="0"/>
              </a:rPr>
              <a:t>glibc</a:t>
            </a:r>
            <a:endParaRPr lang="en-US" sz="2000" dirty="0">
              <a:latin typeface="Courier" pitchFamily="2" charset="0"/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1823C83-4EAF-A845-849B-E205C18A07F7}"/>
              </a:ext>
            </a:extLst>
          </p:cNvPr>
          <p:cNvCxnSpPr>
            <a:cxnSpLocks/>
          </p:cNvCxnSpPr>
          <p:nvPr/>
        </p:nvCxnSpPr>
        <p:spPr>
          <a:xfrm flipV="1">
            <a:off x="4534968" y="3241617"/>
            <a:ext cx="2360601" cy="9597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BFE52FD-3191-ED4C-8E82-CE41157C24B8}"/>
              </a:ext>
            </a:extLst>
          </p:cNvPr>
          <p:cNvCxnSpPr>
            <a:cxnSpLocks/>
          </p:cNvCxnSpPr>
          <p:nvPr/>
        </p:nvCxnSpPr>
        <p:spPr>
          <a:xfrm flipH="1" flipV="1">
            <a:off x="2862821" y="3445693"/>
            <a:ext cx="5483322" cy="89248"/>
          </a:xfrm>
          <a:prstGeom prst="bentConnector5">
            <a:avLst>
              <a:gd name="adj1" fmla="val -4169"/>
              <a:gd name="adj2" fmla="val 755569"/>
              <a:gd name="adj3" fmla="val 1041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AD2BF7F-AA66-9340-AF88-D8B9C77D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0677" y="3053812"/>
            <a:ext cx="2588368" cy="1367744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3221222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FA93-48B8-AD4A-B865-872435C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17E5C-CC72-FE40-AC56-EEDFB8EC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819" y="1375454"/>
            <a:ext cx="9290766" cy="384737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41168-5814-9F4E-9F20-896F81A4A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89FBE-6144-E040-871E-D982ECA42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5"/>
          <a:stretch/>
        </p:blipFill>
        <p:spPr>
          <a:xfrm>
            <a:off x="1370121" y="1642632"/>
            <a:ext cx="9121698" cy="685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750CA-CD2C-5E4B-AD70-E703C11A2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20" y="2526310"/>
            <a:ext cx="9121698" cy="2881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10BBA1-9BBF-9A4E-82C7-0EB9D28C2A1D}"/>
              </a:ext>
            </a:extLst>
          </p:cNvPr>
          <p:cNvSpPr/>
          <p:nvPr/>
        </p:nvSpPr>
        <p:spPr>
          <a:xfrm>
            <a:off x="2718774" y="4388003"/>
            <a:ext cx="2308302" cy="3233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A48CE3-A71A-3D4B-83EE-7472DC4D7135}"/>
              </a:ext>
            </a:extLst>
          </p:cNvPr>
          <p:cNvCxnSpPr>
            <a:cxnSpLocks/>
          </p:cNvCxnSpPr>
          <p:nvPr/>
        </p:nvCxnSpPr>
        <p:spPr>
          <a:xfrm flipH="1" flipV="1">
            <a:off x="2863740" y="2328558"/>
            <a:ext cx="669075" cy="191448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91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2424604"/>
            <a:ext cx="5023200" cy="1546400"/>
          </a:xfrm>
        </p:spPr>
        <p:txBody>
          <a:bodyPr anchor="ctr"/>
          <a:lstStyle/>
          <a:p>
            <a:r>
              <a:rPr lang="en-US" dirty="0"/>
              <a:t>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7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671D4-2A4F-B84B-9C19-4A33F8BB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6ADCE-9083-5444-AF70-5131804FE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73538-A356-CD41-BD3F-A97AB822C481}"/>
              </a:ext>
            </a:extLst>
          </p:cNvPr>
          <p:cNvSpPr/>
          <p:nvPr/>
        </p:nvSpPr>
        <p:spPr>
          <a:xfrm>
            <a:off x="2196796" y="4772718"/>
            <a:ext cx="7605131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niglet" pitchFamily="82" charset="0"/>
              </a:rPr>
              <a:t>Reverse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AFE1B-46E3-924B-B3C5-56071A75ABCB}"/>
              </a:ext>
            </a:extLst>
          </p:cNvPr>
          <p:cNvSpPr/>
          <p:nvPr/>
        </p:nvSpPr>
        <p:spPr>
          <a:xfrm>
            <a:off x="2196796" y="1505410"/>
            <a:ext cx="7605131" cy="277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latin typeface="Sniglet" pitchFamily="82" charset="0"/>
              </a:rPr>
              <a:t>Pwn</a:t>
            </a:r>
            <a:endParaRPr lang="en-US" sz="3200" dirty="0">
              <a:latin typeface="Sniglet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44D9F-CE4D-A74A-8158-28F1D6E0CCB1}"/>
              </a:ext>
            </a:extLst>
          </p:cNvPr>
          <p:cNvSpPr/>
          <p:nvPr/>
        </p:nvSpPr>
        <p:spPr>
          <a:xfrm>
            <a:off x="4972536" y="1777688"/>
            <a:ext cx="2127983" cy="182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niglet" pitchFamily="82" charset="0"/>
              </a:rPr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E62A4-0183-2942-BE92-9A2882E88A4F}"/>
              </a:ext>
            </a:extLst>
          </p:cNvPr>
          <p:cNvSpPr/>
          <p:nvPr/>
        </p:nvSpPr>
        <p:spPr>
          <a:xfrm>
            <a:off x="7336588" y="1777688"/>
            <a:ext cx="2127983" cy="182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niglet" pitchFamily="82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804B7-FB6A-074B-AC59-A92273C4F0F6}"/>
              </a:ext>
            </a:extLst>
          </p:cNvPr>
          <p:cNvSpPr/>
          <p:nvPr/>
        </p:nvSpPr>
        <p:spPr>
          <a:xfrm>
            <a:off x="2705202" y="1777688"/>
            <a:ext cx="2127983" cy="182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niglet" pitchFamily="82" charset="0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928431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0BE3F-E454-374B-992F-3D13F878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B783A-C392-6340-8E36-2F5A1A6AA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Understand the semantics of a program</a:t>
            </a:r>
          </a:p>
          <a:p>
            <a:r>
              <a:rPr lang="en-US" dirty="0"/>
              <a:t>Functions may be stripped --- no function name</a:t>
            </a:r>
          </a:p>
          <a:p>
            <a:r>
              <a:rPr lang="en-US" dirty="0"/>
              <a:t>Tool: </a:t>
            </a:r>
          </a:p>
          <a:p>
            <a:pPr lvl="1"/>
            <a:r>
              <a:rPr lang="en-US" dirty="0"/>
              <a:t>Static: Disassembler and </a:t>
            </a:r>
            <a:r>
              <a:rPr lang="en-US" dirty="0" err="1"/>
              <a:t>Decompiler</a:t>
            </a:r>
            <a:endParaRPr lang="en-US" dirty="0"/>
          </a:p>
          <a:p>
            <a:pPr lvl="2"/>
            <a:r>
              <a:rPr lang="en-US" dirty="0"/>
              <a:t>IDA, </a:t>
            </a:r>
            <a:r>
              <a:rPr lang="en-US" dirty="0" err="1"/>
              <a:t>Ghidra</a:t>
            </a:r>
            <a:endParaRPr lang="en-US" dirty="0"/>
          </a:p>
          <a:p>
            <a:pPr lvl="1"/>
            <a:r>
              <a:rPr lang="en-US" dirty="0"/>
              <a:t>Dynamic: </a:t>
            </a:r>
          </a:p>
          <a:p>
            <a:pPr lvl="2"/>
            <a:r>
              <a:rPr lang="en-US" dirty="0" err="1"/>
              <a:t>gdb</a:t>
            </a:r>
            <a:r>
              <a:rPr lang="en-US" dirty="0"/>
              <a:t> (</a:t>
            </a:r>
            <a:r>
              <a:rPr lang="en-US" dirty="0" err="1"/>
              <a:t>pwndbg</a:t>
            </a:r>
            <a:r>
              <a:rPr lang="en-US" dirty="0"/>
              <a:t>, </a:t>
            </a:r>
            <a:r>
              <a:rPr lang="en-US" dirty="0" err="1"/>
              <a:t>gef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9BBEB-D80C-9E46-878C-FA49AB6EF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4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B252-B2AE-3A47-947A-65384A9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Pwning</a:t>
            </a:r>
            <a:r>
              <a:rPr lang="en-US" dirty="0"/>
              <a:t> --- 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1657-45D8-5A4F-B099-34830B9E1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Injection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sprintf</a:t>
            </a:r>
            <a:r>
              <a:rPr lang="en-US" dirty="0">
                <a:latin typeface="Courier" pitchFamily="2" charset="0"/>
              </a:rPr>
              <a:t>(command, “cd %s”, </a:t>
            </a:r>
            <a:r>
              <a:rPr lang="en-US" dirty="0" err="1">
                <a:latin typeface="Courier" pitchFamily="2" charset="0"/>
              </a:rPr>
              <a:t>user_input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   system(command);</a:t>
            </a:r>
          </a:p>
          <a:p>
            <a:endParaRPr lang="en-US" dirty="0"/>
          </a:p>
          <a:p>
            <a:r>
              <a:rPr lang="en-US" dirty="0"/>
              <a:t>Directory Traversal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sprintf</a:t>
            </a:r>
            <a:r>
              <a:rPr lang="en-US" dirty="0">
                <a:latin typeface="Courier" pitchFamily="2" charset="0"/>
              </a:rPr>
              <a:t>(directory, “../%s/%s”, </a:t>
            </a:r>
            <a:r>
              <a:rPr lang="en-US" dirty="0" err="1">
                <a:latin typeface="Courier" pitchFamily="2" charset="0"/>
              </a:rPr>
              <a:t>user_input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r>
              <a:rPr lang="en-US" dirty="0"/>
              <a:t>        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user_input</a:t>
            </a:r>
            <a:r>
              <a:rPr lang="en-US" dirty="0">
                <a:latin typeface="Courier" pitchFamily="2" charset="0"/>
              </a:rPr>
              <a:t>, “r”);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DCCE1-CF8E-8B40-9CE0-49823A21A8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5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3D49-BB4B-0349-8D40-06EBEE13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pwning</a:t>
            </a:r>
            <a:r>
              <a:rPr lang="en-US" dirty="0"/>
              <a:t> --- Memory corruption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5DB4-F212-AA45-8D67-DFF11EA4B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Arbitrary execution</a:t>
            </a:r>
          </a:p>
          <a:p>
            <a:r>
              <a:rPr lang="en-US" dirty="0"/>
              <a:t>Approach: Take advantage </a:t>
            </a:r>
            <a:r>
              <a:rPr lang="en-US" dirty="0">
                <a:solidFill>
                  <a:schemeClr val="accent1"/>
                </a:solidFill>
              </a:rPr>
              <a:t>a vulnerability</a:t>
            </a:r>
            <a:r>
              <a:rPr lang="en-US" dirty="0"/>
              <a:t> to overwrite an </a:t>
            </a:r>
            <a:r>
              <a:rPr lang="en-US" dirty="0">
                <a:solidFill>
                  <a:srgbClr val="FF0000"/>
                </a:solidFill>
              </a:rPr>
              <a:t>instruction pointer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malicious code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597F-26D5-2641-ADA7-2A990FF23D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2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75E4-9F72-2141-B027-3E02A59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AAB0-1F8E-174E-8B48-4BFD7DCD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Instruction pointer:</a:t>
            </a:r>
          </a:p>
          <a:p>
            <a:pPr lvl="1"/>
            <a:r>
              <a:rPr lang="en-US" dirty="0"/>
              <a:t>Overwrite saved return address</a:t>
            </a:r>
          </a:p>
          <a:p>
            <a:pPr lvl="1"/>
            <a:r>
              <a:rPr lang="en-US" dirty="0"/>
              <a:t>Overwrite GOT table</a:t>
            </a:r>
          </a:p>
          <a:p>
            <a:pPr lvl="1"/>
            <a:r>
              <a:rPr lang="en-US" dirty="0"/>
              <a:t>Overwrite hook functions in </a:t>
            </a:r>
            <a:r>
              <a:rPr lang="en-US" dirty="0" err="1"/>
              <a:t>glibc</a:t>
            </a:r>
            <a:r>
              <a:rPr lang="en-US" dirty="0"/>
              <a:t> (e.g.,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22276-D0FE-9D4D-8A4E-0A657578E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6BA8-6FFA-0E4F-9FC4-3EA9206E1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A6CE3-B4C3-5D43-8FE8-B75ED47E702B}"/>
              </a:ext>
            </a:extLst>
          </p:cNvPr>
          <p:cNvSpPr/>
          <p:nvPr/>
        </p:nvSpPr>
        <p:spPr>
          <a:xfrm>
            <a:off x="1951463" y="2557809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Use After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7DB8F-4458-EB41-AED9-224FA329CA19}"/>
              </a:ext>
            </a:extLst>
          </p:cNvPr>
          <p:cNvSpPr/>
          <p:nvPr/>
        </p:nvSpPr>
        <p:spPr>
          <a:xfrm>
            <a:off x="1951462" y="3571812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Double 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EE3-ADCC-F240-BDF1-F3EE7C3FB6C9}"/>
              </a:ext>
            </a:extLst>
          </p:cNvPr>
          <p:cNvSpPr/>
          <p:nvPr/>
        </p:nvSpPr>
        <p:spPr>
          <a:xfrm>
            <a:off x="5103541" y="162250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84934-F2B1-A64D-987E-84D548D6F90C}"/>
              </a:ext>
            </a:extLst>
          </p:cNvPr>
          <p:cNvSpPr/>
          <p:nvPr/>
        </p:nvSpPr>
        <p:spPr>
          <a:xfrm>
            <a:off x="5103541" y="255780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fastbin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1DAB-7D0A-1B46-8BF7-14BBE3500978}"/>
              </a:ext>
            </a:extLst>
          </p:cNvPr>
          <p:cNvSpPr/>
          <p:nvPr/>
        </p:nvSpPr>
        <p:spPr>
          <a:xfrm>
            <a:off x="5103541" y="3383637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unsorted bin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D5F1D-106A-C54A-BE74-FC331FD19AFF}"/>
              </a:ext>
            </a:extLst>
          </p:cNvPr>
          <p:cNvSpPr/>
          <p:nvPr/>
        </p:nvSpPr>
        <p:spPr>
          <a:xfrm>
            <a:off x="5103541" y="423202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small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7B7EB-2775-7A4B-BC53-2024F5BD126E}"/>
              </a:ext>
            </a:extLst>
          </p:cNvPr>
          <p:cNvSpPr/>
          <p:nvPr/>
        </p:nvSpPr>
        <p:spPr>
          <a:xfrm>
            <a:off x="5103540" y="507622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large bin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800CEE-A3DA-7441-A9B4-E07DC2CFDCE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936380" y="1918010"/>
            <a:ext cx="1167161" cy="935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9BA48-54A7-CE43-996D-3ECEAB142FC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36380" y="2853316"/>
            <a:ext cx="116716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769D-7793-3842-BD02-8A7395F4D0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36379" y="1918010"/>
            <a:ext cx="1167162" cy="19493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FBB742-AB79-B646-93BC-251D51C7AA9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936379" y="3679144"/>
            <a:ext cx="1167162" cy="1881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AC6E0-11EF-D74C-B8D9-1C4B3BB988B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36379" y="2853316"/>
            <a:ext cx="1167162" cy="10140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78BBB-B39A-1143-8ACA-901EA633DC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936379" y="3867319"/>
            <a:ext cx="1167162" cy="6602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457668-A8D3-8D46-9BA2-9A5D6EBD09E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936379" y="3867319"/>
            <a:ext cx="1167161" cy="15044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31A9D2-4E7C-8047-A101-0CC1D886528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936380" y="2853316"/>
            <a:ext cx="1167161" cy="8258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5FC856-F1CB-7A4C-B74A-DBFAD0573E7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936380" y="2853316"/>
            <a:ext cx="1167161" cy="16742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C26441-F1E8-124C-9147-8521D52C3B5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936380" y="2853316"/>
            <a:ext cx="1167160" cy="25184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C0F69EB-E7B9-8742-88BD-9361F2713B27}"/>
              </a:ext>
            </a:extLst>
          </p:cNvPr>
          <p:cNvSpPr/>
          <p:nvPr/>
        </p:nvSpPr>
        <p:spPr>
          <a:xfrm>
            <a:off x="1951462" y="4585815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Overflow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AF912F-7CF4-384C-8BD0-289664D6EDCC}"/>
              </a:ext>
            </a:extLst>
          </p:cNvPr>
          <p:cNvSpPr/>
          <p:nvPr/>
        </p:nvSpPr>
        <p:spPr>
          <a:xfrm>
            <a:off x="1951461" y="1661906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Off-by-null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2DAA9-E7BC-C040-A0D4-F508DDD80A9A}"/>
              </a:ext>
            </a:extLst>
          </p:cNvPr>
          <p:cNvSpPr/>
          <p:nvPr/>
        </p:nvSpPr>
        <p:spPr>
          <a:xfrm>
            <a:off x="1951461" y="5479068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F5FE31-83CB-6B4B-9E8C-E85C625A86DD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>
            <a:off x="3936379" y="4881322"/>
            <a:ext cx="1167161" cy="4904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37961-194B-FE4F-904E-E993B3550871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3936378" y="1957413"/>
            <a:ext cx="1167162" cy="341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E78480-D743-5149-A31F-1E4FBD939028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 flipV="1">
            <a:off x="3936379" y="2853316"/>
            <a:ext cx="1167162" cy="20280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D57CC4-1065-0843-BB41-854A83BDD845}"/>
              </a:ext>
            </a:extLst>
          </p:cNvPr>
          <p:cNvSpPr txBox="1"/>
          <p:nvPr/>
        </p:nvSpPr>
        <p:spPr>
          <a:xfrm>
            <a:off x="4190998" y="3440423"/>
            <a:ext cx="65792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16FCCF-C01E-3040-BC5C-A34CDB443946}"/>
              </a:ext>
            </a:extLst>
          </p:cNvPr>
          <p:cNvGrpSpPr/>
          <p:nvPr/>
        </p:nvGrpSpPr>
        <p:grpSpPr>
          <a:xfrm>
            <a:off x="4683515" y="1349298"/>
            <a:ext cx="2877015" cy="4816125"/>
            <a:chOff x="4683515" y="1349298"/>
            <a:chExt cx="2877015" cy="481612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322ADE-35E1-C944-A515-FBD6A4BD4508}"/>
                </a:ext>
              </a:extLst>
            </p:cNvPr>
            <p:cNvSpPr/>
            <p:nvPr/>
          </p:nvSpPr>
          <p:spPr>
            <a:xfrm>
              <a:off x="4683515" y="1349298"/>
              <a:ext cx="2877015" cy="47727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0E30D6-74E6-6F48-86C4-59A9751DEE5D}"/>
                </a:ext>
              </a:extLst>
            </p:cNvPr>
            <p:cNvSpPr txBox="1"/>
            <p:nvPr/>
          </p:nvSpPr>
          <p:spPr>
            <a:xfrm>
              <a:off x="5623328" y="5703758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Arena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76290A-9AFB-9C47-AD20-8C306951B25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3936378" y="5774575"/>
            <a:ext cx="1686950" cy="1600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086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32A1-3006-B142-B0E3-F8A3DB01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255E6-D494-3544-A767-D0F7FC785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Malicous</a:t>
            </a:r>
            <a:r>
              <a:rPr lang="en-US" dirty="0"/>
              <a:t> code pointer:</a:t>
            </a:r>
          </a:p>
          <a:p>
            <a:pPr lvl="1"/>
            <a:r>
              <a:rPr lang="en-US" dirty="0"/>
              <a:t>the winning function</a:t>
            </a:r>
          </a:p>
          <a:p>
            <a:pPr lvl="1"/>
            <a:r>
              <a:rPr lang="en-US" dirty="0"/>
              <a:t>shellcode</a:t>
            </a:r>
          </a:p>
          <a:p>
            <a:pPr lvl="1"/>
            <a:r>
              <a:rPr lang="en-US" dirty="0"/>
              <a:t>ROP gadget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95494-FE0C-034D-BBDF-22002B53C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7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ADE5-0967-7043-834F-09F30D60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E432-5A00-104C-94A9-CFD0256C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3782584" cy="3847374"/>
          </a:xfrm>
        </p:spPr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8666-BFCF-3542-AEDF-C62A90A7B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624433-FB61-C24D-9503-CC78B1DD7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0726"/>
              </p:ext>
            </p:extLst>
          </p:nvPr>
        </p:nvGraphicFramePr>
        <p:xfrm>
          <a:off x="7740926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47091-8AEB-EA4A-B43D-6D03C44DF533}"/>
              </a:ext>
            </a:extLst>
          </p:cNvPr>
          <p:cNvSpPr txBox="1"/>
          <p:nvPr/>
        </p:nvSpPr>
        <p:spPr>
          <a:xfrm>
            <a:off x="6650191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9421A-257D-C54B-842F-63A5E7660FBD}"/>
              </a:ext>
            </a:extLst>
          </p:cNvPr>
          <p:cNvSpPr txBox="1"/>
          <p:nvPr/>
        </p:nvSpPr>
        <p:spPr>
          <a:xfrm>
            <a:off x="6636335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F557B-1EFF-BF4C-8A0D-8BA37CB5C00A}"/>
              </a:ext>
            </a:extLst>
          </p:cNvPr>
          <p:cNvSpPr/>
          <p:nvPr/>
        </p:nvSpPr>
        <p:spPr>
          <a:xfrm>
            <a:off x="7752024" y="2402567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A9F16-8C71-A048-AFB6-B6A90DF4FAE5}"/>
              </a:ext>
            </a:extLst>
          </p:cNvPr>
          <p:cNvSpPr txBox="1"/>
          <p:nvPr/>
        </p:nvSpPr>
        <p:spPr>
          <a:xfrm>
            <a:off x="7199047" y="4735819"/>
            <a:ext cx="3416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malicious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0C52D-BDBC-3748-9788-88E91E372F67}"/>
              </a:ext>
            </a:extLst>
          </p:cNvPr>
          <p:cNvSpPr txBox="1"/>
          <p:nvPr/>
        </p:nvSpPr>
        <p:spPr>
          <a:xfrm>
            <a:off x="6096000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AEA978F-BA9E-F544-BD5A-85F726F9ED8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23103" y="4935873"/>
            <a:ext cx="775945" cy="70171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40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74D7-7228-8946-A3E7-018EA4F9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D822-0A92-0148-B16B-90B9738D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790" y="2061256"/>
            <a:ext cx="4693267" cy="3847374"/>
          </a:xfrm>
        </p:spPr>
        <p:txBody>
          <a:bodyPr/>
          <a:lstStyle/>
          <a:p>
            <a:r>
              <a:rPr lang="en-US" dirty="0"/>
              <a:t>Format String</a:t>
            </a:r>
          </a:p>
          <a:p>
            <a:endParaRPr lang="en-US" dirty="0"/>
          </a:p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%11$n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padd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0F3E-FC71-754A-BD2C-A4260D35E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D0321A-03BE-4547-BD0E-F1409EE4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41920"/>
              </p:ext>
            </p:extLst>
          </p:nvPr>
        </p:nvGraphicFramePr>
        <p:xfrm>
          <a:off x="8052302" y="1477015"/>
          <a:ext cx="2333270" cy="417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200x%020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0x%0200x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1$n\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npadd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DB6998-C5B3-2945-A46A-2E40969413B0}"/>
              </a:ext>
            </a:extLst>
          </p:cNvPr>
          <p:cNvSpPr txBox="1"/>
          <p:nvPr/>
        </p:nvSpPr>
        <p:spPr>
          <a:xfrm>
            <a:off x="6908813" y="355893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7435F-2DCA-3141-8A12-67CFB9E5FDD9}"/>
              </a:ext>
            </a:extLst>
          </p:cNvPr>
          <p:cNvSpPr txBox="1"/>
          <p:nvPr/>
        </p:nvSpPr>
        <p:spPr>
          <a:xfrm>
            <a:off x="6922981" y="2046334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FDF8-C526-6E48-A07B-7BCBF50ED828}"/>
              </a:ext>
            </a:extLst>
          </p:cNvPr>
          <p:cNvSpPr txBox="1"/>
          <p:nvPr/>
        </p:nvSpPr>
        <p:spPr>
          <a:xfrm>
            <a:off x="6354622" y="3919154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529236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F67-7E13-1343-8275-A309BAF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A206-BFEB-1D44-AECE-17FE48577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D3742-7D75-1649-B6E7-17911D347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BB179-0EF2-1849-BB6C-898436706BFD}"/>
              </a:ext>
            </a:extLst>
          </p:cNvPr>
          <p:cNvSpPr/>
          <p:nvPr/>
        </p:nvSpPr>
        <p:spPr>
          <a:xfrm>
            <a:off x="5561371" y="153596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DB059-F688-554D-8931-14DBF6ACA937}"/>
              </a:ext>
            </a:extLst>
          </p:cNvPr>
          <p:cNvSpPr/>
          <p:nvPr/>
        </p:nvSpPr>
        <p:spPr>
          <a:xfrm>
            <a:off x="6776968" y="153596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06FF3-14DD-8A44-9A69-1417D516B727}"/>
              </a:ext>
            </a:extLst>
          </p:cNvPr>
          <p:cNvSpPr/>
          <p:nvPr/>
        </p:nvSpPr>
        <p:spPr>
          <a:xfrm>
            <a:off x="7992565" y="153596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AAAB3-0123-7542-BB44-77EE68624424}"/>
              </a:ext>
            </a:extLst>
          </p:cNvPr>
          <p:cNvSpPr/>
          <p:nvPr/>
        </p:nvSpPr>
        <p:spPr>
          <a:xfrm>
            <a:off x="9208162" y="153596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FD71A-217B-6547-8B0E-8B738DB43CF1}"/>
              </a:ext>
            </a:extLst>
          </p:cNvPr>
          <p:cNvSpPr/>
          <p:nvPr/>
        </p:nvSpPr>
        <p:spPr>
          <a:xfrm>
            <a:off x="6503139" y="283797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2EB141A-9A6E-814E-80BC-961B05A0DB80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5890571" y="2475891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C4E68-6FAD-1949-8163-F2E212D6C643}"/>
              </a:ext>
            </a:extLst>
          </p:cNvPr>
          <p:cNvSpPr/>
          <p:nvPr/>
        </p:nvSpPr>
        <p:spPr>
          <a:xfrm>
            <a:off x="7847845" y="3519289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1DE479-C1D4-3840-BD40-E3E32EA06D5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7261243" y="3183174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B0F1DBF-575F-6C41-B2A0-224ADD3C6ECD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8606558" y="3863882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7D434-C106-A34D-AF70-A6821F164E4F}"/>
              </a:ext>
            </a:extLst>
          </p:cNvPr>
          <p:cNvSpPr/>
          <p:nvPr/>
        </p:nvSpPr>
        <p:spPr>
          <a:xfrm>
            <a:off x="9208162" y="4214999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8DC3367-8256-8A46-87BF-55B59F31DEAD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6239788" y="3909213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52661-C203-0941-BB0E-C48D3685D518}"/>
              </a:ext>
            </a:extLst>
          </p:cNvPr>
          <p:cNvSpPr/>
          <p:nvPr/>
        </p:nvSpPr>
        <p:spPr>
          <a:xfrm>
            <a:off x="7043579" y="4462517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6B8817-41F3-D449-9603-6E7586493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20"/>
          <a:stretch/>
        </p:blipFill>
        <p:spPr>
          <a:xfrm>
            <a:off x="5717480" y="5238282"/>
            <a:ext cx="5010254" cy="5009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74C289-AE66-4741-BC5E-91BE4B0C2289}"/>
              </a:ext>
            </a:extLst>
          </p:cNvPr>
          <p:cNvCxnSpPr/>
          <p:nvPr/>
        </p:nvCxnSpPr>
        <p:spPr>
          <a:xfrm>
            <a:off x="6984847" y="5502221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52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F67-7E13-1343-8275-A309BAF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A206-BFEB-1D44-AECE-17FE48577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double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D3742-7D75-1649-B6E7-17911D347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2C35-E7F8-4748-9E9C-79A6D56F0B97}"/>
              </a:ext>
            </a:extLst>
          </p:cNvPr>
          <p:cNvSpPr/>
          <p:nvPr/>
        </p:nvSpPr>
        <p:spPr>
          <a:xfrm>
            <a:off x="5494464" y="1433621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485DB-AAE5-2748-AE08-3C6ED41248E2}"/>
              </a:ext>
            </a:extLst>
          </p:cNvPr>
          <p:cNvSpPr/>
          <p:nvPr/>
        </p:nvSpPr>
        <p:spPr>
          <a:xfrm>
            <a:off x="6710061" y="1433621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494FC5-5D34-B040-9AB3-EA2FD6B39BF0}"/>
              </a:ext>
            </a:extLst>
          </p:cNvPr>
          <p:cNvSpPr/>
          <p:nvPr/>
        </p:nvSpPr>
        <p:spPr>
          <a:xfrm>
            <a:off x="7925658" y="1433621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757C4-2180-3844-AEA8-A9B64A6976D4}"/>
              </a:ext>
            </a:extLst>
          </p:cNvPr>
          <p:cNvSpPr/>
          <p:nvPr/>
        </p:nvSpPr>
        <p:spPr>
          <a:xfrm>
            <a:off x="9141255" y="1433621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C3D0BE-49D3-D641-ABB7-20BC84F474B2}"/>
              </a:ext>
            </a:extLst>
          </p:cNvPr>
          <p:cNvSpPr/>
          <p:nvPr/>
        </p:nvSpPr>
        <p:spPr>
          <a:xfrm>
            <a:off x="6436232" y="237879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928DF4-CE98-E04E-945F-20952B882B49}"/>
              </a:ext>
            </a:extLst>
          </p:cNvPr>
          <p:cNvCxnSpPr>
            <a:stCxn id="17" idx="2"/>
            <a:endCxn id="21" idx="1"/>
          </p:cNvCxnSpPr>
          <p:nvPr/>
        </p:nvCxnSpPr>
        <p:spPr>
          <a:xfrm rot="16200000" flipH="1">
            <a:off x="6002083" y="2195129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A72720-D048-9A4D-856D-A4C3DE3DF904}"/>
              </a:ext>
            </a:extLst>
          </p:cNvPr>
          <p:cNvSpPr/>
          <p:nvPr/>
        </p:nvSpPr>
        <p:spPr>
          <a:xfrm>
            <a:off x="5494464" y="431205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53EC8B-E098-C84B-A1DC-1F1B316A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20"/>
          <a:stretch/>
        </p:blipFill>
        <p:spPr>
          <a:xfrm>
            <a:off x="5494464" y="5043013"/>
            <a:ext cx="5010254" cy="5009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BCBBF7F-EA23-C046-9EC5-2B0574938931}"/>
              </a:ext>
            </a:extLst>
          </p:cNvPr>
          <p:cNvSpPr txBox="1"/>
          <p:nvPr/>
        </p:nvSpPr>
        <p:spPr>
          <a:xfrm>
            <a:off x="6947391" y="433125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6C9F1D-76F4-C748-94E6-8DA47CC794F1}"/>
              </a:ext>
            </a:extLst>
          </p:cNvPr>
          <p:cNvCxnSpPr/>
          <p:nvPr/>
        </p:nvCxnSpPr>
        <p:spPr>
          <a:xfrm>
            <a:off x="6784127" y="5312654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4D80B06-F905-B240-B1DF-0C21065BA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5268" y="3231364"/>
            <a:ext cx="962896" cy="283477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CDAAA-4371-2844-9678-67FBB8374255}"/>
              </a:ext>
            </a:extLst>
          </p:cNvPr>
          <p:cNvSpPr/>
          <p:nvPr/>
        </p:nvSpPr>
        <p:spPr>
          <a:xfrm>
            <a:off x="7118455" y="3593658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939288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F67-7E13-1343-8275-A309BAF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A206-BFEB-1D44-AECE-17FE4857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3489398" cy="3847374"/>
          </a:xfrm>
        </p:spPr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D3742-7D75-1649-B6E7-17911D347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74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23069C-9697-204F-9DFF-751D0DFB8602}"/>
              </a:ext>
            </a:extLst>
          </p:cNvPr>
          <p:cNvSpPr/>
          <p:nvPr/>
        </p:nvSpPr>
        <p:spPr>
          <a:xfrm>
            <a:off x="5472155" y="156198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58918B-2666-6244-9042-486287E4F71E}"/>
              </a:ext>
            </a:extLst>
          </p:cNvPr>
          <p:cNvSpPr/>
          <p:nvPr/>
        </p:nvSpPr>
        <p:spPr>
          <a:xfrm>
            <a:off x="6687752" y="156198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C1F06-AB86-F842-BB0F-946F3E27675F}"/>
              </a:ext>
            </a:extLst>
          </p:cNvPr>
          <p:cNvSpPr/>
          <p:nvPr/>
        </p:nvSpPr>
        <p:spPr>
          <a:xfrm>
            <a:off x="7903349" y="156198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9734E4-2BF5-024C-9B8F-96E883AEF7A6}"/>
              </a:ext>
            </a:extLst>
          </p:cNvPr>
          <p:cNvSpPr/>
          <p:nvPr/>
        </p:nvSpPr>
        <p:spPr>
          <a:xfrm>
            <a:off x="9118946" y="1561984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19DF2B-27E3-EB41-8055-D145AA4E4F4C}"/>
              </a:ext>
            </a:extLst>
          </p:cNvPr>
          <p:cNvSpPr/>
          <p:nvPr/>
        </p:nvSpPr>
        <p:spPr>
          <a:xfrm>
            <a:off x="6413922" y="2507155"/>
            <a:ext cx="1204667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C6F2455-CF5D-204A-A115-0681BACED918}"/>
              </a:ext>
            </a:extLst>
          </p:cNvPr>
          <p:cNvCxnSpPr>
            <a:cxnSpLocks/>
            <a:stCxn id="29" idx="2"/>
            <a:endCxn id="33" idx="1"/>
          </p:cNvCxnSpPr>
          <p:nvPr/>
        </p:nvCxnSpPr>
        <p:spPr>
          <a:xfrm rot="16200000" flipH="1">
            <a:off x="5979774" y="2323493"/>
            <a:ext cx="528863" cy="339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6083C-3424-684C-AEE3-7AD76E02D012}"/>
              </a:ext>
            </a:extLst>
          </p:cNvPr>
          <p:cNvCxnSpPr/>
          <p:nvPr/>
        </p:nvCxnSpPr>
        <p:spPr>
          <a:xfrm>
            <a:off x="6761818" y="5441017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E1EEBE3-6FEC-4546-AC79-CB881B05A2B2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6371857" y="3448937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DB476-1F5E-DB44-8881-66311D8A9986}"/>
              </a:ext>
            </a:extLst>
          </p:cNvPr>
          <p:cNvSpPr/>
          <p:nvPr/>
        </p:nvSpPr>
        <p:spPr>
          <a:xfrm>
            <a:off x="7096146" y="3922740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024D9C-25CA-424B-89B3-4D8F340FD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20"/>
          <a:stretch/>
        </p:blipFill>
        <p:spPr>
          <a:xfrm>
            <a:off x="5472155" y="5171376"/>
            <a:ext cx="5010254" cy="50097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D01663-0CAC-304F-B14B-25CBBF62A6C7}"/>
              </a:ext>
            </a:extLst>
          </p:cNvPr>
          <p:cNvCxnSpPr/>
          <p:nvPr/>
        </p:nvCxnSpPr>
        <p:spPr>
          <a:xfrm>
            <a:off x="6812668" y="5341436"/>
            <a:ext cx="35109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FFDB7F-95EB-FB4D-897F-1CDD46DADAB9}"/>
              </a:ext>
            </a:extLst>
          </p:cNvPr>
          <p:cNvCxnSpPr>
            <a:cxnSpLocks/>
          </p:cNvCxnSpPr>
          <p:nvPr/>
        </p:nvCxnSpPr>
        <p:spPr>
          <a:xfrm>
            <a:off x="6813264" y="5516139"/>
            <a:ext cx="1587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57D58DB-F54F-A943-B2CC-0EE34A1ECE93}"/>
              </a:ext>
            </a:extLst>
          </p:cNvPr>
          <p:cNvSpPr txBox="1"/>
          <p:nvPr/>
        </p:nvSpPr>
        <p:spPr>
          <a:xfrm>
            <a:off x="6255828" y="46946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Sniglet" pitchFamily="82" charset="0"/>
              </a:rPr>
              <a:t>chunk0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1D1426-40F7-644B-808A-431664B2FB77}"/>
              </a:ext>
            </a:extLst>
          </p:cNvPr>
          <p:cNvCxnSpPr/>
          <p:nvPr/>
        </p:nvCxnSpPr>
        <p:spPr>
          <a:xfrm>
            <a:off x="6976290" y="5004479"/>
            <a:ext cx="267629" cy="76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5B00E9-8381-5144-B37A-1E959ECBFA73}"/>
              </a:ext>
            </a:extLst>
          </p:cNvPr>
          <p:cNvSpPr txBox="1"/>
          <p:nvPr/>
        </p:nvSpPr>
        <p:spPr>
          <a:xfrm>
            <a:off x="9249835" y="476400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Sniglet" pitchFamily="82" charset="0"/>
              </a:rPr>
              <a:t>chunk1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FCF7AD-FAFD-6E4A-8BCB-D23BCC439464}"/>
              </a:ext>
            </a:extLst>
          </p:cNvPr>
          <p:cNvCxnSpPr>
            <a:cxnSpLocks/>
          </p:cNvCxnSpPr>
          <p:nvPr/>
        </p:nvCxnSpPr>
        <p:spPr>
          <a:xfrm flipH="1">
            <a:off x="9171178" y="5051111"/>
            <a:ext cx="262769" cy="11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031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462-B1A4-E243-8740-0D80AFB4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5F2D-59A4-1744-88D7-2A968C2DE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065D8-68BC-0C42-97A9-0B5EE664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75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2B9E3-6AE6-0B45-BC72-F5EEC63961EA}"/>
              </a:ext>
            </a:extLst>
          </p:cNvPr>
          <p:cNvGrpSpPr/>
          <p:nvPr/>
        </p:nvGrpSpPr>
        <p:grpSpPr>
          <a:xfrm>
            <a:off x="2305982" y="2831307"/>
            <a:ext cx="7027589" cy="3077322"/>
            <a:chOff x="1402733" y="1876502"/>
            <a:chExt cx="9050704" cy="39632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D3EC42-E2DC-2242-99BC-0FA12CBE4DB9}"/>
                </a:ext>
              </a:extLst>
            </p:cNvPr>
            <p:cNvGrpSpPr/>
            <p:nvPr/>
          </p:nvGrpSpPr>
          <p:grpSpPr>
            <a:xfrm>
              <a:off x="1402733" y="1876502"/>
              <a:ext cx="6290507" cy="1637951"/>
              <a:chOff x="2132056" y="3782588"/>
              <a:chExt cx="6290507" cy="180174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1502648-1698-1644-AB5D-9F961B867FDB}"/>
                  </a:ext>
                </a:extLst>
              </p:cNvPr>
              <p:cNvGrpSpPr/>
              <p:nvPr/>
            </p:nvGrpSpPr>
            <p:grpSpPr>
              <a:xfrm>
                <a:off x="2769409" y="4241500"/>
                <a:ext cx="5653154" cy="1342834"/>
                <a:chOff x="2158246" y="2866632"/>
                <a:chExt cx="5653154" cy="1472459"/>
              </a:xfrm>
            </p:grpSpPr>
            <p:cxnSp>
              <p:nvCxnSpPr>
                <p:cNvPr id="8" name="Elbow Connector 7">
                  <a:extLst>
                    <a:ext uri="{FF2B5EF4-FFF2-40B4-BE49-F238E27FC236}">
                      <a16:creationId xmlns:a16="http://schemas.microsoft.com/office/drawing/2014/main" id="{5106EB87-6F51-1F4C-B3CC-B1745C4AF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86848" y="2838030"/>
                  <a:ext cx="314586" cy="371789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133FB7E-E2E0-5642-91E7-5D48A984B8C7}"/>
                    </a:ext>
                  </a:extLst>
                </p:cNvPr>
                <p:cNvGrpSpPr/>
                <p:nvPr/>
              </p:nvGrpSpPr>
              <p:grpSpPr>
                <a:xfrm>
                  <a:off x="2530037" y="3179879"/>
                  <a:ext cx="1472881" cy="1159212"/>
                  <a:chOff x="2530037" y="3436355"/>
                  <a:chExt cx="1472881" cy="1159212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F58E05B-FAB6-A745-B043-691F158EBDD2}"/>
                      </a:ext>
                    </a:extLst>
                  </p:cNvPr>
                  <p:cNvSpPr/>
                  <p:nvPr/>
                </p:nvSpPr>
                <p:spPr>
                  <a:xfrm>
                    <a:off x="2530037" y="3751254"/>
                    <a:ext cx="1472881" cy="84431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data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2A763BA-D095-D04B-B11D-55B99701136B}"/>
                      </a:ext>
                    </a:extLst>
                  </p:cNvPr>
                  <p:cNvSpPr/>
                  <p:nvPr/>
                </p:nvSpPr>
                <p:spPr>
                  <a:xfrm>
                    <a:off x="2530037" y="3436355"/>
                    <a:ext cx="1472881" cy="3148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F7987E0-E267-E947-9AA5-68B77B036C31}"/>
                    </a:ext>
                  </a:extLst>
                </p:cNvPr>
                <p:cNvGrpSpPr/>
                <p:nvPr/>
              </p:nvGrpSpPr>
              <p:grpSpPr>
                <a:xfrm>
                  <a:off x="4423127" y="3179879"/>
                  <a:ext cx="1472881" cy="1159212"/>
                  <a:chOff x="4936082" y="3436355"/>
                  <a:chExt cx="1472881" cy="115921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4DC4062-F1D7-0943-8FCE-66EE8C0CBEEA}"/>
                      </a:ext>
                    </a:extLst>
                  </p:cNvPr>
                  <p:cNvSpPr/>
                  <p:nvPr/>
                </p:nvSpPr>
                <p:spPr>
                  <a:xfrm>
                    <a:off x="4936082" y="3751254"/>
                    <a:ext cx="1472881" cy="84431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data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3F5D95D-EEE2-F04E-A9B3-8478908A711C}"/>
                      </a:ext>
                    </a:extLst>
                  </p:cNvPr>
                  <p:cNvSpPr/>
                  <p:nvPr/>
                </p:nvSpPr>
                <p:spPr>
                  <a:xfrm>
                    <a:off x="4936082" y="3436355"/>
                    <a:ext cx="1472881" cy="3148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C890639-C7E1-3249-9436-99F762A64CAF}"/>
                    </a:ext>
                  </a:extLst>
                </p:cNvPr>
                <p:cNvGrpSpPr/>
                <p:nvPr/>
              </p:nvGrpSpPr>
              <p:grpSpPr>
                <a:xfrm>
                  <a:off x="6338519" y="3179879"/>
                  <a:ext cx="1472881" cy="1159212"/>
                  <a:chOff x="4936082" y="3436355"/>
                  <a:chExt cx="1472881" cy="1159212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679D76B-795A-3845-80DC-4D5DEABBD6E8}"/>
                      </a:ext>
                    </a:extLst>
                  </p:cNvPr>
                  <p:cNvSpPr/>
                  <p:nvPr/>
                </p:nvSpPr>
                <p:spPr>
                  <a:xfrm>
                    <a:off x="4936082" y="3751254"/>
                    <a:ext cx="1472881" cy="84431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data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436A4ED-6858-9D4B-9E5D-BC3B12AA4BF3}"/>
                      </a:ext>
                    </a:extLst>
                  </p:cNvPr>
                  <p:cNvSpPr/>
                  <p:nvPr/>
                </p:nvSpPr>
                <p:spPr>
                  <a:xfrm>
                    <a:off x="4936082" y="3436355"/>
                    <a:ext cx="1472881" cy="3148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Sniglet" pitchFamily="82" charset="0"/>
                      </a:rPr>
                      <a:t>metadata</a:t>
                    </a:r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108F45-14F8-8742-8E61-B4F6A4FA2ED0}"/>
                  </a:ext>
                </a:extLst>
              </p:cNvPr>
              <p:cNvSpPr txBox="1"/>
              <p:nvPr/>
            </p:nvSpPr>
            <p:spPr>
              <a:xfrm>
                <a:off x="2132056" y="3782588"/>
                <a:ext cx="1292777" cy="523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Sniglet" pitchFamily="82" charset="0"/>
                  </a:rPr>
                  <a:t>Fast Bin</a:t>
                </a:r>
              </a:p>
            </p:txBody>
          </p:sp>
        </p:grp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17B09F3-9CD3-DD4B-8BEB-1F128FFE5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4758" y="2554204"/>
              <a:ext cx="420209" cy="26284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6C402092-F98C-DB40-97E0-C4941FBBA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901" y="2550488"/>
              <a:ext cx="420209" cy="26284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EA34B38C-555B-0E43-8C84-9D8C74453CD5}"/>
                </a:ext>
              </a:extLst>
            </p:cNvPr>
            <p:cNvCxnSpPr>
              <a:cxnSpLocks/>
            </p:cNvCxnSpPr>
            <p:nvPr/>
          </p:nvCxnSpPr>
          <p:spPr>
            <a:xfrm>
              <a:off x="5777848" y="2907481"/>
              <a:ext cx="433645" cy="123185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B90236-D32F-9D4F-8D31-B35C2F57721F}"/>
                </a:ext>
              </a:extLst>
            </p:cNvPr>
            <p:cNvSpPr/>
            <p:nvPr/>
          </p:nvSpPr>
          <p:spPr>
            <a:xfrm>
              <a:off x="2438749" y="2855533"/>
              <a:ext cx="1429261" cy="261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Sniglet" pitchFamily="82" charset="0"/>
                </a:rPr>
                <a:t>fd</a:t>
              </a:r>
              <a:r>
                <a:rPr lang="en-US" sz="16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A0ADE1-16F6-EC4C-81E0-3A473524E316}"/>
                </a:ext>
              </a:extLst>
            </p:cNvPr>
            <p:cNvSpPr/>
            <p:nvPr/>
          </p:nvSpPr>
          <p:spPr>
            <a:xfrm>
              <a:off x="4340166" y="2881858"/>
              <a:ext cx="1429261" cy="261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Sniglet" pitchFamily="82" charset="0"/>
                </a:rPr>
                <a:t>fd</a:t>
              </a:r>
              <a:r>
                <a:rPr lang="en-US" sz="1600" dirty="0">
                  <a:latin typeface="Sniglet" pitchFamily="82" charset="0"/>
                </a:rPr>
                <a:t> pointer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13AE14-8FCB-0742-B23C-1F4EB5C86F03}"/>
                </a:ext>
              </a:extLst>
            </p:cNvPr>
            <p:cNvSpPr/>
            <p:nvPr/>
          </p:nvSpPr>
          <p:spPr>
            <a:xfrm>
              <a:off x="6255108" y="2861982"/>
              <a:ext cx="1429261" cy="261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niglet" pitchFamily="82" charset="0"/>
                </a:rPr>
                <a:t>000000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2784751-52F8-4641-8BFE-9292544E455C}"/>
                </a:ext>
              </a:extLst>
            </p:cNvPr>
            <p:cNvGrpSpPr/>
            <p:nvPr/>
          </p:nvGrpSpPr>
          <p:grpSpPr>
            <a:xfrm>
              <a:off x="6211050" y="3951131"/>
              <a:ext cx="4242387" cy="1888598"/>
              <a:chOff x="6584621" y="3918538"/>
              <a:chExt cx="4242387" cy="207745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AB3F4B1-2494-0F4D-9CFE-389DF347A2E8}"/>
                  </a:ext>
                </a:extLst>
              </p:cNvPr>
              <p:cNvGrpSpPr/>
              <p:nvPr/>
            </p:nvGrpSpPr>
            <p:grpSpPr>
              <a:xfrm>
                <a:off x="9805116" y="3919514"/>
                <a:ext cx="839781" cy="1075159"/>
                <a:chOff x="9957706" y="2284911"/>
                <a:chExt cx="839781" cy="107515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5057DAF-A495-D843-8A4C-91F30568F686}"/>
                    </a:ext>
                  </a:extLst>
                </p:cNvPr>
                <p:cNvSpPr/>
                <p:nvPr/>
              </p:nvSpPr>
              <p:spPr>
                <a:xfrm>
                  <a:off x="9957706" y="2583022"/>
                  <a:ext cx="826529" cy="777048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niglet" pitchFamily="82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6FBFFF9-C23A-FA49-BCB2-3D16B9B54E93}"/>
                    </a:ext>
                  </a:extLst>
                </p:cNvPr>
                <p:cNvSpPr/>
                <p:nvPr/>
              </p:nvSpPr>
              <p:spPr>
                <a:xfrm>
                  <a:off x="9970958" y="2284911"/>
                  <a:ext cx="826529" cy="287178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niglet" pitchFamily="8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0D4CCA7-6DE6-1B4C-89A1-C007FFDA0404}"/>
                  </a:ext>
                </a:extLst>
              </p:cNvPr>
              <p:cNvGrpSpPr/>
              <p:nvPr/>
            </p:nvGrpSpPr>
            <p:grpSpPr>
              <a:xfrm>
                <a:off x="6584621" y="3918538"/>
                <a:ext cx="4242387" cy="2077458"/>
                <a:chOff x="6584621" y="3918538"/>
                <a:chExt cx="4242387" cy="207745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BCE3A72-963B-DB4D-98F3-510285A77B94}"/>
                    </a:ext>
                  </a:extLst>
                </p:cNvPr>
                <p:cNvGrpSpPr/>
                <p:nvPr/>
              </p:nvGrpSpPr>
              <p:grpSpPr>
                <a:xfrm>
                  <a:off x="6585064" y="3918538"/>
                  <a:ext cx="4241944" cy="2077458"/>
                  <a:chOff x="6585064" y="3918538"/>
                  <a:chExt cx="4241944" cy="2077458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53B565C-DAA3-1F41-BDC2-301A53FDFE5D}"/>
                      </a:ext>
                    </a:extLst>
                  </p:cNvPr>
                  <p:cNvGrpSpPr/>
                  <p:nvPr/>
                </p:nvGrpSpPr>
                <p:grpSpPr>
                  <a:xfrm>
                    <a:off x="6585064" y="3918538"/>
                    <a:ext cx="4241944" cy="2077458"/>
                    <a:chOff x="6585064" y="3918538"/>
                    <a:chExt cx="4241944" cy="2077458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1867150D-F3A4-884B-8D43-D4358130F8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85064" y="3919513"/>
                      <a:ext cx="4241944" cy="2076483"/>
                      <a:chOff x="6585064" y="3919513"/>
                      <a:chExt cx="4241944" cy="2076483"/>
                    </a:xfrm>
                  </p:grpSpPr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AD436E4-5CB0-D249-9C02-901479CFE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85064" y="3919513"/>
                        <a:ext cx="4241944" cy="2076483"/>
                        <a:chOff x="6929620" y="4423096"/>
                        <a:chExt cx="4241944" cy="2076482"/>
                      </a:xfrm>
                    </p:grpSpPr>
                    <p:sp>
                      <p:nvSpPr>
                        <p:cNvPr id="41" name="Rectangle 40">
                          <a:extLst>
                            <a:ext uri="{FF2B5EF4-FFF2-40B4-BE49-F238E27FC236}">
                              <a16:creationId xmlns:a16="http://schemas.microsoft.com/office/drawing/2014/main" id="{BAD532D9-A023-C84E-8961-AC271D86B7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707955"/>
                          <a:ext cx="1710797" cy="1202514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b"/>
                        <a:lstStyle/>
                        <a:p>
                          <a:pPr algn="ctr"/>
                          <a:r>
                            <a:rPr lang="en-US" sz="1600" dirty="0">
                              <a:latin typeface="Sniglet" pitchFamily="82" charset="0"/>
                            </a:rPr>
                            <a:t>victim</a:t>
                          </a:r>
                        </a:p>
                      </p:txBody>
                    </p:sp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7B05D391-0F70-1740-BFBE-020697F3C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9620" y="4423096"/>
                          <a:ext cx="1710797" cy="287178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latin typeface="Sniglet" pitchFamily="82" charset="0"/>
                            </a:rPr>
                            <a:t>metadata</a:t>
                          </a:r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504B8D92-17CA-6F4F-9C12-E428F52D3D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26905" y="6019959"/>
                          <a:ext cx="1604513" cy="4796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Sniglet" pitchFamily="82" charset="0"/>
                            </a:rPr>
                            <a:t>Fake Chunk</a:t>
                          </a:r>
                        </a:p>
                      </p:txBody>
                    </p:sp>
                    <p:cxnSp>
                      <p:nvCxnSpPr>
                        <p:cNvPr id="44" name="Straight Arrow Connector 43">
                          <a:extLst>
                            <a:ext uri="{FF2B5EF4-FFF2-40B4-BE49-F238E27FC236}">
                              <a16:creationId xmlns:a16="http://schemas.microsoft.com/office/drawing/2014/main" id="{15EF6E2C-AAEE-F14D-9D1D-3B8A83ED2C1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848705" y="4718621"/>
                          <a:ext cx="32706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A14FF502-4096-9346-A97A-8FB1C341F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54307" y="4707955"/>
                          <a:ext cx="1217257" cy="482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latin typeface="Sniglet" pitchFamily="82" charset="0"/>
                            </a:rPr>
                            <a:t>0000</a:t>
                          </a:r>
                        </a:p>
                      </p:txBody>
                    </p:sp>
                  </p:grpSp>
                  <p:grpSp>
                    <p:nvGrpSpPr>
                      <p:cNvPr id="36" name="Group 35">
                        <a:extLst>
                          <a:ext uri="{FF2B5EF4-FFF2-40B4-BE49-F238E27FC236}">
                            <a16:creationId xmlns:a16="http://schemas.microsoft.com/office/drawing/2014/main" id="{15CEA595-11E9-6A4F-AD03-3ED267CF4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649994" y="3919514"/>
                        <a:ext cx="839781" cy="1075159"/>
                        <a:chOff x="9334892" y="3912888"/>
                        <a:chExt cx="839781" cy="1075159"/>
                      </a:xfrm>
                    </p:grpSpPr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1EB54F73-8A92-EC41-8DD4-1B3E34870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34892" y="4210999"/>
                          <a:ext cx="826529" cy="777048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Sniglet" pitchFamily="82" charset="0"/>
                          </a:endParaRP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F8B9E90E-0381-054A-B401-5628956AE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48144" y="3912888"/>
                          <a:ext cx="826529" cy="287178"/>
                        </a:xfrm>
                        <a:prstGeom prst="rect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Sniglet" pitchFamily="82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4" name="Elbow Connector 33">
                      <a:extLst>
                        <a:ext uri="{FF2B5EF4-FFF2-40B4-BE49-F238E27FC236}">
                          <a16:creationId xmlns:a16="http://schemas.microsoft.com/office/drawing/2014/main" id="{FEE10E97-2F8F-8A4C-9D4D-C32B2C8DD3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09417" y="3918538"/>
                      <a:ext cx="347280" cy="289130"/>
                    </a:xfrm>
                    <a:prstGeom prst="bentConnector3">
                      <a:avLst/>
                    </a:prstGeom>
                    <a:ln w="28575">
                      <a:solidFill>
                        <a:schemeClr val="accent2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6B3AE4D-B342-3748-8DF7-5F30BFAE3757}"/>
                      </a:ext>
                    </a:extLst>
                  </p:cNvPr>
                  <p:cNvSpPr/>
                  <p:nvPr/>
                </p:nvSpPr>
                <p:spPr>
                  <a:xfrm>
                    <a:off x="8643870" y="4063103"/>
                    <a:ext cx="831403" cy="48248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latin typeface="Sniglet" pitchFamily="82" charset="0"/>
                      </a:rPr>
                      <a:t>…</a:t>
                    </a:r>
                    <a:endParaRPr lang="en-US" sz="1600" dirty="0">
                      <a:latin typeface="Sniglet" pitchFamily="82" charset="0"/>
                    </a:endParaRPr>
                  </a:p>
                </p:txBody>
              </p: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21F1A97-ADA0-9A4C-88D5-4D3B05C15709}"/>
                    </a:ext>
                  </a:extLst>
                </p:cNvPr>
                <p:cNvSpPr/>
                <p:nvPr/>
              </p:nvSpPr>
              <p:spPr>
                <a:xfrm>
                  <a:off x="6584621" y="4231899"/>
                  <a:ext cx="1729406" cy="287176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latin typeface="Sniglet" pitchFamily="82" charset="0"/>
                    </a:rPr>
                    <a:t>fd</a:t>
                  </a:r>
                  <a:r>
                    <a:rPr lang="en-US" sz="1600" dirty="0">
                      <a:latin typeface="Sniglet" pitchFamily="82" charset="0"/>
                    </a:rPr>
                    <a:t> pointer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79919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462-B1A4-E243-8740-0D80AFB4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5F2D-59A4-1744-88D7-2A968C2DE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double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065D8-68BC-0C42-97A9-0B5EE664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76</a:t>
            </a:fld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00386B5-44DB-A746-BF9F-1539114FBD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3175" y="3650867"/>
            <a:ext cx="286892" cy="3717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D7E31C-32DC-AF4A-AA11-274C630AE80E}"/>
              </a:ext>
            </a:extLst>
          </p:cNvPr>
          <p:cNvSpPr txBox="1"/>
          <p:nvPr/>
        </p:nvSpPr>
        <p:spPr>
          <a:xfrm>
            <a:off x="2813373" y="3234404"/>
            <a:ext cx="12747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niglet" pitchFamily="82" charset="0"/>
              </a:rPr>
              <a:t>Fast Bin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BF73F9D-1C90-5D46-9E2D-ADD19359779C}"/>
              </a:ext>
            </a:extLst>
          </p:cNvPr>
          <p:cNvCxnSpPr>
            <a:cxnSpLocks/>
          </p:cNvCxnSpPr>
          <p:nvPr/>
        </p:nvCxnSpPr>
        <p:spPr>
          <a:xfrm flipV="1">
            <a:off x="5295398" y="3980861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7C6C29B-3659-B24F-842C-1752A35CADF1}"/>
              </a:ext>
            </a:extLst>
          </p:cNvPr>
          <p:cNvCxnSpPr>
            <a:cxnSpLocks/>
          </p:cNvCxnSpPr>
          <p:nvPr/>
        </p:nvCxnSpPr>
        <p:spPr>
          <a:xfrm flipV="1">
            <a:off x="7198541" y="3977145"/>
            <a:ext cx="420209" cy="2891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3FEA6E-C3CA-4149-B2E2-5CFF0F63868C}"/>
              </a:ext>
            </a:extLst>
          </p:cNvPr>
          <p:cNvGrpSpPr/>
          <p:nvPr/>
        </p:nvGrpSpPr>
        <p:grpSpPr>
          <a:xfrm>
            <a:off x="3822517" y="3978987"/>
            <a:ext cx="1472881" cy="1057163"/>
            <a:chOff x="2562427" y="4346976"/>
            <a:chExt cx="1472881" cy="10571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6D4528-5147-2B41-8E27-389DDCA28C5C}"/>
                </a:ext>
              </a:extLst>
            </p:cNvPr>
            <p:cNvSpPr/>
            <p:nvPr/>
          </p:nvSpPr>
          <p:spPr>
            <a:xfrm>
              <a:off x="2562427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FF762B-5BE8-9046-A35B-02A53A70CA56}"/>
                </a:ext>
              </a:extLst>
            </p:cNvPr>
            <p:cNvSpPr/>
            <p:nvPr/>
          </p:nvSpPr>
          <p:spPr>
            <a:xfrm>
              <a:off x="2562427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8A73AA-C5C0-A64D-8724-C52308295142}"/>
                </a:ext>
              </a:extLst>
            </p:cNvPr>
            <p:cNvSpPr/>
            <p:nvPr/>
          </p:nvSpPr>
          <p:spPr>
            <a:xfrm>
              <a:off x="2589299" y="4650268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BFFF8-7730-1843-8E34-C13D3F6E0BCD}"/>
              </a:ext>
            </a:extLst>
          </p:cNvPr>
          <p:cNvGrpSpPr/>
          <p:nvPr/>
        </p:nvGrpSpPr>
        <p:grpSpPr>
          <a:xfrm>
            <a:off x="5715607" y="3978987"/>
            <a:ext cx="1472881" cy="1057163"/>
            <a:chOff x="4455517" y="4346976"/>
            <a:chExt cx="1472881" cy="105716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A541-B6AC-8948-8470-46CE1A43E97F}"/>
                </a:ext>
              </a:extLst>
            </p:cNvPr>
            <p:cNvSpPr/>
            <p:nvPr/>
          </p:nvSpPr>
          <p:spPr>
            <a:xfrm>
              <a:off x="4455517" y="4634153"/>
              <a:ext cx="1472881" cy="769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8358058-BE8C-0A4E-B227-8ED2B6D5EA0E}"/>
                </a:ext>
              </a:extLst>
            </p:cNvPr>
            <p:cNvSpPr/>
            <p:nvPr/>
          </p:nvSpPr>
          <p:spPr>
            <a:xfrm>
              <a:off x="4455517" y="4346976"/>
              <a:ext cx="1472881" cy="287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A67A8A-D961-E144-8A71-54155D978DF2}"/>
                </a:ext>
              </a:extLst>
            </p:cNvPr>
            <p:cNvSpPr/>
            <p:nvPr/>
          </p:nvSpPr>
          <p:spPr>
            <a:xfrm>
              <a:off x="4490716" y="4676593"/>
              <a:ext cx="1429261" cy="2871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40899A-9783-C446-BE29-9A18F7D0F8ED}"/>
              </a:ext>
            </a:extLst>
          </p:cNvPr>
          <p:cNvGrpSpPr/>
          <p:nvPr/>
        </p:nvGrpSpPr>
        <p:grpSpPr>
          <a:xfrm>
            <a:off x="7630999" y="3978987"/>
            <a:ext cx="1472881" cy="1057163"/>
            <a:chOff x="6370909" y="4346976"/>
            <a:chExt cx="1472881" cy="105716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22C5216-5610-ED46-A731-74A1919DA428}"/>
                </a:ext>
              </a:extLst>
            </p:cNvPr>
            <p:cNvSpPr/>
            <p:nvPr/>
          </p:nvSpPr>
          <p:spPr>
            <a:xfrm>
              <a:off x="6370909" y="4634153"/>
              <a:ext cx="1472881" cy="7699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data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2D2944-7D30-744F-A5EA-58F882482839}"/>
                </a:ext>
              </a:extLst>
            </p:cNvPr>
            <p:cNvSpPr/>
            <p:nvPr/>
          </p:nvSpPr>
          <p:spPr>
            <a:xfrm>
              <a:off x="6370909" y="4346976"/>
              <a:ext cx="1472881" cy="2871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niglet" pitchFamily="82" charset="0"/>
                </a:rPr>
                <a:t>metadata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65F4B25-797C-F740-940D-2DE514A93B5F}"/>
                </a:ext>
              </a:extLst>
            </p:cNvPr>
            <p:cNvSpPr/>
            <p:nvPr/>
          </p:nvSpPr>
          <p:spPr>
            <a:xfrm>
              <a:off x="6405658" y="4656717"/>
              <a:ext cx="1429261" cy="287176"/>
            </a:xfrm>
            <a:prstGeom prst="rect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Sniglet" pitchFamily="82" charset="0"/>
                </a:rPr>
                <a:t>fd</a:t>
              </a:r>
              <a:r>
                <a:rPr lang="en-US" sz="2000" dirty="0">
                  <a:latin typeface="Sniglet" pitchFamily="82" charset="0"/>
                </a:rPr>
                <a:t>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602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1966-2800-1049-A199-F03260FA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D07A-3EE4-1448-9855-CA3BF5516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  <a:p>
            <a:r>
              <a:rPr lang="en-US" dirty="0"/>
              <a:t>NX</a:t>
            </a:r>
          </a:p>
          <a:p>
            <a:r>
              <a:rPr lang="en-US" dirty="0"/>
              <a:t>ASLR</a:t>
            </a:r>
          </a:p>
          <a:p>
            <a:r>
              <a:rPr lang="en-US" dirty="0"/>
              <a:t>PIE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48B8-C95C-1841-8B29-25D45EE12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AA9-27B2-344B-90AF-53293DFC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0892-0559-6543-B8C8-7FA9D3764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bytes in stack</a:t>
            </a:r>
          </a:p>
          <a:p>
            <a:r>
              <a:rPr lang="en-US" dirty="0"/>
              <a:t>Week 6</a:t>
            </a:r>
          </a:p>
          <a:p>
            <a:r>
              <a:rPr lang="en-US" dirty="0"/>
              <a:t>Leak stack canary</a:t>
            </a:r>
          </a:p>
          <a:p>
            <a:r>
              <a:rPr lang="en-US" dirty="0"/>
              <a:t>Overwrite predefined canary</a:t>
            </a:r>
          </a:p>
          <a:p>
            <a:r>
              <a:rPr lang="en-US" dirty="0"/>
              <a:t>Overwrite function </a:t>
            </a:r>
            <a:r>
              <a:rPr lang="en-US" dirty="0">
                <a:latin typeface="Courier" pitchFamily="2" charset="0"/>
              </a:rPr>
              <a:t>__</a:t>
            </a:r>
            <a:r>
              <a:rPr lang="en-US" dirty="0" err="1">
                <a:latin typeface="Courier" pitchFamily="2" charset="0"/>
              </a:rPr>
              <a:t>stack_chk_fail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AE3C-CF22-3741-BA7A-9AA55F15A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6BA8-6FFA-0E4F-9FC4-3EA9206E1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A6CE3-B4C3-5D43-8FE8-B75ED47E702B}"/>
              </a:ext>
            </a:extLst>
          </p:cNvPr>
          <p:cNvSpPr/>
          <p:nvPr/>
        </p:nvSpPr>
        <p:spPr>
          <a:xfrm>
            <a:off x="1951463" y="2557809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Use After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7DB8F-4458-EB41-AED9-224FA329CA19}"/>
              </a:ext>
            </a:extLst>
          </p:cNvPr>
          <p:cNvSpPr/>
          <p:nvPr/>
        </p:nvSpPr>
        <p:spPr>
          <a:xfrm>
            <a:off x="1951462" y="3571812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Double 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EE3-ADCC-F240-BDF1-F3EE7C3FB6C9}"/>
              </a:ext>
            </a:extLst>
          </p:cNvPr>
          <p:cNvSpPr/>
          <p:nvPr/>
        </p:nvSpPr>
        <p:spPr>
          <a:xfrm>
            <a:off x="5103541" y="162250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84934-F2B1-A64D-987E-84D548D6F90C}"/>
              </a:ext>
            </a:extLst>
          </p:cNvPr>
          <p:cNvSpPr/>
          <p:nvPr/>
        </p:nvSpPr>
        <p:spPr>
          <a:xfrm>
            <a:off x="5103541" y="255780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fastbin</a:t>
            </a:r>
            <a:endParaRPr lang="en-US" sz="2000" dirty="0">
              <a:latin typeface="Sniglet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1DAB-7D0A-1B46-8BF7-14BBE3500978}"/>
              </a:ext>
            </a:extLst>
          </p:cNvPr>
          <p:cNvSpPr/>
          <p:nvPr/>
        </p:nvSpPr>
        <p:spPr>
          <a:xfrm>
            <a:off x="5103541" y="3383637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unsorted bin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D5F1D-106A-C54A-BE74-FC331FD19AFF}"/>
              </a:ext>
            </a:extLst>
          </p:cNvPr>
          <p:cNvSpPr/>
          <p:nvPr/>
        </p:nvSpPr>
        <p:spPr>
          <a:xfrm>
            <a:off x="5103541" y="4232023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small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7B7EB-2775-7A4B-BC53-2024F5BD126E}"/>
              </a:ext>
            </a:extLst>
          </p:cNvPr>
          <p:cNvSpPr/>
          <p:nvPr/>
        </p:nvSpPr>
        <p:spPr>
          <a:xfrm>
            <a:off x="5103540" y="5076229"/>
            <a:ext cx="1984917" cy="5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large bin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800CEE-A3DA-7441-A9B4-E07DC2CFDCE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936380" y="1918010"/>
            <a:ext cx="1167161" cy="935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9BA48-54A7-CE43-996D-3ECEAB142FC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36380" y="2853316"/>
            <a:ext cx="116716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769D-7793-3842-BD02-8A7395F4D0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36379" y="1918010"/>
            <a:ext cx="1167162" cy="19493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FBB742-AB79-B646-93BC-251D51C7AA9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936379" y="3679144"/>
            <a:ext cx="1167162" cy="1881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AC6E0-11EF-D74C-B8D9-1C4B3BB988B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36379" y="2853316"/>
            <a:ext cx="1167162" cy="10140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78BBB-B39A-1143-8ACA-901EA633DC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936379" y="3867319"/>
            <a:ext cx="1167162" cy="6602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457668-A8D3-8D46-9BA2-9A5D6EBD09E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936379" y="3867319"/>
            <a:ext cx="1167161" cy="15044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31A9D2-4E7C-8047-A101-0CC1D886528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936380" y="2853316"/>
            <a:ext cx="1167161" cy="8258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5FC856-F1CB-7A4C-B74A-DBFAD0573E7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936380" y="2853316"/>
            <a:ext cx="1167161" cy="16742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C26441-F1E8-124C-9147-8521D52C3B5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936380" y="2853316"/>
            <a:ext cx="1167160" cy="25184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C0F69EB-E7B9-8742-88BD-9361F2713B27}"/>
              </a:ext>
            </a:extLst>
          </p:cNvPr>
          <p:cNvSpPr/>
          <p:nvPr/>
        </p:nvSpPr>
        <p:spPr>
          <a:xfrm>
            <a:off x="1951462" y="4585815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Overflow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AF912F-7CF4-384C-8BD0-289664D6EDCC}"/>
              </a:ext>
            </a:extLst>
          </p:cNvPr>
          <p:cNvSpPr/>
          <p:nvPr/>
        </p:nvSpPr>
        <p:spPr>
          <a:xfrm>
            <a:off x="1951461" y="1661906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Off-by-null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2DAA9-E7BC-C040-A0D4-F508DDD80A9A}"/>
              </a:ext>
            </a:extLst>
          </p:cNvPr>
          <p:cNvSpPr/>
          <p:nvPr/>
        </p:nvSpPr>
        <p:spPr>
          <a:xfrm>
            <a:off x="1951461" y="5479068"/>
            <a:ext cx="1984917" cy="591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niglet" pitchFamily="82" charset="0"/>
              </a:rPr>
              <a:t>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F5FE31-83CB-6B4B-9E8C-E85C625A86DD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>
            <a:off x="3936379" y="4881322"/>
            <a:ext cx="1167161" cy="4904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37961-194B-FE4F-904E-E993B3550871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3936378" y="1957413"/>
            <a:ext cx="1167162" cy="341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E78480-D743-5149-A31F-1E4FBD939028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 flipV="1">
            <a:off x="3936379" y="2853316"/>
            <a:ext cx="1167162" cy="20280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D57CC4-1065-0843-BB41-854A83BDD845}"/>
              </a:ext>
            </a:extLst>
          </p:cNvPr>
          <p:cNvSpPr txBox="1"/>
          <p:nvPr/>
        </p:nvSpPr>
        <p:spPr>
          <a:xfrm>
            <a:off x="4190998" y="3440423"/>
            <a:ext cx="65792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F9158E-A4A3-644E-B2B2-CA9F2DEDF8C9}"/>
              </a:ext>
            </a:extLst>
          </p:cNvPr>
          <p:cNvSpPr/>
          <p:nvPr/>
        </p:nvSpPr>
        <p:spPr>
          <a:xfrm>
            <a:off x="8166409" y="1371604"/>
            <a:ext cx="2505308" cy="59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tcache</a:t>
            </a:r>
            <a:r>
              <a:rPr lang="en-US" sz="2000" dirty="0">
                <a:latin typeface="Sniglet" pitchFamily="82" charset="0"/>
              </a:rPr>
              <a:t> poisoning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1531B-BE1A-DF47-90F4-F0C350336A52}"/>
              </a:ext>
            </a:extLst>
          </p:cNvPr>
          <p:cNvSpPr/>
          <p:nvPr/>
        </p:nvSpPr>
        <p:spPr>
          <a:xfrm>
            <a:off x="8166409" y="2312485"/>
            <a:ext cx="2505308" cy="59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fastbin</a:t>
            </a:r>
            <a:r>
              <a:rPr lang="en-US" sz="2000" dirty="0">
                <a:latin typeface="Sniglet" pitchFamily="82" charset="0"/>
              </a:rPr>
              <a:t> reverse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4DA63-329D-5549-B7CC-9330ED6B1369}"/>
              </a:ext>
            </a:extLst>
          </p:cNvPr>
          <p:cNvSpPr/>
          <p:nvPr/>
        </p:nvSpPr>
        <p:spPr>
          <a:xfrm>
            <a:off x="8166409" y="3276188"/>
            <a:ext cx="2505308" cy="59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house of spirit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A96F7-AD26-E341-9091-AC186E413F13}"/>
              </a:ext>
            </a:extLst>
          </p:cNvPr>
          <p:cNvSpPr/>
          <p:nvPr/>
        </p:nvSpPr>
        <p:spPr>
          <a:xfrm>
            <a:off x="8166409" y="4282206"/>
            <a:ext cx="2505308" cy="59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house of force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EF19E-1467-6F4E-A563-79CD5E89E351}"/>
              </a:ext>
            </a:extLst>
          </p:cNvPr>
          <p:cNvSpPr/>
          <p:nvPr/>
        </p:nvSpPr>
        <p:spPr>
          <a:xfrm>
            <a:off x="8166409" y="5221317"/>
            <a:ext cx="2505308" cy="59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niglet" pitchFamily="82" charset="0"/>
              </a:rPr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9713E4-95A8-7547-9EAA-7A4319E0FCF4}"/>
              </a:ext>
            </a:extLst>
          </p:cNvPr>
          <p:cNvCxnSpPr>
            <a:cxnSpLocks/>
          </p:cNvCxnSpPr>
          <p:nvPr/>
        </p:nvCxnSpPr>
        <p:spPr>
          <a:xfrm>
            <a:off x="7049427" y="2890062"/>
            <a:ext cx="116716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490D0-EA25-EA4E-8374-113C24A4F3B8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088458" y="1667111"/>
            <a:ext cx="1077951" cy="2508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7A38EE-237F-FD4D-88D0-43DAC74CA3E7}"/>
              </a:ext>
            </a:extLst>
          </p:cNvPr>
          <p:cNvCxnSpPr>
            <a:cxnSpLocks/>
          </p:cNvCxnSpPr>
          <p:nvPr/>
        </p:nvCxnSpPr>
        <p:spPr>
          <a:xfrm flipV="1">
            <a:off x="7049426" y="3715890"/>
            <a:ext cx="1167162" cy="1881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48BDAE-EF35-6944-9AD6-F7B8A452780E}"/>
              </a:ext>
            </a:extLst>
          </p:cNvPr>
          <p:cNvCxnSpPr>
            <a:cxnSpLocks/>
          </p:cNvCxnSpPr>
          <p:nvPr/>
        </p:nvCxnSpPr>
        <p:spPr>
          <a:xfrm>
            <a:off x="7049426" y="3904065"/>
            <a:ext cx="1167162" cy="6602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A39495-FD0D-AF47-BA3A-A1EB3DBECADB}"/>
              </a:ext>
            </a:extLst>
          </p:cNvPr>
          <p:cNvCxnSpPr>
            <a:cxnSpLocks/>
          </p:cNvCxnSpPr>
          <p:nvPr/>
        </p:nvCxnSpPr>
        <p:spPr>
          <a:xfrm>
            <a:off x="7049426" y="3904065"/>
            <a:ext cx="1167161" cy="15044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FE6E97-E280-EE4F-9F35-6A3E1858CE01}"/>
              </a:ext>
            </a:extLst>
          </p:cNvPr>
          <p:cNvCxnSpPr>
            <a:cxnSpLocks/>
          </p:cNvCxnSpPr>
          <p:nvPr/>
        </p:nvCxnSpPr>
        <p:spPr>
          <a:xfrm>
            <a:off x="7049427" y="2890062"/>
            <a:ext cx="1167161" cy="8258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D0B666-89D4-3E48-B8BE-F43C7E7F39EC}"/>
              </a:ext>
            </a:extLst>
          </p:cNvPr>
          <p:cNvCxnSpPr>
            <a:cxnSpLocks/>
          </p:cNvCxnSpPr>
          <p:nvPr/>
        </p:nvCxnSpPr>
        <p:spPr>
          <a:xfrm>
            <a:off x="7049427" y="2890062"/>
            <a:ext cx="1167161" cy="16742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5D7796-8800-8845-A970-03D4CC42FFDD}"/>
              </a:ext>
            </a:extLst>
          </p:cNvPr>
          <p:cNvCxnSpPr>
            <a:cxnSpLocks/>
          </p:cNvCxnSpPr>
          <p:nvPr/>
        </p:nvCxnSpPr>
        <p:spPr>
          <a:xfrm>
            <a:off x="7049427" y="2890062"/>
            <a:ext cx="1167160" cy="25184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65197B-EA11-D548-A840-4536CFCE7A81}"/>
              </a:ext>
            </a:extLst>
          </p:cNvPr>
          <p:cNvSpPr txBox="1"/>
          <p:nvPr/>
        </p:nvSpPr>
        <p:spPr>
          <a:xfrm>
            <a:off x="7304045" y="3477169"/>
            <a:ext cx="65792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2AD827-B0BF-2644-BC6A-0C3E0AA93CB9}"/>
              </a:ext>
            </a:extLst>
          </p:cNvPr>
          <p:cNvGrpSpPr/>
          <p:nvPr/>
        </p:nvGrpSpPr>
        <p:grpSpPr>
          <a:xfrm>
            <a:off x="4683515" y="1349298"/>
            <a:ext cx="2877015" cy="4816125"/>
            <a:chOff x="4683515" y="1349298"/>
            <a:chExt cx="2877015" cy="48161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5039F4-24FB-DF42-B9D4-A0F3FDD8BDEE}"/>
                </a:ext>
              </a:extLst>
            </p:cNvPr>
            <p:cNvSpPr/>
            <p:nvPr/>
          </p:nvSpPr>
          <p:spPr>
            <a:xfrm>
              <a:off x="4683515" y="1349298"/>
              <a:ext cx="2877015" cy="47727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441046-BABF-C144-B059-3F6750B37C34}"/>
                </a:ext>
              </a:extLst>
            </p:cNvPr>
            <p:cNvSpPr txBox="1"/>
            <p:nvPr/>
          </p:nvSpPr>
          <p:spPr>
            <a:xfrm>
              <a:off x="5623328" y="5703758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niglet" pitchFamily="82" charset="0"/>
                </a:rPr>
                <a:t>Arena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EAEFCF-61A3-B746-86C6-57FC862EB245}"/>
              </a:ext>
            </a:extLst>
          </p:cNvPr>
          <p:cNvCxnSpPr>
            <a:cxnSpLocks/>
          </p:cNvCxnSpPr>
          <p:nvPr/>
        </p:nvCxnSpPr>
        <p:spPr>
          <a:xfrm>
            <a:off x="3936378" y="5774575"/>
            <a:ext cx="1686950" cy="1600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CD21B7-425B-444C-ACA7-99E0F8262B3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563141" y="5516824"/>
            <a:ext cx="1603268" cy="3889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375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13E8-F8AB-F449-9128-C5EADDC2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5082-4A8D-C648-B8E2-40475EB84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stack execution</a:t>
            </a:r>
          </a:p>
          <a:p>
            <a:pPr lvl="1"/>
            <a:r>
              <a:rPr lang="en-US" dirty="0"/>
              <a:t>the winning function: Yes</a:t>
            </a:r>
          </a:p>
          <a:p>
            <a:pPr lvl="1"/>
            <a:r>
              <a:rPr lang="en-US" dirty="0"/>
              <a:t>shellcode: </a:t>
            </a:r>
            <a:r>
              <a:rPr lang="en-US" dirty="0">
                <a:solidFill>
                  <a:schemeClr val="accent1"/>
                </a:solidFill>
              </a:rPr>
              <a:t>No</a:t>
            </a:r>
          </a:p>
          <a:p>
            <a:pPr lvl="1"/>
            <a:r>
              <a:rPr lang="en-US" dirty="0"/>
              <a:t>ROP gadget: Yes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3868-5B8A-FB4D-B921-E6C8709D7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59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BDFE-FF3E-A144-A07F-A0BD9526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A1ECF-E7B3-B142-B23B-F3EFEB37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Position-independent code</a:t>
            </a:r>
          </a:p>
          <a:p>
            <a:r>
              <a:rPr lang="en-US" dirty="0"/>
              <a:t>Code will become offset</a:t>
            </a:r>
          </a:p>
          <a:p>
            <a:r>
              <a:rPr lang="en-US" dirty="0"/>
              <a:t>So does GOT</a:t>
            </a:r>
          </a:p>
          <a:p>
            <a:pPr marL="50799" indent="0">
              <a:buNone/>
            </a:pPr>
            <a:endParaRPr lang="en-US" dirty="0"/>
          </a:p>
          <a:p>
            <a:r>
              <a:rPr lang="en-US" dirty="0"/>
              <a:t>Winning function: </a:t>
            </a:r>
            <a:r>
              <a:rPr lang="en-US" dirty="0">
                <a:solidFill>
                  <a:schemeClr val="accent1"/>
                </a:solidFill>
              </a:rPr>
              <a:t>Require the base of the code segment, but it won’t change</a:t>
            </a:r>
          </a:p>
          <a:p>
            <a:r>
              <a:rPr lang="en-US" dirty="0"/>
              <a:t>Shellcode: </a:t>
            </a:r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r>
              <a:rPr lang="en-US" dirty="0"/>
              <a:t>ROP gadget: </a:t>
            </a:r>
            <a:r>
              <a:rPr lang="en-US" dirty="0">
                <a:solidFill>
                  <a:schemeClr val="accent1"/>
                </a:solidFill>
              </a:rPr>
              <a:t>Require the base of </a:t>
            </a:r>
            <a:r>
              <a:rPr lang="en-US" dirty="0" err="1">
                <a:solidFill>
                  <a:schemeClr val="accent1"/>
                </a:solidFill>
              </a:rPr>
              <a:t>libc</a:t>
            </a:r>
            <a:r>
              <a:rPr lang="en-US" dirty="0">
                <a:solidFill>
                  <a:schemeClr val="accent1"/>
                </a:solidFill>
              </a:rPr>
              <a:t>, but it won’t change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89CA-1E17-964F-B424-B9CCB87A6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261-7F7D-A148-9C79-29DF0743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CC7C-669C-A648-A15F-B65B03B43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 of code and data will be randomized</a:t>
            </a:r>
          </a:p>
          <a:p>
            <a:endParaRPr lang="en-US" dirty="0"/>
          </a:p>
          <a:p>
            <a:r>
              <a:rPr lang="en-US" dirty="0"/>
              <a:t>Winning function: </a:t>
            </a:r>
            <a:r>
              <a:rPr lang="en-US" dirty="0">
                <a:solidFill>
                  <a:schemeClr val="accent1"/>
                </a:solidFill>
              </a:rPr>
              <a:t>Require the base of code segment</a:t>
            </a:r>
          </a:p>
          <a:p>
            <a:r>
              <a:rPr lang="en-US" dirty="0"/>
              <a:t>Shellcode: </a:t>
            </a:r>
            <a:r>
              <a:rPr lang="en-US" dirty="0">
                <a:solidFill>
                  <a:schemeClr val="accent1"/>
                </a:solidFill>
              </a:rPr>
              <a:t>Require the base of stack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ROP gadget: </a:t>
            </a:r>
            <a:r>
              <a:rPr lang="en-US" dirty="0">
                <a:solidFill>
                  <a:schemeClr val="accent1"/>
                </a:solidFill>
              </a:rPr>
              <a:t>Require the base of </a:t>
            </a:r>
            <a:r>
              <a:rPr lang="en-US" dirty="0" err="1">
                <a:solidFill>
                  <a:schemeClr val="accent1"/>
                </a:solidFill>
              </a:rPr>
              <a:t>libc</a:t>
            </a:r>
            <a:endParaRPr lang="en-US" dirty="0">
              <a:solidFill>
                <a:schemeClr val="accent1"/>
              </a:solidFill>
            </a:endParaRP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9176-5D30-5246-9F0E-B08D20688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93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75E4-9F72-2141-B027-3E02A59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AAB0-1F8E-174E-8B48-4BFD7DCD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Instruction pointer:</a:t>
            </a:r>
          </a:p>
          <a:p>
            <a:pPr lvl="1"/>
            <a:r>
              <a:rPr lang="en-US" dirty="0"/>
              <a:t>Overwrite saved return address</a:t>
            </a:r>
          </a:p>
          <a:p>
            <a:pPr lvl="1"/>
            <a:r>
              <a:rPr lang="en-US" dirty="0"/>
              <a:t>Overwrite GOT table</a:t>
            </a:r>
          </a:p>
          <a:p>
            <a:pPr lvl="1"/>
            <a:r>
              <a:rPr lang="en-US" dirty="0"/>
              <a:t>Overwrite hook functions in </a:t>
            </a:r>
            <a:r>
              <a:rPr lang="en-US" dirty="0" err="1"/>
              <a:t>glibc</a:t>
            </a:r>
            <a:r>
              <a:rPr lang="en-US" dirty="0"/>
              <a:t> (e.g.,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22276-D0FE-9D4D-8A4E-0A657578E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43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0B20-299B-894D-9828-281F9B125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00E3E6-40E4-A342-842A-1533C476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67055"/>
              </p:ext>
            </p:extLst>
          </p:nvPr>
        </p:nvGraphicFramePr>
        <p:xfrm>
          <a:off x="1527716" y="1379314"/>
          <a:ext cx="8859085" cy="4339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825">
                  <a:extLst>
                    <a:ext uri="{9D8B030D-6E8A-4147-A177-3AD203B41FA5}">
                      <a16:colId xmlns:a16="http://schemas.microsoft.com/office/drawing/2014/main" val="31175450"/>
                    </a:ext>
                  </a:extLst>
                </a:gridCol>
                <a:gridCol w="3133493">
                  <a:extLst>
                    <a:ext uri="{9D8B030D-6E8A-4147-A177-3AD203B41FA5}">
                      <a16:colId xmlns:a16="http://schemas.microsoft.com/office/drawing/2014/main" val="942151059"/>
                    </a:ext>
                  </a:extLst>
                </a:gridCol>
                <a:gridCol w="1237786">
                  <a:extLst>
                    <a:ext uri="{9D8B030D-6E8A-4147-A177-3AD203B41FA5}">
                      <a16:colId xmlns:a16="http://schemas.microsoft.com/office/drawing/2014/main" val="2194368184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3655897981"/>
                    </a:ext>
                  </a:extLst>
                </a:gridCol>
                <a:gridCol w="1153591">
                  <a:extLst>
                    <a:ext uri="{9D8B030D-6E8A-4147-A177-3AD203B41FA5}">
                      <a16:colId xmlns:a16="http://schemas.microsoft.com/office/drawing/2014/main" val="2576783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ASLR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143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Victim function / instruction 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Sniglet" pitchFamily="82" charset="0"/>
                        </a:rPr>
                        <a:t>Saved return address</a:t>
                      </a:r>
                    </a:p>
                    <a:p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  <a:p>
                      <a:pPr algn="ctr"/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5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Sniglet" pitchFamily="82" charset="0"/>
                        </a:rPr>
                        <a:t>GOT table</a:t>
                      </a:r>
                    </a:p>
                    <a:p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constant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Hook functions in </a:t>
                      </a:r>
                      <a:r>
                        <a:rPr lang="en-US" dirty="0" err="1">
                          <a:latin typeface="Sniglet" pitchFamily="82" charset="0"/>
                        </a:rPr>
                        <a:t>glibc</a:t>
                      </a:r>
                      <a:r>
                        <a:rPr lang="en-US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constant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774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Malicious Code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the winning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constant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659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shellcode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Sniglet" pitchFamily="82" charset="0"/>
                        </a:rPr>
                        <a:t>✕</a:t>
                      </a:r>
                    </a:p>
                    <a:p>
                      <a:pPr algn="ctr"/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  <a:p>
                      <a:pPr algn="ctr"/>
                      <a:endParaRPr lang="en-US" dirty="0">
                        <a:latin typeface="Snigle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21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niglet" pitchFamily="82" charset="0"/>
                        </a:rPr>
                        <a:t>ROP 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constant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niglet" pitchFamily="82" charset="0"/>
                        </a:rPr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8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E83-3C3F-FC4B-A3CB-7333F48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601E-8439-6643-90FF-F333D15C1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use-after-free (UAF) vulnerabilities</a:t>
            </a:r>
          </a:p>
          <a:p>
            <a:r>
              <a:rPr lang="en-US" dirty="0" err="1"/>
              <a:t>Fastbin</a:t>
            </a:r>
            <a:r>
              <a:rPr lang="en-US" dirty="0"/>
              <a:t> double-free vulnerabilities</a:t>
            </a:r>
          </a:p>
          <a:p>
            <a:pPr marL="50799" indent="0">
              <a:buNone/>
            </a:pPr>
            <a:endParaRPr lang="en-US" dirty="0"/>
          </a:p>
          <a:p>
            <a:r>
              <a:rPr lang="en-US" dirty="0"/>
              <a:t>Leaking </a:t>
            </a:r>
            <a:r>
              <a:rPr lang="en-US" dirty="0" err="1"/>
              <a:t>libc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via unsorted bin</a:t>
            </a:r>
          </a:p>
          <a:p>
            <a:pPr lvl="1"/>
            <a:r>
              <a:rPr lang="en-US" dirty="0"/>
              <a:t>via program’s data segment</a:t>
            </a:r>
          </a:p>
          <a:p>
            <a:pPr marL="50799" indent="0">
              <a:buNone/>
            </a:pPr>
            <a:endParaRPr lang="en-US" dirty="0"/>
          </a:p>
          <a:p>
            <a:r>
              <a:rPr lang="en-US" dirty="0"/>
              <a:t>How to debug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B529-B5F1-2D46-BB8E-23DECBBC8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691C0-08B5-594A-8CF0-422684C2B0CA}"/>
              </a:ext>
            </a:extLst>
          </p:cNvPr>
          <p:cNvSpPr/>
          <p:nvPr/>
        </p:nvSpPr>
        <p:spPr>
          <a:xfrm>
            <a:off x="8335723" y="2263917"/>
            <a:ext cx="2070503" cy="6501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fastbin</a:t>
            </a:r>
            <a:r>
              <a:rPr lang="en-US" sz="2000" dirty="0">
                <a:latin typeface="Sniglet" pitchFamily="82" charset="0"/>
              </a:rPr>
              <a:t> reverse</a:t>
            </a:r>
          </a:p>
        </p:txBody>
      </p:sp>
    </p:spTree>
    <p:extLst>
      <p:ext uri="{BB962C8B-B14F-4D97-AF65-F5344CB8AC3E}">
        <p14:creationId xmlns:p14="http://schemas.microsoft.com/office/powerpoint/2010/main" val="2156268104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13865</TotalTime>
  <Words>2155</Words>
  <Application>Microsoft Macintosh PowerPoint</Application>
  <PresentationFormat>Widescreen</PresentationFormat>
  <Paragraphs>1039</Paragraphs>
  <Slides>84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Bangers</vt:lpstr>
      <vt:lpstr>Calibri</vt:lpstr>
      <vt:lpstr>Courier</vt:lpstr>
      <vt:lpstr>Sniglet</vt:lpstr>
      <vt:lpstr>CSE545</vt:lpstr>
      <vt:lpstr>CSE 545 F2020, Week 11  Heap: Fastbins &amp; others Tiffany Bao tbao@asu.edu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Fastbin Use After Free</vt:lpstr>
      <vt:lpstr>PowerPoint Presentation</vt:lpstr>
      <vt:lpstr>PowerPoint Presentation</vt:lpstr>
      <vt:lpstr>PowerPoint Presentation</vt:lpstr>
      <vt:lpstr>Identify Fake Chunk</vt:lpstr>
      <vt:lpstr>Link Fake Chunk to Fastbin Freelist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__malloc__hook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debug</vt:lpstr>
      <vt:lpstr>check video</vt:lpstr>
      <vt:lpstr>Fastbin double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Leak Libc  Base Address</vt:lpstr>
      <vt:lpstr>PowerPoint Presentation</vt:lpstr>
      <vt:lpstr>Approach 1: find a fake chunk with libc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</vt:lpstr>
      <vt:lpstr>Approach 2: unsorted bins</vt:lpstr>
      <vt:lpstr>Unsorted Bin with one chunk</vt:lpstr>
      <vt:lpstr>PowerPoint Presentation</vt:lpstr>
      <vt:lpstr>Review</vt:lpstr>
      <vt:lpstr>PowerPoint Presentation</vt:lpstr>
      <vt:lpstr>Reverse Engineering</vt:lpstr>
      <vt:lpstr>Pwning --- miscellaneous</vt:lpstr>
      <vt:lpstr>pwning --- Memory corruption</vt:lpstr>
      <vt:lpstr>pwning</vt:lpstr>
      <vt:lpstr>pwning</vt:lpstr>
      <vt:lpstr>Vulnerabilities</vt:lpstr>
      <vt:lpstr>Vulnerabilities</vt:lpstr>
      <vt:lpstr>Vulnerabilities</vt:lpstr>
      <vt:lpstr>Vulnerabilities</vt:lpstr>
      <vt:lpstr>Vulnerabilities</vt:lpstr>
      <vt:lpstr>Vulnerabilities</vt:lpstr>
      <vt:lpstr>Vulnerabilities</vt:lpstr>
      <vt:lpstr>Defense</vt:lpstr>
      <vt:lpstr>Stack Canary</vt:lpstr>
      <vt:lpstr>NX</vt:lpstr>
      <vt:lpstr>PIE</vt:lpstr>
      <vt:lpstr>ASLR</vt:lpstr>
      <vt:lpstr>pwning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8  The world of Heap: I  Tiffany Bao tbao@asu.edu</dc:title>
  <dc:creator>Tiffany Bao</dc:creator>
  <cp:lastModifiedBy>Tiffany Bao</cp:lastModifiedBy>
  <cp:revision>1267</cp:revision>
  <dcterms:created xsi:type="dcterms:W3CDTF">2020-10-22T17:03:06Z</dcterms:created>
  <dcterms:modified xsi:type="dcterms:W3CDTF">2020-11-14T00:06:10Z</dcterms:modified>
</cp:coreProperties>
</file>