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5" r:id="rId3"/>
    <p:sldId id="261" r:id="rId4"/>
    <p:sldId id="264" r:id="rId5"/>
    <p:sldId id="266" r:id="rId6"/>
    <p:sldId id="263" r:id="rId7"/>
    <p:sldId id="269" r:id="rId8"/>
    <p:sldId id="258" r:id="rId9"/>
    <p:sldId id="260" r:id="rId10"/>
    <p:sldId id="262" r:id="rId11"/>
    <p:sldId id="267" r:id="rId12"/>
    <p:sldId id="268" r:id="rId13"/>
    <p:sldId id="270" r:id="rId14"/>
    <p:sldId id="274" r:id="rId15"/>
    <p:sldId id="275" r:id="rId16"/>
    <p:sldId id="276"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418" autoAdjust="0"/>
  </p:normalViewPr>
  <p:slideViewPr>
    <p:cSldViewPr snapToGrid="0">
      <p:cViewPr varScale="1">
        <p:scale>
          <a:sx n="60" d="100"/>
          <a:sy n="60" d="100"/>
        </p:scale>
        <p:origin x="36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DE9BE5-1E5C-40BC-8B8B-138879D63244}" type="datetimeFigureOut">
              <a:rPr lang="en-US" smtClean="0"/>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0DB6A6-63F1-4F42-A819-9DF713235B81}" type="slidenum">
              <a:rPr lang="en-US" smtClean="0"/>
              <a:t>‹#›</a:t>
            </a:fld>
            <a:endParaRPr lang="en-US"/>
          </a:p>
        </p:txBody>
      </p:sp>
    </p:spTree>
    <p:extLst>
      <p:ext uri="{BB962C8B-B14F-4D97-AF65-F5344CB8AC3E}">
        <p14:creationId xmlns:p14="http://schemas.microsoft.com/office/powerpoint/2010/main" val="365713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Type_I_and_type_II_error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en.wikipedia.org/wiki/Familywise_error_rate"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The FWER is the probability of making at least one </a:t>
            </a:r>
            <a:r>
              <a:rPr lang="en-US" b="0" i="0" u="none" strike="noStrike" dirty="0">
                <a:solidFill>
                  <a:srgbClr val="0645AD"/>
                </a:solidFill>
                <a:effectLst/>
                <a:latin typeface="Arial" panose="020B0604020202020204" pitchFamily="34" charset="0"/>
                <a:hlinkClick r:id="rId3" tooltip="Type I and type II errors"/>
              </a:rPr>
              <a:t>type I error</a:t>
            </a:r>
            <a:r>
              <a:rPr lang="en-US" b="0" i="0" dirty="0">
                <a:solidFill>
                  <a:srgbClr val="202122"/>
                </a:solidFill>
                <a:effectLst/>
                <a:latin typeface="Arial" panose="020B0604020202020204" pitchFamily="34" charset="0"/>
              </a:rPr>
              <a:t> in the family</a:t>
            </a:r>
          </a:p>
          <a:p>
            <a:r>
              <a:rPr lang="en-US" b="0" i="0" dirty="0">
                <a:solidFill>
                  <a:srgbClr val="202122"/>
                </a:solidFill>
                <a:effectLst/>
                <a:latin typeface="Arial" panose="020B0604020202020204" pitchFamily="34" charset="0"/>
              </a:rPr>
              <a:t>by assuring FWER &lt;= alpha, the probability of making one or more </a:t>
            </a:r>
            <a:r>
              <a:rPr lang="en-US" b="0" i="0" u="none" strike="noStrike" dirty="0">
                <a:solidFill>
                  <a:srgbClr val="0645AD"/>
                </a:solidFill>
                <a:effectLst/>
                <a:latin typeface="Arial" panose="020B0604020202020204" pitchFamily="34" charset="0"/>
                <a:hlinkClick r:id="rId3" tooltip="Type I and type II errors"/>
              </a:rPr>
              <a:t>type I errors</a:t>
            </a:r>
            <a:r>
              <a:rPr lang="en-US" b="0" i="0" dirty="0">
                <a:solidFill>
                  <a:srgbClr val="202122"/>
                </a:solidFill>
                <a:effectLst/>
                <a:latin typeface="Arial" panose="020B0604020202020204" pitchFamily="34" charset="0"/>
              </a:rPr>
              <a:t> in the family is controlled at level alpha</a:t>
            </a:r>
          </a:p>
          <a:p>
            <a:r>
              <a:rPr lang="en-US" b="0" i="0" dirty="0">
                <a:solidFill>
                  <a:srgbClr val="202122"/>
                </a:solidFill>
                <a:effectLst/>
                <a:latin typeface="Arial" panose="020B0604020202020204" pitchFamily="34" charset="0"/>
              </a:rPr>
              <a:t>The Bonferroni correction rejects the null hypothesis for each {\</a:t>
            </a:r>
            <a:r>
              <a:rPr lang="en-US" b="0" i="0" dirty="0" err="1">
                <a:solidFill>
                  <a:srgbClr val="202122"/>
                </a:solidFill>
                <a:effectLst/>
                <a:latin typeface="Arial" panose="020B0604020202020204" pitchFamily="34" charset="0"/>
              </a:rPr>
              <a:t>displaystyle</a:t>
            </a:r>
            <a:r>
              <a:rPr lang="en-US" b="0" i="0" dirty="0">
                <a:solidFill>
                  <a:srgbClr val="202122"/>
                </a:solidFill>
                <a:effectLst/>
                <a:latin typeface="Arial" panose="020B0604020202020204" pitchFamily="34" charset="0"/>
              </a:rPr>
              <a:t> p_{</a:t>
            </a:r>
            <a:r>
              <a:rPr lang="en-US" b="0" i="0" dirty="0" err="1">
                <a:solidFill>
                  <a:srgbClr val="202122"/>
                </a:solidFill>
                <a:effectLst/>
                <a:latin typeface="Arial" panose="020B0604020202020204" pitchFamily="34" charset="0"/>
              </a:rPr>
              <a:t>i</a:t>
            </a:r>
            <a:r>
              <a:rPr lang="en-US" b="0" i="0" dirty="0">
                <a:solidFill>
                  <a:srgbClr val="202122"/>
                </a:solidFill>
                <a:effectLst/>
                <a:latin typeface="Arial" panose="020B0604020202020204" pitchFamily="34" charset="0"/>
              </a:rPr>
              <a:t>}\</a:t>
            </a:r>
            <a:r>
              <a:rPr lang="en-US" b="0" i="0" dirty="0" err="1">
                <a:solidFill>
                  <a:srgbClr val="202122"/>
                </a:solidFill>
                <a:effectLst/>
                <a:latin typeface="Arial" panose="020B0604020202020204" pitchFamily="34" charset="0"/>
              </a:rPr>
              <a:t>leq</a:t>
            </a:r>
            <a:r>
              <a:rPr lang="en-US" b="0" i="0" dirty="0">
                <a:solidFill>
                  <a:srgbClr val="202122"/>
                </a:solidFill>
                <a:effectLst/>
                <a:latin typeface="Arial" panose="020B0604020202020204" pitchFamily="34" charset="0"/>
              </a:rPr>
              <a:t> {\frac {\alpha }{m}}}, thereby controlling the </a:t>
            </a:r>
            <a:r>
              <a:rPr lang="en-US" b="0" i="0" u="none" strike="noStrike" dirty="0">
                <a:solidFill>
                  <a:srgbClr val="0645AD"/>
                </a:solidFill>
                <a:effectLst/>
                <a:latin typeface="Arial" panose="020B0604020202020204" pitchFamily="34" charset="0"/>
                <a:hlinkClick r:id="rId4" tooltip="Familywise error rate"/>
              </a:rPr>
              <a:t>FWER</a:t>
            </a:r>
            <a:r>
              <a:rPr lang="en-US" b="0" i="0" dirty="0">
                <a:solidFill>
                  <a:srgbClr val="202122"/>
                </a:solidFill>
                <a:effectLst/>
                <a:latin typeface="Arial" panose="020B0604020202020204" pitchFamily="34" charset="0"/>
              </a:rPr>
              <a:t> at {\</a:t>
            </a:r>
            <a:r>
              <a:rPr lang="en-US" b="0" i="0" dirty="0" err="1">
                <a:solidFill>
                  <a:srgbClr val="202122"/>
                </a:solidFill>
                <a:effectLst/>
                <a:latin typeface="Arial" panose="020B0604020202020204" pitchFamily="34" charset="0"/>
              </a:rPr>
              <a:t>displaystyle</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leq</a:t>
            </a:r>
            <a:r>
              <a:rPr lang="en-US" b="0" i="0" dirty="0">
                <a:solidFill>
                  <a:srgbClr val="202122"/>
                </a:solidFill>
                <a:effectLst/>
                <a:latin typeface="Arial" panose="020B0604020202020204" pitchFamily="34" charset="0"/>
              </a:rPr>
              <a:t> \alpha }.</a:t>
            </a:r>
          </a:p>
          <a:p>
            <a:r>
              <a:rPr lang="en-US" b="0" i="0" dirty="0">
                <a:solidFill>
                  <a:srgbClr val="202122"/>
                </a:solidFill>
                <a:effectLst/>
                <a:latin typeface="Arial" panose="020B0604020202020204" pitchFamily="34" charset="0"/>
              </a:rPr>
              <a:t>FN = Type 2 error; power  =  1 – FN = TP</a:t>
            </a:r>
          </a:p>
          <a:p>
            <a:r>
              <a:rPr lang="en-US" b="0" i="0" dirty="0">
                <a:solidFill>
                  <a:srgbClr val="202122"/>
                </a:solidFill>
                <a:effectLst/>
                <a:latin typeface="Arial" panose="020B0604020202020204" pitchFamily="34" charset="0"/>
              </a:rPr>
              <a:t>FP = Type 1 error; 1 – FP = TN</a:t>
            </a:r>
          </a:p>
          <a:p>
            <a:r>
              <a:rPr lang="en-US" b="0" i="0" dirty="0">
                <a:solidFill>
                  <a:srgbClr val="202122"/>
                </a:solidFill>
                <a:effectLst/>
                <a:latin typeface="Arial" panose="020B0604020202020204" pitchFamily="34" charset="0"/>
              </a:rPr>
              <a:t> 0.05 / 8 = 0.00625 = 0.625%</a:t>
            </a:r>
          </a:p>
        </p:txBody>
      </p:sp>
      <p:sp>
        <p:nvSpPr>
          <p:cNvPr id="4" name="Slide Number Placeholder 3"/>
          <p:cNvSpPr>
            <a:spLocks noGrp="1"/>
          </p:cNvSpPr>
          <p:nvPr>
            <p:ph type="sldNum" sz="quarter" idx="5"/>
          </p:nvPr>
        </p:nvSpPr>
        <p:spPr/>
        <p:txBody>
          <a:bodyPr/>
          <a:lstStyle/>
          <a:p>
            <a:fld id="{DA0DB6A6-63F1-4F42-A819-9DF713235B81}" type="slidenum">
              <a:rPr lang="en-US" smtClean="0"/>
              <a:t>4</a:t>
            </a:fld>
            <a:endParaRPr lang="en-US"/>
          </a:p>
        </p:txBody>
      </p:sp>
    </p:spTree>
    <p:extLst>
      <p:ext uri="{BB962C8B-B14F-4D97-AF65-F5344CB8AC3E}">
        <p14:creationId xmlns:p14="http://schemas.microsoft.com/office/powerpoint/2010/main" val="2174294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PMingLiU" panose="02020500000000000000" pitchFamily="18" charset="-120"/>
                <a:cs typeface="Times New Roman" panose="02020603050405020304" pitchFamily="18" charset="0"/>
              </a:rPr>
              <a:t>The idea of the FDR is to try to achieve the smallest possible fraction of false signals among all those that appear to be true.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Roboto" panose="02000000000000000000" pitchFamily="2" charset="0"/>
              </a:rPr>
              <a:t>Power is the probability of avoiding a Type II error.</a:t>
            </a:r>
            <a:endParaRPr lang="en-US" sz="1200" dirty="0">
              <a:effectLst/>
              <a:latin typeface="Calibri" panose="020F0502020204030204" pitchFamily="34" charset="0"/>
              <a:ea typeface="PMingLiU" panose="02020500000000000000" pitchFamily="18" charset="-12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A0DB6A6-63F1-4F42-A819-9DF713235B81}" type="slidenum">
              <a:rPr lang="en-US" smtClean="0"/>
              <a:t>5</a:t>
            </a:fld>
            <a:endParaRPr lang="en-US"/>
          </a:p>
        </p:txBody>
      </p:sp>
    </p:spTree>
    <p:extLst>
      <p:ext uri="{BB962C8B-B14F-4D97-AF65-F5344CB8AC3E}">
        <p14:creationId xmlns:p14="http://schemas.microsoft.com/office/powerpoint/2010/main" val="894989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0DB6A6-63F1-4F42-A819-9DF713235B81}" type="slidenum">
              <a:rPr lang="en-US" smtClean="0"/>
              <a:t>6</a:t>
            </a:fld>
            <a:endParaRPr lang="en-US"/>
          </a:p>
        </p:txBody>
      </p:sp>
    </p:spTree>
    <p:extLst>
      <p:ext uri="{BB962C8B-B14F-4D97-AF65-F5344CB8AC3E}">
        <p14:creationId xmlns:p14="http://schemas.microsoft.com/office/powerpoint/2010/main" val="2718933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why FDR over Bonferroni</a:t>
            </a:r>
          </a:p>
          <a:p>
            <a:r>
              <a:rPr lang="en-US" dirty="0"/>
              <a:t>Data visualization: https://www.datanovia.com/en/blog/how-to-perform-t-test-for-multiple-groups-in-r/</a:t>
            </a:r>
          </a:p>
          <a:p>
            <a:endParaRPr lang="en-US" dirty="0"/>
          </a:p>
        </p:txBody>
      </p:sp>
      <p:sp>
        <p:nvSpPr>
          <p:cNvPr id="4" name="Slide Number Placeholder 3"/>
          <p:cNvSpPr>
            <a:spLocks noGrp="1"/>
          </p:cNvSpPr>
          <p:nvPr>
            <p:ph type="sldNum" sz="quarter" idx="5"/>
          </p:nvPr>
        </p:nvSpPr>
        <p:spPr/>
        <p:txBody>
          <a:bodyPr/>
          <a:lstStyle/>
          <a:p>
            <a:fld id="{DA0DB6A6-63F1-4F42-A819-9DF713235B81}" type="slidenum">
              <a:rPr lang="en-US" smtClean="0"/>
              <a:t>8</a:t>
            </a:fld>
            <a:endParaRPr lang="en-US"/>
          </a:p>
        </p:txBody>
      </p:sp>
    </p:spTree>
    <p:extLst>
      <p:ext uri="{BB962C8B-B14F-4D97-AF65-F5344CB8AC3E}">
        <p14:creationId xmlns:p14="http://schemas.microsoft.com/office/powerpoint/2010/main" val="23269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fontAlgn="base">
              <a:spcBef>
                <a:spcPts val="0"/>
              </a:spcBef>
            </a:pPr>
            <a:r>
              <a:rPr lang="en-US" sz="1800" dirty="0">
                <a:solidFill>
                  <a:srgbClr val="232629"/>
                </a:solidFill>
                <a:effectLst/>
                <a:latin typeface="Segoe UI" panose="020B0502040204020203" pitchFamily="34" charset="0"/>
                <a:ea typeface="Times New Roman" panose="02020603050405020304" pitchFamily="18" charset="0"/>
              </a:rPr>
              <a:t>Bonferroni minimizes the probability of making at least one false rejection of a null hypothesis.</a:t>
            </a:r>
            <a:endParaRPr lang="en-US" sz="1800" dirty="0">
              <a:effectLst/>
              <a:latin typeface="Times New Roman" panose="02020603050405020304" pitchFamily="18" charset="0"/>
              <a:ea typeface="Times New Roman" panose="02020603050405020304" pitchFamily="18" charset="0"/>
            </a:endParaRPr>
          </a:p>
          <a:p>
            <a:pPr marL="0" marR="0" fontAlgn="base">
              <a:spcBef>
                <a:spcPts val="0"/>
              </a:spcBef>
            </a:pPr>
            <a:r>
              <a:rPr lang="en-US" sz="1800" dirty="0" err="1">
                <a:solidFill>
                  <a:srgbClr val="232629"/>
                </a:solidFill>
                <a:effectLst/>
                <a:latin typeface="Segoe UI" panose="020B0502040204020203" pitchFamily="34" charset="0"/>
                <a:ea typeface="Times New Roman" panose="02020603050405020304" pitchFamily="18" charset="0"/>
              </a:rPr>
              <a:t>Benjamini</a:t>
            </a:r>
            <a:r>
              <a:rPr lang="en-US" sz="1800" dirty="0">
                <a:solidFill>
                  <a:srgbClr val="232629"/>
                </a:solidFill>
                <a:effectLst/>
                <a:latin typeface="Segoe UI" panose="020B0502040204020203" pitchFamily="34" charset="0"/>
                <a:ea typeface="Times New Roman" panose="02020603050405020304" pitchFamily="18" charset="0"/>
              </a:rPr>
              <a:t>-Hochberg controls the proportion of wrongly rejected null hypotheses amongst those that are rejected (instead of amongst all).</a:t>
            </a:r>
          </a:p>
          <a:p>
            <a:pPr marL="0" marR="0" fontAlgn="base">
              <a:spcBef>
                <a:spcPts val="0"/>
              </a:spcBef>
            </a:pPr>
            <a:endParaRPr lang="en-US" sz="1800" dirty="0">
              <a:solidFill>
                <a:srgbClr val="232629"/>
              </a:solidFill>
              <a:effectLst/>
              <a:latin typeface="Segoe UI" panose="020B0502040204020203" pitchFamily="34" charset="0"/>
              <a:ea typeface="Times New Roman" panose="02020603050405020304" pitchFamily="18" charset="0"/>
            </a:endParaRPr>
          </a:p>
          <a:p>
            <a:r>
              <a:rPr lang="en-US" sz="1800" dirty="0"/>
              <a:t>False discovery rate (FDR) is the expected proportion of tests which are incorrectly called significant out of all the tests which are called significant. </a:t>
            </a:r>
          </a:p>
          <a:p>
            <a:r>
              <a:rPr lang="en-US" sz="1800" dirty="0"/>
              <a:t>The </a:t>
            </a:r>
            <a:r>
              <a:rPr lang="en-US" sz="1800" dirty="0" err="1"/>
              <a:t>Benjamini</a:t>
            </a:r>
            <a:r>
              <a:rPr lang="en-US" sz="1800" dirty="0"/>
              <a:t>-Hochberg (BH) method is a procedure which controls the false discovery rate so that FDR ≤ α. </a:t>
            </a:r>
            <a:endParaRPr lang="en-US" sz="1800" dirty="0">
              <a:solidFill>
                <a:srgbClr val="232629"/>
              </a:solidFill>
              <a:effectLst/>
              <a:latin typeface="Segoe UI" panose="020B0502040204020203" pitchFamily="34" charset="0"/>
            </a:endParaRPr>
          </a:p>
          <a:p>
            <a:endParaRPr lang="en-US" sz="1800" dirty="0">
              <a:solidFill>
                <a:srgbClr val="232629"/>
              </a:solidFill>
              <a:effectLst/>
              <a:latin typeface="Segoe UI" panose="020B0502040204020203" pitchFamily="34" charset="0"/>
              <a:ea typeface="Times New Roman" panose="02020603050405020304" pitchFamily="18" charset="0"/>
            </a:endParaRPr>
          </a:p>
          <a:p>
            <a:pPr marL="0" marR="0" fontAlgn="base">
              <a:spcBef>
                <a:spcPts val="0"/>
              </a:spcBef>
            </a:pPr>
            <a:endParaRPr lang="en-US" sz="1800" dirty="0">
              <a:solidFill>
                <a:srgbClr val="232629"/>
              </a:solidFill>
              <a:effectLst/>
              <a:latin typeface="Segoe UI" panose="020B0502040204020203" pitchFamily="34" charset="0"/>
              <a:ea typeface="Times New Roman" panose="02020603050405020304" pitchFamily="18"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800" dirty="0">
                <a:solidFill>
                  <a:srgbClr val="232629"/>
                </a:solidFill>
                <a:effectLst/>
                <a:latin typeface="Segoe UI" panose="020B0502040204020203" pitchFamily="34" charset="0"/>
                <a:ea typeface="Times New Roman" panose="02020603050405020304" pitchFamily="18" charset="0"/>
              </a:rPr>
              <a:t>The difference between the two types of approaches is about the goal and desired error control. E.g. in settings when there is a huge number of signals that need to be screened based on not very much data to determine whether something should be explored further, FDR control may be the most sensible. However, the results should then not be interpreted, as if a strict familywise type I error control had been applied. In contrast, for deciding what claims a drug company can do about a drug based on a clinical registration trial, strict familywise type I error rate is more usual.</a:t>
            </a:r>
            <a:endParaRPr lang="en-US" sz="1800" dirty="0">
              <a:effectLst/>
              <a:latin typeface="Times New Roman" panose="02020603050405020304" pitchFamily="18" charset="0"/>
              <a:ea typeface="Times New Roman" panose="02020603050405020304" pitchFamily="18" charset="0"/>
            </a:endParaRPr>
          </a:p>
          <a:p>
            <a:pPr marL="0" marR="0" fontAlgn="base">
              <a:spcBef>
                <a:spcPts val="0"/>
              </a:spcBef>
            </a:pP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A0DB6A6-63F1-4F42-A819-9DF713235B81}" type="slidenum">
              <a:rPr lang="en-US" smtClean="0"/>
              <a:t>9</a:t>
            </a:fld>
            <a:endParaRPr lang="en-US"/>
          </a:p>
        </p:txBody>
      </p:sp>
    </p:spTree>
    <p:extLst>
      <p:ext uri="{BB962C8B-B14F-4D97-AF65-F5344CB8AC3E}">
        <p14:creationId xmlns:p14="http://schemas.microsoft.com/office/powerpoint/2010/main" val="2794635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it important to take correlation into account?</a:t>
            </a:r>
          </a:p>
          <a:p>
            <a:r>
              <a:rPr lang="en-US" dirty="0"/>
              <a:t>(TO DO)</a:t>
            </a:r>
          </a:p>
          <a:p>
            <a:endParaRPr lang="en-US" dirty="0"/>
          </a:p>
        </p:txBody>
      </p:sp>
      <p:sp>
        <p:nvSpPr>
          <p:cNvPr id="4" name="Slide Number Placeholder 3"/>
          <p:cNvSpPr>
            <a:spLocks noGrp="1"/>
          </p:cNvSpPr>
          <p:nvPr>
            <p:ph type="sldNum" sz="quarter" idx="5"/>
          </p:nvPr>
        </p:nvSpPr>
        <p:spPr/>
        <p:txBody>
          <a:bodyPr/>
          <a:lstStyle/>
          <a:p>
            <a:fld id="{DA0DB6A6-63F1-4F42-A819-9DF713235B81}" type="slidenum">
              <a:rPr lang="en-US" smtClean="0"/>
              <a:t>10</a:t>
            </a:fld>
            <a:endParaRPr lang="en-US"/>
          </a:p>
        </p:txBody>
      </p:sp>
    </p:spTree>
    <p:extLst>
      <p:ext uri="{BB962C8B-B14F-4D97-AF65-F5344CB8AC3E}">
        <p14:creationId xmlns:p14="http://schemas.microsoft.com/office/powerpoint/2010/main" val="3916627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3850A-F35C-4ECF-BADB-5427925985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F765A3-91A1-4F21-8061-AE11490ED4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D6A397-63FB-491E-9E61-F3063A3C1E46}"/>
              </a:ext>
            </a:extLst>
          </p:cNvPr>
          <p:cNvSpPr>
            <a:spLocks noGrp="1"/>
          </p:cNvSpPr>
          <p:nvPr>
            <p:ph type="dt" sz="half" idx="10"/>
          </p:nvPr>
        </p:nvSpPr>
        <p:spPr/>
        <p:txBody>
          <a:bodyPr/>
          <a:lstStyle/>
          <a:p>
            <a:fld id="{3FADF09A-9CE9-4645-B226-E7AAD1D0AFC8}" type="datetimeFigureOut">
              <a:rPr lang="en-US" smtClean="0"/>
              <a:t>1/27/2022</a:t>
            </a:fld>
            <a:endParaRPr lang="en-US"/>
          </a:p>
        </p:txBody>
      </p:sp>
      <p:sp>
        <p:nvSpPr>
          <p:cNvPr id="5" name="Footer Placeholder 4">
            <a:extLst>
              <a:ext uri="{FF2B5EF4-FFF2-40B4-BE49-F238E27FC236}">
                <a16:creationId xmlns:a16="http://schemas.microsoft.com/office/drawing/2014/main" id="{DA60C8CB-645E-40DC-A64F-9B8F955EF0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80E8C6-F343-4D9D-B090-90A86E8DAC8C}"/>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3393648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6DFCE-D4B3-432B-B570-98AFA49EE8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3F04A1-BCFE-47E5-B420-CF80087C62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A21043-AA4D-4378-9AE9-A96910E443A2}"/>
              </a:ext>
            </a:extLst>
          </p:cNvPr>
          <p:cNvSpPr>
            <a:spLocks noGrp="1"/>
          </p:cNvSpPr>
          <p:nvPr>
            <p:ph type="dt" sz="half" idx="10"/>
          </p:nvPr>
        </p:nvSpPr>
        <p:spPr/>
        <p:txBody>
          <a:bodyPr/>
          <a:lstStyle/>
          <a:p>
            <a:fld id="{3FADF09A-9CE9-4645-B226-E7AAD1D0AFC8}" type="datetimeFigureOut">
              <a:rPr lang="en-US" smtClean="0"/>
              <a:t>1/27/2022</a:t>
            </a:fld>
            <a:endParaRPr lang="en-US"/>
          </a:p>
        </p:txBody>
      </p:sp>
      <p:sp>
        <p:nvSpPr>
          <p:cNvPr id="5" name="Footer Placeholder 4">
            <a:extLst>
              <a:ext uri="{FF2B5EF4-FFF2-40B4-BE49-F238E27FC236}">
                <a16:creationId xmlns:a16="http://schemas.microsoft.com/office/drawing/2014/main" id="{4F244D60-82C3-4E3C-9C0F-BC4CBDE55E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DCF07E-CBCC-42AC-9E60-383FA13836B8}"/>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588847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412AC1-4268-4612-8C70-12A0469559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275C93-C0C3-4AA9-BD85-C0355EE527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526582-8E03-4771-A51C-186A99D29152}"/>
              </a:ext>
            </a:extLst>
          </p:cNvPr>
          <p:cNvSpPr>
            <a:spLocks noGrp="1"/>
          </p:cNvSpPr>
          <p:nvPr>
            <p:ph type="dt" sz="half" idx="10"/>
          </p:nvPr>
        </p:nvSpPr>
        <p:spPr/>
        <p:txBody>
          <a:bodyPr/>
          <a:lstStyle/>
          <a:p>
            <a:fld id="{3FADF09A-9CE9-4645-B226-E7AAD1D0AFC8}" type="datetimeFigureOut">
              <a:rPr lang="en-US" smtClean="0"/>
              <a:t>1/27/2022</a:t>
            </a:fld>
            <a:endParaRPr lang="en-US"/>
          </a:p>
        </p:txBody>
      </p:sp>
      <p:sp>
        <p:nvSpPr>
          <p:cNvPr id="5" name="Footer Placeholder 4">
            <a:extLst>
              <a:ext uri="{FF2B5EF4-FFF2-40B4-BE49-F238E27FC236}">
                <a16:creationId xmlns:a16="http://schemas.microsoft.com/office/drawing/2014/main" id="{45BB899F-3DAE-4752-8C80-916915A8BF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4FF9F6-F7E7-4927-AB1D-0F2AD569A5B2}"/>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3512723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E3D97-00BD-4C66-ACC1-E0043D0FA1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E624FB-758F-4FDA-868B-5B66369D8D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872A85-1A94-4D78-8C00-24DADBF03F3E}"/>
              </a:ext>
            </a:extLst>
          </p:cNvPr>
          <p:cNvSpPr>
            <a:spLocks noGrp="1"/>
          </p:cNvSpPr>
          <p:nvPr>
            <p:ph type="dt" sz="half" idx="10"/>
          </p:nvPr>
        </p:nvSpPr>
        <p:spPr/>
        <p:txBody>
          <a:bodyPr/>
          <a:lstStyle/>
          <a:p>
            <a:fld id="{3FADF09A-9CE9-4645-B226-E7AAD1D0AFC8}" type="datetimeFigureOut">
              <a:rPr lang="en-US" smtClean="0"/>
              <a:t>1/27/2022</a:t>
            </a:fld>
            <a:endParaRPr lang="en-US"/>
          </a:p>
        </p:txBody>
      </p:sp>
      <p:sp>
        <p:nvSpPr>
          <p:cNvPr id="5" name="Footer Placeholder 4">
            <a:extLst>
              <a:ext uri="{FF2B5EF4-FFF2-40B4-BE49-F238E27FC236}">
                <a16:creationId xmlns:a16="http://schemas.microsoft.com/office/drawing/2014/main" id="{D27DAA20-6F68-493E-BDA1-0732A5470A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B213C6-C67D-4BDF-8647-7CB69812111D}"/>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4006351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E6E2-8E2C-409E-AC2E-D6082BA4A2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28013F-6A3B-4623-A580-5E1ABFEB94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9556A7-BE59-4467-935B-B4AF5BF52F15}"/>
              </a:ext>
            </a:extLst>
          </p:cNvPr>
          <p:cNvSpPr>
            <a:spLocks noGrp="1"/>
          </p:cNvSpPr>
          <p:nvPr>
            <p:ph type="dt" sz="half" idx="10"/>
          </p:nvPr>
        </p:nvSpPr>
        <p:spPr/>
        <p:txBody>
          <a:bodyPr/>
          <a:lstStyle/>
          <a:p>
            <a:fld id="{3FADF09A-9CE9-4645-B226-E7AAD1D0AFC8}" type="datetimeFigureOut">
              <a:rPr lang="en-US" smtClean="0"/>
              <a:t>1/27/2022</a:t>
            </a:fld>
            <a:endParaRPr lang="en-US"/>
          </a:p>
        </p:txBody>
      </p:sp>
      <p:sp>
        <p:nvSpPr>
          <p:cNvPr id="5" name="Footer Placeholder 4">
            <a:extLst>
              <a:ext uri="{FF2B5EF4-FFF2-40B4-BE49-F238E27FC236}">
                <a16:creationId xmlns:a16="http://schemas.microsoft.com/office/drawing/2014/main" id="{4C442BBA-0FE3-45E7-9D04-4EAE42338F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417C7-941F-4983-8343-C64E948EB98B}"/>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2897032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CB0D5-00E1-4E68-A2B8-452BB1C117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B88F39-FA56-44FC-AE68-2691EDBDD0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7692D4-EBA3-480A-954B-385DF54F6B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1A463E-A1BB-4088-8E1C-23003ACC0BD9}"/>
              </a:ext>
            </a:extLst>
          </p:cNvPr>
          <p:cNvSpPr>
            <a:spLocks noGrp="1"/>
          </p:cNvSpPr>
          <p:nvPr>
            <p:ph type="dt" sz="half" idx="10"/>
          </p:nvPr>
        </p:nvSpPr>
        <p:spPr/>
        <p:txBody>
          <a:bodyPr/>
          <a:lstStyle/>
          <a:p>
            <a:fld id="{3FADF09A-9CE9-4645-B226-E7AAD1D0AFC8}" type="datetimeFigureOut">
              <a:rPr lang="en-US" smtClean="0"/>
              <a:t>1/27/2022</a:t>
            </a:fld>
            <a:endParaRPr lang="en-US"/>
          </a:p>
        </p:txBody>
      </p:sp>
      <p:sp>
        <p:nvSpPr>
          <p:cNvPr id="6" name="Footer Placeholder 5">
            <a:extLst>
              <a:ext uri="{FF2B5EF4-FFF2-40B4-BE49-F238E27FC236}">
                <a16:creationId xmlns:a16="http://schemas.microsoft.com/office/drawing/2014/main" id="{BEE46726-EE0E-494A-8441-E8E21AF97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F0888A-D6EF-4CE1-86DB-F311F510A296}"/>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1097018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6B7E4-E38C-447A-9E16-4311E7EA8E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52C5A9-D20D-4E32-9F87-EAC9287F9E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C09A04-1168-4323-9CF3-7A080F23E9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742E4F-57EA-4BA5-9A7D-7DE9F1DBE1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B5379-409C-474F-A392-E215818520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6372E3-078F-4EBA-9947-18BF625FD948}"/>
              </a:ext>
            </a:extLst>
          </p:cNvPr>
          <p:cNvSpPr>
            <a:spLocks noGrp="1"/>
          </p:cNvSpPr>
          <p:nvPr>
            <p:ph type="dt" sz="half" idx="10"/>
          </p:nvPr>
        </p:nvSpPr>
        <p:spPr/>
        <p:txBody>
          <a:bodyPr/>
          <a:lstStyle/>
          <a:p>
            <a:fld id="{3FADF09A-9CE9-4645-B226-E7AAD1D0AFC8}" type="datetimeFigureOut">
              <a:rPr lang="en-US" smtClean="0"/>
              <a:t>1/27/2022</a:t>
            </a:fld>
            <a:endParaRPr lang="en-US"/>
          </a:p>
        </p:txBody>
      </p:sp>
      <p:sp>
        <p:nvSpPr>
          <p:cNvPr id="8" name="Footer Placeholder 7">
            <a:extLst>
              <a:ext uri="{FF2B5EF4-FFF2-40B4-BE49-F238E27FC236}">
                <a16:creationId xmlns:a16="http://schemas.microsoft.com/office/drawing/2014/main" id="{3E2329F3-78DE-466C-BACC-F20E1F7678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3F9165-DCEA-428B-944F-8C0C6D763006}"/>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1804523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1C351-B984-4AAC-A584-50302F2868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3A277B-EAA5-4DF7-B4D9-3E62F8E23D20}"/>
              </a:ext>
            </a:extLst>
          </p:cNvPr>
          <p:cNvSpPr>
            <a:spLocks noGrp="1"/>
          </p:cNvSpPr>
          <p:nvPr>
            <p:ph type="dt" sz="half" idx="10"/>
          </p:nvPr>
        </p:nvSpPr>
        <p:spPr/>
        <p:txBody>
          <a:bodyPr/>
          <a:lstStyle/>
          <a:p>
            <a:fld id="{3FADF09A-9CE9-4645-B226-E7AAD1D0AFC8}" type="datetimeFigureOut">
              <a:rPr lang="en-US" smtClean="0"/>
              <a:t>1/27/2022</a:t>
            </a:fld>
            <a:endParaRPr lang="en-US"/>
          </a:p>
        </p:txBody>
      </p:sp>
      <p:sp>
        <p:nvSpPr>
          <p:cNvPr id="4" name="Footer Placeholder 3">
            <a:extLst>
              <a:ext uri="{FF2B5EF4-FFF2-40B4-BE49-F238E27FC236}">
                <a16:creationId xmlns:a16="http://schemas.microsoft.com/office/drawing/2014/main" id="{E24177F7-C943-4AED-B022-851F732F0B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808D48-5C60-42A2-BFF7-CF309AED0F1A}"/>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2871189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C94AF8-FA18-4962-8D2D-11B5316B9010}"/>
              </a:ext>
            </a:extLst>
          </p:cNvPr>
          <p:cNvSpPr>
            <a:spLocks noGrp="1"/>
          </p:cNvSpPr>
          <p:nvPr>
            <p:ph type="dt" sz="half" idx="10"/>
          </p:nvPr>
        </p:nvSpPr>
        <p:spPr/>
        <p:txBody>
          <a:bodyPr/>
          <a:lstStyle/>
          <a:p>
            <a:fld id="{3FADF09A-9CE9-4645-B226-E7AAD1D0AFC8}" type="datetimeFigureOut">
              <a:rPr lang="en-US" smtClean="0"/>
              <a:t>1/27/2022</a:t>
            </a:fld>
            <a:endParaRPr lang="en-US"/>
          </a:p>
        </p:txBody>
      </p:sp>
      <p:sp>
        <p:nvSpPr>
          <p:cNvPr id="3" name="Footer Placeholder 2">
            <a:extLst>
              <a:ext uri="{FF2B5EF4-FFF2-40B4-BE49-F238E27FC236}">
                <a16:creationId xmlns:a16="http://schemas.microsoft.com/office/drawing/2014/main" id="{CE3FF0A7-1C72-44FB-A6F8-6ABA6AB30D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1491BE-A407-4FDB-80E8-4DB8FFC8C20C}"/>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292550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7429-907E-4A3E-91C2-25161511F9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891B18-7D07-4C2D-801E-3001E285FD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88AF4-4EAD-4488-8B8A-64D62B652A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C5891D-62E3-448C-B59B-8ACBFD7D91C5}"/>
              </a:ext>
            </a:extLst>
          </p:cNvPr>
          <p:cNvSpPr>
            <a:spLocks noGrp="1"/>
          </p:cNvSpPr>
          <p:nvPr>
            <p:ph type="dt" sz="half" idx="10"/>
          </p:nvPr>
        </p:nvSpPr>
        <p:spPr/>
        <p:txBody>
          <a:bodyPr/>
          <a:lstStyle/>
          <a:p>
            <a:fld id="{3FADF09A-9CE9-4645-B226-E7AAD1D0AFC8}" type="datetimeFigureOut">
              <a:rPr lang="en-US" smtClean="0"/>
              <a:t>1/27/2022</a:t>
            </a:fld>
            <a:endParaRPr lang="en-US"/>
          </a:p>
        </p:txBody>
      </p:sp>
      <p:sp>
        <p:nvSpPr>
          <p:cNvPr id="6" name="Footer Placeholder 5">
            <a:extLst>
              <a:ext uri="{FF2B5EF4-FFF2-40B4-BE49-F238E27FC236}">
                <a16:creationId xmlns:a16="http://schemas.microsoft.com/office/drawing/2014/main" id="{069C9848-5AEE-4DEA-8B4C-799619C22C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542B50-823B-42F1-959F-8A945996E9E7}"/>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117135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BED4E-7BE7-4D62-9B2E-A926602556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F51D4C-07BB-42C2-BB4C-66CDC93621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1A18B5-D250-4B9C-B13E-57F49F41D0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B276AA-9B5C-4003-A666-8332891777A5}"/>
              </a:ext>
            </a:extLst>
          </p:cNvPr>
          <p:cNvSpPr>
            <a:spLocks noGrp="1"/>
          </p:cNvSpPr>
          <p:nvPr>
            <p:ph type="dt" sz="half" idx="10"/>
          </p:nvPr>
        </p:nvSpPr>
        <p:spPr/>
        <p:txBody>
          <a:bodyPr/>
          <a:lstStyle/>
          <a:p>
            <a:fld id="{3FADF09A-9CE9-4645-B226-E7AAD1D0AFC8}" type="datetimeFigureOut">
              <a:rPr lang="en-US" smtClean="0"/>
              <a:t>1/27/2022</a:t>
            </a:fld>
            <a:endParaRPr lang="en-US"/>
          </a:p>
        </p:txBody>
      </p:sp>
      <p:sp>
        <p:nvSpPr>
          <p:cNvPr id="6" name="Footer Placeholder 5">
            <a:extLst>
              <a:ext uri="{FF2B5EF4-FFF2-40B4-BE49-F238E27FC236}">
                <a16:creationId xmlns:a16="http://schemas.microsoft.com/office/drawing/2014/main" id="{A2B8ABD5-348B-4E2B-8DC2-FB235BB6E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54AAD6-8052-436E-9CD2-F10A4E2D537E}"/>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978448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DDC146-E599-4709-AFDE-CB5545F68F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FA9442-DF37-4EBB-9F2E-34C63D06AB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A143-DBE3-4BB5-9E1A-DE6A0D9B8F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ADF09A-9CE9-4645-B226-E7AAD1D0AFC8}" type="datetimeFigureOut">
              <a:rPr lang="en-US" smtClean="0"/>
              <a:t>1/27/2022</a:t>
            </a:fld>
            <a:endParaRPr lang="en-US"/>
          </a:p>
        </p:txBody>
      </p:sp>
      <p:sp>
        <p:nvSpPr>
          <p:cNvPr id="5" name="Footer Placeholder 4">
            <a:extLst>
              <a:ext uri="{FF2B5EF4-FFF2-40B4-BE49-F238E27FC236}">
                <a16:creationId xmlns:a16="http://schemas.microsoft.com/office/drawing/2014/main" id="{5F65E9C8-6017-435C-BE0E-2DB76CF3F3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FD72AC-79C3-4640-88DD-7D5E0318F5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D2F2EE-021D-4619-A236-A96537AC287E}" type="slidenum">
              <a:rPr lang="en-US" smtClean="0"/>
              <a:t>‹#›</a:t>
            </a:fld>
            <a:endParaRPr lang="en-US"/>
          </a:p>
        </p:txBody>
      </p:sp>
    </p:spTree>
    <p:extLst>
      <p:ext uri="{BB962C8B-B14F-4D97-AF65-F5344CB8AC3E}">
        <p14:creationId xmlns:p14="http://schemas.microsoft.com/office/powerpoint/2010/main" val="539065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35E45-A966-4D5D-A9F9-4058B6CA03E4}"/>
              </a:ext>
            </a:extLst>
          </p:cNvPr>
          <p:cNvSpPr>
            <a:spLocks noGrp="1"/>
          </p:cNvSpPr>
          <p:nvPr>
            <p:ph type="ctrTitle"/>
          </p:nvPr>
        </p:nvSpPr>
        <p:spPr/>
        <p:txBody>
          <a:bodyPr/>
          <a:lstStyle/>
          <a:p>
            <a:r>
              <a:rPr lang="en-US" sz="5400" dirty="0"/>
              <a:t>ERAS Linguistics</a:t>
            </a:r>
            <a:br>
              <a:rPr lang="en-US" dirty="0"/>
            </a:br>
            <a:r>
              <a:rPr lang="en-US" dirty="0"/>
              <a:t>Statistical Analyses</a:t>
            </a:r>
          </a:p>
        </p:txBody>
      </p:sp>
      <p:sp>
        <p:nvSpPr>
          <p:cNvPr id="3" name="Subtitle 2">
            <a:extLst>
              <a:ext uri="{FF2B5EF4-FFF2-40B4-BE49-F238E27FC236}">
                <a16:creationId xmlns:a16="http://schemas.microsoft.com/office/drawing/2014/main" id="{B4D8CADA-76AE-42D4-8720-567BABCC444F}"/>
              </a:ext>
            </a:extLst>
          </p:cNvPr>
          <p:cNvSpPr>
            <a:spLocks noGrp="1"/>
          </p:cNvSpPr>
          <p:nvPr>
            <p:ph type="subTitle" idx="1"/>
          </p:nvPr>
        </p:nvSpPr>
        <p:spPr/>
        <p:txBody>
          <a:bodyPr>
            <a:normAutofit/>
          </a:bodyPr>
          <a:lstStyle/>
          <a:p>
            <a:endParaRPr lang="en-US" sz="2800" dirty="0"/>
          </a:p>
          <a:p>
            <a:r>
              <a:rPr lang="en-US" sz="3600" dirty="0"/>
              <a:t>2/2/22</a:t>
            </a:r>
          </a:p>
        </p:txBody>
      </p:sp>
    </p:spTree>
    <p:extLst>
      <p:ext uri="{BB962C8B-B14F-4D97-AF65-F5344CB8AC3E}">
        <p14:creationId xmlns:p14="http://schemas.microsoft.com/office/powerpoint/2010/main" val="1841818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63A52-3027-44F7-AA60-91D3718D14CD}"/>
              </a:ext>
            </a:extLst>
          </p:cNvPr>
          <p:cNvSpPr>
            <a:spLocks noGrp="1"/>
          </p:cNvSpPr>
          <p:nvPr>
            <p:ph type="title"/>
          </p:nvPr>
        </p:nvSpPr>
        <p:spPr/>
        <p:txBody>
          <a:bodyPr>
            <a:normAutofit/>
          </a:bodyPr>
          <a:lstStyle/>
          <a:p>
            <a:r>
              <a:rPr lang="en-US" sz="3600" dirty="0">
                <a:effectLst/>
                <a:ea typeface="PMingLiU" panose="02020500000000000000" pitchFamily="18" charset="-120"/>
                <a:cs typeface="Times New Roman" panose="02020603050405020304" pitchFamily="18" charset="0"/>
              </a:rPr>
              <a:t>Take correlation among </a:t>
            </a:r>
            <a:r>
              <a:rPr lang="en-US" sz="3600" dirty="0">
                <a:ea typeface="PMingLiU" panose="02020500000000000000" pitchFamily="18" charset="-120"/>
                <a:cs typeface="Times New Roman" panose="02020603050405020304" pitchFamily="18" charset="0"/>
              </a:rPr>
              <a:t>predictor variables into account</a:t>
            </a:r>
            <a:endParaRPr lang="en-US" sz="3600" dirty="0"/>
          </a:p>
        </p:txBody>
      </p:sp>
      <p:sp>
        <p:nvSpPr>
          <p:cNvPr id="3" name="Content Placeholder 2">
            <a:extLst>
              <a:ext uri="{FF2B5EF4-FFF2-40B4-BE49-F238E27FC236}">
                <a16:creationId xmlns:a16="http://schemas.microsoft.com/office/drawing/2014/main" id="{407A9257-60F3-42EA-AA7C-1F6A50350A06}"/>
              </a:ext>
            </a:extLst>
          </p:cNvPr>
          <p:cNvSpPr>
            <a:spLocks noGrp="1"/>
          </p:cNvSpPr>
          <p:nvPr>
            <p:ph idx="1"/>
          </p:nvPr>
        </p:nvSpPr>
        <p:spPr>
          <a:xfrm>
            <a:off x="838200" y="1591708"/>
            <a:ext cx="10515600" cy="4524375"/>
          </a:xfrm>
        </p:spPr>
        <p:txBody>
          <a:bodyPr>
            <a:normAutofit/>
          </a:bodyPr>
          <a:lstStyle/>
          <a:p>
            <a:pPr>
              <a:buFont typeface="Wingdings" panose="05000000000000000000" pitchFamily="2" charset="2"/>
              <a:buChar char="Ø"/>
            </a:pPr>
            <a:r>
              <a:rPr lang="en-US" dirty="0"/>
              <a:t> We can reasonably assume that there might be correlations among the predictor variables</a:t>
            </a:r>
          </a:p>
          <a:p>
            <a:pPr>
              <a:buFont typeface="Wingdings" panose="05000000000000000000" pitchFamily="2" charset="2"/>
              <a:buChar char="Ø"/>
            </a:pPr>
            <a:r>
              <a:rPr lang="en-US" dirty="0"/>
              <a:t> Important to take correlation into account – regression model </a:t>
            </a:r>
          </a:p>
          <a:p>
            <a:pPr>
              <a:buFont typeface="Wingdings" panose="05000000000000000000" pitchFamily="2" charset="2"/>
              <a:buChar char="Ø"/>
            </a:pPr>
            <a:r>
              <a:rPr lang="en-US" dirty="0"/>
              <a:t> Q’s answered by the model</a:t>
            </a:r>
          </a:p>
          <a:p>
            <a:pPr lvl="1"/>
            <a:r>
              <a:rPr lang="en-US" dirty="0"/>
              <a:t>Does any X differ significantly between male and female? If so, which one(s)? </a:t>
            </a:r>
          </a:p>
          <a:p>
            <a:pPr marL="0" indent="0">
              <a:buNone/>
            </a:pPr>
            <a:r>
              <a:rPr lang="en-US" dirty="0"/>
              <a:t>Brief summary of the operations done: </a:t>
            </a:r>
          </a:p>
          <a:p>
            <a:r>
              <a:rPr lang="en-US" sz="2400" dirty="0"/>
              <a:t>Perform repeated regressions</a:t>
            </a:r>
          </a:p>
          <a:p>
            <a:r>
              <a:rPr lang="en-US" sz="2400" dirty="0"/>
              <a:t>Calculate the FDR with </a:t>
            </a:r>
            <a:r>
              <a:rPr lang="en-US" sz="2400" dirty="0" err="1"/>
              <a:t>Benjamini</a:t>
            </a:r>
            <a:r>
              <a:rPr lang="en-US" sz="2400" dirty="0"/>
              <a:t> &amp; Hochberg correction</a:t>
            </a:r>
          </a:p>
          <a:p>
            <a:r>
              <a:rPr lang="en-US" sz="2400" dirty="0"/>
              <a:t>Find which variables should be retained for or excluded from further multivariate analysis according to their corrected p values</a:t>
            </a:r>
            <a:endParaRPr lang="en-US" dirty="0"/>
          </a:p>
          <a:p>
            <a:pPr marL="0" indent="0">
              <a:buNone/>
            </a:pPr>
            <a:endParaRPr lang="en-US" dirty="0"/>
          </a:p>
        </p:txBody>
      </p:sp>
    </p:spTree>
    <p:extLst>
      <p:ext uri="{BB962C8B-B14F-4D97-AF65-F5344CB8AC3E}">
        <p14:creationId xmlns:p14="http://schemas.microsoft.com/office/powerpoint/2010/main" val="3684644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B457DEE-CF9A-45C0-A4C0-DD64D18077A4}"/>
              </a:ext>
            </a:extLst>
          </p:cNvPr>
          <p:cNvPicPr>
            <a:picLocks noGrp="1" noChangeAspect="1"/>
          </p:cNvPicPr>
          <p:nvPr>
            <p:ph idx="1"/>
          </p:nvPr>
        </p:nvPicPr>
        <p:blipFill rotWithShape="1">
          <a:blip r:embed="rId2"/>
          <a:srcRect l="1076"/>
          <a:stretch/>
        </p:blipFill>
        <p:spPr>
          <a:xfrm>
            <a:off x="1231528" y="1334266"/>
            <a:ext cx="9728943" cy="3819429"/>
          </a:xfrm>
        </p:spPr>
      </p:pic>
      <p:sp>
        <p:nvSpPr>
          <p:cNvPr id="6" name="TextBox 5">
            <a:extLst>
              <a:ext uri="{FF2B5EF4-FFF2-40B4-BE49-F238E27FC236}">
                <a16:creationId xmlns:a16="http://schemas.microsoft.com/office/drawing/2014/main" id="{0444CF9B-659D-4EF7-8EB9-EF36552B304B}"/>
              </a:ext>
            </a:extLst>
          </p:cNvPr>
          <p:cNvSpPr txBox="1"/>
          <p:nvPr/>
        </p:nvSpPr>
        <p:spPr>
          <a:xfrm>
            <a:off x="1231528" y="574105"/>
            <a:ext cx="9728943" cy="769441"/>
          </a:xfrm>
          <a:prstGeom prst="rect">
            <a:avLst/>
          </a:prstGeom>
          <a:solidFill>
            <a:schemeClr val="bg2">
              <a:lumMod val="90000"/>
            </a:schemeClr>
          </a:solidFill>
        </p:spPr>
        <p:txBody>
          <a:bodyPr wrap="square" rtlCol="0">
            <a:spAutoFit/>
          </a:bodyPr>
          <a:lstStyle/>
          <a:p>
            <a:r>
              <a:rPr lang="en-US" sz="2200" b="1" dirty="0"/>
              <a:t>10 objective variables</a:t>
            </a:r>
            <a:r>
              <a:rPr lang="en-US" sz="2200" dirty="0"/>
              <a:t>: bivariate p values adjusted with FDR correction</a:t>
            </a:r>
          </a:p>
          <a:p>
            <a:r>
              <a:rPr lang="en-US" sz="2200" dirty="0"/>
              <a:t>1 variable was selected and 9 variables were excluded from the model</a:t>
            </a:r>
          </a:p>
        </p:txBody>
      </p:sp>
      <p:sp>
        <p:nvSpPr>
          <p:cNvPr id="8" name="TextBox 7">
            <a:extLst>
              <a:ext uri="{FF2B5EF4-FFF2-40B4-BE49-F238E27FC236}">
                <a16:creationId xmlns:a16="http://schemas.microsoft.com/office/drawing/2014/main" id="{5974D6A1-09D5-4A35-A484-7E73BA938C77}"/>
              </a:ext>
            </a:extLst>
          </p:cNvPr>
          <p:cNvSpPr txBox="1"/>
          <p:nvPr/>
        </p:nvSpPr>
        <p:spPr>
          <a:xfrm>
            <a:off x="1231529" y="5222807"/>
            <a:ext cx="9728943" cy="1107996"/>
          </a:xfrm>
          <a:prstGeom prst="rect">
            <a:avLst/>
          </a:prstGeom>
          <a:noFill/>
        </p:spPr>
        <p:txBody>
          <a:bodyPr wrap="square">
            <a:spAutoFit/>
          </a:bodyPr>
          <a:lstStyle/>
          <a:p>
            <a:pPr algn="just"/>
            <a:r>
              <a:rPr lang="en-US" sz="2200" dirty="0"/>
              <a:t>M and F applicants differ only in </a:t>
            </a:r>
            <a:r>
              <a:rPr lang="en-US" sz="2200" b="1" dirty="0"/>
              <a:t>non-peer-reviewed online publication</a:t>
            </a:r>
            <a:r>
              <a:rPr lang="en-US" sz="2200" dirty="0"/>
              <a:t>. This is the </a:t>
            </a:r>
            <a:r>
              <a:rPr lang="en-US" sz="2200" b="1" dirty="0"/>
              <a:t>same conclusion</a:t>
            </a:r>
            <a:r>
              <a:rPr lang="en-US" sz="2200" dirty="0"/>
              <a:t> as those arrived by the previous multiple testing approaches. The agreement </a:t>
            </a:r>
            <a:r>
              <a:rPr lang="en-US" sz="2200" b="1" dirty="0"/>
              <a:t>increases</a:t>
            </a:r>
            <a:r>
              <a:rPr lang="en-US" sz="2200" dirty="0"/>
              <a:t> our </a:t>
            </a:r>
            <a:r>
              <a:rPr lang="en-US" sz="2200" b="1" dirty="0"/>
              <a:t>confidence</a:t>
            </a:r>
            <a:r>
              <a:rPr lang="en-US" sz="2200" dirty="0"/>
              <a:t> in the conclusion.</a:t>
            </a:r>
          </a:p>
        </p:txBody>
      </p:sp>
      <p:sp>
        <p:nvSpPr>
          <p:cNvPr id="9" name="Rectangle 8">
            <a:extLst>
              <a:ext uri="{FF2B5EF4-FFF2-40B4-BE49-F238E27FC236}">
                <a16:creationId xmlns:a16="http://schemas.microsoft.com/office/drawing/2014/main" id="{DB20A787-AD0F-48FB-A2DF-247D31EEED5C}"/>
              </a:ext>
            </a:extLst>
          </p:cNvPr>
          <p:cNvSpPr/>
          <p:nvPr/>
        </p:nvSpPr>
        <p:spPr>
          <a:xfrm>
            <a:off x="1245703" y="4311178"/>
            <a:ext cx="9728943" cy="833236"/>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53D341F0-D511-4E4D-AB14-AF1407279835}"/>
              </a:ext>
            </a:extLst>
          </p:cNvPr>
          <p:cNvSpPr txBox="1"/>
          <p:nvPr/>
        </p:nvSpPr>
        <p:spPr>
          <a:xfrm>
            <a:off x="0" y="135662"/>
            <a:ext cx="2149948" cy="369332"/>
          </a:xfrm>
          <a:prstGeom prst="rect">
            <a:avLst/>
          </a:prstGeom>
          <a:solidFill>
            <a:schemeClr val="bg2"/>
          </a:solidFill>
        </p:spPr>
        <p:txBody>
          <a:bodyPr wrap="none" rtlCol="0">
            <a:spAutoFit/>
          </a:bodyPr>
          <a:lstStyle/>
          <a:p>
            <a:r>
              <a:rPr lang="en-US" dirty="0"/>
              <a:t>2020-21 LOR Dataset</a:t>
            </a:r>
          </a:p>
        </p:txBody>
      </p:sp>
      <p:sp>
        <p:nvSpPr>
          <p:cNvPr id="11" name="TextBox 10">
            <a:extLst>
              <a:ext uri="{FF2B5EF4-FFF2-40B4-BE49-F238E27FC236}">
                <a16:creationId xmlns:a16="http://schemas.microsoft.com/office/drawing/2014/main" id="{2A6C367C-E2EF-4275-A368-A31556A15B5F}"/>
              </a:ext>
            </a:extLst>
          </p:cNvPr>
          <p:cNvSpPr txBox="1"/>
          <p:nvPr/>
        </p:nvSpPr>
        <p:spPr>
          <a:xfrm>
            <a:off x="4632977" y="2725400"/>
            <a:ext cx="4649543" cy="523220"/>
          </a:xfrm>
          <a:prstGeom prst="rect">
            <a:avLst/>
          </a:prstGeom>
          <a:solidFill>
            <a:srgbClr val="FFC000"/>
          </a:solidFill>
        </p:spPr>
        <p:txBody>
          <a:bodyPr wrap="none" rtlCol="0">
            <a:spAutoFit/>
          </a:bodyPr>
          <a:lstStyle/>
          <a:p>
            <a:r>
              <a:rPr lang="en-US" sz="2800" dirty="0"/>
              <a:t>NEED TO RE-RUN THE DATA!!!!</a:t>
            </a:r>
          </a:p>
        </p:txBody>
      </p:sp>
    </p:spTree>
    <p:extLst>
      <p:ext uri="{BB962C8B-B14F-4D97-AF65-F5344CB8AC3E}">
        <p14:creationId xmlns:p14="http://schemas.microsoft.com/office/powerpoint/2010/main" val="1639914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454027-9E2C-4F87-A7A0-B3E63D3ABECF}"/>
              </a:ext>
            </a:extLst>
          </p:cNvPr>
          <p:cNvPicPr>
            <a:picLocks noChangeAspect="1"/>
          </p:cNvPicPr>
          <p:nvPr/>
        </p:nvPicPr>
        <p:blipFill>
          <a:blip r:embed="rId2"/>
          <a:stretch>
            <a:fillRect/>
          </a:stretch>
        </p:blipFill>
        <p:spPr>
          <a:xfrm>
            <a:off x="1394254" y="1352258"/>
            <a:ext cx="9403492" cy="3783293"/>
          </a:xfrm>
          <a:prstGeom prst="rect">
            <a:avLst/>
          </a:prstGeom>
        </p:spPr>
      </p:pic>
      <p:sp>
        <p:nvSpPr>
          <p:cNvPr id="6" name="TextBox 5">
            <a:extLst>
              <a:ext uri="{FF2B5EF4-FFF2-40B4-BE49-F238E27FC236}">
                <a16:creationId xmlns:a16="http://schemas.microsoft.com/office/drawing/2014/main" id="{5E9E6998-1A29-4409-8B9D-ABF7F13FAE58}"/>
              </a:ext>
            </a:extLst>
          </p:cNvPr>
          <p:cNvSpPr txBox="1"/>
          <p:nvPr/>
        </p:nvSpPr>
        <p:spPr>
          <a:xfrm>
            <a:off x="1394254" y="584410"/>
            <a:ext cx="9403492" cy="769441"/>
          </a:xfrm>
          <a:prstGeom prst="rect">
            <a:avLst/>
          </a:prstGeom>
          <a:solidFill>
            <a:schemeClr val="bg2">
              <a:lumMod val="90000"/>
            </a:schemeClr>
          </a:solidFill>
        </p:spPr>
        <p:txBody>
          <a:bodyPr wrap="square" rtlCol="0">
            <a:spAutoFit/>
          </a:bodyPr>
          <a:lstStyle/>
          <a:p>
            <a:r>
              <a:rPr lang="en-US" sz="2200" b="1" dirty="0"/>
              <a:t>9 subjective variables from LOR</a:t>
            </a:r>
            <a:r>
              <a:rPr lang="en-US" sz="2200" dirty="0"/>
              <a:t>: bivariate p values adjusted with FDR correction</a:t>
            </a:r>
          </a:p>
          <a:p>
            <a:r>
              <a:rPr lang="en-US" sz="2200" dirty="0"/>
              <a:t>2 variable was selected and 7 variables were excluded from the model</a:t>
            </a:r>
          </a:p>
        </p:txBody>
      </p:sp>
      <p:sp>
        <p:nvSpPr>
          <p:cNvPr id="7" name="TextBox 6">
            <a:extLst>
              <a:ext uri="{FF2B5EF4-FFF2-40B4-BE49-F238E27FC236}">
                <a16:creationId xmlns:a16="http://schemas.microsoft.com/office/drawing/2014/main" id="{FF440DD5-2E8C-41CC-9B8D-E14D8C4D9175}"/>
              </a:ext>
            </a:extLst>
          </p:cNvPr>
          <p:cNvSpPr txBox="1"/>
          <p:nvPr/>
        </p:nvSpPr>
        <p:spPr>
          <a:xfrm>
            <a:off x="1394255" y="5214967"/>
            <a:ext cx="9403492" cy="1107996"/>
          </a:xfrm>
          <a:prstGeom prst="rect">
            <a:avLst/>
          </a:prstGeom>
          <a:noFill/>
        </p:spPr>
        <p:txBody>
          <a:bodyPr wrap="square">
            <a:spAutoFit/>
          </a:bodyPr>
          <a:lstStyle/>
          <a:p>
            <a:pPr algn="just"/>
            <a:r>
              <a:rPr lang="en-US" sz="2200" dirty="0"/>
              <a:t>The regression model shows male and female LORs differ in </a:t>
            </a:r>
            <a:r>
              <a:rPr lang="en-US" sz="2200" b="1" dirty="0"/>
              <a:t>Authentic</a:t>
            </a:r>
            <a:r>
              <a:rPr lang="en-US" sz="2200" dirty="0"/>
              <a:t> and </a:t>
            </a:r>
            <a:r>
              <a:rPr lang="en-US" sz="2200" b="1" dirty="0"/>
              <a:t>Clout</a:t>
            </a:r>
            <a:r>
              <a:rPr lang="en-US" sz="2200" dirty="0"/>
              <a:t>. This is the </a:t>
            </a:r>
            <a:r>
              <a:rPr lang="en-US" sz="2200" b="1" dirty="0"/>
              <a:t>same conclusion</a:t>
            </a:r>
            <a:r>
              <a:rPr lang="en-US" sz="2200" dirty="0"/>
              <a:t> as those arrived by the previous multiple testing approaches. The agreement </a:t>
            </a:r>
            <a:r>
              <a:rPr lang="en-US" sz="2200" b="1" dirty="0"/>
              <a:t>increases</a:t>
            </a:r>
            <a:r>
              <a:rPr lang="en-US" sz="2200" dirty="0"/>
              <a:t> our </a:t>
            </a:r>
            <a:r>
              <a:rPr lang="en-US" sz="2200" b="1" dirty="0"/>
              <a:t>confidence</a:t>
            </a:r>
            <a:r>
              <a:rPr lang="en-US" sz="2200" dirty="0"/>
              <a:t> in the conclusion.</a:t>
            </a:r>
          </a:p>
        </p:txBody>
      </p:sp>
      <p:sp>
        <p:nvSpPr>
          <p:cNvPr id="8" name="Rectangle 7">
            <a:extLst>
              <a:ext uri="{FF2B5EF4-FFF2-40B4-BE49-F238E27FC236}">
                <a16:creationId xmlns:a16="http://schemas.microsoft.com/office/drawing/2014/main" id="{8F5FA5D0-F430-42FA-992E-809812F7621B}"/>
              </a:ext>
            </a:extLst>
          </p:cNvPr>
          <p:cNvSpPr/>
          <p:nvPr/>
        </p:nvSpPr>
        <p:spPr>
          <a:xfrm>
            <a:off x="1394253" y="3939699"/>
            <a:ext cx="9403492" cy="1195852"/>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A1142A7C-EF4D-4938-9FC6-5CB1F17673A1}"/>
              </a:ext>
            </a:extLst>
          </p:cNvPr>
          <p:cNvSpPr txBox="1"/>
          <p:nvPr/>
        </p:nvSpPr>
        <p:spPr>
          <a:xfrm>
            <a:off x="0" y="135662"/>
            <a:ext cx="2149948" cy="369332"/>
          </a:xfrm>
          <a:prstGeom prst="rect">
            <a:avLst/>
          </a:prstGeom>
          <a:solidFill>
            <a:schemeClr val="bg2"/>
          </a:solidFill>
        </p:spPr>
        <p:txBody>
          <a:bodyPr wrap="none" rtlCol="0">
            <a:spAutoFit/>
          </a:bodyPr>
          <a:lstStyle/>
          <a:p>
            <a:r>
              <a:rPr lang="en-US" dirty="0"/>
              <a:t>2020-21 LOR Dataset</a:t>
            </a:r>
          </a:p>
        </p:txBody>
      </p:sp>
    </p:spTree>
    <p:extLst>
      <p:ext uri="{BB962C8B-B14F-4D97-AF65-F5344CB8AC3E}">
        <p14:creationId xmlns:p14="http://schemas.microsoft.com/office/powerpoint/2010/main" val="3364129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14BEB-EBFC-450D-B078-3F57591AF161}"/>
              </a:ext>
            </a:extLst>
          </p:cNvPr>
          <p:cNvSpPr>
            <a:spLocks noGrp="1"/>
          </p:cNvSpPr>
          <p:nvPr>
            <p:ph type="title"/>
          </p:nvPr>
        </p:nvSpPr>
        <p:spPr/>
        <p:txBody>
          <a:bodyPr/>
          <a:lstStyle/>
          <a:p>
            <a:r>
              <a:rPr lang="en-US" dirty="0"/>
              <a:t>2019-2020 LOR Dataset</a:t>
            </a:r>
          </a:p>
        </p:txBody>
      </p:sp>
      <p:sp>
        <p:nvSpPr>
          <p:cNvPr id="3" name="Text Placeholder 2">
            <a:extLst>
              <a:ext uri="{FF2B5EF4-FFF2-40B4-BE49-F238E27FC236}">
                <a16:creationId xmlns:a16="http://schemas.microsoft.com/office/drawing/2014/main" id="{55F49F7D-3075-4700-89A2-A3F2C66C721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1313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9BD42F-743F-4774-9118-77BB2438DC9B}"/>
              </a:ext>
            </a:extLst>
          </p:cNvPr>
          <p:cNvPicPr>
            <a:picLocks noChangeAspect="1"/>
          </p:cNvPicPr>
          <p:nvPr/>
        </p:nvPicPr>
        <p:blipFill>
          <a:blip r:embed="rId2"/>
          <a:stretch>
            <a:fillRect/>
          </a:stretch>
        </p:blipFill>
        <p:spPr>
          <a:xfrm>
            <a:off x="1066098" y="703157"/>
            <a:ext cx="10059804" cy="2886478"/>
          </a:xfrm>
          <a:prstGeom prst="rect">
            <a:avLst/>
          </a:prstGeom>
        </p:spPr>
      </p:pic>
      <p:pic>
        <p:nvPicPr>
          <p:cNvPr id="5" name="Picture 4">
            <a:extLst>
              <a:ext uri="{FF2B5EF4-FFF2-40B4-BE49-F238E27FC236}">
                <a16:creationId xmlns:a16="http://schemas.microsoft.com/office/drawing/2014/main" id="{D2EEBDCA-1001-4607-9049-FAC8C2DC3968}"/>
              </a:ext>
            </a:extLst>
          </p:cNvPr>
          <p:cNvPicPr>
            <a:picLocks noChangeAspect="1"/>
          </p:cNvPicPr>
          <p:nvPr/>
        </p:nvPicPr>
        <p:blipFill>
          <a:blip r:embed="rId3"/>
          <a:stretch>
            <a:fillRect/>
          </a:stretch>
        </p:blipFill>
        <p:spPr>
          <a:xfrm>
            <a:off x="1066098" y="3739557"/>
            <a:ext cx="10116962" cy="2876951"/>
          </a:xfrm>
          <a:prstGeom prst="rect">
            <a:avLst/>
          </a:prstGeom>
        </p:spPr>
      </p:pic>
      <p:sp>
        <p:nvSpPr>
          <p:cNvPr id="6" name="TextBox 5">
            <a:extLst>
              <a:ext uri="{FF2B5EF4-FFF2-40B4-BE49-F238E27FC236}">
                <a16:creationId xmlns:a16="http://schemas.microsoft.com/office/drawing/2014/main" id="{54FD5FC8-DB79-42CD-A232-D5B74D830B3A}"/>
              </a:ext>
            </a:extLst>
          </p:cNvPr>
          <p:cNvSpPr txBox="1"/>
          <p:nvPr/>
        </p:nvSpPr>
        <p:spPr>
          <a:xfrm>
            <a:off x="4322698" y="241492"/>
            <a:ext cx="3899144" cy="461665"/>
          </a:xfrm>
          <a:prstGeom prst="rect">
            <a:avLst/>
          </a:prstGeom>
          <a:noFill/>
        </p:spPr>
        <p:txBody>
          <a:bodyPr wrap="none" rtlCol="0">
            <a:spAutoFit/>
          </a:bodyPr>
          <a:lstStyle/>
          <a:p>
            <a:r>
              <a:rPr lang="en-US" sz="2400" dirty="0">
                <a:latin typeface="+mj-lt"/>
              </a:rPr>
              <a:t>Testing 10 Objective Variables</a:t>
            </a:r>
          </a:p>
        </p:txBody>
      </p:sp>
      <p:sp>
        <p:nvSpPr>
          <p:cNvPr id="7" name="TextBox 6">
            <a:extLst>
              <a:ext uri="{FF2B5EF4-FFF2-40B4-BE49-F238E27FC236}">
                <a16:creationId xmlns:a16="http://schemas.microsoft.com/office/drawing/2014/main" id="{5A902155-3472-4576-B375-987CB9F477C6}"/>
              </a:ext>
            </a:extLst>
          </p:cNvPr>
          <p:cNvSpPr txBox="1"/>
          <p:nvPr/>
        </p:nvSpPr>
        <p:spPr>
          <a:xfrm>
            <a:off x="0" y="131665"/>
            <a:ext cx="2149948" cy="369332"/>
          </a:xfrm>
          <a:prstGeom prst="rect">
            <a:avLst/>
          </a:prstGeom>
          <a:solidFill>
            <a:schemeClr val="bg2"/>
          </a:solidFill>
        </p:spPr>
        <p:txBody>
          <a:bodyPr wrap="none" rtlCol="0">
            <a:spAutoFit/>
          </a:bodyPr>
          <a:lstStyle/>
          <a:p>
            <a:r>
              <a:rPr lang="en-US" dirty="0"/>
              <a:t>2019-20 LOR Dataset</a:t>
            </a:r>
          </a:p>
        </p:txBody>
      </p:sp>
      <p:sp>
        <p:nvSpPr>
          <p:cNvPr id="8" name="TextBox 7">
            <a:extLst>
              <a:ext uri="{FF2B5EF4-FFF2-40B4-BE49-F238E27FC236}">
                <a16:creationId xmlns:a16="http://schemas.microsoft.com/office/drawing/2014/main" id="{D502F48C-E498-4DA1-BCC8-ED98AA69B462}"/>
              </a:ext>
            </a:extLst>
          </p:cNvPr>
          <p:cNvSpPr txBox="1"/>
          <p:nvPr/>
        </p:nvSpPr>
        <p:spPr>
          <a:xfrm>
            <a:off x="7606847" y="3723885"/>
            <a:ext cx="4207072" cy="1415772"/>
          </a:xfrm>
          <a:prstGeom prst="rect">
            <a:avLst/>
          </a:prstGeom>
          <a:solidFill>
            <a:schemeClr val="accent4">
              <a:lumMod val="40000"/>
              <a:lumOff val="60000"/>
              <a:alpha val="80000"/>
            </a:schemeClr>
          </a:solidFill>
        </p:spPr>
        <p:txBody>
          <a:bodyPr wrap="square" rtlCol="0">
            <a:spAutoFit/>
          </a:bodyPr>
          <a:lstStyle/>
          <a:p>
            <a:pPr>
              <a:spcBef>
                <a:spcPts val="600"/>
              </a:spcBef>
              <a:spcAft>
                <a:spcPts val="600"/>
              </a:spcAft>
            </a:pPr>
            <a:r>
              <a:rPr lang="en-US" dirty="0"/>
              <a:t>The two methods arrive at the same conclusion: </a:t>
            </a:r>
            <a:endParaRPr lang="en-US" b="1" dirty="0"/>
          </a:p>
          <a:p>
            <a:pPr>
              <a:spcBef>
                <a:spcPts val="600"/>
              </a:spcBef>
              <a:spcAft>
                <a:spcPts val="600"/>
              </a:spcAft>
            </a:pPr>
            <a:r>
              <a:rPr lang="en-US" sz="2000" b="1" dirty="0"/>
              <a:t>No significant difference between M and F across any of the variables.</a:t>
            </a:r>
            <a:endParaRPr lang="en-US" b="1" dirty="0"/>
          </a:p>
        </p:txBody>
      </p:sp>
      <p:sp>
        <p:nvSpPr>
          <p:cNvPr id="9" name="TextBox 8">
            <a:extLst>
              <a:ext uri="{FF2B5EF4-FFF2-40B4-BE49-F238E27FC236}">
                <a16:creationId xmlns:a16="http://schemas.microsoft.com/office/drawing/2014/main" id="{290136FB-4D51-4E7D-B90A-87845B183E00}"/>
              </a:ext>
            </a:extLst>
          </p:cNvPr>
          <p:cNvSpPr txBox="1"/>
          <p:nvPr/>
        </p:nvSpPr>
        <p:spPr>
          <a:xfrm>
            <a:off x="8877581" y="568907"/>
            <a:ext cx="2643801" cy="646331"/>
          </a:xfrm>
          <a:prstGeom prst="rect">
            <a:avLst/>
          </a:prstGeom>
          <a:solidFill>
            <a:schemeClr val="bg2"/>
          </a:solidFill>
        </p:spPr>
        <p:txBody>
          <a:bodyPr wrap="none" rtlCol="0">
            <a:spAutoFit/>
          </a:bodyPr>
          <a:lstStyle/>
          <a:p>
            <a:r>
              <a:rPr lang="en-US" dirty="0"/>
              <a:t>Group 1 female (n1 = 159)</a:t>
            </a:r>
          </a:p>
          <a:p>
            <a:r>
              <a:rPr lang="en-US" dirty="0"/>
              <a:t>Group 2 male (n2 = 293)</a:t>
            </a:r>
          </a:p>
        </p:txBody>
      </p:sp>
    </p:spTree>
    <p:extLst>
      <p:ext uri="{BB962C8B-B14F-4D97-AF65-F5344CB8AC3E}">
        <p14:creationId xmlns:p14="http://schemas.microsoft.com/office/powerpoint/2010/main" val="2585521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DBC329-7B6D-4D62-A01F-EFB59F575B2A}"/>
              </a:ext>
            </a:extLst>
          </p:cNvPr>
          <p:cNvPicPr>
            <a:picLocks noChangeAspect="1"/>
          </p:cNvPicPr>
          <p:nvPr/>
        </p:nvPicPr>
        <p:blipFill>
          <a:blip r:embed="rId2"/>
          <a:stretch>
            <a:fillRect/>
          </a:stretch>
        </p:blipFill>
        <p:spPr>
          <a:xfrm>
            <a:off x="1391346" y="571202"/>
            <a:ext cx="9059539" cy="2686425"/>
          </a:xfrm>
          <a:prstGeom prst="rect">
            <a:avLst/>
          </a:prstGeom>
        </p:spPr>
      </p:pic>
      <p:pic>
        <p:nvPicPr>
          <p:cNvPr id="5" name="Picture 4">
            <a:extLst>
              <a:ext uri="{FF2B5EF4-FFF2-40B4-BE49-F238E27FC236}">
                <a16:creationId xmlns:a16="http://schemas.microsoft.com/office/drawing/2014/main" id="{54067CF2-1F63-4723-8590-E48A8839BE83}"/>
              </a:ext>
            </a:extLst>
          </p:cNvPr>
          <p:cNvPicPr>
            <a:picLocks noChangeAspect="1"/>
          </p:cNvPicPr>
          <p:nvPr/>
        </p:nvPicPr>
        <p:blipFill>
          <a:blip r:embed="rId3"/>
          <a:stretch>
            <a:fillRect/>
          </a:stretch>
        </p:blipFill>
        <p:spPr>
          <a:xfrm>
            <a:off x="1391346" y="3600373"/>
            <a:ext cx="9069066" cy="2676899"/>
          </a:xfrm>
          <a:prstGeom prst="rect">
            <a:avLst/>
          </a:prstGeom>
        </p:spPr>
      </p:pic>
    </p:spTree>
    <p:extLst>
      <p:ext uri="{BB962C8B-B14F-4D97-AF65-F5344CB8AC3E}">
        <p14:creationId xmlns:p14="http://schemas.microsoft.com/office/powerpoint/2010/main" val="2527876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592FDB-50DF-401D-8818-21A7AAA22F34}"/>
              </a:ext>
            </a:extLst>
          </p:cNvPr>
          <p:cNvPicPr>
            <a:picLocks noChangeAspect="1"/>
          </p:cNvPicPr>
          <p:nvPr/>
        </p:nvPicPr>
        <p:blipFill>
          <a:blip r:embed="rId2"/>
          <a:stretch>
            <a:fillRect/>
          </a:stretch>
        </p:blipFill>
        <p:spPr>
          <a:xfrm>
            <a:off x="1309759" y="415488"/>
            <a:ext cx="8487960" cy="4134427"/>
          </a:xfrm>
          <a:prstGeom prst="rect">
            <a:avLst/>
          </a:prstGeom>
        </p:spPr>
      </p:pic>
      <p:pic>
        <p:nvPicPr>
          <p:cNvPr id="5" name="Picture 4">
            <a:extLst>
              <a:ext uri="{FF2B5EF4-FFF2-40B4-BE49-F238E27FC236}">
                <a16:creationId xmlns:a16="http://schemas.microsoft.com/office/drawing/2014/main" id="{51253734-70C9-4103-8AF0-0424EA1146ED}"/>
              </a:ext>
            </a:extLst>
          </p:cNvPr>
          <p:cNvPicPr>
            <a:picLocks noChangeAspect="1"/>
          </p:cNvPicPr>
          <p:nvPr/>
        </p:nvPicPr>
        <p:blipFill>
          <a:blip r:embed="rId3"/>
          <a:stretch>
            <a:fillRect/>
          </a:stretch>
        </p:blipFill>
        <p:spPr>
          <a:xfrm>
            <a:off x="1835609" y="2482701"/>
            <a:ext cx="8754697" cy="3915321"/>
          </a:xfrm>
          <a:prstGeom prst="rect">
            <a:avLst/>
          </a:prstGeom>
        </p:spPr>
      </p:pic>
    </p:spTree>
    <p:extLst>
      <p:ext uri="{BB962C8B-B14F-4D97-AF65-F5344CB8AC3E}">
        <p14:creationId xmlns:p14="http://schemas.microsoft.com/office/powerpoint/2010/main" val="2695260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066EB-D144-432C-AB9A-9B9CB8F91A98}"/>
              </a:ext>
            </a:extLst>
          </p:cNvPr>
          <p:cNvSpPr>
            <a:spLocks noGrp="1"/>
          </p:cNvSpPr>
          <p:nvPr>
            <p:ph type="title"/>
          </p:nvPr>
        </p:nvSpPr>
        <p:spPr/>
        <p:txBody>
          <a:bodyPr/>
          <a:lstStyle/>
          <a:p>
            <a:r>
              <a:rPr lang="en-US" dirty="0"/>
              <a:t>Task 2: substitute metric for Step 1 score? </a:t>
            </a:r>
          </a:p>
        </p:txBody>
      </p:sp>
      <p:sp>
        <p:nvSpPr>
          <p:cNvPr id="3" name="Content Placeholder 2">
            <a:extLst>
              <a:ext uri="{FF2B5EF4-FFF2-40B4-BE49-F238E27FC236}">
                <a16:creationId xmlns:a16="http://schemas.microsoft.com/office/drawing/2014/main" id="{DC7015A3-6826-43E2-875C-2ADF7F095AF5}"/>
              </a:ext>
            </a:extLst>
          </p:cNvPr>
          <p:cNvSpPr>
            <a:spLocks noGrp="1"/>
          </p:cNvSpPr>
          <p:nvPr>
            <p:ph idx="1"/>
          </p:nvPr>
        </p:nvSpPr>
        <p:spPr/>
        <p:txBody>
          <a:bodyPr/>
          <a:lstStyle/>
          <a:p>
            <a:pPr>
              <a:buFont typeface="Wingdings" panose="05000000000000000000" pitchFamily="2" charset="2"/>
              <a:buChar char="Ø"/>
            </a:pPr>
            <a:r>
              <a:rPr lang="en-US" sz="3200" dirty="0">
                <a:effectLst/>
                <a:latin typeface="Calibri" panose="020F0502020204030204" pitchFamily="34" charset="0"/>
                <a:ea typeface="PMingLiU" panose="02020500000000000000" pitchFamily="18" charset="-120"/>
                <a:cs typeface="Times New Roman" panose="02020603050405020304" pitchFamily="18" charset="0"/>
              </a:rPr>
              <a:t> Linear r</a:t>
            </a:r>
            <a:r>
              <a:rPr lang="en-US" sz="3200" dirty="0">
                <a:latin typeface="Calibri" panose="020F0502020204030204" pitchFamily="34" charset="0"/>
                <a:ea typeface="PMingLiU" panose="02020500000000000000" pitchFamily="18" charset="-120"/>
                <a:cs typeface="Times New Roman" panose="02020603050405020304" pitchFamily="18" charset="0"/>
              </a:rPr>
              <a:t>egression with possible transformation</a:t>
            </a:r>
            <a:endParaRPr lang="en-US" dirty="0"/>
          </a:p>
        </p:txBody>
      </p:sp>
    </p:spTree>
    <p:extLst>
      <p:ext uri="{BB962C8B-B14F-4D97-AF65-F5344CB8AC3E}">
        <p14:creationId xmlns:p14="http://schemas.microsoft.com/office/powerpoint/2010/main" val="3553001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61C84-89CA-4B0F-983C-58C153DB6C01}"/>
              </a:ext>
            </a:extLst>
          </p:cNvPr>
          <p:cNvSpPr>
            <a:spLocks noGrp="1"/>
          </p:cNvSpPr>
          <p:nvPr>
            <p:ph type="title"/>
          </p:nvPr>
        </p:nvSpPr>
        <p:spPr>
          <a:xfrm>
            <a:off x="838200" y="607496"/>
            <a:ext cx="10515600" cy="1325563"/>
          </a:xfrm>
        </p:spPr>
        <p:txBody>
          <a:bodyPr>
            <a:normAutofit/>
          </a:bodyPr>
          <a:lstStyle/>
          <a:p>
            <a:r>
              <a:rPr lang="en-US" sz="3600" dirty="0">
                <a:effectLst/>
                <a:ea typeface="PMingLiU" panose="02020500000000000000" pitchFamily="18" charset="-120"/>
                <a:cs typeface="Times New Roman" panose="02020603050405020304" pitchFamily="18" charset="0"/>
              </a:rPr>
              <a:t>Task 1: Check whether the t tests were done correctly. </a:t>
            </a:r>
            <a:endParaRPr lang="en-US" sz="3600" dirty="0"/>
          </a:p>
        </p:txBody>
      </p:sp>
      <p:sp>
        <p:nvSpPr>
          <p:cNvPr id="3" name="Content Placeholder 2">
            <a:extLst>
              <a:ext uri="{FF2B5EF4-FFF2-40B4-BE49-F238E27FC236}">
                <a16:creationId xmlns:a16="http://schemas.microsoft.com/office/drawing/2014/main" id="{991D321D-0637-4F23-919D-CC10181B3E65}"/>
              </a:ext>
            </a:extLst>
          </p:cNvPr>
          <p:cNvSpPr>
            <a:spLocks noGrp="1"/>
          </p:cNvSpPr>
          <p:nvPr>
            <p:ph idx="1"/>
          </p:nvPr>
        </p:nvSpPr>
        <p:spPr>
          <a:xfrm>
            <a:off x="838200" y="1933059"/>
            <a:ext cx="10515600" cy="4351338"/>
          </a:xfrm>
        </p:spPr>
        <p:txBody>
          <a:bodyPr/>
          <a:lstStyle/>
          <a:p>
            <a:pPr marL="0" indent="0">
              <a:spcAft>
                <a:spcPts val="1200"/>
              </a:spcAft>
              <a:buNone/>
            </a:pPr>
            <a:r>
              <a:rPr lang="en-US" sz="3500" dirty="0">
                <a:effectLst/>
                <a:latin typeface="Calibri" panose="020F0502020204030204" pitchFamily="34" charset="0"/>
                <a:ea typeface="PMingLiU" panose="02020500000000000000" pitchFamily="18" charset="-120"/>
                <a:cs typeface="Times New Roman" panose="02020603050405020304" pitchFamily="18" charset="0"/>
              </a:rPr>
              <a:t>Yes, but can be improved in two ways. </a:t>
            </a:r>
          </a:p>
          <a:p>
            <a:pPr marL="514350" indent="-514350">
              <a:spcBef>
                <a:spcPts val="1200"/>
              </a:spcBef>
              <a:buAutoNum type="arabicParenR"/>
            </a:pPr>
            <a:r>
              <a:rPr lang="en-US" sz="3500" dirty="0">
                <a:latin typeface="Calibri" panose="020F0502020204030204" pitchFamily="34" charset="0"/>
                <a:ea typeface="PMingLiU" panose="02020500000000000000" pitchFamily="18" charset="-120"/>
                <a:cs typeface="Times New Roman" panose="02020603050405020304" pitchFamily="18" charset="0"/>
              </a:rPr>
              <a:t>Correct for multiple testing</a:t>
            </a:r>
          </a:p>
          <a:p>
            <a:pPr lvl="1">
              <a:spcBef>
                <a:spcPts val="1200"/>
              </a:spcBef>
              <a:buFont typeface="Wingdings" panose="05000000000000000000" pitchFamily="2" charset="2"/>
              <a:buChar char="Ø"/>
            </a:pPr>
            <a:r>
              <a:rPr lang="en-US" sz="3200" dirty="0">
                <a:latin typeface="Calibri" panose="020F0502020204030204" pitchFamily="34" charset="0"/>
                <a:ea typeface="PMingLiU" panose="02020500000000000000" pitchFamily="18" charset="-120"/>
                <a:cs typeface="Times New Roman" panose="02020603050405020304" pitchFamily="18" charset="0"/>
              </a:rPr>
              <a:t> </a:t>
            </a:r>
            <a:r>
              <a:rPr lang="en-US" sz="3200" dirty="0">
                <a:solidFill>
                  <a:srgbClr val="0070C0"/>
                </a:solidFill>
                <a:latin typeface="Calibri" panose="020F0502020204030204" pitchFamily="34" charset="0"/>
                <a:ea typeface="PMingLiU" panose="02020500000000000000" pitchFamily="18" charset="-120"/>
                <a:cs typeface="Times New Roman" panose="02020603050405020304" pitchFamily="18" charset="0"/>
              </a:rPr>
              <a:t>Bonferroni vs </a:t>
            </a:r>
            <a:r>
              <a:rPr lang="en-US" sz="3200" dirty="0" err="1">
                <a:solidFill>
                  <a:srgbClr val="0070C0"/>
                </a:solidFill>
                <a:latin typeface="Calibri" panose="020F0502020204030204" pitchFamily="34" charset="0"/>
                <a:ea typeface="PMingLiU" panose="02020500000000000000" pitchFamily="18" charset="-120"/>
                <a:cs typeface="Times New Roman" panose="02020603050405020304" pitchFamily="18" charset="0"/>
              </a:rPr>
              <a:t>Benjamini</a:t>
            </a:r>
            <a:r>
              <a:rPr lang="en-US" sz="3200" dirty="0">
                <a:solidFill>
                  <a:srgbClr val="0070C0"/>
                </a:solidFill>
                <a:latin typeface="Calibri" panose="020F0502020204030204" pitchFamily="34" charset="0"/>
                <a:ea typeface="PMingLiU" panose="02020500000000000000" pitchFamily="18" charset="-120"/>
                <a:cs typeface="Times New Roman" panose="02020603050405020304" pitchFamily="18" charset="0"/>
              </a:rPr>
              <a:t>-Hochberg </a:t>
            </a:r>
            <a:endParaRPr lang="en-US" sz="3100" dirty="0">
              <a:solidFill>
                <a:srgbClr val="0070C0"/>
              </a:solidFill>
              <a:latin typeface="Calibri" panose="020F0502020204030204" pitchFamily="34" charset="0"/>
              <a:ea typeface="PMingLiU" panose="02020500000000000000" pitchFamily="18" charset="-120"/>
              <a:cs typeface="Times New Roman" panose="02020603050405020304" pitchFamily="18" charset="0"/>
            </a:endParaRPr>
          </a:p>
          <a:p>
            <a:pPr marL="514350" indent="-514350">
              <a:spcBef>
                <a:spcPts val="1200"/>
              </a:spcBef>
              <a:buAutoNum type="arabicParenR"/>
            </a:pPr>
            <a:r>
              <a:rPr lang="en-US" sz="3500" dirty="0">
                <a:effectLst/>
                <a:latin typeface="Calibri" panose="020F0502020204030204" pitchFamily="34" charset="0"/>
                <a:ea typeface="PMingLiU" panose="02020500000000000000" pitchFamily="18" charset="-120"/>
                <a:cs typeface="Times New Roman" panose="02020603050405020304" pitchFamily="18" charset="0"/>
              </a:rPr>
              <a:t>Take correlation among </a:t>
            </a:r>
            <a:r>
              <a:rPr lang="en-US" sz="3500" dirty="0">
                <a:latin typeface="Calibri" panose="020F0502020204030204" pitchFamily="34" charset="0"/>
                <a:ea typeface="PMingLiU" panose="02020500000000000000" pitchFamily="18" charset="-120"/>
                <a:cs typeface="Times New Roman" panose="02020603050405020304" pitchFamily="18" charset="0"/>
              </a:rPr>
              <a:t>predictor variables into account</a:t>
            </a:r>
          </a:p>
          <a:p>
            <a:pPr lvl="1">
              <a:spcBef>
                <a:spcPts val="1200"/>
              </a:spcBef>
              <a:buFont typeface="Wingdings" panose="05000000000000000000" pitchFamily="2" charset="2"/>
              <a:buChar char="Ø"/>
            </a:pPr>
            <a:r>
              <a:rPr lang="en-US" sz="3200" dirty="0">
                <a:latin typeface="Calibri" panose="020F0502020204030204" pitchFamily="34" charset="0"/>
                <a:ea typeface="PMingLiU" panose="02020500000000000000" pitchFamily="18" charset="-120"/>
                <a:cs typeface="Times New Roman" panose="02020603050405020304" pitchFamily="18" charset="0"/>
              </a:rPr>
              <a:t> </a:t>
            </a:r>
            <a:r>
              <a:rPr lang="en-US" sz="3200" dirty="0">
                <a:solidFill>
                  <a:srgbClr val="0070C0"/>
                </a:solidFill>
                <a:latin typeface="Calibri" panose="020F0502020204030204" pitchFamily="34" charset="0"/>
                <a:ea typeface="PMingLiU" panose="02020500000000000000" pitchFamily="18" charset="-120"/>
                <a:cs typeface="Times New Roman" panose="02020603050405020304" pitchFamily="18" charset="0"/>
              </a:rPr>
              <a:t>Regression with FDR</a:t>
            </a:r>
          </a:p>
          <a:p>
            <a:endParaRPr lang="en-US" dirty="0"/>
          </a:p>
        </p:txBody>
      </p:sp>
    </p:spTree>
    <p:extLst>
      <p:ext uri="{BB962C8B-B14F-4D97-AF65-F5344CB8AC3E}">
        <p14:creationId xmlns:p14="http://schemas.microsoft.com/office/powerpoint/2010/main" val="288517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A3F6F02-7AFC-43B3-A3FE-A019D44CBC52}"/>
                  </a:ext>
                </a:extLst>
              </p:cNvPr>
              <p:cNvSpPr>
                <a:spLocks noGrp="1"/>
              </p:cNvSpPr>
              <p:nvPr>
                <p:ph idx="1"/>
              </p:nvPr>
            </p:nvSpPr>
            <p:spPr>
              <a:xfrm>
                <a:off x="838200" y="1255924"/>
                <a:ext cx="10515600" cy="5464600"/>
              </a:xfrm>
            </p:spPr>
            <p:txBody>
              <a:bodyPr>
                <a:normAutofit/>
              </a:bodyPr>
              <a:lstStyle/>
              <a:p>
                <a:pPr>
                  <a:spcBef>
                    <a:spcPts val="800"/>
                  </a:spcBef>
                  <a:spcAft>
                    <a:spcPts val="800"/>
                  </a:spcAft>
                </a:pPr>
                <a:r>
                  <a:rPr lang="en-US" dirty="0"/>
                  <a:t>Want to see if M and F applicants have the same qualifications </a:t>
                </a:r>
              </a:p>
              <a:p>
                <a:pPr>
                  <a:spcBef>
                    <a:spcPts val="800"/>
                  </a:spcBef>
                  <a:spcAft>
                    <a:spcPts val="800"/>
                  </a:spcAft>
                </a:pPr>
                <a:r>
                  <a:rPr lang="en-US" dirty="0"/>
                  <a:t>Translates to 8 hypotheses that need be tested simultaneously –</a:t>
                </a:r>
              </a:p>
              <a:p>
                <a:pPr lvl="1">
                  <a:spcBef>
                    <a:spcPts val="800"/>
                  </a:spcBef>
                  <a:spcAft>
                    <a:spcPts val="800"/>
                  </a:spcAft>
                </a:pPr>
                <a:r>
                  <a:rPr lang="en-US" dirty="0"/>
                  <a:t>“They have the same Step 1 score”, “They have the same Step 2 score”, “They have the same number of peer-reviewed article abstracts”, etc. </a:t>
                </a:r>
              </a:p>
              <a:p>
                <a:pPr>
                  <a:spcBef>
                    <a:spcPts val="800"/>
                  </a:spcBef>
                  <a:spcAft>
                    <a:spcPts val="800"/>
                  </a:spcAft>
                </a:pPr>
                <a:r>
                  <a:rPr lang="en-US" dirty="0"/>
                  <a:t>Testing 1 hypothesis with </a:t>
                </a:r>
                <a:r>
                  <a:rPr lang="el-GR" dirty="0"/>
                  <a:t>α</a:t>
                </a:r>
                <a:r>
                  <a:rPr lang="en-US" dirty="0"/>
                  <a:t> = 0.05 means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false</m:t>
                        </m:r>
                        <m:r>
                          <a:rPr lang="en-US" b="0" i="0" smtClean="0">
                            <a:latin typeface="Cambria Math" panose="02040503050406030204" pitchFamily="18" charset="0"/>
                          </a:rPr>
                          <m:t> </m:t>
                        </m:r>
                        <m:r>
                          <m:rPr>
                            <m:sty m:val="p"/>
                          </m:rPr>
                          <a:rPr lang="en-US" b="0" i="0" smtClean="0">
                            <a:latin typeface="Cambria Math" panose="02040503050406030204" pitchFamily="18" charset="0"/>
                          </a:rPr>
                          <m:t>positive</m:t>
                        </m:r>
                      </m:e>
                    </m:d>
                    <m:r>
                      <a:rPr lang="en-US" b="0" i="1" smtClean="0">
                        <a:latin typeface="Cambria Math" panose="02040503050406030204" pitchFamily="18" charset="0"/>
                      </a:rPr>
                      <m:t>=5%</m:t>
                    </m:r>
                  </m:oMath>
                </a14:m>
                <a:endParaRPr lang="en-US" dirty="0"/>
              </a:p>
              <a:p>
                <a:pPr>
                  <a:spcBef>
                    <a:spcPts val="800"/>
                  </a:spcBef>
                  <a:spcAft>
                    <a:spcPts val="800"/>
                  </a:spcAft>
                </a:pPr>
                <a:r>
                  <a:rPr lang="en-US" dirty="0"/>
                  <a:t>Testing 8 hypotheses would </a:t>
                </a:r>
                <a:r>
                  <a:rPr lang="en-US" u="sng" dirty="0"/>
                  <a:t>increase</a:t>
                </a:r>
                <a:r>
                  <a:rPr lang="en-US" dirty="0"/>
                  <a: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false</m:t>
                        </m:r>
                        <m:r>
                          <a:rPr lang="en-US" b="0" i="0" smtClean="0">
                            <a:latin typeface="Cambria Math" panose="02040503050406030204" pitchFamily="18" charset="0"/>
                          </a:rPr>
                          <m:t> </m:t>
                        </m:r>
                        <m:r>
                          <m:rPr>
                            <m:sty m:val="p"/>
                          </m:rPr>
                          <a:rPr lang="en-US" b="0" i="0" smtClean="0">
                            <a:latin typeface="Cambria Math" panose="02040503050406030204" pitchFamily="18" charset="0"/>
                          </a:rPr>
                          <m:t>positive</m:t>
                        </m:r>
                      </m:e>
                    </m:d>
                  </m:oMath>
                </a14:m>
                <a:endParaRPr lang="en-US" dirty="0"/>
              </a:p>
              <a:p>
                <a:pPr marL="0" indent="0">
                  <a:spcBef>
                    <a:spcPts val="800"/>
                  </a:spcBef>
                  <a:spcAft>
                    <a:spcPts val="80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at</m:t>
                          </m:r>
                          <m:r>
                            <a:rPr lang="en-US" b="0" i="0" smtClean="0">
                              <a:latin typeface="Cambria Math" panose="02040503050406030204" pitchFamily="18" charset="0"/>
                            </a:rPr>
                            <m:t> </m:t>
                          </m:r>
                          <m:r>
                            <m:rPr>
                              <m:sty m:val="p"/>
                            </m:rPr>
                            <a:rPr lang="en-US" b="0" i="0" smtClean="0">
                              <a:latin typeface="Cambria Math" panose="02040503050406030204" pitchFamily="18" charset="0"/>
                            </a:rPr>
                            <m:t>least</m:t>
                          </m:r>
                          <m:r>
                            <a:rPr lang="en-US" b="0" i="0" smtClean="0">
                              <a:latin typeface="Cambria Math" panose="02040503050406030204" pitchFamily="18" charset="0"/>
                            </a:rPr>
                            <m:t> 1 </m:t>
                          </m:r>
                          <m:r>
                            <m:rPr>
                              <m:sty m:val="p"/>
                            </m:rPr>
                            <a:rPr lang="en-US" b="0" i="0" smtClean="0">
                              <a:latin typeface="Cambria Math" panose="02040503050406030204" pitchFamily="18" charset="0"/>
                            </a:rPr>
                            <m:t>false</m:t>
                          </m:r>
                          <m:r>
                            <a:rPr lang="en-US" b="0" i="0" smtClean="0">
                              <a:latin typeface="Cambria Math" panose="02040503050406030204" pitchFamily="18" charset="0"/>
                            </a:rPr>
                            <m:t> </m:t>
                          </m:r>
                          <m:r>
                            <m:rPr>
                              <m:sty m:val="p"/>
                            </m:rPr>
                            <a:rPr lang="en-US" b="0" i="0" smtClean="0">
                              <a:latin typeface="Cambria Math" panose="02040503050406030204" pitchFamily="18" charset="0"/>
                            </a:rPr>
                            <m:t>positive</m:t>
                          </m:r>
                        </m:e>
                      </m:d>
                      <m:r>
                        <a:rPr lang="en-US" b="0" i="1" smtClean="0">
                          <a:latin typeface="Cambria Math" panose="02040503050406030204" pitchFamily="18" charset="0"/>
                        </a:rPr>
                        <m:t>=1 −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no</m:t>
                          </m:r>
                          <m:r>
                            <a:rPr lang="en-US" b="0" i="0" smtClean="0">
                              <a:latin typeface="Cambria Math" panose="02040503050406030204" pitchFamily="18" charset="0"/>
                            </a:rPr>
                            <m:t> </m:t>
                          </m:r>
                          <m:r>
                            <m:rPr>
                              <m:sty m:val="p"/>
                            </m:rPr>
                            <a:rPr lang="en-US" b="0" i="0" smtClean="0">
                              <a:latin typeface="Cambria Math" panose="02040503050406030204" pitchFamily="18" charset="0"/>
                            </a:rPr>
                            <m:t>false</m:t>
                          </m:r>
                          <m:r>
                            <a:rPr lang="en-US" b="0" i="0" smtClean="0">
                              <a:latin typeface="Cambria Math" panose="02040503050406030204" pitchFamily="18" charset="0"/>
                            </a:rPr>
                            <m:t> </m:t>
                          </m:r>
                          <m:r>
                            <m:rPr>
                              <m:sty m:val="p"/>
                            </m:rPr>
                            <a:rPr lang="en-US" b="0" i="0" smtClean="0">
                              <a:latin typeface="Cambria Math" panose="02040503050406030204" pitchFamily="18" charset="0"/>
                            </a:rPr>
                            <m:t>positive</m:t>
                          </m:r>
                        </m:e>
                      </m:d>
                    </m:oMath>
                  </m:oMathPara>
                </a14:m>
                <a:endParaRPr lang="en-US" b="0" i="1" dirty="0">
                  <a:latin typeface="Cambria Math" panose="02040503050406030204" pitchFamily="18" charset="0"/>
                </a:endParaRPr>
              </a:p>
              <a:p>
                <a:pPr marL="0" indent="0">
                  <a:spcBef>
                    <a:spcPts val="800"/>
                  </a:spcBef>
                  <a:spcAft>
                    <a:spcPts val="800"/>
                  </a:spcAft>
                  <a:buNone/>
                </a:pPr>
                <a:r>
                  <a:rPr lang="en-US" b="0" dirty="0"/>
                  <a:t>					       </a:t>
                </a:r>
                <a:r>
                  <a:rPr lang="en-US" dirty="0"/>
                  <a:t> </a:t>
                </a:r>
                <a14:m>
                  <m:oMath xmlns:m="http://schemas.openxmlformats.org/officeDocument/2006/math">
                    <m:r>
                      <a:rPr lang="en-US" b="0" i="0" smtClean="0">
                        <a:latin typeface="Cambria Math" panose="02040503050406030204" pitchFamily="18" charset="0"/>
                      </a:rPr>
                      <m:t>=1 −</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0" smtClean="0">
                                <a:latin typeface="Cambria Math" panose="02040503050406030204" pitchFamily="18" charset="0"/>
                              </a:rPr>
                              <m:t>1−0.05</m:t>
                            </m:r>
                          </m:e>
                        </m:d>
                      </m:e>
                      <m:sup>
                        <m:r>
                          <a:rPr lang="en-US" b="0" i="1" smtClean="0">
                            <a:latin typeface="Cambria Math" panose="02040503050406030204" pitchFamily="18" charset="0"/>
                          </a:rPr>
                          <m:t>8</m:t>
                        </m:r>
                      </m:sup>
                    </m:sSup>
                    <m:r>
                      <a:rPr lang="en-US" b="0" i="1" smtClean="0">
                        <a:latin typeface="Cambria Math" panose="02040503050406030204" pitchFamily="18" charset="0"/>
                      </a:rPr>
                      <m:t>≈0.3366</m:t>
                    </m:r>
                  </m:oMath>
                </a14:m>
                <a:endParaRPr lang="en-US" b="0" dirty="0"/>
              </a:p>
              <a:p>
                <a:pPr>
                  <a:spcBef>
                    <a:spcPts val="800"/>
                  </a:spcBef>
                  <a:spcAft>
                    <a:spcPts val="800"/>
                  </a:spcAft>
                </a:pPr>
                <a:r>
                  <a:rPr lang="en-US" dirty="0"/>
                  <a:t>With 8 tests being done, we have </a:t>
                </a:r>
                <a:r>
                  <a:rPr lang="en-US" b="1" dirty="0">
                    <a:solidFill>
                      <a:srgbClr val="FF0000"/>
                    </a:solidFill>
                  </a:rPr>
                  <a:t>33.66%</a:t>
                </a:r>
                <a:r>
                  <a:rPr lang="en-US" dirty="0"/>
                  <a:t> chance of observing at least 1 significant result, even if all the tests are actually </a:t>
                </a:r>
                <a:r>
                  <a:rPr lang="en-US" b="1" dirty="0"/>
                  <a:t>not</a:t>
                </a:r>
                <a:r>
                  <a:rPr lang="en-US" dirty="0"/>
                  <a:t> significant</a:t>
                </a:r>
                <a:endParaRPr lang="en-US" b="0" dirty="0"/>
              </a:p>
              <a:p>
                <a:pPr marL="0" indent="0">
                  <a:buNone/>
                </a:pPr>
                <a:endParaRPr lang="en-US" dirty="0"/>
              </a:p>
            </p:txBody>
          </p:sp>
        </mc:Choice>
        <mc:Fallback>
          <p:sp>
            <p:nvSpPr>
              <p:cNvPr id="3" name="Content Placeholder 2">
                <a:extLst>
                  <a:ext uri="{FF2B5EF4-FFF2-40B4-BE49-F238E27FC236}">
                    <a16:creationId xmlns:a16="http://schemas.microsoft.com/office/drawing/2014/main" id="{0A3F6F02-7AFC-43B3-A3FE-A019D44CBC52}"/>
                  </a:ext>
                </a:extLst>
              </p:cNvPr>
              <p:cNvSpPr>
                <a:spLocks noGrp="1" noRot="1" noChangeAspect="1" noMove="1" noResize="1" noEditPoints="1" noAdjustHandles="1" noChangeArrowheads="1" noChangeShapeType="1" noTextEdit="1"/>
              </p:cNvSpPr>
              <p:nvPr>
                <p:ph idx="1"/>
              </p:nvPr>
            </p:nvSpPr>
            <p:spPr>
              <a:xfrm>
                <a:off x="838200" y="1255924"/>
                <a:ext cx="10515600" cy="5464600"/>
              </a:xfrm>
              <a:blipFill>
                <a:blip r:embed="rId2"/>
                <a:stretch>
                  <a:fillRect l="-1043" t="-1786" r="-1449"/>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6BD9BEA7-8826-416D-8E35-90CAF533B5DE}"/>
              </a:ext>
            </a:extLst>
          </p:cNvPr>
          <p:cNvSpPr>
            <a:spLocks noGrp="1"/>
          </p:cNvSpPr>
          <p:nvPr>
            <p:ph type="title"/>
          </p:nvPr>
        </p:nvSpPr>
        <p:spPr>
          <a:xfrm>
            <a:off x="838200" y="137477"/>
            <a:ext cx="10515600" cy="1325563"/>
          </a:xfrm>
        </p:spPr>
        <p:txBody>
          <a:bodyPr/>
          <a:lstStyle/>
          <a:p>
            <a:r>
              <a:rPr lang="en-US" dirty="0"/>
              <a:t>Why correct for multiple testing?</a:t>
            </a:r>
          </a:p>
        </p:txBody>
      </p:sp>
    </p:spTree>
    <p:extLst>
      <p:ext uri="{BB962C8B-B14F-4D97-AF65-F5344CB8AC3E}">
        <p14:creationId xmlns:p14="http://schemas.microsoft.com/office/powerpoint/2010/main" val="3428910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E864A-A4A5-4C54-A077-C03EBE0B4868}"/>
              </a:ext>
            </a:extLst>
          </p:cNvPr>
          <p:cNvSpPr>
            <a:spLocks noGrp="1"/>
          </p:cNvSpPr>
          <p:nvPr>
            <p:ph type="title"/>
          </p:nvPr>
        </p:nvSpPr>
        <p:spPr>
          <a:xfrm>
            <a:off x="854075" y="249849"/>
            <a:ext cx="10515600" cy="1325563"/>
          </a:xfrm>
        </p:spPr>
        <p:txBody>
          <a:bodyPr/>
          <a:lstStyle/>
          <a:p>
            <a:pPr marL="0" indent="0">
              <a:buNone/>
            </a:pPr>
            <a:r>
              <a:rPr lang="en-US" sz="4400" dirty="0">
                <a:ea typeface="PMingLiU" panose="02020500000000000000" pitchFamily="18" charset="-120"/>
                <a:cs typeface="Times New Roman" panose="02020603050405020304" pitchFamily="18" charset="0"/>
              </a:rPr>
              <a:t>Approach 1: Bonferroni to control for FWER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B2319A-4085-4032-9A54-97773D9CEF70}"/>
                  </a:ext>
                </a:extLst>
              </p:cNvPr>
              <p:cNvSpPr>
                <a:spLocks noGrp="1"/>
              </p:cNvSpPr>
              <p:nvPr>
                <p:ph idx="1"/>
              </p:nvPr>
            </p:nvSpPr>
            <p:spPr>
              <a:xfrm>
                <a:off x="838200" y="1460500"/>
                <a:ext cx="10515600" cy="5194300"/>
              </a:xfrm>
            </p:spPr>
            <p:txBody>
              <a:bodyPr>
                <a:normAutofit fontScale="92500" lnSpcReduction="20000"/>
              </a:bodyPr>
              <a:lstStyle/>
              <a:p>
                <a:pPr>
                  <a:spcBef>
                    <a:spcPts val="1200"/>
                  </a:spcBef>
                  <a:spcAft>
                    <a:spcPts val="1200"/>
                  </a:spcAft>
                  <a:buFont typeface="Wingdings" panose="05000000000000000000" pitchFamily="2" charset="2"/>
                  <a:buChar char="Ø"/>
                </a:pPr>
                <a:r>
                  <a:rPr lang="en-US" sz="3400" b="1" dirty="0">
                    <a:latin typeface="Calibri" panose="020F0502020204030204" pitchFamily="34" charset="0"/>
                    <a:ea typeface="PMingLiU" panose="02020500000000000000" pitchFamily="18" charset="-120"/>
                    <a:cs typeface="Times New Roman" panose="02020603050405020304" pitchFamily="18" charset="0"/>
                  </a:rPr>
                  <a:t> Family-wise error rate (FWER):</a:t>
                </a:r>
                <a:r>
                  <a:rPr lang="en-US" sz="3400" dirty="0">
                    <a:latin typeface="Calibri" panose="020F0502020204030204" pitchFamily="34" charset="0"/>
                    <a:ea typeface="PMingLiU" panose="02020500000000000000" pitchFamily="18" charset="-120"/>
                    <a:cs typeface="Times New Roman" panose="02020603050405020304" pitchFamily="18" charset="0"/>
                  </a:rPr>
                  <a:t> </a:t>
                </a:r>
              </a:p>
              <a:p>
                <a:pPr marL="457200" lvl="1" indent="0">
                  <a:spcBef>
                    <a:spcPts val="1200"/>
                  </a:spcBef>
                  <a:spcAft>
                    <a:spcPts val="1200"/>
                  </a:spcAft>
                  <a:buNone/>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ea typeface="PMingLiU" panose="02020500000000000000" pitchFamily="18" charset="-120"/>
                          <a:cs typeface="Times New Roman" panose="02020603050405020304" pitchFamily="18" charset="0"/>
                        </a:rPr>
                        <m:t>𝐹𝑊𝐸𝑅</m:t>
                      </m:r>
                      <m:r>
                        <a:rPr lang="en-US" sz="3000" b="0" i="1" smtClean="0">
                          <a:latin typeface="Cambria Math" panose="02040503050406030204" pitchFamily="18" charset="0"/>
                          <a:ea typeface="PMingLiU" panose="02020500000000000000" pitchFamily="18" charset="-120"/>
                          <a:cs typeface="Times New Roman" panose="02020603050405020304" pitchFamily="18" charset="0"/>
                        </a:rPr>
                        <m:t>=</m:t>
                      </m:r>
                      <m:r>
                        <a:rPr lang="en-US" sz="3000" b="0" i="1" smtClean="0">
                          <a:latin typeface="Cambria Math" panose="02040503050406030204" pitchFamily="18" charset="0"/>
                          <a:ea typeface="PMingLiU" panose="02020500000000000000" pitchFamily="18" charset="-120"/>
                          <a:cs typeface="Times New Roman" panose="02020603050405020304" pitchFamily="18" charset="0"/>
                        </a:rPr>
                        <m:t>𝑃</m:t>
                      </m:r>
                      <m:d>
                        <m:dPr>
                          <m:ctrlPr>
                            <a:rPr lang="en-US" sz="3000" b="0" i="1" smtClean="0">
                              <a:latin typeface="Cambria Math" panose="02040503050406030204" pitchFamily="18" charset="0"/>
                              <a:ea typeface="PMingLiU" panose="02020500000000000000" pitchFamily="18" charset="-120"/>
                              <a:cs typeface="Times New Roman" panose="02020603050405020304" pitchFamily="18" charset="0"/>
                            </a:rPr>
                          </m:ctrlPr>
                        </m:dPr>
                        <m:e>
                          <m:r>
                            <a:rPr lang="en-US" sz="3000" b="0" i="1" smtClean="0">
                              <a:latin typeface="Cambria Math" panose="02040503050406030204" pitchFamily="18" charset="0"/>
                              <a:ea typeface="PMingLiU" panose="02020500000000000000" pitchFamily="18" charset="-120"/>
                              <a:cs typeface="Times New Roman" panose="02020603050405020304" pitchFamily="18" charset="0"/>
                            </a:rPr>
                            <m:t>𝐹𝑃</m:t>
                          </m:r>
                          <m:r>
                            <a:rPr lang="en-US" sz="3000" b="0" i="1" smtClean="0">
                              <a:latin typeface="Cambria Math" panose="02040503050406030204" pitchFamily="18" charset="0"/>
                              <a:ea typeface="Cambria Math" panose="02040503050406030204" pitchFamily="18" charset="0"/>
                              <a:cs typeface="Times New Roman" panose="02020603050405020304" pitchFamily="18" charset="0"/>
                            </a:rPr>
                            <m:t>≥1</m:t>
                          </m:r>
                        </m:e>
                      </m:d>
                      <m:r>
                        <a:rPr lang="en-US" sz="3000" b="0" i="1" smtClean="0">
                          <a:latin typeface="Cambria Math" panose="02040503050406030204" pitchFamily="18" charset="0"/>
                          <a:ea typeface="Cambria Math" panose="02040503050406030204" pitchFamily="18" charset="0"/>
                          <a:cs typeface="Times New Roman" panose="02020603050405020304" pitchFamily="18" charset="0"/>
                        </a:rPr>
                        <m:t>=1−</m:t>
                      </m:r>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3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𝐹𝑃</m:t>
                          </m:r>
                          <m:r>
                            <a:rPr lang="en-US" sz="3000" b="0" i="1" smtClean="0">
                              <a:latin typeface="Cambria Math" panose="02040503050406030204" pitchFamily="18" charset="0"/>
                              <a:ea typeface="Cambria Math" panose="02040503050406030204" pitchFamily="18" charset="0"/>
                              <a:cs typeface="Times New Roman" panose="02020603050405020304" pitchFamily="18" charset="0"/>
                            </a:rPr>
                            <m:t>=0</m:t>
                          </m:r>
                        </m:e>
                      </m:d>
                      <m:r>
                        <a:rPr lang="en-US" sz="3000" b="0" i="1" smtClean="0">
                          <a:latin typeface="Cambria Math" panose="02040503050406030204" pitchFamily="18" charset="0"/>
                          <a:ea typeface="Cambria Math" panose="02040503050406030204" pitchFamily="18" charset="0"/>
                          <a:cs typeface="Times New Roman" panose="02020603050405020304" pitchFamily="18" charset="0"/>
                        </a:rPr>
                        <m:t>=1−</m:t>
                      </m:r>
                      <m:sSup>
                        <m:sSupPr>
                          <m:ctrlPr>
                            <a:rPr lang="en-US" sz="3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3000" i="1">
                              <a:latin typeface="Cambria Math" panose="02040503050406030204" pitchFamily="18" charset="0"/>
                              <a:ea typeface="Cambria Math" panose="02040503050406030204" pitchFamily="18" charset="0"/>
                              <a:cs typeface="Times New Roman" panose="02020603050405020304" pitchFamily="18" charset="0"/>
                            </a:rPr>
                            <m:t>(1−</m:t>
                          </m:r>
                          <m:r>
                            <a:rPr lang="en-US" sz="3000" i="1">
                              <a:latin typeface="Cambria Math" panose="02040503050406030204" pitchFamily="18" charset="0"/>
                              <a:ea typeface="Cambria Math" panose="02040503050406030204" pitchFamily="18" charset="0"/>
                              <a:cs typeface="Times New Roman" panose="02020603050405020304" pitchFamily="18" charset="0"/>
                            </a:rPr>
                            <m:t>𝛼</m:t>
                          </m:r>
                          <m:r>
                            <a:rPr lang="en-US" sz="3000" i="1">
                              <a:latin typeface="Cambria Math" panose="02040503050406030204" pitchFamily="18" charset="0"/>
                              <a:ea typeface="Cambria Math" panose="02040503050406030204" pitchFamily="18" charset="0"/>
                              <a:cs typeface="Times New Roman" panose="02020603050405020304" pitchFamily="18" charset="0"/>
                            </a:rPr>
                            <m:t>)</m:t>
                          </m:r>
                        </m:e>
                        <m:sup>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𝑚</m:t>
                          </m:r>
                        </m:sup>
                      </m:sSup>
                    </m:oMath>
                  </m:oMathPara>
                </a14:m>
                <a:endParaRPr lang="en-US" sz="3000" dirty="0">
                  <a:latin typeface="Calibri" panose="020F0502020204030204" pitchFamily="34" charset="0"/>
                  <a:ea typeface="PMingLiU" panose="02020500000000000000" pitchFamily="18" charset="-120"/>
                  <a:cs typeface="Times New Roman" panose="02020603050405020304" pitchFamily="18" charset="0"/>
                </a:endParaRPr>
              </a:p>
              <a:p>
                <a:pPr marL="457200" lvl="1" indent="0">
                  <a:spcBef>
                    <a:spcPts val="1200"/>
                  </a:spcBef>
                  <a:spcAft>
                    <a:spcPts val="1200"/>
                  </a:spcAft>
                  <a:buNone/>
                </a:pPr>
                <a:r>
                  <a:rPr lang="en-US" sz="3400" dirty="0">
                    <a:latin typeface="Calibri" panose="020F0502020204030204" pitchFamily="34" charset="0"/>
                    <a:ea typeface="PMingLiU" panose="02020500000000000000" pitchFamily="18" charset="-120"/>
                    <a:cs typeface="Times New Roman" panose="02020603050405020304" pitchFamily="18" charset="0"/>
                  </a:rPr>
                  <a:t>Let </a:t>
                </a:r>
                <a14:m>
                  <m:oMath xmlns:m="http://schemas.openxmlformats.org/officeDocument/2006/math">
                    <m:sSub>
                      <m:sSubPr>
                        <m:ctrlPr>
                          <a:rPr lang="en-US" sz="3400" i="1" smtClean="0">
                            <a:latin typeface="Cambria Math" panose="02040503050406030204" pitchFamily="18" charset="0"/>
                            <a:ea typeface="PMingLiU" panose="02020500000000000000" pitchFamily="18" charset="-120"/>
                            <a:cs typeface="Times New Roman" panose="02020603050405020304" pitchFamily="18" charset="0"/>
                          </a:rPr>
                        </m:ctrlPr>
                      </m:sSubPr>
                      <m:e>
                        <m:r>
                          <a:rPr lang="en-US" sz="3400" b="0" i="1" smtClean="0">
                            <a:latin typeface="Cambria Math" panose="02040503050406030204" pitchFamily="18" charset="0"/>
                            <a:ea typeface="PMingLiU" panose="02020500000000000000" pitchFamily="18" charset="-120"/>
                            <a:cs typeface="Times New Roman" panose="02020603050405020304" pitchFamily="18" charset="0"/>
                          </a:rPr>
                          <m:t>𝐻</m:t>
                        </m:r>
                      </m:e>
                      <m:sub>
                        <m:r>
                          <a:rPr lang="en-US" sz="3400" b="0" i="1" smtClean="0">
                            <a:latin typeface="Cambria Math" panose="02040503050406030204" pitchFamily="18" charset="0"/>
                            <a:ea typeface="PMingLiU" panose="02020500000000000000" pitchFamily="18" charset="-120"/>
                            <a:cs typeface="Times New Roman" panose="02020603050405020304" pitchFamily="18" charset="0"/>
                          </a:rPr>
                          <m:t>1</m:t>
                        </m:r>
                      </m:sub>
                    </m:sSub>
                    <m:r>
                      <a:rPr lang="en-US" sz="3400" b="0" i="1" smtClean="0">
                        <a:latin typeface="Cambria Math" panose="02040503050406030204" pitchFamily="18" charset="0"/>
                        <a:ea typeface="PMingLiU" panose="02020500000000000000" pitchFamily="18" charset="-120"/>
                        <a:cs typeface="Times New Roman" panose="02020603050405020304" pitchFamily="18" charset="0"/>
                      </a:rPr>
                      <m:t>, …,</m:t>
                    </m:r>
                    <m:sSub>
                      <m:sSubPr>
                        <m:ctrlPr>
                          <a:rPr lang="en-US" sz="3400" i="1" smtClean="0">
                            <a:latin typeface="Cambria Math" panose="02040503050406030204" pitchFamily="18" charset="0"/>
                            <a:ea typeface="PMingLiU" panose="02020500000000000000" pitchFamily="18" charset="-120"/>
                            <a:cs typeface="Times New Roman" panose="02020603050405020304" pitchFamily="18" charset="0"/>
                          </a:rPr>
                        </m:ctrlPr>
                      </m:sSubPr>
                      <m:e>
                        <m:r>
                          <a:rPr lang="en-US" sz="3400" b="0" i="1" smtClean="0">
                            <a:latin typeface="Cambria Math" panose="02040503050406030204" pitchFamily="18" charset="0"/>
                            <a:ea typeface="PMingLiU" panose="02020500000000000000" pitchFamily="18" charset="-120"/>
                            <a:cs typeface="Times New Roman" panose="02020603050405020304" pitchFamily="18" charset="0"/>
                          </a:rPr>
                          <m:t>𝐻</m:t>
                        </m:r>
                      </m:e>
                      <m:sub>
                        <m:r>
                          <a:rPr lang="en-US" sz="3400" b="0" i="1" smtClean="0">
                            <a:latin typeface="Cambria Math" panose="02040503050406030204" pitchFamily="18" charset="0"/>
                            <a:ea typeface="PMingLiU" panose="02020500000000000000" pitchFamily="18" charset="-120"/>
                            <a:cs typeface="Times New Roman" panose="02020603050405020304" pitchFamily="18" charset="0"/>
                          </a:rPr>
                          <m:t>𝑚</m:t>
                        </m:r>
                      </m:sub>
                    </m:sSub>
                  </m:oMath>
                </a14:m>
                <a:r>
                  <a:rPr lang="en-US" sz="3400" dirty="0">
                    <a:latin typeface="Calibri" panose="020F0502020204030204" pitchFamily="34" charset="0"/>
                    <a:ea typeface="PMingLiU" panose="02020500000000000000" pitchFamily="18" charset="-120"/>
                    <a:cs typeface="Times New Roman" panose="02020603050405020304" pitchFamily="18" charset="0"/>
                  </a:rPr>
                  <a:t> be a family of hypotheses and </a:t>
                </a:r>
                <a14:m>
                  <m:oMath xmlns:m="http://schemas.openxmlformats.org/officeDocument/2006/math">
                    <m:sSub>
                      <m:sSubPr>
                        <m:ctrlPr>
                          <a:rPr lang="en-US" sz="3400" i="1">
                            <a:latin typeface="Cambria Math" panose="02040503050406030204" pitchFamily="18" charset="0"/>
                            <a:ea typeface="PMingLiU" panose="02020500000000000000" pitchFamily="18" charset="-120"/>
                            <a:cs typeface="Times New Roman" panose="02020603050405020304" pitchFamily="18" charset="0"/>
                          </a:rPr>
                        </m:ctrlPr>
                      </m:sSubPr>
                      <m:e>
                        <m:r>
                          <a:rPr lang="en-US" sz="3400" b="0" i="1" smtClean="0">
                            <a:latin typeface="Cambria Math" panose="02040503050406030204" pitchFamily="18" charset="0"/>
                            <a:ea typeface="PMingLiU" panose="02020500000000000000" pitchFamily="18" charset="-120"/>
                            <a:cs typeface="Times New Roman" panose="02020603050405020304" pitchFamily="18" charset="0"/>
                          </a:rPr>
                          <m:t>𝑝</m:t>
                        </m:r>
                      </m:e>
                      <m:sub>
                        <m:r>
                          <a:rPr lang="en-US" sz="3400" i="1">
                            <a:latin typeface="Cambria Math" panose="02040503050406030204" pitchFamily="18" charset="0"/>
                            <a:ea typeface="PMingLiU" panose="02020500000000000000" pitchFamily="18" charset="-120"/>
                            <a:cs typeface="Times New Roman" panose="02020603050405020304" pitchFamily="18" charset="0"/>
                          </a:rPr>
                          <m:t>1</m:t>
                        </m:r>
                      </m:sub>
                    </m:sSub>
                    <m:r>
                      <a:rPr lang="en-US" sz="3400" i="1">
                        <a:latin typeface="Cambria Math" panose="02040503050406030204" pitchFamily="18" charset="0"/>
                        <a:ea typeface="PMingLiU" panose="02020500000000000000" pitchFamily="18" charset="-120"/>
                        <a:cs typeface="Times New Roman" panose="02020603050405020304" pitchFamily="18" charset="0"/>
                      </a:rPr>
                      <m:t>, …,</m:t>
                    </m:r>
                    <m:sSub>
                      <m:sSubPr>
                        <m:ctrlPr>
                          <a:rPr lang="en-US" sz="3400" i="1">
                            <a:latin typeface="Cambria Math" panose="02040503050406030204" pitchFamily="18" charset="0"/>
                            <a:ea typeface="PMingLiU" panose="02020500000000000000" pitchFamily="18" charset="-120"/>
                            <a:cs typeface="Times New Roman" panose="02020603050405020304" pitchFamily="18" charset="0"/>
                          </a:rPr>
                        </m:ctrlPr>
                      </m:sSubPr>
                      <m:e>
                        <m:r>
                          <a:rPr lang="en-US" sz="3400" b="0" i="1" smtClean="0">
                            <a:latin typeface="Cambria Math" panose="02040503050406030204" pitchFamily="18" charset="0"/>
                            <a:ea typeface="PMingLiU" panose="02020500000000000000" pitchFamily="18" charset="-120"/>
                            <a:cs typeface="Times New Roman" panose="02020603050405020304" pitchFamily="18" charset="0"/>
                          </a:rPr>
                          <m:t>𝑝</m:t>
                        </m:r>
                      </m:e>
                      <m:sub>
                        <m:r>
                          <a:rPr lang="en-US" sz="3400" i="1">
                            <a:latin typeface="Cambria Math" panose="02040503050406030204" pitchFamily="18" charset="0"/>
                            <a:ea typeface="PMingLiU" panose="02020500000000000000" pitchFamily="18" charset="-120"/>
                            <a:cs typeface="Times New Roman" panose="02020603050405020304" pitchFamily="18" charset="0"/>
                          </a:rPr>
                          <m:t>𝑚</m:t>
                        </m:r>
                      </m:sub>
                    </m:sSub>
                  </m:oMath>
                </a14:m>
                <a:endParaRPr lang="en-US" sz="3400" dirty="0">
                  <a:latin typeface="Calibri" panose="020F0502020204030204" pitchFamily="34" charset="0"/>
                  <a:ea typeface="PMingLiU" panose="02020500000000000000" pitchFamily="18" charset="-120"/>
                  <a:cs typeface="Times New Roman" panose="02020603050405020304" pitchFamily="18" charset="0"/>
                </a:endParaRPr>
              </a:p>
              <a:p>
                <a:pPr>
                  <a:spcBef>
                    <a:spcPts val="1200"/>
                  </a:spcBef>
                  <a:spcAft>
                    <a:spcPts val="1200"/>
                  </a:spcAft>
                  <a:buFont typeface="Wingdings" panose="05000000000000000000" pitchFamily="2" charset="2"/>
                  <a:buChar char="Ø"/>
                </a:pPr>
                <a:r>
                  <a:rPr lang="en-US" sz="3400" dirty="0">
                    <a:latin typeface="Calibri" panose="020F0502020204030204" pitchFamily="34" charset="0"/>
                    <a:ea typeface="PMingLiU" panose="02020500000000000000" pitchFamily="18" charset="-120"/>
                    <a:cs typeface="Times New Roman" panose="02020603050405020304" pitchFamily="18" charset="0"/>
                  </a:rPr>
                  <a:t> The </a:t>
                </a:r>
                <a:r>
                  <a:rPr lang="en-US" sz="3400" b="1" dirty="0">
                    <a:latin typeface="Calibri" panose="020F0502020204030204" pitchFamily="34" charset="0"/>
                    <a:ea typeface="PMingLiU" panose="02020500000000000000" pitchFamily="18" charset="-120"/>
                    <a:cs typeface="Times New Roman" panose="02020603050405020304" pitchFamily="18" charset="0"/>
                  </a:rPr>
                  <a:t>Bonferroni correction </a:t>
                </a:r>
                <a:r>
                  <a:rPr lang="en-US" sz="3400" dirty="0">
                    <a:latin typeface="Calibri" panose="020F0502020204030204" pitchFamily="34" charset="0"/>
                    <a:ea typeface="PMingLiU" panose="02020500000000000000" pitchFamily="18" charset="-120"/>
                    <a:cs typeface="Times New Roman" panose="02020603050405020304" pitchFamily="18" charset="0"/>
                  </a:rPr>
                  <a:t>rejects the null hypothesis for each </a:t>
                </a:r>
                <a:endParaRPr lang="en-US" sz="3400" i="1" dirty="0">
                  <a:latin typeface="Cambria Math" panose="02040503050406030204" pitchFamily="18" charset="0"/>
                  <a:ea typeface="PMingLiU" panose="02020500000000000000" pitchFamily="18" charset="-120"/>
                  <a:cs typeface="Times New Roman" panose="02020603050405020304" pitchFamily="18" charset="0"/>
                </a:endParaRPr>
              </a:p>
              <a:p>
                <a:pPr marL="0" indent="0">
                  <a:spcBef>
                    <a:spcPts val="1200"/>
                  </a:spcBef>
                  <a:spcAft>
                    <a:spcPts val="1200"/>
                  </a:spcAft>
                  <a:buNone/>
                </a:pPr>
                <a14:m>
                  <m:oMathPara xmlns:m="http://schemas.openxmlformats.org/officeDocument/2006/math">
                    <m:oMathParaPr>
                      <m:jc m:val="centerGroup"/>
                    </m:oMathParaPr>
                    <m:oMath xmlns:m="http://schemas.openxmlformats.org/officeDocument/2006/math">
                      <m:sSub>
                        <m:sSubPr>
                          <m:ctrlPr>
                            <a:rPr lang="en-US" sz="3400" i="1" smtClean="0">
                              <a:latin typeface="Cambria Math" panose="02040503050406030204" pitchFamily="18" charset="0"/>
                              <a:ea typeface="PMingLiU" panose="02020500000000000000" pitchFamily="18" charset="-120"/>
                              <a:cs typeface="Times New Roman" panose="02020603050405020304" pitchFamily="18" charset="0"/>
                            </a:rPr>
                          </m:ctrlPr>
                        </m:sSubPr>
                        <m:e>
                          <m:r>
                            <a:rPr lang="en-US" sz="3400" b="0" i="1" smtClean="0">
                              <a:latin typeface="Cambria Math" panose="02040503050406030204" pitchFamily="18" charset="0"/>
                              <a:ea typeface="PMingLiU" panose="02020500000000000000" pitchFamily="18" charset="-120"/>
                              <a:cs typeface="Times New Roman" panose="02020603050405020304" pitchFamily="18" charset="0"/>
                            </a:rPr>
                            <m:t>𝑝</m:t>
                          </m:r>
                        </m:e>
                        <m:sub>
                          <m:r>
                            <a:rPr lang="en-US" sz="3400" b="0" i="1" smtClean="0">
                              <a:latin typeface="Cambria Math" panose="02040503050406030204" pitchFamily="18" charset="0"/>
                              <a:ea typeface="PMingLiU" panose="02020500000000000000" pitchFamily="18" charset="-120"/>
                              <a:cs typeface="Times New Roman" panose="02020603050405020304" pitchFamily="18" charset="0"/>
                            </a:rPr>
                            <m:t>𝑖</m:t>
                          </m:r>
                        </m:sub>
                      </m:sSub>
                      <m:r>
                        <a:rPr lang="en-US" sz="340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340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3400" i="1" smtClean="0">
                              <a:latin typeface="Cambria Math" panose="02040503050406030204" pitchFamily="18" charset="0"/>
                              <a:ea typeface="Cambria Math" panose="02040503050406030204" pitchFamily="18" charset="0"/>
                              <a:cs typeface="Times New Roman" panose="02020603050405020304" pitchFamily="18" charset="0"/>
                            </a:rPr>
                            <m:t>𝛼</m:t>
                          </m:r>
                        </m:num>
                        <m:den>
                          <m:r>
                            <a:rPr lang="en-US" sz="3400" b="0" i="1" smtClean="0">
                              <a:latin typeface="Cambria Math" panose="02040503050406030204" pitchFamily="18" charset="0"/>
                              <a:ea typeface="Cambria Math" panose="02040503050406030204" pitchFamily="18" charset="0"/>
                              <a:cs typeface="Times New Roman" panose="02020603050405020304" pitchFamily="18" charset="0"/>
                            </a:rPr>
                            <m:t>𝑚</m:t>
                          </m:r>
                        </m:den>
                      </m:f>
                    </m:oMath>
                  </m:oMathPara>
                </a14:m>
                <a:endParaRPr lang="en-US" sz="3000" dirty="0">
                  <a:latin typeface="Calibri" panose="020F0502020204030204" pitchFamily="34" charset="0"/>
                  <a:ea typeface="PMingLiU" panose="02020500000000000000" pitchFamily="18" charset="-120"/>
                  <a:cs typeface="Times New Roman" panose="02020603050405020304" pitchFamily="18" charset="0"/>
                </a:endParaRPr>
              </a:p>
              <a:p>
                <a:pPr lvl="1">
                  <a:spcBef>
                    <a:spcPts val="1200"/>
                  </a:spcBef>
                  <a:spcAft>
                    <a:spcPts val="1200"/>
                  </a:spcAft>
                </a:pPr>
                <a:r>
                  <a:rPr lang="en-US" sz="3000" dirty="0">
                    <a:latin typeface="Calibri" panose="020F0502020204030204" pitchFamily="34" charset="0"/>
                    <a:ea typeface="PMingLiU" panose="02020500000000000000" pitchFamily="18" charset="-120"/>
                    <a:cs typeface="Times New Roman" panose="02020603050405020304" pitchFamily="18" charset="0"/>
                  </a:rPr>
                  <a:t> Most stringent - controls the prob of </a:t>
                </a:r>
                <a:r>
                  <a:rPr lang="en-US" sz="3000" i="1" dirty="0">
                    <a:latin typeface="Calibri" panose="020F0502020204030204" pitchFamily="34" charset="0"/>
                    <a:ea typeface="PMingLiU" panose="02020500000000000000" pitchFamily="18" charset="-120"/>
                    <a:cs typeface="Times New Roman" panose="02020603050405020304" pitchFamily="18" charset="0"/>
                  </a:rPr>
                  <a:t>at least one </a:t>
                </a:r>
                <a:r>
                  <a:rPr lang="en-US" sz="3000" dirty="0">
                    <a:latin typeface="Calibri" panose="020F0502020204030204" pitchFamily="34" charset="0"/>
                    <a:ea typeface="PMingLiU" panose="02020500000000000000" pitchFamily="18" charset="-120"/>
                    <a:cs typeface="Times New Roman" panose="02020603050405020304" pitchFamily="18" charset="0"/>
                  </a:rPr>
                  <a:t>Type 1 error</a:t>
                </a:r>
              </a:p>
              <a:p>
                <a:pPr lvl="1">
                  <a:spcBef>
                    <a:spcPts val="1200"/>
                  </a:spcBef>
                  <a:spcAft>
                    <a:spcPts val="1200"/>
                  </a:spcAft>
                </a:pPr>
                <a:r>
                  <a:rPr lang="en-US" sz="3000" dirty="0">
                    <a:latin typeface="Calibri" panose="020F0502020204030204" pitchFamily="34" charset="0"/>
                    <a:ea typeface="PMingLiU" panose="02020500000000000000" pitchFamily="18" charset="-120"/>
                    <a:cs typeface="Times New Roman" panose="02020603050405020304" pitchFamily="18" charset="0"/>
                  </a:rPr>
                  <a:t> Minimizes Type 1 error at the expense of power</a:t>
                </a:r>
              </a:p>
              <a:p>
                <a:pPr marL="457200" lvl="1" indent="0" algn="ctr">
                  <a:spcBef>
                    <a:spcPts val="1200"/>
                  </a:spcBef>
                  <a:spcAft>
                    <a:spcPts val="1200"/>
                  </a:spcAft>
                  <a:buNone/>
                </a:pPr>
                <a:r>
                  <a:rPr lang="en-US" sz="3000" dirty="0">
                    <a:latin typeface="Calibri" panose="020F0502020204030204" pitchFamily="34" charset="0"/>
                    <a:ea typeface="PMingLiU" panose="02020500000000000000" pitchFamily="18" charset="-120"/>
                    <a:cs typeface="Times New Roman" panose="02020603050405020304" pitchFamily="18" charset="0"/>
                  </a:rPr>
                  <a:t> </a:t>
                </a:r>
                <a14:m>
                  <m:oMath xmlns:m="http://schemas.openxmlformats.org/officeDocument/2006/math">
                    <m:r>
                      <a:rPr lang="en-US" sz="3000" i="1" smtClean="0">
                        <a:latin typeface="Cambria Math" panose="02040503050406030204" pitchFamily="18" charset="0"/>
                        <a:ea typeface="Cambria Math" panose="02040503050406030204" pitchFamily="18" charset="0"/>
                        <a:cs typeface="Times New Roman" panose="02020603050405020304" pitchFamily="18" charset="0"/>
                      </a:rPr>
                      <m:t>↓</m:t>
                    </m:r>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𝐹𝑃</m:t>
                    </m:r>
                    <m:r>
                      <a:rPr lang="en-US" sz="30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𝐹𝑁</m:t>
                    </m:r>
                  </m:oMath>
                </a14:m>
                <a:endParaRPr lang="en-US" sz="3400" dirty="0">
                  <a:latin typeface="Calibri" panose="020F0502020204030204" pitchFamily="34" charset="0"/>
                  <a:ea typeface="PMingLiU" panose="02020500000000000000" pitchFamily="18" charset="-12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8CB2319A-4085-4032-9A54-97773D9CEF70}"/>
                  </a:ext>
                </a:extLst>
              </p:cNvPr>
              <p:cNvSpPr>
                <a:spLocks noGrp="1" noRot="1" noChangeAspect="1" noMove="1" noResize="1" noEditPoints="1" noAdjustHandles="1" noChangeArrowheads="1" noChangeShapeType="1" noTextEdit="1"/>
              </p:cNvSpPr>
              <p:nvPr>
                <p:ph idx="1"/>
              </p:nvPr>
            </p:nvSpPr>
            <p:spPr>
              <a:xfrm>
                <a:off x="838200" y="1460500"/>
                <a:ext cx="10515600" cy="5194300"/>
              </a:xfrm>
              <a:blipFill>
                <a:blip r:embed="rId3"/>
                <a:stretch>
                  <a:fillRect l="-1275" t="-3873" r="-1507"/>
                </a:stretch>
              </a:blipFill>
            </p:spPr>
            <p:txBody>
              <a:bodyPr/>
              <a:lstStyle/>
              <a:p>
                <a:r>
                  <a:rPr lang="en-US">
                    <a:noFill/>
                  </a:rPr>
                  <a:t> </a:t>
                </a:r>
              </a:p>
            </p:txBody>
          </p:sp>
        </mc:Fallback>
      </mc:AlternateContent>
      <p:sp>
        <p:nvSpPr>
          <p:cNvPr id="6" name="AutoShape 4" descr="{\displaystyle p_{i}\leq {\frac {\alpha }{m}}}">
            <a:extLst>
              <a:ext uri="{FF2B5EF4-FFF2-40B4-BE49-F238E27FC236}">
                <a16:creationId xmlns:a16="http://schemas.microsoft.com/office/drawing/2014/main" id="{E239759B-E5F0-42DC-BB11-4FCA22319C50}"/>
              </a:ext>
            </a:extLst>
          </p:cNvPr>
          <p:cNvSpPr>
            <a:spLocks noChangeAspect="1" noChangeArrowheads="1"/>
          </p:cNvSpPr>
          <p:nvPr/>
        </p:nvSpPr>
        <p:spPr bwMode="auto">
          <a:xfrm>
            <a:off x="35083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5" descr="{\displaystyle \leq \alpha }">
            <a:extLst>
              <a:ext uri="{FF2B5EF4-FFF2-40B4-BE49-F238E27FC236}">
                <a16:creationId xmlns:a16="http://schemas.microsoft.com/office/drawing/2014/main" id="{51C2ADDE-98A8-4163-8890-BBBEFC631F61}"/>
              </a:ext>
            </a:extLst>
          </p:cNvPr>
          <p:cNvSpPr>
            <a:spLocks noChangeAspect="1" noChangeArrowheads="1"/>
          </p:cNvSpPr>
          <p:nvPr/>
        </p:nvSpPr>
        <p:spPr bwMode="auto">
          <a:xfrm>
            <a:off x="58070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93A2300-0F7F-4DCE-B4BF-17DAAAAC9683}"/>
                  </a:ext>
                </a:extLst>
              </p:cNvPr>
              <p:cNvSpPr txBox="1"/>
              <p:nvPr/>
            </p:nvSpPr>
            <p:spPr>
              <a:xfrm>
                <a:off x="7581900" y="3810000"/>
                <a:ext cx="2308068" cy="793679"/>
              </a:xfrm>
              <a:prstGeom prst="rect">
                <a:avLst/>
              </a:prstGeom>
              <a:solidFill>
                <a:schemeClr val="bg2"/>
              </a:solid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0.05</m:t>
                          </m:r>
                        </m:num>
                        <m:den>
                          <m:r>
                            <a:rPr lang="en-US" sz="2400" b="0" i="1" smtClean="0">
                              <a:latin typeface="Cambria Math" panose="02040503050406030204" pitchFamily="18" charset="0"/>
                            </a:rPr>
                            <m:t>8</m:t>
                          </m:r>
                        </m:den>
                      </m:f>
                      <m:r>
                        <a:rPr lang="en-US" sz="2400" b="0" i="1" smtClean="0">
                          <a:latin typeface="Cambria Math" panose="02040503050406030204" pitchFamily="18" charset="0"/>
                        </a:rPr>
                        <m:t>=0.00625</m:t>
                      </m:r>
                    </m:oMath>
                  </m:oMathPara>
                </a14:m>
                <a:endParaRPr lang="en-US" sz="2400" dirty="0"/>
              </a:p>
            </p:txBody>
          </p:sp>
        </mc:Choice>
        <mc:Fallback>
          <p:sp>
            <p:nvSpPr>
              <p:cNvPr id="4" name="TextBox 3">
                <a:extLst>
                  <a:ext uri="{FF2B5EF4-FFF2-40B4-BE49-F238E27FC236}">
                    <a16:creationId xmlns:a16="http://schemas.microsoft.com/office/drawing/2014/main" id="{293A2300-0F7F-4DCE-B4BF-17DAAAAC9683}"/>
                  </a:ext>
                </a:extLst>
              </p:cNvPr>
              <p:cNvSpPr txBox="1">
                <a:spLocks noRot="1" noChangeAspect="1" noMove="1" noResize="1" noEditPoints="1" noAdjustHandles="1" noChangeArrowheads="1" noChangeShapeType="1" noTextEdit="1"/>
              </p:cNvSpPr>
              <p:nvPr/>
            </p:nvSpPr>
            <p:spPr>
              <a:xfrm>
                <a:off x="7581900" y="3810000"/>
                <a:ext cx="2308068" cy="793679"/>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28063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46AE-7260-4FF5-95A6-3415D2110A2A}"/>
              </a:ext>
            </a:extLst>
          </p:cNvPr>
          <p:cNvSpPr>
            <a:spLocks noGrp="1"/>
          </p:cNvSpPr>
          <p:nvPr>
            <p:ph type="title"/>
          </p:nvPr>
        </p:nvSpPr>
        <p:spPr/>
        <p:txBody>
          <a:bodyPr/>
          <a:lstStyle/>
          <a:p>
            <a:r>
              <a:rPr lang="en-US" sz="3600" dirty="0">
                <a:ea typeface="PMingLiU" panose="02020500000000000000" pitchFamily="18" charset="-120"/>
                <a:cs typeface="Times New Roman" panose="02020603050405020304" pitchFamily="18" charset="0"/>
              </a:rPr>
              <a:t>Approach 2: </a:t>
            </a:r>
            <a:r>
              <a:rPr lang="en-US" sz="3600" dirty="0" err="1">
                <a:ea typeface="PMingLiU" panose="02020500000000000000" pitchFamily="18" charset="-120"/>
                <a:cs typeface="Times New Roman" panose="02020603050405020304" pitchFamily="18" charset="0"/>
              </a:rPr>
              <a:t>Benjamini</a:t>
            </a:r>
            <a:r>
              <a:rPr lang="en-US" sz="3600" dirty="0">
                <a:ea typeface="PMingLiU" panose="02020500000000000000" pitchFamily="18" charset="-120"/>
                <a:cs typeface="Times New Roman" panose="02020603050405020304" pitchFamily="18" charset="0"/>
              </a:rPr>
              <a:t>-Hochberg to control for FDR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26F6EB-72FD-448F-8875-E3CF038F1E9C}"/>
                  </a:ext>
                </a:extLst>
              </p:cNvPr>
              <p:cNvSpPr>
                <a:spLocks noGrp="1"/>
              </p:cNvSpPr>
              <p:nvPr>
                <p:ph idx="1"/>
              </p:nvPr>
            </p:nvSpPr>
            <p:spPr/>
            <p:txBody>
              <a:bodyPr>
                <a:normAutofit/>
              </a:bodyPr>
              <a:lstStyle/>
              <a:p>
                <a:pPr>
                  <a:spcBef>
                    <a:spcPts val="1200"/>
                  </a:spcBef>
                  <a:spcAft>
                    <a:spcPts val="1200"/>
                  </a:spcAft>
                  <a:buFont typeface="Wingdings" panose="05000000000000000000" pitchFamily="2" charset="2"/>
                  <a:buChar char="Ø"/>
                </a:pPr>
                <a:r>
                  <a:rPr lang="en-US" sz="3400" b="1" dirty="0">
                    <a:latin typeface="Calibri" panose="020F0502020204030204" pitchFamily="34" charset="0"/>
                    <a:ea typeface="PMingLiU" panose="02020500000000000000" pitchFamily="18" charset="-120"/>
                    <a:cs typeface="Times New Roman" panose="02020603050405020304" pitchFamily="18" charset="0"/>
                  </a:rPr>
                  <a:t> False discovery rate (FDR): </a:t>
                </a:r>
              </a:p>
              <a:p>
                <a:pPr marL="0" indent="0">
                  <a:spcBef>
                    <a:spcPts val="1200"/>
                  </a:spcBef>
                  <a:spcAft>
                    <a:spcPts val="1200"/>
                  </a:spcAft>
                  <a:buNone/>
                </a:pPr>
                <a14:m>
                  <m:oMathPara xmlns:m="http://schemas.openxmlformats.org/officeDocument/2006/math">
                    <m:oMathParaPr>
                      <m:jc m:val="centerGroup"/>
                    </m:oMathParaPr>
                    <m:oMath xmlns:m="http://schemas.openxmlformats.org/officeDocument/2006/math">
                      <m:r>
                        <a:rPr lang="en-US" sz="3400" b="0" i="1" smtClean="0">
                          <a:latin typeface="Cambria Math" panose="02040503050406030204" pitchFamily="18" charset="0"/>
                          <a:ea typeface="PMingLiU" panose="02020500000000000000" pitchFamily="18" charset="-120"/>
                          <a:cs typeface="Times New Roman" panose="02020603050405020304" pitchFamily="18" charset="0"/>
                        </a:rPr>
                        <m:t>𝐹𝐷𝑅</m:t>
                      </m:r>
                      <m:r>
                        <a:rPr lang="en-US" sz="3400" b="0" i="1" smtClean="0">
                          <a:latin typeface="Cambria Math" panose="02040503050406030204" pitchFamily="18" charset="0"/>
                          <a:ea typeface="PMingLiU" panose="02020500000000000000" pitchFamily="18" charset="-120"/>
                          <a:cs typeface="Times New Roman" panose="02020603050405020304" pitchFamily="18" charset="0"/>
                        </a:rPr>
                        <m:t>=</m:t>
                      </m:r>
                      <m:f>
                        <m:fPr>
                          <m:ctrlPr>
                            <a:rPr lang="en-US" sz="3400" b="0" i="1" smtClean="0">
                              <a:latin typeface="Cambria Math" panose="02040503050406030204" pitchFamily="18" charset="0"/>
                              <a:ea typeface="PMingLiU" panose="02020500000000000000" pitchFamily="18" charset="-120"/>
                              <a:cs typeface="Times New Roman" panose="02020603050405020304" pitchFamily="18" charset="0"/>
                            </a:rPr>
                          </m:ctrlPr>
                        </m:fPr>
                        <m:num>
                          <m:r>
                            <a:rPr lang="en-US" sz="3400" b="0" i="1" smtClean="0">
                              <a:latin typeface="Cambria Math" panose="02040503050406030204" pitchFamily="18" charset="0"/>
                              <a:ea typeface="PMingLiU" panose="02020500000000000000" pitchFamily="18" charset="-120"/>
                              <a:cs typeface="Times New Roman" panose="02020603050405020304" pitchFamily="18" charset="0"/>
                            </a:rPr>
                            <m:t>𝐹𝑃</m:t>
                          </m:r>
                        </m:num>
                        <m:den>
                          <m:r>
                            <a:rPr lang="en-US" sz="3400" b="0" i="1" smtClean="0">
                              <a:latin typeface="Cambria Math" panose="02040503050406030204" pitchFamily="18" charset="0"/>
                              <a:ea typeface="PMingLiU" panose="02020500000000000000" pitchFamily="18" charset="-120"/>
                              <a:cs typeface="Times New Roman" panose="02020603050405020304" pitchFamily="18" charset="0"/>
                            </a:rPr>
                            <m:t>𝐹𝑃</m:t>
                          </m:r>
                          <m:r>
                            <a:rPr lang="en-US" sz="3400" b="0" i="1" smtClean="0">
                              <a:latin typeface="Cambria Math" panose="02040503050406030204" pitchFamily="18" charset="0"/>
                              <a:ea typeface="PMingLiU" panose="02020500000000000000" pitchFamily="18" charset="-120"/>
                              <a:cs typeface="Times New Roman" panose="02020603050405020304" pitchFamily="18" charset="0"/>
                            </a:rPr>
                            <m:t>+</m:t>
                          </m:r>
                          <m:r>
                            <a:rPr lang="en-US" sz="3400" b="0" i="1" smtClean="0">
                              <a:latin typeface="Cambria Math" panose="02040503050406030204" pitchFamily="18" charset="0"/>
                              <a:ea typeface="PMingLiU" panose="02020500000000000000" pitchFamily="18" charset="-120"/>
                              <a:cs typeface="Times New Roman" panose="02020603050405020304" pitchFamily="18" charset="0"/>
                            </a:rPr>
                            <m:t>𝑇𝑃</m:t>
                          </m:r>
                        </m:den>
                      </m:f>
                    </m:oMath>
                  </m:oMathPara>
                </a14:m>
                <a:endParaRPr lang="en-US" sz="3400" dirty="0">
                  <a:latin typeface="Calibri" panose="020F0502020204030204" pitchFamily="34" charset="0"/>
                  <a:ea typeface="PMingLiU" panose="02020500000000000000" pitchFamily="18" charset="-120"/>
                  <a:cs typeface="Times New Roman" panose="02020603050405020304" pitchFamily="18" charset="0"/>
                </a:endParaRPr>
              </a:p>
              <a:p>
                <a:pPr>
                  <a:spcBef>
                    <a:spcPts val="1200"/>
                  </a:spcBef>
                  <a:spcAft>
                    <a:spcPts val="1200"/>
                  </a:spcAft>
                  <a:buFont typeface="Wingdings" panose="05000000000000000000" pitchFamily="2" charset="2"/>
                  <a:buChar char="Ø"/>
                </a:pPr>
                <a:r>
                  <a:rPr lang="en-US" sz="3400" dirty="0">
                    <a:latin typeface="Calibri" panose="020F0502020204030204" pitchFamily="34" charset="0"/>
                    <a:ea typeface="PMingLiU" panose="02020500000000000000" pitchFamily="18" charset="-120"/>
                    <a:cs typeface="Times New Roman" panose="02020603050405020304" pitchFamily="18" charset="0"/>
                  </a:rPr>
                  <a:t> </a:t>
                </a:r>
                <a:r>
                  <a:rPr lang="en-US" sz="3400" dirty="0" err="1">
                    <a:latin typeface="Calibri" panose="020F0502020204030204" pitchFamily="34" charset="0"/>
                    <a:ea typeface="PMingLiU" panose="02020500000000000000" pitchFamily="18" charset="-120"/>
                    <a:cs typeface="Times New Roman" panose="02020603050405020304" pitchFamily="18" charset="0"/>
                  </a:rPr>
                  <a:t>Benjamini</a:t>
                </a:r>
                <a:r>
                  <a:rPr lang="en-US" sz="3400" dirty="0">
                    <a:latin typeface="Calibri" panose="020F0502020204030204" pitchFamily="34" charset="0"/>
                    <a:ea typeface="PMingLiU" panose="02020500000000000000" pitchFamily="18" charset="-120"/>
                    <a:cs typeface="Times New Roman" panose="02020603050405020304" pitchFamily="18" charset="0"/>
                  </a:rPr>
                  <a:t>-Hochberg tries to achieve the smallest FDR</a:t>
                </a:r>
              </a:p>
              <a:p>
                <a:pPr lvl="1">
                  <a:spcBef>
                    <a:spcPts val="1200"/>
                  </a:spcBef>
                  <a:spcAft>
                    <a:spcPts val="1200"/>
                  </a:spcAft>
                </a:pPr>
                <a:r>
                  <a:rPr lang="en-US" sz="3000" dirty="0">
                    <a:latin typeface="Calibri" panose="020F0502020204030204" pitchFamily="34" charset="0"/>
                    <a:ea typeface="PMingLiU" panose="02020500000000000000" pitchFamily="18" charset="-120"/>
                    <a:cs typeface="Times New Roman" panose="02020603050405020304" pitchFamily="18" charset="0"/>
                  </a:rPr>
                  <a:t>Less stringent than Bonferroni correction</a:t>
                </a:r>
              </a:p>
              <a:p>
                <a:pPr lvl="1">
                  <a:spcBef>
                    <a:spcPts val="1200"/>
                  </a:spcBef>
                  <a:spcAft>
                    <a:spcPts val="1200"/>
                  </a:spcAft>
                </a:pPr>
                <a:r>
                  <a:rPr lang="en-US" sz="3000" dirty="0">
                    <a:latin typeface="Calibri" panose="020F0502020204030204" pitchFamily="34" charset="0"/>
                    <a:ea typeface="PMingLiU" panose="02020500000000000000" pitchFamily="18" charset="-120"/>
                    <a:cs typeface="Times New Roman" panose="02020603050405020304" pitchFamily="18" charset="0"/>
                  </a:rPr>
                  <a:t>Greater power, but at the cost of increased Type 1 errors</a:t>
                </a:r>
              </a:p>
            </p:txBody>
          </p:sp>
        </mc:Choice>
        <mc:Fallback xmlns="">
          <p:sp>
            <p:nvSpPr>
              <p:cNvPr id="3" name="Content Placeholder 2">
                <a:extLst>
                  <a:ext uri="{FF2B5EF4-FFF2-40B4-BE49-F238E27FC236}">
                    <a16:creationId xmlns:a16="http://schemas.microsoft.com/office/drawing/2014/main" id="{E126F6EB-72FD-448F-8875-E3CF038F1E9C}"/>
                  </a:ext>
                </a:extLst>
              </p:cNvPr>
              <p:cNvSpPr>
                <a:spLocks noGrp="1" noRot="1" noChangeAspect="1" noMove="1" noResize="1" noEditPoints="1" noAdjustHandles="1" noChangeArrowheads="1" noChangeShapeType="1" noTextEdit="1"/>
              </p:cNvSpPr>
              <p:nvPr>
                <p:ph idx="1"/>
              </p:nvPr>
            </p:nvSpPr>
            <p:spPr>
              <a:blipFill>
                <a:blip r:embed="rId3"/>
                <a:stretch>
                  <a:fillRect l="-1449" t="-3081"/>
                </a:stretch>
              </a:blipFill>
            </p:spPr>
            <p:txBody>
              <a:bodyPr/>
              <a:lstStyle/>
              <a:p>
                <a:r>
                  <a:rPr lang="en-US">
                    <a:noFill/>
                  </a:rPr>
                  <a:t> </a:t>
                </a:r>
              </a:p>
            </p:txBody>
          </p:sp>
        </mc:Fallback>
      </mc:AlternateContent>
    </p:spTree>
    <p:extLst>
      <p:ext uri="{BB962C8B-B14F-4D97-AF65-F5344CB8AC3E}">
        <p14:creationId xmlns:p14="http://schemas.microsoft.com/office/powerpoint/2010/main" val="2750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10AB426F-29B5-4B86-9665-0A23E2B69299}"/>
              </a:ext>
            </a:extLst>
          </p:cNvPr>
          <p:cNvGraphicFramePr>
            <a:graphicFrameLocks noGrp="1"/>
          </p:cNvGraphicFramePr>
          <p:nvPr>
            <p:extLst>
              <p:ext uri="{D42A27DB-BD31-4B8C-83A1-F6EECF244321}">
                <p14:modId xmlns:p14="http://schemas.microsoft.com/office/powerpoint/2010/main" val="491370025"/>
              </p:ext>
            </p:extLst>
          </p:nvPr>
        </p:nvGraphicFramePr>
        <p:xfrm>
          <a:off x="1323707" y="77091"/>
          <a:ext cx="9544586" cy="6724137"/>
        </p:xfrm>
        <a:graphic>
          <a:graphicData uri="http://schemas.openxmlformats.org/drawingml/2006/table">
            <a:tbl>
              <a:tblPr firstRow="1" bandRow="1">
                <a:tableStyleId>{5C22544A-7EE6-4342-B048-85BDC9FD1C3A}</a:tableStyleId>
              </a:tblPr>
              <a:tblGrid>
                <a:gridCol w="2770283">
                  <a:extLst>
                    <a:ext uri="{9D8B030D-6E8A-4147-A177-3AD203B41FA5}">
                      <a16:colId xmlns:a16="http://schemas.microsoft.com/office/drawing/2014/main" val="3788017216"/>
                    </a:ext>
                  </a:extLst>
                </a:gridCol>
                <a:gridCol w="2560962">
                  <a:extLst>
                    <a:ext uri="{9D8B030D-6E8A-4147-A177-3AD203B41FA5}">
                      <a16:colId xmlns:a16="http://schemas.microsoft.com/office/drawing/2014/main" val="2118809559"/>
                    </a:ext>
                  </a:extLst>
                </a:gridCol>
                <a:gridCol w="4213341">
                  <a:extLst>
                    <a:ext uri="{9D8B030D-6E8A-4147-A177-3AD203B41FA5}">
                      <a16:colId xmlns:a16="http://schemas.microsoft.com/office/drawing/2014/main" val="752749280"/>
                    </a:ext>
                  </a:extLst>
                </a:gridCol>
              </a:tblGrid>
              <a:tr h="413047">
                <a:tc gridSpan="2">
                  <a:txBody>
                    <a:bodyPr/>
                    <a:lstStyle/>
                    <a:p>
                      <a:pPr algn="ctr"/>
                      <a:r>
                        <a:rPr lang="en-US" dirty="0"/>
                        <a:t>Objective Variables (10)</a:t>
                      </a:r>
                    </a:p>
                  </a:txBody>
                  <a:tcPr/>
                </a:tc>
                <a:tc hMerge="1">
                  <a:txBody>
                    <a:bodyPr/>
                    <a:lstStyle/>
                    <a:p>
                      <a:endParaRPr lang="en-US"/>
                    </a:p>
                  </a:txBody>
                  <a:tcPr/>
                </a:tc>
                <a:tc>
                  <a:txBody>
                    <a:bodyPr/>
                    <a:lstStyle/>
                    <a:p>
                      <a:pPr algn="ctr"/>
                      <a:r>
                        <a:rPr lang="en-US" dirty="0"/>
                        <a:t>Subjective Variables (9)</a:t>
                      </a:r>
                    </a:p>
                  </a:txBody>
                  <a:tcPr/>
                </a:tc>
                <a:extLst>
                  <a:ext uri="{0D108BD9-81ED-4DB2-BD59-A6C34878D82A}">
                    <a16:rowId xmlns:a16="http://schemas.microsoft.com/office/drawing/2014/main" val="267013187"/>
                  </a:ext>
                </a:extLst>
              </a:tr>
              <a:tr h="712930">
                <a:tc gridSpan="2">
                  <a:txBody>
                    <a:bodyPr/>
                    <a:lstStyle/>
                    <a:p>
                      <a:pPr algn="ctr"/>
                      <a:r>
                        <a:rPr lang="en-US" dirty="0"/>
                        <a:t>Objective measures from an individual’s application </a:t>
                      </a:r>
                    </a:p>
                  </a:txBody>
                  <a:tcPr/>
                </a:tc>
                <a:tc hMerge="1">
                  <a:txBody>
                    <a:bodyPr/>
                    <a:lstStyle/>
                    <a:p>
                      <a:endParaRPr lang="en-US"/>
                    </a:p>
                  </a:txBody>
                  <a:tcPr/>
                </a:tc>
                <a:tc>
                  <a:txBody>
                    <a:bodyPr/>
                    <a:lstStyle/>
                    <a:p>
                      <a:pPr algn="ctr"/>
                      <a:r>
                        <a:rPr lang="en-US" dirty="0"/>
                        <a:t>Qualities characterized from PS and LOR using the linguistic algorithm </a:t>
                      </a:r>
                    </a:p>
                  </a:txBody>
                  <a:tcPr/>
                </a:tc>
                <a:extLst>
                  <a:ext uri="{0D108BD9-81ED-4DB2-BD59-A6C34878D82A}">
                    <a16:rowId xmlns:a16="http://schemas.microsoft.com/office/drawing/2014/main" val="1904680118"/>
                  </a:ext>
                </a:extLst>
              </a:tr>
              <a:tr h="413047">
                <a:tc>
                  <a:txBody>
                    <a:bodyPr/>
                    <a:lstStyle/>
                    <a:p>
                      <a:pPr algn="ctr">
                        <a:spcBef>
                          <a:spcPts val="600"/>
                        </a:spcBef>
                        <a:spcAft>
                          <a:spcPts val="600"/>
                        </a:spcAft>
                      </a:pPr>
                      <a:r>
                        <a:rPr lang="en-US" dirty="0"/>
                        <a:t>Step 1 score </a:t>
                      </a:r>
                    </a:p>
                    <a:p>
                      <a:pPr algn="ctr">
                        <a:spcBef>
                          <a:spcPts val="600"/>
                        </a:spcBef>
                        <a:spcAft>
                          <a:spcPts val="600"/>
                        </a:spcAft>
                      </a:pPr>
                      <a:r>
                        <a:rPr lang="en-US" dirty="0"/>
                        <a:t>Step 2 score </a:t>
                      </a:r>
                    </a:p>
                    <a:p>
                      <a:pPr algn="ctr">
                        <a:spcBef>
                          <a:spcPts val="600"/>
                        </a:spcBef>
                        <a:spcAft>
                          <a:spcPts val="600"/>
                        </a:spcAft>
                      </a:pPr>
                      <a:r>
                        <a:rPr lang="en-US" dirty="0"/>
                        <a:t>Peer Reviewed Journal Articles/Abstracts </a:t>
                      </a:r>
                    </a:p>
                    <a:p>
                      <a:pPr algn="ctr">
                        <a:spcBef>
                          <a:spcPts val="600"/>
                        </a:spcBef>
                        <a:spcAft>
                          <a:spcPts val="600"/>
                        </a:spcAft>
                      </a:pPr>
                      <a:r>
                        <a:rPr lang="en-US" dirty="0"/>
                        <a:t>Peer Reviewed Journal Articles/Abstracts</a:t>
                      </a:r>
                    </a:p>
                    <a:p>
                      <a:pPr algn="ctr">
                        <a:spcBef>
                          <a:spcPts val="600"/>
                        </a:spcBef>
                        <a:spcAft>
                          <a:spcPts val="600"/>
                        </a:spcAft>
                      </a:pPr>
                      <a:r>
                        <a:rPr lang="en-US" dirty="0"/>
                        <a:t>Book Chapter (Peer Reviewed)</a:t>
                      </a:r>
                    </a:p>
                    <a:p>
                      <a:pPr algn="ctr">
                        <a:spcBef>
                          <a:spcPts val="600"/>
                        </a:spcBef>
                        <a:spcAft>
                          <a:spcPts val="600"/>
                        </a:spcAft>
                      </a:pPr>
                      <a:r>
                        <a:rPr lang="en-US" dirty="0"/>
                        <a:t>Poster Presentation</a:t>
                      </a:r>
                    </a:p>
                    <a:p>
                      <a:pPr algn="ctr">
                        <a:spcBef>
                          <a:spcPts val="600"/>
                        </a:spcBef>
                        <a:spcAft>
                          <a:spcPts val="600"/>
                        </a:spcAft>
                      </a:pPr>
                      <a:r>
                        <a:rPr lang="en-US" dirty="0"/>
                        <a:t>Oral Presentation</a:t>
                      </a:r>
                    </a:p>
                    <a:p>
                      <a:pPr algn="ctr">
                        <a:spcBef>
                          <a:spcPts val="600"/>
                        </a:spcBef>
                        <a:spcAft>
                          <a:spcPts val="600"/>
                        </a:spcAft>
                      </a:pPr>
                      <a:r>
                        <a:rPr lang="en-US" dirty="0"/>
                        <a:t>Online Publication (Peer Reviewed)</a:t>
                      </a:r>
                    </a:p>
                    <a:p>
                      <a:pPr algn="ctr">
                        <a:spcBef>
                          <a:spcPts val="600"/>
                        </a:spcBef>
                        <a:spcAft>
                          <a:spcPts val="600"/>
                        </a:spcAft>
                      </a:pPr>
                      <a:r>
                        <a:rPr lang="en-US" dirty="0"/>
                        <a:t>Non Peer Reviewed Online Publication</a:t>
                      </a:r>
                    </a:p>
                    <a:p>
                      <a:pPr algn="ctr">
                        <a:spcBef>
                          <a:spcPts val="600"/>
                        </a:spcBef>
                        <a:spcAft>
                          <a:spcPts val="600"/>
                        </a:spcAft>
                      </a:pPr>
                      <a:r>
                        <a:rPr lang="en-US" dirty="0"/>
                        <a:t>Other Articles</a:t>
                      </a:r>
                    </a:p>
                  </a:txBody>
                  <a:tcPr/>
                </a:tc>
                <a:tc>
                  <a:txBody>
                    <a:bodyPr/>
                    <a:lstStyle/>
                    <a:p>
                      <a:pPr algn="ctr">
                        <a:spcBef>
                          <a:spcPts val="600"/>
                        </a:spcBef>
                        <a:spcAft>
                          <a:spcPts val="600"/>
                        </a:spcAft>
                      </a:pPr>
                      <a:r>
                        <a:rPr lang="en-US" dirty="0"/>
                        <a:t>“step_1”</a:t>
                      </a:r>
                    </a:p>
                    <a:p>
                      <a:pPr marL="0" marR="0" lvl="0" indent="0" algn="ctr" defTabSz="914400" rtl="0" eaLnBrk="1" fontAlgn="auto" latinLnBrk="0" hangingPunct="1">
                        <a:lnSpc>
                          <a:spcPct val="100000"/>
                        </a:lnSpc>
                        <a:spcBef>
                          <a:spcPts val="600"/>
                        </a:spcBef>
                        <a:spcAft>
                          <a:spcPts val="600"/>
                        </a:spcAft>
                        <a:buClrTx/>
                        <a:buSzTx/>
                        <a:buFontTx/>
                        <a:buNone/>
                        <a:tabLst/>
                        <a:defRPr/>
                      </a:pPr>
                      <a:r>
                        <a:rPr lang="en-US" dirty="0"/>
                        <a:t>“step_2”</a:t>
                      </a:r>
                    </a:p>
                    <a:p>
                      <a:pPr marL="0" marR="0" lvl="0" indent="0" algn="ctr" defTabSz="914400" rtl="0" eaLnBrk="1" fontAlgn="auto" latinLnBrk="0" hangingPunct="1">
                        <a:lnSpc>
                          <a:spcPct val="100000"/>
                        </a:lnSpc>
                        <a:spcBef>
                          <a:spcPts val="600"/>
                        </a:spcBef>
                        <a:spcAft>
                          <a:spcPts val="600"/>
                        </a:spcAft>
                        <a:buClrTx/>
                        <a:buSzTx/>
                        <a:buFontTx/>
                        <a:buNone/>
                        <a:tabLst/>
                        <a:defRPr/>
                      </a:pPr>
                      <a:r>
                        <a:rPr lang="en-US" dirty="0"/>
                        <a:t>“</a:t>
                      </a:r>
                      <a:r>
                        <a:rPr lang="en-US" dirty="0" err="1"/>
                        <a:t>peer_art_abs</a:t>
                      </a:r>
                      <a:r>
                        <a:rPr lang="en-US" dirty="0"/>
                        <a: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algn="ctr">
                        <a:spcBef>
                          <a:spcPts val="0"/>
                        </a:spcBef>
                        <a:spcAft>
                          <a:spcPts val="0"/>
                        </a:spcAft>
                      </a:pPr>
                      <a:r>
                        <a:rPr lang="en-US" dirty="0"/>
                        <a:t>“</a:t>
                      </a:r>
                      <a:r>
                        <a:rPr lang="en-US" dirty="0" err="1"/>
                        <a:t>extra_art_abs</a:t>
                      </a:r>
                      <a:r>
                        <a:rPr lang="en-US" dirty="0"/>
                        <a:t>”</a:t>
                      </a:r>
                    </a:p>
                    <a:p>
                      <a:pPr algn="ctr">
                        <a:spcBef>
                          <a:spcPts val="0"/>
                        </a:spcBef>
                        <a:spcAft>
                          <a:spcPts val="0"/>
                        </a:spcAft>
                      </a:pPr>
                      <a:endParaRPr lang="en-US" dirty="0"/>
                    </a:p>
                    <a:p>
                      <a:pPr algn="ctr">
                        <a:spcBef>
                          <a:spcPts val="0"/>
                        </a:spcBef>
                        <a:spcAft>
                          <a:spcPts val="0"/>
                        </a:spcAft>
                      </a:pPr>
                      <a:endParaRPr lang="en-US" dirty="0"/>
                    </a:p>
                    <a:p>
                      <a:pPr algn="ctr">
                        <a:spcBef>
                          <a:spcPts val="0"/>
                        </a:spcBef>
                        <a:spcAft>
                          <a:spcPts val="0"/>
                        </a:spcAft>
                      </a:pPr>
                      <a:r>
                        <a:rPr lang="en-US" dirty="0"/>
                        <a:t>“</a:t>
                      </a:r>
                      <a:r>
                        <a:rPr lang="en-US" dirty="0" err="1"/>
                        <a:t>book_chap</a:t>
                      </a:r>
                      <a:r>
                        <a:rPr lang="en-US" dirty="0"/>
                        <a:t>”</a:t>
                      </a:r>
                    </a:p>
                    <a:p>
                      <a:pPr algn="ctr">
                        <a:spcBef>
                          <a:spcPts val="0"/>
                        </a:spcBef>
                        <a:spcAft>
                          <a:spcPts val="0"/>
                        </a:spcAft>
                      </a:pPr>
                      <a:endParaRPr lang="en-US" dirty="0"/>
                    </a:p>
                    <a:p>
                      <a:pPr algn="ctr">
                        <a:spcBef>
                          <a:spcPts val="600"/>
                        </a:spcBef>
                        <a:spcAft>
                          <a:spcPts val="0"/>
                        </a:spcAft>
                      </a:pPr>
                      <a:r>
                        <a:rPr lang="en-US" dirty="0"/>
                        <a:t>“poster”</a:t>
                      </a:r>
                    </a:p>
                    <a:p>
                      <a:pPr algn="ctr">
                        <a:spcBef>
                          <a:spcPts val="1400"/>
                        </a:spcBef>
                        <a:spcAft>
                          <a:spcPts val="1400"/>
                        </a:spcAft>
                      </a:pPr>
                      <a:r>
                        <a:rPr lang="en-US" dirty="0"/>
                        <a:t>“oral”</a:t>
                      </a:r>
                    </a:p>
                    <a:p>
                      <a:pPr algn="ctr">
                        <a:spcBef>
                          <a:spcPts val="0"/>
                        </a:spcBef>
                        <a:spcAft>
                          <a:spcPts val="0"/>
                        </a:spcAft>
                      </a:pPr>
                      <a:r>
                        <a:rPr lang="en-US" dirty="0"/>
                        <a:t>“</a:t>
                      </a:r>
                      <a:r>
                        <a:rPr lang="en-US" dirty="0" err="1"/>
                        <a:t>online_pub_peer</a:t>
                      </a:r>
                      <a:r>
                        <a:rPr lang="en-US" dirty="0"/>
                        <a:t>”</a:t>
                      </a:r>
                    </a:p>
                    <a:p>
                      <a:pPr algn="ctr">
                        <a:spcBef>
                          <a:spcPts val="0"/>
                        </a:spcBef>
                        <a:spcAft>
                          <a:spcPts val="0"/>
                        </a:spcAft>
                      </a:pPr>
                      <a:endParaRPr lang="en-US" dirty="0"/>
                    </a:p>
                    <a:p>
                      <a:pPr algn="ctr">
                        <a:spcBef>
                          <a:spcPts val="1200"/>
                        </a:spcBef>
                        <a:spcAft>
                          <a:spcPts val="0"/>
                        </a:spcAft>
                      </a:pPr>
                      <a:r>
                        <a:rPr lang="en-US" dirty="0"/>
                        <a:t>“</a:t>
                      </a:r>
                      <a:r>
                        <a:rPr lang="en-US" dirty="0" err="1"/>
                        <a:t>online_pub_non_peer</a:t>
                      </a:r>
                      <a:r>
                        <a:rPr lang="en-US" dirty="0"/>
                        <a:t>”</a:t>
                      </a:r>
                    </a:p>
                    <a:p>
                      <a:pPr algn="ctr">
                        <a:spcBef>
                          <a:spcPts val="0"/>
                        </a:spcBef>
                        <a:spcAft>
                          <a:spcPts val="0"/>
                        </a:spcAft>
                      </a:pPr>
                      <a:endParaRPr lang="en-US" dirty="0"/>
                    </a:p>
                    <a:p>
                      <a:pPr algn="ctr">
                        <a:spcBef>
                          <a:spcPts val="1200"/>
                        </a:spcBef>
                        <a:spcAft>
                          <a:spcPts val="0"/>
                        </a:spcAft>
                      </a:pPr>
                      <a:r>
                        <a:rPr lang="en-US" dirty="0"/>
                        <a:t>“</a:t>
                      </a:r>
                      <a:r>
                        <a:rPr lang="en-US" dirty="0" err="1"/>
                        <a:t>other_art</a:t>
                      </a:r>
                      <a:r>
                        <a:rPr lang="en-US" dirty="0"/>
                        <a:t>”</a:t>
                      </a:r>
                    </a:p>
                  </a:txBody>
                  <a:tcPr/>
                </a:tc>
                <a:tc>
                  <a:txBody>
                    <a:bodyPr/>
                    <a:lstStyle/>
                    <a:p>
                      <a:pPr algn="ctr">
                        <a:spcBef>
                          <a:spcPts val="600"/>
                        </a:spcBef>
                        <a:spcAft>
                          <a:spcPts val="600"/>
                        </a:spcAft>
                      </a:pPr>
                      <a:r>
                        <a:rPr lang="en-US" dirty="0"/>
                        <a:t>Standout</a:t>
                      </a:r>
                    </a:p>
                    <a:p>
                      <a:pPr algn="ctr">
                        <a:spcBef>
                          <a:spcPts val="600"/>
                        </a:spcBef>
                        <a:spcAft>
                          <a:spcPts val="600"/>
                        </a:spcAft>
                      </a:pPr>
                      <a:r>
                        <a:rPr lang="en-US" dirty="0"/>
                        <a:t>Ability</a:t>
                      </a:r>
                    </a:p>
                    <a:p>
                      <a:pPr algn="ctr">
                        <a:spcBef>
                          <a:spcPts val="600"/>
                        </a:spcBef>
                        <a:spcAft>
                          <a:spcPts val="600"/>
                        </a:spcAft>
                      </a:pPr>
                      <a:r>
                        <a:rPr lang="en-US" dirty="0"/>
                        <a:t>Grindstone</a:t>
                      </a:r>
                    </a:p>
                    <a:p>
                      <a:pPr algn="ctr">
                        <a:spcBef>
                          <a:spcPts val="600"/>
                        </a:spcBef>
                        <a:spcAft>
                          <a:spcPts val="600"/>
                        </a:spcAft>
                      </a:pPr>
                      <a:r>
                        <a:rPr lang="en-US" dirty="0"/>
                        <a:t>Teaching</a:t>
                      </a:r>
                    </a:p>
                    <a:p>
                      <a:pPr algn="ctr">
                        <a:spcBef>
                          <a:spcPts val="600"/>
                        </a:spcBef>
                        <a:spcAft>
                          <a:spcPts val="600"/>
                        </a:spcAft>
                      </a:pPr>
                      <a:r>
                        <a:rPr lang="en-US" dirty="0"/>
                        <a:t>Research</a:t>
                      </a:r>
                    </a:p>
                    <a:p>
                      <a:pPr algn="ctr">
                        <a:spcBef>
                          <a:spcPts val="600"/>
                        </a:spcBef>
                        <a:spcAft>
                          <a:spcPts val="600"/>
                        </a:spcAft>
                      </a:pPr>
                      <a:r>
                        <a:rPr lang="en-US" dirty="0"/>
                        <a:t>Analytic</a:t>
                      </a:r>
                    </a:p>
                    <a:p>
                      <a:pPr algn="ctr">
                        <a:spcBef>
                          <a:spcPts val="600"/>
                        </a:spcBef>
                        <a:spcAft>
                          <a:spcPts val="600"/>
                        </a:spcAft>
                      </a:pPr>
                      <a:r>
                        <a:rPr lang="en-US" dirty="0"/>
                        <a:t>Clout</a:t>
                      </a:r>
                    </a:p>
                    <a:p>
                      <a:pPr algn="ctr">
                        <a:spcBef>
                          <a:spcPts val="600"/>
                        </a:spcBef>
                        <a:spcAft>
                          <a:spcPts val="600"/>
                        </a:spcAft>
                      </a:pPr>
                      <a:r>
                        <a:rPr lang="en-US" dirty="0"/>
                        <a:t>Authentic</a:t>
                      </a:r>
                    </a:p>
                    <a:p>
                      <a:pPr algn="ctr">
                        <a:spcBef>
                          <a:spcPts val="600"/>
                        </a:spcBef>
                        <a:spcAft>
                          <a:spcPts val="600"/>
                        </a:spcAft>
                      </a:pPr>
                      <a:r>
                        <a:rPr lang="en-US" dirty="0"/>
                        <a:t>Tone</a:t>
                      </a:r>
                    </a:p>
                  </a:txBody>
                  <a:tcPr/>
                </a:tc>
                <a:extLst>
                  <a:ext uri="{0D108BD9-81ED-4DB2-BD59-A6C34878D82A}">
                    <a16:rowId xmlns:a16="http://schemas.microsoft.com/office/drawing/2014/main" val="2048179144"/>
                  </a:ext>
                </a:extLst>
              </a:tr>
            </a:tbl>
          </a:graphicData>
        </a:graphic>
      </p:graphicFrame>
    </p:spTree>
    <p:extLst>
      <p:ext uri="{BB962C8B-B14F-4D97-AF65-F5344CB8AC3E}">
        <p14:creationId xmlns:p14="http://schemas.microsoft.com/office/powerpoint/2010/main" val="3489475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14BEB-EBFC-450D-B078-3F57591AF161}"/>
              </a:ext>
            </a:extLst>
          </p:cNvPr>
          <p:cNvSpPr>
            <a:spLocks noGrp="1"/>
          </p:cNvSpPr>
          <p:nvPr>
            <p:ph type="title"/>
          </p:nvPr>
        </p:nvSpPr>
        <p:spPr/>
        <p:txBody>
          <a:bodyPr/>
          <a:lstStyle/>
          <a:p>
            <a:r>
              <a:rPr lang="en-US" dirty="0"/>
              <a:t>2020-21 LOR Dataset</a:t>
            </a:r>
          </a:p>
        </p:txBody>
      </p:sp>
      <p:sp>
        <p:nvSpPr>
          <p:cNvPr id="3" name="Text Placeholder 2">
            <a:extLst>
              <a:ext uri="{FF2B5EF4-FFF2-40B4-BE49-F238E27FC236}">
                <a16:creationId xmlns:a16="http://schemas.microsoft.com/office/drawing/2014/main" id="{55F49F7D-3075-4700-89A2-A3F2C66C721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87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70A0ADF-ED7B-4B9B-B16A-6DE39C18A8C9}"/>
              </a:ext>
            </a:extLst>
          </p:cNvPr>
          <p:cNvPicPr>
            <a:picLocks noChangeAspect="1"/>
          </p:cNvPicPr>
          <p:nvPr/>
        </p:nvPicPr>
        <p:blipFill rotWithShape="1">
          <a:blip r:embed="rId3"/>
          <a:srcRect r="73461"/>
          <a:stretch/>
        </p:blipFill>
        <p:spPr>
          <a:xfrm>
            <a:off x="515706" y="710810"/>
            <a:ext cx="2611582" cy="2876951"/>
          </a:xfrm>
          <a:prstGeom prst="rect">
            <a:avLst/>
          </a:prstGeom>
        </p:spPr>
      </p:pic>
      <p:pic>
        <p:nvPicPr>
          <p:cNvPr id="11" name="Picture 10">
            <a:extLst>
              <a:ext uri="{FF2B5EF4-FFF2-40B4-BE49-F238E27FC236}">
                <a16:creationId xmlns:a16="http://schemas.microsoft.com/office/drawing/2014/main" id="{3C8B1E89-709E-4A6F-BE7B-2F57461D7B3E}"/>
              </a:ext>
            </a:extLst>
          </p:cNvPr>
          <p:cNvPicPr>
            <a:picLocks noChangeAspect="1"/>
          </p:cNvPicPr>
          <p:nvPr/>
        </p:nvPicPr>
        <p:blipFill rotWithShape="1">
          <a:blip r:embed="rId4"/>
          <a:srcRect r="73097"/>
          <a:stretch/>
        </p:blipFill>
        <p:spPr>
          <a:xfrm>
            <a:off x="515706" y="3738970"/>
            <a:ext cx="2644908" cy="2857899"/>
          </a:xfrm>
          <a:prstGeom prst="rect">
            <a:avLst/>
          </a:prstGeom>
        </p:spPr>
      </p:pic>
      <p:sp>
        <p:nvSpPr>
          <p:cNvPr id="17" name="Rectangle 16">
            <a:extLst>
              <a:ext uri="{FF2B5EF4-FFF2-40B4-BE49-F238E27FC236}">
                <a16:creationId xmlns:a16="http://schemas.microsoft.com/office/drawing/2014/main" id="{4EE2403C-99FD-4C4A-8E32-D25E3EE850B1}"/>
              </a:ext>
            </a:extLst>
          </p:cNvPr>
          <p:cNvSpPr/>
          <p:nvPr/>
        </p:nvSpPr>
        <p:spPr>
          <a:xfrm>
            <a:off x="844890" y="1941109"/>
            <a:ext cx="1639824" cy="180372"/>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0A06B7F-00B0-4EB5-B1E2-5A99745E1061}"/>
              </a:ext>
            </a:extLst>
          </p:cNvPr>
          <p:cNvSpPr/>
          <p:nvPr/>
        </p:nvSpPr>
        <p:spPr>
          <a:xfrm>
            <a:off x="844890" y="3136837"/>
            <a:ext cx="1542288" cy="180372"/>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A8AB645-10CA-4A26-B8D9-A2452E794309}"/>
              </a:ext>
            </a:extLst>
          </p:cNvPr>
          <p:cNvSpPr/>
          <p:nvPr/>
        </p:nvSpPr>
        <p:spPr>
          <a:xfrm>
            <a:off x="844890" y="4987548"/>
            <a:ext cx="1639824" cy="180372"/>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72A6540-F8E9-41A2-AD16-CB577121A979}"/>
              </a:ext>
            </a:extLst>
          </p:cNvPr>
          <p:cNvSpPr/>
          <p:nvPr/>
        </p:nvSpPr>
        <p:spPr>
          <a:xfrm>
            <a:off x="844890" y="6183276"/>
            <a:ext cx="1542288" cy="180372"/>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F3704DAD-291F-4E4A-8A05-D1350F77E520}"/>
              </a:ext>
            </a:extLst>
          </p:cNvPr>
          <p:cNvPicPr>
            <a:picLocks noChangeAspect="1"/>
          </p:cNvPicPr>
          <p:nvPr/>
        </p:nvPicPr>
        <p:blipFill rotWithShape="1">
          <a:blip r:embed="rId3"/>
          <a:srcRect l="53658"/>
          <a:stretch/>
        </p:blipFill>
        <p:spPr>
          <a:xfrm>
            <a:off x="3160614" y="710809"/>
            <a:ext cx="4560408" cy="2876951"/>
          </a:xfrm>
          <a:prstGeom prst="rect">
            <a:avLst/>
          </a:prstGeom>
        </p:spPr>
      </p:pic>
      <p:sp>
        <p:nvSpPr>
          <p:cNvPr id="14" name="Rectangle 13">
            <a:extLst>
              <a:ext uri="{FF2B5EF4-FFF2-40B4-BE49-F238E27FC236}">
                <a16:creationId xmlns:a16="http://schemas.microsoft.com/office/drawing/2014/main" id="{43EC739D-34D3-43EF-8E9D-7934B796D404}"/>
              </a:ext>
            </a:extLst>
          </p:cNvPr>
          <p:cNvSpPr/>
          <p:nvPr/>
        </p:nvSpPr>
        <p:spPr>
          <a:xfrm>
            <a:off x="4797038" y="1941109"/>
            <a:ext cx="1554480" cy="180372"/>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AF7D2B5-CF0A-490E-8687-DE06BAFB86B0}"/>
              </a:ext>
            </a:extLst>
          </p:cNvPr>
          <p:cNvSpPr/>
          <p:nvPr/>
        </p:nvSpPr>
        <p:spPr>
          <a:xfrm>
            <a:off x="4817346" y="3136837"/>
            <a:ext cx="1542288" cy="180372"/>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E375B4F-7BC4-4553-AE38-0DD2535D74B6}"/>
              </a:ext>
            </a:extLst>
          </p:cNvPr>
          <p:cNvSpPr txBox="1"/>
          <p:nvPr/>
        </p:nvSpPr>
        <p:spPr>
          <a:xfrm>
            <a:off x="7314310" y="2903857"/>
            <a:ext cx="4207072" cy="646331"/>
          </a:xfrm>
          <a:prstGeom prst="rect">
            <a:avLst/>
          </a:prstGeom>
          <a:solidFill>
            <a:srgbClr val="92D050">
              <a:alpha val="35000"/>
            </a:srgbClr>
          </a:solidFill>
        </p:spPr>
        <p:txBody>
          <a:bodyPr wrap="square" rtlCol="0">
            <a:spAutoFit/>
          </a:bodyPr>
          <a:lstStyle/>
          <a:p>
            <a:r>
              <a:rPr lang="en-US" dirty="0"/>
              <a:t>Step 1 score is no longer significant once we adjust for multiple testing.</a:t>
            </a:r>
          </a:p>
        </p:txBody>
      </p:sp>
      <p:sp>
        <p:nvSpPr>
          <p:cNvPr id="4" name="TextBox 3">
            <a:extLst>
              <a:ext uri="{FF2B5EF4-FFF2-40B4-BE49-F238E27FC236}">
                <a16:creationId xmlns:a16="http://schemas.microsoft.com/office/drawing/2014/main" id="{7185B180-4104-4F59-BF32-F9CB756E2F1F}"/>
              </a:ext>
            </a:extLst>
          </p:cNvPr>
          <p:cNvSpPr txBox="1"/>
          <p:nvPr/>
        </p:nvSpPr>
        <p:spPr>
          <a:xfrm>
            <a:off x="7314310" y="1431130"/>
            <a:ext cx="4207072" cy="1200329"/>
          </a:xfrm>
          <a:prstGeom prst="rect">
            <a:avLst/>
          </a:prstGeom>
          <a:solidFill>
            <a:srgbClr val="FF0000">
              <a:alpha val="35000"/>
            </a:srgbClr>
          </a:solidFill>
        </p:spPr>
        <p:txBody>
          <a:bodyPr wrap="square" rtlCol="0">
            <a:spAutoFit/>
          </a:bodyPr>
          <a:lstStyle/>
          <a:p>
            <a:r>
              <a:rPr lang="en-US" b="1" dirty="0"/>
              <a:t>Non-peer-reviewed online publication</a:t>
            </a:r>
            <a:r>
              <a:rPr lang="en-US" dirty="0"/>
              <a:t> remains significantly different between male and female applicants even after multiple testing correction.</a:t>
            </a:r>
          </a:p>
        </p:txBody>
      </p:sp>
      <p:pic>
        <p:nvPicPr>
          <p:cNvPr id="22" name="Picture 21">
            <a:extLst>
              <a:ext uri="{FF2B5EF4-FFF2-40B4-BE49-F238E27FC236}">
                <a16:creationId xmlns:a16="http://schemas.microsoft.com/office/drawing/2014/main" id="{72AB73C2-C386-4332-9A3A-07B7EA0C285D}"/>
              </a:ext>
            </a:extLst>
          </p:cNvPr>
          <p:cNvPicPr>
            <a:picLocks noChangeAspect="1"/>
          </p:cNvPicPr>
          <p:nvPr/>
        </p:nvPicPr>
        <p:blipFill rotWithShape="1">
          <a:blip r:embed="rId4"/>
          <a:srcRect l="53613"/>
          <a:stretch/>
        </p:blipFill>
        <p:spPr>
          <a:xfrm>
            <a:off x="3127288" y="3738970"/>
            <a:ext cx="4560409" cy="2857899"/>
          </a:xfrm>
          <a:prstGeom prst="rect">
            <a:avLst/>
          </a:prstGeom>
        </p:spPr>
      </p:pic>
      <p:sp>
        <p:nvSpPr>
          <p:cNvPr id="16" name="Rectangle 15">
            <a:extLst>
              <a:ext uri="{FF2B5EF4-FFF2-40B4-BE49-F238E27FC236}">
                <a16:creationId xmlns:a16="http://schemas.microsoft.com/office/drawing/2014/main" id="{920150A7-D245-4E4C-BC1B-396E2B2408A6}"/>
              </a:ext>
            </a:extLst>
          </p:cNvPr>
          <p:cNvSpPr/>
          <p:nvPr/>
        </p:nvSpPr>
        <p:spPr>
          <a:xfrm>
            <a:off x="4809230" y="4987548"/>
            <a:ext cx="1542288" cy="180372"/>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B06E9C-842C-4D50-9526-0401D3AE3A2D}"/>
              </a:ext>
            </a:extLst>
          </p:cNvPr>
          <p:cNvSpPr/>
          <p:nvPr/>
        </p:nvSpPr>
        <p:spPr>
          <a:xfrm>
            <a:off x="4769606" y="6178013"/>
            <a:ext cx="1542288" cy="180372"/>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0C870463-5E91-4BA8-B0E6-253D3D57906A}"/>
              </a:ext>
            </a:extLst>
          </p:cNvPr>
          <p:cNvSpPr txBox="1"/>
          <p:nvPr/>
        </p:nvSpPr>
        <p:spPr>
          <a:xfrm>
            <a:off x="7314310" y="4565544"/>
            <a:ext cx="4207072" cy="1723549"/>
          </a:xfrm>
          <a:prstGeom prst="rect">
            <a:avLst/>
          </a:prstGeom>
          <a:solidFill>
            <a:schemeClr val="accent4">
              <a:lumMod val="40000"/>
              <a:lumOff val="60000"/>
              <a:alpha val="80000"/>
            </a:schemeClr>
          </a:solidFill>
        </p:spPr>
        <p:txBody>
          <a:bodyPr wrap="square" rtlCol="0">
            <a:spAutoFit/>
          </a:bodyPr>
          <a:lstStyle/>
          <a:p>
            <a:pPr>
              <a:spcBef>
                <a:spcPts val="600"/>
              </a:spcBef>
              <a:spcAft>
                <a:spcPts val="600"/>
              </a:spcAft>
            </a:pPr>
            <a:r>
              <a:rPr lang="en-US" dirty="0"/>
              <a:t>The two methods arrive at the same conclusion: </a:t>
            </a:r>
            <a:endParaRPr lang="en-US" b="1" dirty="0"/>
          </a:p>
          <a:p>
            <a:pPr>
              <a:spcBef>
                <a:spcPts val="600"/>
              </a:spcBef>
              <a:spcAft>
                <a:spcPts val="600"/>
              </a:spcAft>
            </a:pPr>
            <a:r>
              <a:rPr lang="en-US" sz="2000" b="1" dirty="0"/>
              <a:t>Male and female applicants differ only in the number of non-peer reviewed online publication (F &gt; M).</a:t>
            </a:r>
            <a:endParaRPr lang="en-US" b="1" dirty="0"/>
          </a:p>
        </p:txBody>
      </p:sp>
      <p:sp>
        <p:nvSpPr>
          <p:cNvPr id="5" name="TextBox 4">
            <a:extLst>
              <a:ext uri="{FF2B5EF4-FFF2-40B4-BE49-F238E27FC236}">
                <a16:creationId xmlns:a16="http://schemas.microsoft.com/office/drawing/2014/main" id="{31E0BB2B-C204-4D2E-B25A-04F4B40586E1}"/>
              </a:ext>
            </a:extLst>
          </p:cNvPr>
          <p:cNvSpPr txBox="1"/>
          <p:nvPr/>
        </p:nvSpPr>
        <p:spPr>
          <a:xfrm>
            <a:off x="8877581" y="568907"/>
            <a:ext cx="2643801" cy="646331"/>
          </a:xfrm>
          <a:prstGeom prst="rect">
            <a:avLst/>
          </a:prstGeom>
          <a:solidFill>
            <a:schemeClr val="bg2"/>
          </a:solidFill>
        </p:spPr>
        <p:txBody>
          <a:bodyPr wrap="none" rtlCol="0">
            <a:spAutoFit/>
          </a:bodyPr>
          <a:lstStyle/>
          <a:p>
            <a:r>
              <a:rPr lang="en-US" dirty="0"/>
              <a:t>Group 1 female (n1 = 187)</a:t>
            </a:r>
          </a:p>
          <a:p>
            <a:r>
              <a:rPr lang="en-US" dirty="0"/>
              <a:t>Group 2 male (n2 = 289)</a:t>
            </a:r>
          </a:p>
        </p:txBody>
      </p:sp>
      <p:sp>
        <p:nvSpPr>
          <p:cNvPr id="6" name="TextBox 5">
            <a:extLst>
              <a:ext uri="{FF2B5EF4-FFF2-40B4-BE49-F238E27FC236}">
                <a16:creationId xmlns:a16="http://schemas.microsoft.com/office/drawing/2014/main" id="{20DF6F5F-E77A-47CC-8602-0E1260AF7D68}"/>
              </a:ext>
            </a:extLst>
          </p:cNvPr>
          <p:cNvSpPr txBox="1"/>
          <p:nvPr/>
        </p:nvSpPr>
        <p:spPr>
          <a:xfrm>
            <a:off x="4322698" y="241492"/>
            <a:ext cx="3899144" cy="461665"/>
          </a:xfrm>
          <a:prstGeom prst="rect">
            <a:avLst/>
          </a:prstGeom>
          <a:noFill/>
        </p:spPr>
        <p:txBody>
          <a:bodyPr wrap="none" rtlCol="0">
            <a:spAutoFit/>
          </a:bodyPr>
          <a:lstStyle/>
          <a:p>
            <a:r>
              <a:rPr lang="en-US" sz="2400" dirty="0">
                <a:latin typeface="+mj-lt"/>
              </a:rPr>
              <a:t>Testing 10 Objective Variables</a:t>
            </a:r>
          </a:p>
        </p:txBody>
      </p:sp>
      <p:sp>
        <p:nvSpPr>
          <p:cNvPr id="7" name="TextBox 6">
            <a:extLst>
              <a:ext uri="{FF2B5EF4-FFF2-40B4-BE49-F238E27FC236}">
                <a16:creationId xmlns:a16="http://schemas.microsoft.com/office/drawing/2014/main" id="{BDFECF34-4C47-4281-BE80-8876C1B00595}"/>
              </a:ext>
            </a:extLst>
          </p:cNvPr>
          <p:cNvSpPr txBox="1"/>
          <p:nvPr/>
        </p:nvSpPr>
        <p:spPr>
          <a:xfrm>
            <a:off x="0" y="131665"/>
            <a:ext cx="2149948" cy="369332"/>
          </a:xfrm>
          <a:prstGeom prst="rect">
            <a:avLst/>
          </a:prstGeom>
          <a:solidFill>
            <a:schemeClr val="bg2"/>
          </a:solidFill>
        </p:spPr>
        <p:txBody>
          <a:bodyPr wrap="none" rtlCol="0">
            <a:spAutoFit/>
          </a:bodyPr>
          <a:lstStyle/>
          <a:p>
            <a:r>
              <a:rPr lang="en-US" dirty="0"/>
              <a:t>2020-21 LOR Dataset</a:t>
            </a:r>
          </a:p>
        </p:txBody>
      </p:sp>
    </p:spTree>
    <p:extLst>
      <p:ext uri="{BB962C8B-B14F-4D97-AF65-F5344CB8AC3E}">
        <p14:creationId xmlns:p14="http://schemas.microsoft.com/office/powerpoint/2010/main" val="1284223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BCC48E-3F7A-44BD-897D-AA9715CCAA6E}"/>
              </a:ext>
            </a:extLst>
          </p:cNvPr>
          <p:cNvPicPr>
            <a:picLocks noChangeAspect="1"/>
          </p:cNvPicPr>
          <p:nvPr/>
        </p:nvPicPr>
        <p:blipFill rotWithShape="1">
          <a:blip r:embed="rId3"/>
          <a:srcRect l="97" r="64546"/>
          <a:stretch/>
        </p:blipFill>
        <p:spPr>
          <a:xfrm>
            <a:off x="562215" y="761628"/>
            <a:ext cx="3455851" cy="2667372"/>
          </a:xfrm>
          <a:prstGeom prst="rect">
            <a:avLst/>
          </a:prstGeom>
        </p:spPr>
      </p:pic>
      <p:pic>
        <p:nvPicPr>
          <p:cNvPr id="7" name="Picture 6">
            <a:extLst>
              <a:ext uri="{FF2B5EF4-FFF2-40B4-BE49-F238E27FC236}">
                <a16:creationId xmlns:a16="http://schemas.microsoft.com/office/drawing/2014/main" id="{2BD9902C-58C5-4A4B-8FE0-0C420B80419C}"/>
              </a:ext>
            </a:extLst>
          </p:cNvPr>
          <p:cNvPicPr>
            <a:picLocks noChangeAspect="1"/>
          </p:cNvPicPr>
          <p:nvPr/>
        </p:nvPicPr>
        <p:blipFill rotWithShape="1">
          <a:blip r:embed="rId4"/>
          <a:srcRect r="64608"/>
          <a:stretch/>
        </p:blipFill>
        <p:spPr>
          <a:xfrm>
            <a:off x="562216" y="3751790"/>
            <a:ext cx="3455850" cy="2629267"/>
          </a:xfrm>
          <a:prstGeom prst="rect">
            <a:avLst/>
          </a:prstGeom>
        </p:spPr>
      </p:pic>
      <p:sp>
        <p:nvSpPr>
          <p:cNvPr id="15" name="Rectangle 14">
            <a:extLst>
              <a:ext uri="{FF2B5EF4-FFF2-40B4-BE49-F238E27FC236}">
                <a16:creationId xmlns:a16="http://schemas.microsoft.com/office/drawing/2014/main" id="{55579B1B-47B6-42C1-978B-59E2D0C35F3F}"/>
              </a:ext>
            </a:extLst>
          </p:cNvPr>
          <p:cNvSpPr/>
          <p:nvPr/>
        </p:nvSpPr>
        <p:spPr>
          <a:xfrm>
            <a:off x="773649" y="1986837"/>
            <a:ext cx="1033272" cy="423979"/>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313329A-28FA-4467-BF86-D82041CFC336}"/>
              </a:ext>
            </a:extLst>
          </p:cNvPr>
          <p:cNvSpPr/>
          <p:nvPr/>
        </p:nvSpPr>
        <p:spPr>
          <a:xfrm>
            <a:off x="773649" y="4948989"/>
            <a:ext cx="1033272" cy="423979"/>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1E9BF327-5765-4289-9185-7D53DAAC8564}"/>
              </a:ext>
            </a:extLst>
          </p:cNvPr>
          <p:cNvPicPr>
            <a:picLocks noChangeAspect="1"/>
          </p:cNvPicPr>
          <p:nvPr/>
        </p:nvPicPr>
        <p:blipFill rotWithShape="1">
          <a:blip r:embed="rId3"/>
          <a:srcRect l="48289"/>
          <a:stretch/>
        </p:blipFill>
        <p:spPr>
          <a:xfrm>
            <a:off x="4018066" y="761628"/>
            <a:ext cx="5054233" cy="2667372"/>
          </a:xfrm>
          <a:prstGeom prst="rect">
            <a:avLst/>
          </a:prstGeom>
        </p:spPr>
      </p:pic>
      <p:pic>
        <p:nvPicPr>
          <p:cNvPr id="9" name="Picture 8">
            <a:extLst>
              <a:ext uri="{FF2B5EF4-FFF2-40B4-BE49-F238E27FC236}">
                <a16:creationId xmlns:a16="http://schemas.microsoft.com/office/drawing/2014/main" id="{232E6FAE-1886-409C-B3F8-833859856EB6}"/>
              </a:ext>
            </a:extLst>
          </p:cNvPr>
          <p:cNvPicPr>
            <a:picLocks noChangeAspect="1"/>
          </p:cNvPicPr>
          <p:nvPr/>
        </p:nvPicPr>
        <p:blipFill rotWithShape="1">
          <a:blip r:embed="rId4"/>
          <a:srcRect l="48239"/>
          <a:stretch/>
        </p:blipFill>
        <p:spPr>
          <a:xfrm>
            <a:off x="4018065" y="3751790"/>
            <a:ext cx="5054233" cy="2629267"/>
          </a:xfrm>
          <a:prstGeom prst="rect">
            <a:avLst/>
          </a:prstGeom>
        </p:spPr>
      </p:pic>
      <p:sp>
        <p:nvSpPr>
          <p:cNvPr id="11" name="Rectangle 10">
            <a:extLst>
              <a:ext uri="{FF2B5EF4-FFF2-40B4-BE49-F238E27FC236}">
                <a16:creationId xmlns:a16="http://schemas.microsoft.com/office/drawing/2014/main" id="{C0FC13F2-1D04-4E1A-B900-46F7372D4DD0}"/>
              </a:ext>
            </a:extLst>
          </p:cNvPr>
          <p:cNvSpPr/>
          <p:nvPr/>
        </p:nvSpPr>
        <p:spPr>
          <a:xfrm>
            <a:off x="6691406" y="1986838"/>
            <a:ext cx="1033272" cy="423979"/>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B42D455-8986-4FF3-A050-1C68B9AE9ECA}"/>
              </a:ext>
            </a:extLst>
          </p:cNvPr>
          <p:cNvSpPr/>
          <p:nvPr/>
        </p:nvSpPr>
        <p:spPr>
          <a:xfrm>
            <a:off x="6691406" y="4946447"/>
            <a:ext cx="1033272" cy="423979"/>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9A1EEAF6-4A8E-4951-BFE6-9F87CCD144B6}"/>
              </a:ext>
            </a:extLst>
          </p:cNvPr>
          <p:cNvSpPr txBox="1"/>
          <p:nvPr/>
        </p:nvSpPr>
        <p:spPr>
          <a:xfrm>
            <a:off x="3776358" y="299963"/>
            <a:ext cx="4639283" cy="461665"/>
          </a:xfrm>
          <a:prstGeom prst="rect">
            <a:avLst/>
          </a:prstGeom>
          <a:noFill/>
        </p:spPr>
        <p:txBody>
          <a:bodyPr wrap="none" rtlCol="0">
            <a:spAutoFit/>
          </a:bodyPr>
          <a:lstStyle/>
          <a:p>
            <a:r>
              <a:rPr lang="en-US" sz="2400" dirty="0">
                <a:latin typeface="+mj-lt"/>
              </a:rPr>
              <a:t>Testing 9 Subjective Variables in LOR</a:t>
            </a:r>
          </a:p>
        </p:txBody>
      </p:sp>
      <p:sp>
        <p:nvSpPr>
          <p:cNvPr id="14" name="TextBox 13">
            <a:extLst>
              <a:ext uri="{FF2B5EF4-FFF2-40B4-BE49-F238E27FC236}">
                <a16:creationId xmlns:a16="http://schemas.microsoft.com/office/drawing/2014/main" id="{9B6CB860-53EC-449C-A9F2-701D6329EE53}"/>
              </a:ext>
            </a:extLst>
          </p:cNvPr>
          <p:cNvSpPr txBox="1"/>
          <p:nvPr/>
        </p:nvSpPr>
        <p:spPr>
          <a:xfrm>
            <a:off x="8846310" y="1520785"/>
            <a:ext cx="3103415" cy="1908215"/>
          </a:xfrm>
          <a:prstGeom prst="rect">
            <a:avLst/>
          </a:prstGeom>
          <a:solidFill>
            <a:schemeClr val="accent4">
              <a:lumMod val="40000"/>
              <a:lumOff val="60000"/>
              <a:alpha val="80000"/>
            </a:schemeClr>
          </a:solidFill>
        </p:spPr>
        <p:txBody>
          <a:bodyPr wrap="square" rtlCol="0">
            <a:spAutoFit/>
          </a:bodyPr>
          <a:lstStyle/>
          <a:p>
            <a:pPr>
              <a:spcBef>
                <a:spcPts val="600"/>
              </a:spcBef>
              <a:spcAft>
                <a:spcPts val="600"/>
              </a:spcAft>
            </a:pPr>
            <a:r>
              <a:rPr lang="en-US" dirty="0"/>
              <a:t>The two methods give the same conclusion: </a:t>
            </a:r>
          </a:p>
          <a:p>
            <a:pPr>
              <a:spcBef>
                <a:spcPts val="600"/>
              </a:spcBef>
              <a:spcAft>
                <a:spcPts val="600"/>
              </a:spcAft>
            </a:pPr>
            <a:r>
              <a:rPr lang="en-US" b="1" dirty="0"/>
              <a:t>Male and female applicants’ LOR present different level of “authenticity” (F &lt; M) and “clout” (F &gt; M).</a:t>
            </a:r>
          </a:p>
        </p:txBody>
      </p:sp>
      <p:sp>
        <p:nvSpPr>
          <p:cNvPr id="2" name="TextBox 1">
            <a:extLst>
              <a:ext uri="{FF2B5EF4-FFF2-40B4-BE49-F238E27FC236}">
                <a16:creationId xmlns:a16="http://schemas.microsoft.com/office/drawing/2014/main" id="{53F2134A-43A4-434C-8108-31AE6AFEA9AD}"/>
              </a:ext>
            </a:extLst>
          </p:cNvPr>
          <p:cNvSpPr txBox="1"/>
          <p:nvPr/>
        </p:nvSpPr>
        <p:spPr>
          <a:xfrm>
            <a:off x="8846309" y="4447096"/>
            <a:ext cx="3103415" cy="1015663"/>
          </a:xfrm>
          <a:prstGeom prst="rect">
            <a:avLst/>
          </a:prstGeom>
          <a:solidFill>
            <a:schemeClr val="accent5">
              <a:lumMod val="40000"/>
              <a:lumOff val="60000"/>
            </a:schemeClr>
          </a:solidFill>
        </p:spPr>
        <p:txBody>
          <a:bodyPr wrap="square" rtlCol="0">
            <a:spAutoFit/>
          </a:bodyPr>
          <a:lstStyle/>
          <a:p>
            <a:r>
              <a:rPr lang="en-US" sz="2000" dirty="0"/>
              <a:t>For publication purposes, I recommend reporting results from </a:t>
            </a:r>
            <a:r>
              <a:rPr lang="en-US" sz="2000" b="1" dirty="0"/>
              <a:t>FDR control</a:t>
            </a:r>
            <a:r>
              <a:rPr lang="en-US" sz="2000" dirty="0"/>
              <a:t>. </a:t>
            </a:r>
          </a:p>
        </p:txBody>
      </p:sp>
      <p:sp>
        <p:nvSpPr>
          <p:cNvPr id="16" name="TextBox 15">
            <a:extLst>
              <a:ext uri="{FF2B5EF4-FFF2-40B4-BE49-F238E27FC236}">
                <a16:creationId xmlns:a16="http://schemas.microsoft.com/office/drawing/2014/main" id="{6DDD1B01-2D5E-4519-B597-900F5AABF134}"/>
              </a:ext>
            </a:extLst>
          </p:cNvPr>
          <p:cNvSpPr txBox="1"/>
          <p:nvPr/>
        </p:nvSpPr>
        <p:spPr>
          <a:xfrm>
            <a:off x="0" y="131665"/>
            <a:ext cx="2149948" cy="369332"/>
          </a:xfrm>
          <a:prstGeom prst="rect">
            <a:avLst/>
          </a:prstGeom>
          <a:solidFill>
            <a:schemeClr val="bg2"/>
          </a:solidFill>
        </p:spPr>
        <p:txBody>
          <a:bodyPr wrap="none" rtlCol="0">
            <a:spAutoFit/>
          </a:bodyPr>
          <a:lstStyle/>
          <a:p>
            <a:r>
              <a:rPr lang="en-US" dirty="0"/>
              <a:t>2020-21 LOR Dataset</a:t>
            </a:r>
          </a:p>
        </p:txBody>
      </p:sp>
    </p:spTree>
    <p:extLst>
      <p:ext uri="{BB962C8B-B14F-4D97-AF65-F5344CB8AC3E}">
        <p14:creationId xmlns:p14="http://schemas.microsoft.com/office/powerpoint/2010/main" val="3218910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1831</TotalTime>
  <Words>1254</Words>
  <Application>Microsoft Office PowerPoint</Application>
  <PresentationFormat>Widescreen</PresentationFormat>
  <Paragraphs>140</Paragraphs>
  <Slides>17</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Cambria Math</vt:lpstr>
      <vt:lpstr>Roboto</vt:lpstr>
      <vt:lpstr>Segoe UI</vt:lpstr>
      <vt:lpstr>Times New Roman</vt:lpstr>
      <vt:lpstr>Wingdings</vt:lpstr>
      <vt:lpstr>Office Theme</vt:lpstr>
      <vt:lpstr>ERAS Linguistics Statistical Analyses</vt:lpstr>
      <vt:lpstr>Task 1: Check whether the t tests were done correctly. </vt:lpstr>
      <vt:lpstr>Why correct for multiple testing?</vt:lpstr>
      <vt:lpstr>Approach 1: Bonferroni to control for FWER</vt:lpstr>
      <vt:lpstr>Approach 2: Benjamini-Hochberg to control for FDR</vt:lpstr>
      <vt:lpstr>PowerPoint Presentation</vt:lpstr>
      <vt:lpstr>2020-21 LOR Dataset</vt:lpstr>
      <vt:lpstr>PowerPoint Presentation</vt:lpstr>
      <vt:lpstr>PowerPoint Presentation</vt:lpstr>
      <vt:lpstr>Take correlation among predictor variables into account</vt:lpstr>
      <vt:lpstr>PowerPoint Presentation</vt:lpstr>
      <vt:lpstr>PowerPoint Presentation</vt:lpstr>
      <vt:lpstr>2019-2020 LOR Dataset</vt:lpstr>
      <vt:lpstr>PowerPoint Presentation</vt:lpstr>
      <vt:lpstr>PowerPoint Presentation</vt:lpstr>
      <vt:lpstr>PowerPoint Presentation</vt:lpstr>
      <vt:lpstr>Task 2: substitute metric for Step 1 score?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Tiffany Ho</dc:creator>
  <cp:lastModifiedBy>Tiffany Ho</cp:lastModifiedBy>
  <cp:revision>7</cp:revision>
  <dcterms:created xsi:type="dcterms:W3CDTF">2022-01-23T22:10:05Z</dcterms:created>
  <dcterms:modified xsi:type="dcterms:W3CDTF">2022-01-28T05:52:43Z</dcterms:modified>
</cp:coreProperties>
</file>