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7" r:id="rId3"/>
    <p:sldId id="269" r:id="rId4"/>
    <p:sldId id="271" r:id="rId5"/>
    <p:sldId id="273" r:id="rId6"/>
    <p:sldId id="272" r:id="rId7"/>
    <p:sldId id="260" r:id="rId8"/>
    <p:sldId id="289" r:id="rId9"/>
    <p:sldId id="274" r:id="rId10"/>
    <p:sldId id="275" r:id="rId11"/>
    <p:sldId id="277" r:id="rId12"/>
    <p:sldId id="278" r:id="rId13"/>
    <p:sldId id="292" r:id="rId14"/>
    <p:sldId id="280" r:id="rId15"/>
    <p:sldId id="283" r:id="rId16"/>
    <p:sldId id="284" r:id="rId17"/>
    <p:sldId id="282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0283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E5E9D-6109-4174-8624-859BB239674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88D2D-42CE-44F8-9524-19CD7214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7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Contact Tiffany Ho (tiffany.d.ho@gmail.com) for any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Weak significant global effect. Ex: ANOVA p-value close to </a:t>
            </a:r>
            <a:r>
              <a:rPr lang="el-GR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α</a:t>
            </a: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level</a:t>
            </a: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onservative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post-hoc test. The more </a:t>
            </a: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conservative the multiple comparison test, the more likely we would reject significant differences between means that might be meaningful.</a:t>
            </a: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lack of statistical power. Ex: small group sizes -&gt; less power -&gt; less likely to detect significant differences</a:t>
            </a: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Large number of factor levels. The more pairwise comparisons we do, the more our p-values will get penalized in order to reduce the risk of rejecting true null hypotheses.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6596-73CF-4F96-90C8-D0A2187E8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E9DA2-C7D7-43EA-A1AA-685A49995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FED0-A6E0-4045-8B70-487709BB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FDC7-563C-441B-8E22-1B567F49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BAE2-6041-41A3-AAB1-030D808C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DA11-472D-447D-AE0C-517B3F4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03770-D850-4F60-AD9C-444F9F4EA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4AA6-5854-4E1C-9DE8-F481286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A3CE-5210-4255-9F85-C2FCF7BF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E1EE-60CE-4244-9A19-DBFF9D8A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6C16-A8E6-4D8B-8867-6292AB8A0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0F74F-FAFD-4275-B13F-4E94DF0B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090D1-38F4-4B79-BFD5-AF1E10B5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88D7-2760-49E7-ABFE-1CD14913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BA03-8EB5-4CBB-86A0-47295077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5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E125-F86F-499A-BC88-5791A818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77D5-AE01-4466-8D20-9583B6C93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8886-A090-4200-BD5D-BF994464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A92A-2496-48AF-B898-500542C8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E8A7-00CD-49BF-956C-56656D2E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0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78C3-E862-450D-A43E-5A9F8420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69B16-73EC-4915-BF67-784CAE57C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ACF8-19A8-43FE-AB67-4CD26DD4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BB80-5A7A-4622-9472-2B53E6C5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6782-2A11-4A3D-87E1-C3C5703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14FF-C554-4F6D-B589-6F021E65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FB49-3578-4054-83B5-B8C72257C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0BE01-A9B7-4A88-9761-9563C867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D2453-3A6D-40D5-AE90-F040A5B9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07CC-6ACA-4C1B-8585-6534E408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BAAB8-2948-45AA-99EB-9CCC4D6F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1997-F2FB-4EC8-A1E7-2D5828E9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CC81-CB9C-4832-8293-5AAA1739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ACF35-36CC-49E7-9150-580AFE1B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84215-16C7-4933-9D21-470F6C673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EC5DD-5DAB-4F27-958A-F3B9FDD42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7AD46-323A-418A-8B54-9B49CF61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B43D6-224A-4B94-91F7-F35C308F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5909D-9D75-4375-9678-18EF2D6C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EAE4-6F5D-458E-A204-6C3D35E4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0AA80-D5C3-4C98-A7A1-04CE4899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E913F-2DB1-4594-B05A-64134667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4340B-A414-4106-A401-6EEFD048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C0608-8DA2-4DFB-AADB-85C7C3F2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161C1-38AA-4487-B5BB-BB0A49A0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F6B1C-CFC5-4B3F-B203-AC1BF2CD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F496-8339-41E5-80CC-81F30BB1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6915-6F8A-49DA-8C5F-E63FC60F3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C6FFC-A4E7-48E7-8C4D-8B8795BD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9E0D6-F5E3-415D-B1A4-7D6D9A1B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6747-6C4D-4786-A723-32ABBD96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658E-CCA7-4951-9371-B93FBBB8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21DE-4F6E-4329-85D0-C6265632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DD692-0062-4E60-91DE-B84ED6A16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6898C-46DA-465E-999A-8FED293BC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99765-BCBD-46D1-9117-CAE7A4DD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BC0EE-F9C4-4ECA-A3BA-F39B7599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75E7D-1636-4293-82A1-B9D6E79E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BD1F5-A5B7-470F-A91D-0D9CC9B6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912AC-E2F4-4D28-B581-290116A7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0AAE-CB0C-45A1-BD42-5B4545598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2224F-E5E8-442A-99DA-505842C1E57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A95D-3E5B-4A41-AFE5-2C97A347E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09BCA-1BA6-4B9E-9C7B-6A466E703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E45-A966-4D5D-A9F9-4058B6CA0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9000"/>
            <a:ext cx="9144000" cy="2540000"/>
          </a:xfrm>
        </p:spPr>
        <p:txBody>
          <a:bodyPr>
            <a:normAutofit/>
          </a:bodyPr>
          <a:lstStyle/>
          <a:p>
            <a:r>
              <a:rPr lang="en-US" sz="5400" dirty="0"/>
              <a:t>ERAS Linguistics</a:t>
            </a:r>
            <a:br>
              <a:rPr lang="en-US" dirty="0"/>
            </a:br>
            <a:r>
              <a:rPr lang="en-US" dirty="0"/>
              <a:t>Statistical Analyses</a:t>
            </a:r>
            <a:br>
              <a:rPr lang="en-US" dirty="0"/>
            </a:br>
            <a:r>
              <a:rPr lang="en-US" sz="5400" dirty="0"/>
              <a:t>- Race -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8CADA-76AE-42D4-8720-567BABCC4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7343"/>
            <a:ext cx="9144000" cy="219165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UNC ENT Research Group</a:t>
            </a:r>
          </a:p>
          <a:p>
            <a:r>
              <a:rPr lang="en-US" sz="3200" dirty="0"/>
              <a:t>March 4, 2022</a:t>
            </a:r>
          </a:p>
          <a:p>
            <a:endParaRPr lang="en-US" sz="3200" dirty="0"/>
          </a:p>
          <a:p>
            <a:r>
              <a:rPr lang="en-US" dirty="0"/>
              <a:t>Contact Tiffany Ho (tiffany.d.ho@gmail.com) </a:t>
            </a:r>
          </a:p>
          <a:p>
            <a:r>
              <a:rPr lang="en-US" dirty="0"/>
              <a:t>for any questions in the following presentation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181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B1D34-9FE1-4D16-A252-21537933C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0"/>
          <a:stretch/>
        </p:blipFill>
        <p:spPr>
          <a:xfrm>
            <a:off x="3660286" y="100584"/>
            <a:ext cx="8382362" cy="2687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602AE-2F11-4407-A94C-1FA063580B61}"/>
              </a:ext>
            </a:extLst>
          </p:cNvPr>
          <p:cNvSpPr txBox="1"/>
          <p:nvPr/>
        </p:nvSpPr>
        <p:spPr>
          <a:xfrm>
            <a:off x="427825" y="54164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238C2E-C860-4704-A98F-883E4645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2923674"/>
            <a:ext cx="7315200" cy="3934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EA46B-3A78-4868-96AC-2B53CF531422}"/>
              </a:ext>
            </a:extLst>
          </p:cNvPr>
          <p:cNvSpPr txBox="1"/>
          <p:nvPr/>
        </p:nvSpPr>
        <p:spPr>
          <a:xfrm>
            <a:off x="7661586" y="3968845"/>
            <a:ext cx="438106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 pairs have sig. difference in mean: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Hispanic by 7.96 points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Hispanic by 10.3 points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62A79-A41C-4F12-98D5-CDB564A6C294}"/>
              </a:ext>
            </a:extLst>
          </p:cNvPr>
          <p:cNvSpPr/>
          <p:nvPr/>
        </p:nvSpPr>
        <p:spPr>
          <a:xfrm>
            <a:off x="4573299" y="1029192"/>
            <a:ext cx="6920709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3922C-8966-4FA0-BEE4-33E7A3291526}"/>
              </a:ext>
            </a:extLst>
          </p:cNvPr>
          <p:cNvSpPr/>
          <p:nvPr/>
        </p:nvSpPr>
        <p:spPr>
          <a:xfrm>
            <a:off x="4573298" y="2369483"/>
            <a:ext cx="6920709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3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01E9A-3CE1-440A-B629-D5B493DE9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114" y="78292"/>
            <a:ext cx="8595360" cy="2809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9DF73-73AD-4027-A6CE-46DF3D45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" y="2887416"/>
            <a:ext cx="7388352" cy="3970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07DBA-AE7F-4214-AEFC-13CB3E0FEF20}"/>
              </a:ext>
            </a:extLst>
          </p:cNvPr>
          <p:cNvSpPr txBox="1"/>
          <p:nvPr/>
        </p:nvSpPr>
        <p:spPr>
          <a:xfrm>
            <a:off x="427825" y="54164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research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3149B-6FE6-4048-AD3A-233BB3100194}"/>
              </a:ext>
            </a:extLst>
          </p:cNvPr>
          <p:cNvSpPr/>
          <p:nvPr/>
        </p:nvSpPr>
        <p:spPr>
          <a:xfrm>
            <a:off x="4454426" y="1456882"/>
            <a:ext cx="705787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A46D8-815D-48B8-8156-CFEA6E53A713}"/>
              </a:ext>
            </a:extLst>
          </p:cNvPr>
          <p:cNvSpPr txBox="1"/>
          <p:nvPr/>
        </p:nvSpPr>
        <p:spPr>
          <a:xfrm>
            <a:off x="7661586" y="3968845"/>
            <a:ext cx="43810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 pair have sig. difference in mean: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White by 0.328 points (score calculated by the linguistic algorithm)</a:t>
            </a:r>
          </a:p>
        </p:txBody>
      </p:sp>
    </p:spTree>
    <p:extLst>
      <p:ext uri="{BB962C8B-B14F-4D97-AF65-F5344CB8AC3E}">
        <p14:creationId xmlns:p14="http://schemas.microsoft.com/office/powerpoint/2010/main" val="188762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135B7-3172-4564-86A8-28B3D014835E}"/>
              </a:ext>
            </a:extLst>
          </p:cNvPr>
          <p:cNvSpPr txBox="1"/>
          <p:nvPr/>
        </p:nvSpPr>
        <p:spPr>
          <a:xfrm>
            <a:off x="427825" y="54164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analytic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3F498-E875-4783-9A4D-E4E1E7F5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88" y="84573"/>
            <a:ext cx="8439635" cy="2816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313856-71E1-4CB7-BDF1-592305A5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1" y="2932947"/>
            <a:ext cx="7187072" cy="3840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A1C6BA-3040-4DC6-9B17-DB4DE33114A2}"/>
              </a:ext>
            </a:extLst>
          </p:cNvPr>
          <p:cNvSpPr txBox="1"/>
          <p:nvPr/>
        </p:nvSpPr>
        <p:spPr>
          <a:xfrm>
            <a:off x="7806895" y="4853187"/>
            <a:ext cx="3657599" cy="144655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Non-significant post hoc test given significant ANOVA?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Yes, certainly possible!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7D012-52C2-4C49-AEF5-3B239E8A9E7B}"/>
              </a:ext>
            </a:extLst>
          </p:cNvPr>
          <p:cNvSpPr txBox="1"/>
          <p:nvPr/>
        </p:nvSpPr>
        <p:spPr>
          <a:xfrm>
            <a:off x="7454028" y="3541577"/>
            <a:ext cx="43633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No significant pair-wise difference for ‘analytic.’ </a:t>
            </a:r>
          </a:p>
        </p:txBody>
      </p:sp>
    </p:spTree>
    <p:extLst>
      <p:ext uri="{BB962C8B-B14F-4D97-AF65-F5344CB8AC3E}">
        <p14:creationId xmlns:p14="http://schemas.microsoft.com/office/powerpoint/2010/main" val="1737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D277-68C8-4D7C-A73F-C75F90C5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Some reasons why post-hoc tests may be not significant while the global effect 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2F81-D336-4B98-9A8F-FE57764F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2372"/>
            <a:ext cx="10515600" cy="4376056"/>
          </a:xfrm>
        </p:spPr>
        <p:txBody>
          <a:bodyPr>
            <a:normAutofit/>
          </a:bodyPr>
          <a:lstStyle/>
          <a:p>
            <a:pPr marL="742950" marR="0" lvl="0" indent="-74295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AutoNum type="arabicParenBoth"/>
            </a:pPr>
            <a:r>
              <a:rPr lang="en-US" sz="3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Weak significant global effect</a:t>
            </a:r>
          </a:p>
          <a:p>
            <a:pPr marL="742950" marR="0" lvl="0" indent="-74295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AutoNum type="arabicParenBoth"/>
            </a:pPr>
            <a:r>
              <a:rPr lang="en-US" sz="36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sz="3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onservative </a:t>
            </a:r>
            <a:r>
              <a:rPr lang="en-US" sz="36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post-hoc test</a:t>
            </a:r>
          </a:p>
          <a:p>
            <a:pPr marL="742950" marR="0" lvl="0" indent="-74295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AutoNum type="arabicParenBoth"/>
            </a:pPr>
            <a:r>
              <a:rPr lang="en-US" sz="3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lack of statistical power</a:t>
            </a:r>
          </a:p>
          <a:p>
            <a:pPr marL="742950" marR="0" lvl="0" indent="-74295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AutoNum type="arabicParenBoth"/>
            </a:pPr>
            <a:r>
              <a:rPr lang="en-US" sz="3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Large number of factor levels</a:t>
            </a:r>
          </a:p>
        </p:txBody>
      </p:sp>
    </p:spTree>
    <p:extLst>
      <p:ext uri="{BB962C8B-B14F-4D97-AF65-F5344CB8AC3E}">
        <p14:creationId xmlns:p14="http://schemas.microsoft.com/office/powerpoint/2010/main" val="199524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2019-20 LOR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5171D-CAC4-440F-9BF1-605520C2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886215"/>
            <a:ext cx="670105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4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85E-8949-4FF0-AF94-0F40297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65126"/>
            <a:ext cx="10511319" cy="1052708"/>
          </a:xfrm>
        </p:spPr>
        <p:txBody>
          <a:bodyPr/>
          <a:lstStyle/>
          <a:p>
            <a:pPr algn="ctr"/>
            <a:r>
              <a:rPr lang="en-US" dirty="0"/>
              <a:t>Normality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CBA4-C7B5-47D2-B3EA-285BBDEAB11B}"/>
              </a:ext>
            </a:extLst>
          </p:cNvPr>
          <p:cNvSpPr txBox="1"/>
          <p:nvPr/>
        </p:nvSpPr>
        <p:spPr>
          <a:xfrm>
            <a:off x="7006977" y="1516530"/>
            <a:ext cx="4237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Shapiro Test</a:t>
            </a:r>
          </a:p>
          <a:p>
            <a:pPr algn="ctr"/>
            <a:endParaRPr lang="en-US" sz="2300" dirty="0"/>
          </a:p>
          <a:p>
            <a:pPr algn="ctr"/>
            <a:r>
              <a:rPr lang="en-US" sz="2400" dirty="0"/>
              <a:t>Assumption met if 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Only ‘achieve’ meet the normality assumption.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For variables without normal distributions, use Kruskal-Wallis test, the non-parametric equivalent to one-way ANOVA.</a:t>
            </a:r>
          </a:p>
          <a:p>
            <a:pPr algn="ctr"/>
            <a:endParaRPr lang="en-US" sz="23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B804BA-4A7D-4DF1-9FDD-E77C485C3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146" y="1417834"/>
            <a:ext cx="5223623" cy="4721709"/>
          </a:xfrm>
        </p:spPr>
      </p:pic>
    </p:spTree>
    <p:extLst>
      <p:ext uri="{BB962C8B-B14F-4D97-AF65-F5344CB8AC3E}">
        <p14:creationId xmlns:p14="http://schemas.microsoft.com/office/powerpoint/2010/main" val="392268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857F-3F0C-4675-B1F5-9D283887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68"/>
          </a:xfrm>
        </p:spPr>
        <p:txBody>
          <a:bodyPr/>
          <a:lstStyle/>
          <a:p>
            <a:pPr algn="ctr"/>
            <a:r>
              <a:rPr lang="en-US" dirty="0"/>
              <a:t>Homogeneity of variance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EE72-30AB-4C8C-A0D3-F8743269FB91}"/>
              </a:ext>
            </a:extLst>
          </p:cNvPr>
          <p:cNvSpPr txBox="1"/>
          <p:nvPr/>
        </p:nvSpPr>
        <p:spPr>
          <a:xfrm>
            <a:off x="6802226" y="2321004"/>
            <a:ext cx="43665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Levene’s</a:t>
            </a:r>
            <a:r>
              <a:rPr lang="en-US" sz="2600" u="sng" dirty="0"/>
              <a:t> Test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Assumption met if </a:t>
            </a:r>
            <a:r>
              <a:rPr lang="en-US" sz="2400" dirty="0"/>
              <a:t>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All variables met the assumption.</a:t>
            </a:r>
            <a:r>
              <a:rPr lang="en-US" sz="2000" dirty="0"/>
              <a:t> </a:t>
            </a:r>
            <a:endParaRPr lang="en-US" sz="20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441CC-C1DA-4A9D-A3C6-81D32CDB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26" y="1460894"/>
            <a:ext cx="459169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9ABEC-4B48-493B-9ADF-09E0339E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64" y="2190698"/>
            <a:ext cx="4972744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A4FC47-8059-44E2-BAD9-F588C5B6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0" y="3786938"/>
            <a:ext cx="5039428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3683F-6AA0-4890-916E-C622A5552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990" y="1985881"/>
            <a:ext cx="6697010" cy="131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BA2C3E-36D4-4729-87D1-41A3E63C3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990" y="3622948"/>
            <a:ext cx="6697010" cy="1381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59957-EEB6-4225-A635-66C6D768BF5D}"/>
              </a:ext>
            </a:extLst>
          </p:cNvPr>
          <p:cNvSpPr txBox="1"/>
          <p:nvPr/>
        </p:nvSpPr>
        <p:spPr>
          <a:xfrm>
            <a:off x="300100" y="378378"/>
            <a:ext cx="4837957" cy="12618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One-way ANOVA:</a:t>
            </a:r>
          </a:p>
          <a:p>
            <a:pPr algn="ctr"/>
            <a:r>
              <a:rPr lang="en-US" sz="2400" dirty="0"/>
              <a:t>(2 statistically significant variables)</a:t>
            </a:r>
          </a:p>
          <a:p>
            <a:pPr algn="ctr"/>
            <a:r>
              <a:rPr lang="en-US" sz="2400" dirty="0"/>
              <a:t>step_1, teaching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180E6-1006-4A77-A350-BEE8DD1B79AF}"/>
              </a:ext>
            </a:extLst>
          </p:cNvPr>
          <p:cNvSpPr txBox="1"/>
          <p:nvPr/>
        </p:nvSpPr>
        <p:spPr>
          <a:xfrm>
            <a:off x="5508834" y="378378"/>
            <a:ext cx="6383066" cy="12618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:</a:t>
            </a:r>
          </a:p>
          <a:p>
            <a:pPr algn="ctr"/>
            <a:r>
              <a:rPr lang="en-US" sz="2400" dirty="0"/>
              <a:t>(2 statistically significant variables)</a:t>
            </a:r>
          </a:p>
          <a:p>
            <a:pPr algn="ctr"/>
            <a:r>
              <a:rPr lang="en-US" sz="2400" dirty="0"/>
              <a:t>step_1, teaching</a:t>
            </a:r>
          </a:p>
        </p:txBody>
      </p:sp>
    </p:spTree>
    <p:extLst>
      <p:ext uri="{BB962C8B-B14F-4D97-AF65-F5344CB8AC3E}">
        <p14:creationId xmlns:p14="http://schemas.microsoft.com/office/powerpoint/2010/main" val="189066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98515-D4F3-4830-A472-0D0C3B4A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25" y="126348"/>
            <a:ext cx="8526065" cy="2838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7479A-58D5-4D78-B3B2-7FE7092C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2965194"/>
            <a:ext cx="7457156" cy="3892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EEA77-A4DD-477F-B97C-C6B4EA0BAC5B}"/>
              </a:ext>
            </a:extLst>
          </p:cNvPr>
          <p:cNvSpPr txBox="1"/>
          <p:nvPr/>
        </p:nvSpPr>
        <p:spPr>
          <a:xfrm>
            <a:off x="591110" y="97638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step_1</a:t>
            </a:r>
          </a:p>
        </p:txBody>
      </p:sp>
    </p:spTree>
    <p:extLst>
      <p:ext uri="{BB962C8B-B14F-4D97-AF65-F5344CB8AC3E}">
        <p14:creationId xmlns:p14="http://schemas.microsoft.com/office/powerpoint/2010/main" val="369892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A81BF-DF29-47A6-A660-7A6E7D03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81" y="137234"/>
            <a:ext cx="8526065" cy="2838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D7A381-D1CD-4EB5-AA2C-F429039A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2782"/>
            <a:ext cx="7228114" cy="3785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2A3FC-033B-45F6-8281-707E9F17B9D4}"/>
              </a:ext>
            </a:extLst>
          </p:cNvPr>
          <p:cNvSpPr txBox="1"/>
          <p:nvPr/>
        </p:nvSpPr>
        <p:spPr>
          <a:xfrm>
            <a:off x="525796" y="987270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teaching</a:t>
            </a:r>
          </a:p>
        </p:txBody>
      </p:sp>
    </p:spTree>
    <p:extLst>
      <p:ext uri="{BB962C8B-B14F-4D97-AF65-F5344CB8AC3E}">
        <p14:creationId xmlns:p14="http://schemas.microsoft.com/office/powerpoint/2010/main" val="149606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CC5D-87FF-40B0-AE05-30260E34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759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8A2C-BF51-4945-9171-1BC7C9DC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716"/>
            <a:ext cx="9993087" cy="4802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 One-way ANOVA vs Kruskal-</a:t>
            </a:r>
            <a:r>
              <a:rPr lang="en-US" sz="3200" dirty="0" err="1"/>
              <a:t>wallis</a:t>
            </a:r>
            <a:r>
              <a:rPr lang="en-US" sz="32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 Assumptions check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normality,  equal variance,  extreme outliers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 Variables analyzed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2 objective variables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sz="2400" dirty="0"/>
              <a:t>"step_1" "step_2"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11 subjective variables</a:t>
            </a:r>
          </a:p>
          <a:p>
            <a:pPr marL="914400" lvl="2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/>
              <a:t>"Standout"   "Ability"    "Grindstone" "Teaching"   "Research"   "Analytic"  "Clout"      "Authentic"  "Tone"       "achieve"    "power"</a:t>
            </a:r>
          </a:p>
        </p:txBody>
      </p:sp>
    </p:spTree>
    <p:extLst>
      <p:ext uri="{BB962C8B-B14F-4D97-AF65-F5344CB8AC3E}">
        <p14:creationId xmlns:p14="http://schemas.microsoft.com/office/powerpoint/2010/main" val="187635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2020-21 LOR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49F7D-3075-4700-89A2-A3F2C66C7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4B16B-7FAF-46EF-A4D9-B5C11A0A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589463"/>
            <a:ext cx="7086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0E00-A224-460C-A7DC-D3E57459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Checking assumptions of one-way ANOVA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0283-FDE1-4EAC-95C0-3435ABDA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Extreme outliers</a:t>
            </a:r>
          </a:p>
          <a:p>
            <a:pPr lvl="1"/>
            <a:r>
              <a:rPr lang="en-US" sz="2800" dirty="0"/>
              <a:t>See boxplots in </a:t>
            </a:r>
            <a:r>
              <a:rPr lang="en-US" sz="2800" i="1" dirty="0">
                <a:solidFill>
                  <a:schemeClr val="accent1"/>
                </a:solidFill>
              </a:rPr>
              <a:t>‘ERAS_race_outlier_check_2020-21_LOR.pdf’ </a:t>
            </a:r>
          </a:p>
          <a:p>
            <a:pPr lvl="1"/>
            <a:r>
              <a:rPr lang="en-US" sz="2800" dirty="0"/>
              <a:t>See specific extreme outliers in </a:t>
            </a:r>
            <a:r>
              <a:rPr lang="en-US" sz="2800" i="1" dirty="0">
                <a:solidFill>
                  <a:schemeClr val="accent1"/>
                </a:solidFill>
              </a:rPr>
              <a:t>‘[same name].xlsx’</a:t>
            </a:r>
          </a:p>
          <a:p>
            <a:pPr lvl="1"/>
            <a:r>
              <a:rPr lang="en-US" sz="2800" dirty="0"/>
              <a:t>TO-DO: re-run tests without extreme outliers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Normality</a:t>
            </a:r>
          </a:p>
          <a:p>
            <a:pPr lvl="1"/>
            <a:r>
              <a:rPr lang="en-US" sz="2800" dirty="0"/>
              <a:t>Shapiro test</a:t>
            </a:r>
          </a:p>
          <a:p>
            <a:pPr lvl="1"/>
            <a:r>
              <a:rPr lang="en-US" sz="2800" dirty="0"/>
              <a:t>See QQ plots in </a:t>
            </a:r>
            <a:r>
              <a:rPr lang="en-US" sz="2800" i="1" dirty="0">
                <a:solidFill>
                  <a:schemeClr val="accent1"/>
                </a:solidFill>
              </a:rPr>
              <a:t>‘ERAS_race_normality_check_2020-21_LOR.pdf’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Homogeneity of variance </a:t>
            </a:r>
          </a:p>
          <a:p>
            <a:pPr lvl="1"/>
            <a:r>
              <a:rPr lang="en-US" sz="2800" dirty="0" err="1"/>
              <a:t>Levene’s</a:t>
            </a:r>
            <a:r>
              <a:rPr lang="en-US" sz="2800" dirty="0"/>
              <a:t> test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85E-8949-4FF0-AF94-0F40297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65126"/>
            <a:ext cx="10511319" cy="1052708"/>
          </a:xfrm>
        </p:spPr>
        <p:txBody>
          <a:bodyPr/>
          <a:lstStyle/>
          <a:p>
            <a:pPr algn="ctr"/>
            <a:r>
              <a:rPr lang="en-US" dirty="0"/>
              <a:t>Normality check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4833C-3FE2-4FA7-9C6F-E27B0960D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90" y="1417834"/>
            <a:ext cx="5321251" cy="47694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BCBA4-C7B5-47D2-B3EA-285BBDEAB11B}"/>
              </a:ext>
            </a:extLst>
          </p:cNvPr>
          <p:cNvSpPr txBox="1"/>
          <p:nvPr/>
        </p:nvSpPr>
        <p:spPr>
          <a:xfrm>
            <a:off x="7006977" y="1417834"/>
            <a:ext cx="4237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Shapiro Test</a:t>
            </a:r>
          </a:p>
          <a:p>
            <a:pPr algn="ctr"/>
            <a:endParaRPr lang="en-US" sz="2300" dirty="0"/>
          </a:p>
          <a:p>
            <a:pPr algn="ctr"/>
            <a:r>
              <a:rPr lang="en-US" sz="2400" dirty="0"/>
              <a:t>Assumption met if 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Only ‘standout’ and ‘achieve’ meet the normality assumption.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For variables without normal distributions, use Kruskal-Wallis test, the non-parametric equivalent to one-way ANOVA.</a:t>
            </a:r>
          </a:p>
          <a:p>
            <a:pPr algn="ctr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3402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857F-3F0C-4675-B1F5-9D283887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68"/>
          </a:xfrm>
        </p:spPr>
        <p:txBody>
          <a:bodyPr/>
          <a:lstStyle/>
          <a:p>
            <a:pPr algn="ctr"/>
            <a:r>
              <a:rPr lang="en-US" dirty="0"/>
              <a:t>Homogeneity of variance check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355D7-D3F1-43C5-A3C6-EB9B0D96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56" y="1515322"/>
            <a:ext cx="4782217" cy="4848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9EE72-30AB-4C8C-A0D3-F8743269FB91}"/>
              </a:ext>
            </a:extLst>
          </p:cNvPr>
          <p:cNvSpPr txBox="1"/>
          <p:nvPr/>
        </p:nvSpPr>
        <p:spPr>
          <a:xfrm>
            <a:off x="6859957" y="2450072"/>
            <a:ext cx="43665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Levene’s</a:t>
            </a:r>
            <a:r>
              <a:rPr lang="en-US" sz="2600" u="sng" dirty="0"/>
              <a:t> Test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Assumption met if </a:t>
            </a:r>
            <a:r>
              <a:rPr lang="en-US" sz="2400" dirty="0"/>
              <a:t>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All variables met the assumption.</a:t>
            </a:r>
            <a:r>
              <a:rPr lang="en-US" sz="2000" dirty="0"/>
              <a:t> </a:t>
            </a:r>
            <a:endParaRPr lang="en-US" sz="20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895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8ADEDD-02A5-4375-BECB-4CA2C7AE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36" b="70805"/>
          <a:stretch/>
        </p:blipFill>
        <p:spPr>
          <a:xfrm>
            <a:off x="587188" y="1816666"/>
            <a:ext cx="5220577" cy="885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AF176A-F07F-4C64-8457-CB4E7644B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25" r="18880" b="16519"/>
          <a:stretch/>
        </p:blipFill>
        <p:spPr>
          <a:xfrm>
            <a:off x="587187" y="5311942"/>
            <a:ext cx="5386229" cy="946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65342E-D556-4A22-BD5E-32E63380FCAD}"/>
              </a:ext>
            </a:extLst>
          </p:cNvPr>
          <p:cNvSpPr txBox="1"/>
          <p:nvPr/>
        </p:nvSpPr>
        <p:spPr>
          <a:xfrm>
            <a:off x="664654" y="273950"/>
            <a:ext cx="5151784" cy="12618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One-way ANOVA (4)</a:t>
            </a:r>
          </a:p>
          <a:p>
            <a:pPr algn="ctr"/>
            <a:r>
              <a:rPr lang="en-US" sz="2400" dirty="0"/>
              <a:t>4 variables with statistical significance: step_1, step_2, research, analytic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F3F439-3EB0-441D-A73C-E5F805788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65" r="15768" b="21744"/>
          <a:stretch/>
        </p:blipFill>
        <p:spPr>
          <a:xfrm>
            <a:off x="587188" y="2939918"/>
            <a:ext cx="5306716" cy="854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4842C6-5520-43FF-AD64-BE97EFAD2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80" b="66444"/>
          <a:stretch/>
        </p:blipFill>
        <p:spPr>
          <a:xfrm>
            <a:off x="587188" y="4032714"/>
            <a:ext cx="5386229" cy="946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9FAB58-C717-4A17-ABEF-53955ECE1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819" y="4557168"/>
            <a:ext cx="5029200" cy="22205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C5DC7C-ABCF-4E31-AAF4-4345A4EAE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819" y="1101115"/>
            <a:ext cx="5029200" cy="2220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CA59EE-EA7F-426F-8C9F-B5E941C80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819" y="3405432"/>
            <a:ext cx="5029200" cy="10674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49A3A9-8A0E-49C3-85B6-6AD233FF80EB}"/>
              </a:ext>
            </a:extLst>
          </p:cNvPr>
          <p:cNvSpPr txBox="1"/>
          <p:nvPr/>
        </p:nvSpPr>
        <p:spPr>
          <a:xfrm>
            <a:off x="6312541" y="80236"/>
            <a:ext cx="5565515" cy="8925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(5):</a:t>
            </a:r>
          </a:p>
          <a:p>
            <a:pPr algn="ctr"/>
            <a:r>
              <a:rPr lang="en-US" sz="2400" dirty="0"/>
              <a:t>step_1, step_2, standout, research, analytic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ECCF6-4090-4279-A56A-AD1A5B3B9AA9}"/>
              </a:ext>
            </a:extLst>
          </p:cNvPr>
          <p:cNvSpPr txBox="1"/>
          <p:nvPr/>
        </p:nvSpPr>
        <p:spPr>
          <a:xfrm>
            <a:off x="10362574" y="1101115"/>
            <a:ext cx="178636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TO DELETE</a:t>
            </a:r>
          </a:p>
        </p:txBody>
      </p:sp>
    </p:spTree>
    <p:extLst>
      <p:ext uri="{BB962C8B-B14F-4D97-AF65-F5344CB8AC3E}">
        <p14:creationId xmlns:p14="http://schemas.microsoft.com/office/powerpoint/2010/main" val="413700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9B5-EEDC-414E-A5DC-B3FCF26D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393-00B6-419F-8931-B9A2AD1C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ANOVA for “standout” and “achieve”</a:t>
            </a:r>
          </a:p>
          <a:p>
            <a:pPr lvl="1"/>
            <a:r>
              <a:rPr lang="en-US" dirty="0"/>
              <a:t>Neither is significant</a:t>
            </a:r>
          </a:p>
          <a:p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test for all others</a:t>
            </a:r>
          </a:p>
          <a:p>
            <a:pPr lvl="1"/>
            <a:r>
              <a:rPr lang="en-US" sz="2400" dirty="0"/>
              <a:t>4 variables are significant: step_1, step_2, research, analytic</a:t>
            </a:r>
            <a:endParaRPr lang="en-US" dirty="0"/>
          </a:p>
          <a:p>
            <a:r>
              <a:rPr lang="en-US" dirty="0"/>
              <a:t>Post-hoc analysis: Tukey’s test</a:t>
            </a:r>
          </a:p>
        </p:txBody>
      </p:sp>
    </p:spTree>
    <p:extLst>
      <p:ext uri="{BB962C8B-B14F-4D97-AF65-F5344CB8AC3E}">
        <p14:creationId xmlns:p14="http://schemas.microsoft.com/office/powerpoint/2010/main" val="87233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5095A5-B33E-45EE-BE6C-6F2868BE6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07"/>
          <a:stretch/>
        </p:blipFill>
        <p:spPr>
          <a:xfrm>
            <a:off x="4077982" y="144912"/>
            <a:ext cx="7935053" cy="2653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BE3E17-63D9-4BBC-8A0B-061639A62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38" y="2875913"/>
            <a:ext cx="7388352" cy="39820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1D62BC-CA43-468C-8B0E-4B0754BB7D2E}"/>
              </a:ext>
            </a:extLst>
          </p:cNvPr>
          <p:cNvSpPr txBox="1"/>
          <p:nvPr/>
        </p:nvSpPr>
        <p:spPr>
          <a:xfrm>
            <a:off x="427825" y="54164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05E2B-E4D4-4D81-9A59-686BC5EC05C0}"/>
              </a:ext>
            </a:extLst>
          </p:cNvPr>
          <p:cNvSpPr txBox="1"/>
          <p:nvPr/>
        </p:nvSpPr>
        <p:spPr>
          <a:xfrm>
            <a:off x="7743882" y="3886549"/>
            <a:ext cx="438106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3 pairs have sig. difference in mean: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Hispanic by 7.43 points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8 points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Hispanic by 7.69 points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F75C6-CE94-4049-85DA-BC3C2D3CBBD9}"/>
              </a:ext>
            </a:extLst>
          </p:cNvPr>
          <p:cNvSpPr/>
          <p:nvPr/>
        </p:nvSpPr>
        <p:spPr>
          <a:xfrm>
            <a:off x="4967493" y="1065475"/>
            <a:ext cx="6538047" cy="198783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10D6A-8EB6-4646-838A-0D8F2923AF56}"/>
              </a:ext>
            </a:extLst>
          </p:cNvPr>
          <p:cNvSpPr/>
          <p:nvPr/>
        </p:nvSpPr>
        <p:spPr>
          <a:xfrm>
            <a:off x="4967493" y="1990845"/>
            <a:ext cx="6538047" cy="198783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A17A6-9355-4880-B7D6-1546290CB7AA}"/>
              </a:ext>
            </a:extLst>
          </p:cNvPr>
          <p:cNvSpPr/>
          <p:nvPr/>
        </p:nvSpPr>
        <p:spPr>
          <a:xfrm>
            <a:off x="4967492" y="2352410"/>
            <a:ext cx="6538047" cy="198783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680</Words>
  <Application>Microsoft Office PowerPoint</Application>
  <PresentationFormat>Widescreen</PresentationFormat>
  <Paragraphs>110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ERAS Linguistics Statistical Analyses - Race - </vt:lpstr>
      <vt:lpstr>Overview</vt:lpstr>
      <vt:lpstr>2020-21 LOR Dataset</vt:lpstr>
      <vt:lpstr>Checking assumptions of one-way ANOVA </vt:lpstr>
      <vt:lpstr>Normality check</vt:lpstr>
      <vt:lpstr>Homogeneity of variance check </vt:lpstr>
      <vt:lpstr>PowerPoint Presentation</vt:lpstr>
      <vt:lpstr>Statistical Analyses</vt:lpstr>
      <vt:lpstr>PowerPoint Presentation</vt:lpstr>
      <vt:lpstr>PowerPoint Presentation</vt:lpstr>
      <vt:lpstr>PowerPoint Presentation</vt:lpstr>
      <vt:lpstr>PowerPoint Presentation</vt:lpstr>
      <vt:lpstr>Some reasons why post-hoc tests may be not significant while the global effect is: </vt:lpstr>
      <vt:lpstr>2019-20 LOR Dataset</vt:lpstr>
      <vt:lpstr>Normality</vt:lpstr>
      <vt:lpstr>Homogeneity of variance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Ho</dc:creator>
  <cp:lastModifiedBy>Tiffany Ho</cp:lastModifiedBy>
  <cp:revision>4</cp:revision>
  <dcterms:created xsi:type="dcterms:W3CDTF">2022-03-04T20:50:31Z</dcterms:created>
  <dcterms:modified xsi:type="dcterms:W3CDTF">2022-03-06T02:34:46Z</dcterms:modified>
</cp:coreProperties>
</file>