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28" r:id="rId3"/>
    <p:sldId id="263" r:id="rId4"/>
    <p:sldId id="333" r:id="rId5"/>
    <p:sldId id="295" r:id="rId6"/>
    <p:sldId id="319" r:id="rId7"/>
    <p:sldId id="320" r:id="rId8"/>
    <p:sldId id="303" r:id="rId9"/>
    <p:sldId id="301" r:id="rId10"/>
    <p:sldId id="302" r:id="rId11"/>
    <p:sldId id="321" r:id="rId12"/>
    <p:sldId id="269" r:id="rId13"/>
    <p:sldId id="324" r:id="rId14"/>
    <p:sldId id="323" r:id="rId15"/>
    <p:sldId id="305" r:id="rId16"/>
    <p:sldId id="307" r:id="rId17"/>
    <p:sldId id="306" r:id="rId18"/>
    <p:sldId id="308" r:id="rId19"/>
    <p:sldId id="314" r:id="rId20"/>
    <p:sldId id="270" r:id="rId21"/>
    <p:sldId id="325" r:id="rId22"/>
    <p:sldId id="327" r:id="rId23"/>
    <p:sldId id="310" r:id="rId24"/>
    <p:sldId id="329" r:id="rId25"/>
    <p:sldId id="332" r:id="rId26"/>
    <p:sldId id="284" r:id="rId27"/>
    <p:sldId id="298" r:id="rId28"/>
    <p:sldId id="335" r:id="rId29"/>
    <p:sldId id="331" r:id="rId30"/>
    <p:sldId id="311" r:id="rId31"/>
    <p:sldId id="312" r:id="rId32"/>
    <p:sldId id="31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9204" autoAdjust="0"/>
  </p:normalViewPr>
  <p:slideViewPr>
    <p:cSldViewPr snapToGrid="0">
      <p:cViewPr varScale="1">
        <p:scale>
          <a:sx n="59" d="100"/>
          <a:sy n="59" d="100"/>
        </p:scale>
        <p:origin x="9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BE5-1E5C-40BC-8B8B-138879D632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DB6A6-63F1-4F42-A819-9DF713235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3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B6A6-63F1-4F42-A819-9DF713235B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850A-F35C-4ECF-BADB-542792598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765A3-91A1-4F21-8061-AE11490ED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A397-63FB-491E-9E61-F3063A3C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C8CB-645E-40DC-A64F-9B8F955E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E8C6-F343-4D9D-B090-90A86E8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DFCE-D4B3-432B-B570-98AFA49E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04A1-BCFE-47E5-B420-CF80087C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21043-AA4D-4378-9AE9-A96910E4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4D60-82C3-4E3C-9C0F-BC4CBDE5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F07E-CBCC-42AC-9E60-383FA138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12AC1-4268-4612-8C70-12A046955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75C93-C0C3-4AA9-BD85-C0355EE52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26582-8E03-4771-A51C-186A99D2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899F-3DAE-4752-8C80-916915A8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F9F6-F7E7-4927-AB1D-0F2AD56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3D97-00BD-4C66-ACC1-E0043D0F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24FB-758F-4FDA-868B-5B66369D8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2A85-1A94-4D78-8C00-24DADBF0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AA20-6F68-493E-BDA1-0732A547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13C6-C67D-4BDF-8647-7CB6981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E6E2-8E2C-409E-AC2E-D6082BA4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8013F-6A3B-4623-A580-5E1ABFEB9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56A7-BE59-4467-935B-B4AF5BF5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2BBA-0FE3-45E7-9D04-4EAE4233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17C7-941F-4983-8343-C64E948E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0D5-00E1-4E68-A2B8-452BB1C1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8F39-FA56-44FC-AE68-2691EDBDD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92D4-EBA3-480A-954B-385DF54F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A463E-A1BB-4088-8E1C-23003AC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6726-EE0E-494A-8441-E8E21AF9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0888A-D6EF-4CE1-86DB-F311F510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B7E4-E38C-447A-9E16-4311E7EA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C5A9-D20D-4E32-9F87-EAC9287F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9A04-1168-4323-9CF3-7A080F23E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42E4F-57EA-4BA5-9A7D-7DE9F1DBE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B5379-409C-474F-A392-E21581852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372E3-078F-4EBA-9947-18BF625F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329F3-78DE-466C-BACC-F20E1F76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F9165-DCEA-428B-944F-8C0C6D76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C351-B984-4AAC-A584-50302F28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A277B-EAA5-4DF7-B4D9-3E62F8E2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177F7-C943-4AED-B022-851F732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08D48-5C60-42A2-BFF7-CF309AED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94AF8-FA18-4962-8D2D-11B5316B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FF0A7-1C72-44FB-A6F8-6ABA6AB3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91BE-A407-4FDB-80E8-4DB8FFC8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7429-907E-4A3E-91C2-25161511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1B18-7D07-4C2D-801E-3001E285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88AF4-4EAD-4488-8B8A-64D62B65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5891D-62E3-448C-B59B-8ACBFD7D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9848-5AEE-4DEA-8B4C-799619C2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42B50-823B-42F1-959F-8A945996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ED4E-7BE7-4D62-9B2E-A9266025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51D4C-07BB-42C2-BB4C-66CDC9362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18B5-D250-4B9C-B13E-57F49F41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276AA-9B5C-4003-A666-83328917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8ABD5-348B-4E2B-8DC2-FB235BB6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AAD6-8052-436E-9CD2-F10A4E2D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DC146-E599-4709-AFDE-CB5545F6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9442-DF37-4EBB-9F2E-34C63D06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A143-DBE3-4BB5-9E1A-DE6A0D9B8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F09A-9CE9-4645-B226-E7AAD1D0AF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E9C8-6017-435C-BE0E-2DB76CF3F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72AC-79C3-4640-88DD-7D5E0318F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F2EE-021D-4619-A236-A96537A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iffany.d.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E45-A966-4D5D-A9F9-4058B6CA0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8951"/>
            <a:ext cx="9144000" cy="2234066"/>
          </a:xfrm>
        </p:spPr>
        <p:txBody>
          <a:bodyPr>
            <a:normAutofit/>
          </a:bodyPr>
          <a:lstStyle/>
          <a:p>
            <a:r>
              <a:rPr lang="en-US" sz="5600" dirty="0"/>
              <a:t>ERAS Linguistics</a:t>
            </a:r>
            <a:br>
              <a:rPr lang="en-US" sz="5600" dirty="0"/>
            </a:br>
            <a:r>
              <a:rPr lang="en-US" sz="5600" dirty="0"/>
              <a:t>Statistical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8CADA-76AE-42D4-8720-567BABCC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387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UNC ENT Research Group</a:t>
            </a:r>
          </a:p>
          <a:p>
            <a:r>
              <a:rPr lang="en-US" sz="2800" dirty="0"/>
              <a:t>Drs. </a:t>
            </a:r>
            <a:r>
              <a:rPr lang="en-US" sz="2800" dirty="0" err="1"/>
              <a:t>Kimple</a:t>
            </a:r>
            <a:r>
              <a:rPr lang="en-US" sz="2800" dirty="0"/>
              <a:t> &amp; Senior</a:t>
            </a:r>
          </a:p>
          <a:p>
            <a:r>
              <a:rPr lang="en-US" sz="2800" dirty="0"/>
              <a:t>Garrett Berk &amp; Tiffany Ho</a:t>
            </a:r>
          </a:p>
          <a:p>
            <a:r>
              <a:rPr lang="en-US" sz="2800" dirty="0">
                <a:hlinkClick r:id="rId2"/>
              </a:rPr>
              <a:t>tiffany.d.ho@gmail.com</a:t>
            </a:r>
            <a:endParaRPr lang="en-US" sz="2800" dirty="0"/>
          </a:p>
          <a:p>
            <a:r>
              <a:rPr lang="en-US" sz="2800" dirty="0"/>
              <a:t>February 2022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181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8FA619-2F86-41A0-A795-ACBA9F0B3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420" y="3557215"/>
            <a:ext cx="8811855" cy="311511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0469B6-63CF-430B-BDDC-195097CDD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20" y="204728"/>
            <a:ext cx="8735644" cy="3096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67A2A-C1DC-429B-82A2-BA22073B4932}"/>
              </a:ext>
            </a:extLst>
          </p:cNvPr>
          <p:cNvSpPr txBox="1"/>
          <p:nvPr/>
        </p:nvSpPr>
        <p:spPr>
          <a:xfrm>
            <a:off x="8840424" y="4266956"/>
            <a:ext cx="270115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Additional one-sided tests revealed: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Achieve: F &gt; M</a:t>
            </a:r>
          </a:p>
          <a:p>
            <a:pPr algn="ctr"/>
            <a:r>
              <a:rPr lang="en-US" dirty="0"/>
              <a:t>Authentic: F &lt; M</a:t>
            </a:r>
          </a:p>
          <a:p>
            <a:pPr algn="ctr"/>
            <a:r>
              <a:rPr lang="en-US" dirty="0"/>
              <a:t>Clout: F &gt; M</a:t>
            </a:r>
          </a:p>
          <a:p>
            <a:pPr algn="ctr"/>
            <a:r>
              <a:rPr lang="en-US" dirty="0"/>
              <a:t>Grindstone: F &gt;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7CFA2-C8D9-4D47-A173-C465BB6750EB}"/>
              </a:ext>
            </a:extLst>
          </p:cNvPr>
          <p:cNvSpPr txBox="1"/>
          <p:nvPr/>
        </p:nvSpPr>
        <p:spPr>
          <a:xfrm>
            <a:off x="10620993" y="282720"/>
            <a:ext cx="157100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Combined LOR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46358-7003-4B09-AE1E-23DB244381CE}"/>
              </a:ext>
            </a:extLst>
          </p:cNvPr>
          <p:cNvSpPr/>
          <p:nvPr/>
        </p:nvSpPr>
        <p:spPr>
          <a:xfrm>
            <a:off x="1003797" y="4607128"/>
            <a:ext cx="7332129" cy="18815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7E887C-814A-47A8-9B7F-118DEC0F465A}"/>
              </a:ext>
            </a:extLst>
          </p:cNvPr>
          <p:cNvSpPr/>
          <p:nvPr/>
        </p:nvSpPr>
        <p:spPr>
          <a:xfrm>
            <a:off x="1003796" y="5020692"/>
            <a:ext cx="7332129" cy="58266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6EE3F-9382-47FC-BC94-2EADEA29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246121"/>
            <a:ext cx="8583223" cy="3086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F5FFF-39F7-4212-8D5B-70E8F2FB3E0A}"/>
              </a:ext>
            </a:extLst>
          </p:cNvPr>
          <p:cNvSpPr txBox="1"/>
          <p:nvPr/>
        </p:nvSpPr>
        <p:spPr>
          <a:xfrm>
            <a:off x="10766610" y="290223"/>
            <a:ext cx="142539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Combined 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DC1F5-A145-490B-95D7-CC35B7CFD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8" y="3525349"/>
            <a:ext cx="850701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5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2020-21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49F7D-3075-4700-89A2-A3F2C66C7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Subjective variables were characterized by the Linguistics algorithm from both LOR and PS </a:t>
            </a:r>
          </a:p>
        </p:txBody>
      </p:sp>
    </p:spTree>
    <p:extLst>
      <p:ext uri="{BB962C8B-B14F-4D97-AF65-F5344CB8AC3E}">
        <p14:creationId xmlns:p14="http://schemas.microsoft.com/office/powerpoint/2010/main" val="1058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2706-AEA8-4FB2-87D7-B28A5CB5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3220"/>
          </a:xfrm>
        </p:spPr>
        <p:txBody>
          <a:bodyPr>
            <a:normAutofit/>
          </a:bodyPr>
          <a:lstStyle/>
          <a:p>
            <a:r>
              <a:rPr lang="en-US" sz="3600" dirty="0"/>
              <a:t>Normalcy Check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C949C-184B-4C48-B7F2-2682D6CB5B60}"/>
              </a:ext>
            </a:extLst>
          </p:cNvPr>
          <p:cNvSpPr txBox="1"/>
          <p:nvPr/>
        </p:nvSpPr>
        <p:spPr>
          <a:xfrm>
            <a:off x="838200" y="1259271"/>
            <a:ext cx="7507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Shapiro test: p &lt; 0.05 indicates absence of normality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0F1DC2-9795-4575-A847-4D8ED35B1C22}"/>
              </a:ext>
            </a:extLst>
          </p:cNvPr>
          <p:cNvGrpSpPr/>
          <p:nvPr/>
        </p:nvGrpSpPr>
        <p:grpSpPr>
          <a:xfrm>
            <a:off x="599877" y="1906758"/>
            <a:ext cx="10992245" cy="3325789"/>
            <a:chOff x="606970" y="2085434"/>
            <a:chExt cx="10992245" cy="33257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7E0F6B-5393-4958-AC6E-4F098E4F1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177"/>
            <a:stretch/>
          </p:blipFill>
          <p:spPr>
            <a:xfrm>
              <a:off x="606970" y="2085434"/>
              <a:ext cx="5303520" cy="332578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8DF6F6-82E5-4E09-8FB2-7E30444A2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77"/>
            <a:stretch/>
          </p:blipFill>
          <p:spPr>
            <a:xfrm>
              <a:off x="6295695" y="2085434"/>
              <a:ext cx="5303520" cy="330111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BB99D7-C254-4862-A9FE-63D69FF96FCB}"/>
                </a:ext>
              </a:extLst>
            </p:cNvPr>
            <p:cNvSpPr txBox="1"/>
            <p:nvPr/>
          </p:nvSpPr>
          <p:spPr>
            <a:xfrm>
              <a:off x="973832" y="2085434"/>
              <a:ext cx="755015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0136D9-A715-436A-82DF-39833D146623}"/>
                </a:ext>
              </a:extLst>
            </p:cNvPr>
            <p:cNvSpPr txBox="1"/>
            <p:nvPr/>
          </p:nvSpPr>
          <p:spPr>
            <a:xfrm>
              <a:off x="6794688" y="2096935"/>
              <a:ext cx="595035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male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7563AAE-348D-460A-9B61-1FF327B26290}"/>
              </a:ext>
            </a:extLst>
          </p:cNvPr>
          <p:cNvSpPr txBox="1"/>
          <p:nvPr/>
        </p:nvSpPr>
        <p:spPr>
          <a:xfrm>
            <a:off x="838200" y="5483244"/>
            <a:ext cx="10118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None of the objective variables have normal distributions. Cannot use t-test.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 the non-parametric equivalent of t-test: </a:t>
            </a:r>
            <a:r>
              <a:rPr lang="en-US" sz="2400" b="1" dirty="0"/>
              <a:t>Mann-Whitney U test</a:t>
            </a:r>
          </a:p>
        </p:txBody>
      </p:sp>
    </p:spTree>
    <p:extLst>
      <p:ext uri="{BB962C8B-B14F-4D97-AF65-F5344CB8AC3E}">
        <p14:creationId xmlns:p14="http://schemas.microsoft.com/office/powerpoint/2010/main" val="31684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F110DD-BFB0-4552-A029-BD0A34EFE34B}"/>
              </a:ext>
            </a:extLst>
          </p:cNvPr>
          <p:cNvCxnSpPr>
            <a:cxnSpLocks/>
          </p:cNvCxnSpPr>
          <p:nvPr/>
        </p:nvCxnSpPr>
        <p:spPr>
          <a:xfrm>
            <a:off x="6044794" y="-3133"/>
            <a:ext cx="0" cy="6858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903D23-90CC-4969-AD28-7EA34FF0B0F9}"/>
              </a:ext>
            </a:extLst>
          </p:cNvPr>
          <p:cNvGrpSpPr/>
          <p:nvPr/>
        </p:nvGrpSpPr>
        <p:grpSpPr>
          <a:xfrm>
            <a:off x="0" y="-20795"/>
            <a:ext cx="12192000" cy="6878795"/>
            <a:chOff x="0" y="-20795"/>
            <a:chExt cx="12192000" cy="687879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8C757A-CDCC-4303-825A-D911875A9F15}"/>
                </a:ext>
              </a:extLst>
            </p:cNvPr>
            <p:cNvCxnSpPr/>
            <p:nvPr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A79104-8BE1-4584-A232-26C74589A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320" y="-20795"/>
              <a:ext cx="5303520" cy="33386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16D21B-FB7A-4EA9-9182-AFB242C68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-3133"/>
              <a:ext cx="5303520" cy="33209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F1B20B0-69A6-4B52-9007-47C39DF68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320" y="3540159"/>
              <a:ext cx="5303520" cy="331784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01156F-2474-459E-80E0-53CAFD295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502196"/>
              <a:ext cx="5303520" cy="335580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2D1433-E6DC-43C5-91F5-8CE46781017F}"/>
              </a:ext>
            </a:extLst>
          </p:cNvPr>
          <p:cNvSpPr txBox="1"/>
          <p:nvPr/>
        </p:nvSpPr>
        <p:spPr>
          <a:xfrm>
            <a:off x="39784" y="1472688"/>
            <a:ext cx="5637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517B-568E-4346-B2F4-BC0CCBAC714C}"/>
              </a:ext>
            </a:extLst>
          </p:cNvPr>
          <p:cNvSpPr txBox="1"/>
          <p:nvPr/>
        </p:nvSpPr>
        <p:spPr>
          <a:xfrm>
            <a:off x="2929572" y="3259723"/>
            <a:ext cx="755015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female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E8A8B-C043-4FF1-A128-3EABFD8FE81A}"/>
              </a:ext>
            </a:extLst>
          </p:cNvPr>
          <p:cNvSpPr txBox="1"/>
          <p:nvPr/>
        </p:nvSpPr>
        <p:spPr>
          <a:xfrm>
            <a:off x="8450242" y="3259723"/>
            <a:ext cx="595035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B2EEB-A57C-4A12-BA13-2B83CE0DFDBB}"/>
              </a:ext>
            </a:extLst>
          </p:cNvPr>
          <p:cNvSpPr txBox="1"/>
          <p:nvPr/>
        </p:nvSpPr>
        <p:spPr>
          <a:xfrm>
            <a:off x="113105" y="5015981"/>
            <a:ext cx="4171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04B5C-7A83-4148-B9D3-738C9F284595}"/>
              </a:ext>
            </a:extLst>
          </p:cNvPr>
          <p:cNvSpPr/>
          <p:nvPr/>
        </p:nvSpPr>
        <p:spPr>
          <a:xfrm flipV="1">
            <a:off x="1046836" y="0"/>
            <a:ext cx="4912004" cy="272039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2E4A3E-5100-4EBE-AEB4-CC8BC6092599}"/>
              </a:ext>
            </a:extLst>
          </p:cNvPr>
          <p:cNvSpPr/>
          <p:nvPr/>
        </p:nvSpPr>
        <p:spPr>
          <a:xfrm flipV="1">
            <a:off x="6487516" y="0"/>
            <a:ext cx="4912004" cy="272039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1F1AEE-00E9-4328-88EF-D3C50DCC2EAF}"/>
              </a:ext>
            </a:extLst>
          </p:cNvPr>
          <p:cNvSpPr/>
          <p:nvPr/>
        </p:nvSpPr>
        <p:spPr>
          <a:xfrm flipV="1">
            <a:off x="1046836" y="2740506"/>
            <a:ext cx="4912004" cy="272039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F5E30-7661-46A6-B688-6211E1E5165F}"/>
              </a:ext>
            </a:extLst>
          </p:cNvPr>
          <p:cNvSpPr/>
          <p:nvPr/>
        </p:nvSpPr>
        <p:spPr>
          <a:xfrm flipV="1">
            <a:off x="6487516" y="2740506"/>
            <a:ext cx="4912004" cy="272039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ABBBF5-8C5A-4D5E-9575-69C8308C649D}"/>
              </a:ext>
            </a:extLst>
          </p:cNvPr>
          <p:cNvSpPr/>
          <p:nvPr/>
        </p:nvSpPr>
        <p:spPr>
          <a:xfrm>
            <a:off x="1046836" y="924256"/>
            <a:ext cx="4912004" cy="582016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B9EA3F-F2AA-4291-AC7D-536B25A39B01}"/>
              </a:ext>
            </a:extLst>
          </p:cNvPr>
          <p:cNvSpPr/>
          <p:nvPr/>
        </p:nvSpPr>
        <p:spPr>
          <a:xfrm>
            <a:off x="1032259" y="3047628"/>
            <a:ext cx="4912004" cy="212095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BACE29-5F0E-4715-BDAC-698CB46D0FB6}"/>
              </a:ext>
            </a:extLst>
          </p:cNvPr>
          <p:cNvSpPr/>
          <p:nvPr/>
        </p:nvSpPr>
        <p:spPr>
          <a:xfrm>
            <a:off x="1032259" y="3845456"/>
            <a:ext cx="4912004" cy="272039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85BFC-923E-48DD-A24C-95D761BB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9" y="0"/>
            <a:ext cx="1145386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D598C-7959-4286-99F3-DB76AF650B2C}"/>
              </a:ext>
            </a:extLst>
          </p:cNvPr>
          <p:cNvSpPr txBox="1"/>
          <p:nvPr/>
        </p:nvSpPr>
        <p:spPr>
          <a:xfrm>
            <a:off x="0" y="273268"/>
            <a:ext cx="138025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2020-21 LOR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25DAA8-FF46-4FC8-A52B-6B895278F4DB}"/>
              </a:ext>
            </a:extLst>
          </p:cNvPr>
          <p:cNvSpPr/>
          <p:nvPr/>
        </p:nvSpPr>
        <p:spPr>
          <a:xfrm>
            <a:off x="3786472" y="934487"/>
            <a:ext cx="512956" cy="5647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1E7A34-CA29-4DB5-BC32-410069786AD3}"/>
              </a:ext>
            </a:extLst>
          </p:cNvPr>
          <p:cNvSpPr/>
          <p:nvPr/>
        </p:nvSpPr>
        <p:spPr>
          <a:xfrm>
            <a:off x="8671293" y="934487"/>
            <a:ext cx="430177" cy="8730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473BA4-99F3-4DB7-AE4A-5F8960E94532}"/>
              </a:ext>
            </a:extLst>
          </p:cNvPr>
          <p:cNvSpPr/>
          <p:nvPr/>
        </p:nvSpPr>
        <p:spPr>
          <a:xfrm>
            <a:off x="3851521" y="5909250"/>
            <a:ext cx="382859" cy="3791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7222D6-2977-4A98-BE38-BABBA451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33186" cy="5651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2FAE7-41E7-438F-B372-A754BFC41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309" y="5433237"/>
            <a:ext cx="4655642" cy="1177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E66BCB-9648-434A-A70A-0ED4DB682ECB}"/>
              </a:ext>
            </a:extLst>
          </p:cNvPr>
          <p:cNvSpPr txBox="1"/>
          <p:nvPr/>
        </p:nvSpPr>
        <p:spPr>
          <a:xfrm>
            <a:off x="0" y="177575"/>
            <a:ext cx="138025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2020-21 LOR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2AEE1-13A8-4DDD-86DE-D9FC97BA212B}"/>
              </a:ext>
            </a:extLst>
          </p:cNvPr>
          <p:cNvSpPr txBox="1"/>
          <p:nvPr/>
        </p:nvSpPr>
        <p:spPr>
          <a:xfrm>
            <a:off x="8951971" y="692988"/>
            <a:ext cx="3109195" cy="460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u="sng" dirty="0"/>
              <a:t>Summary on LOR ‘Standout’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Assess normality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Shapiro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&gt; 0.05: pop are normally distributed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outliers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Assess equality of variances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Levene</a:t>
            </a:r>
            <a:r>
              <a:rPr lang="en-US" dirty="0"/>
              <a:t>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 &gt; 0.05: population variances are equal</a:t>
            </a:r>
          </a:p>
          <a:p>
            <a:pPr lvl="1"/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t-test for ‘Standout’ </a:t>
            </a:r>
            <a:r>
              <a:rPr lang="en-US" sz="1800" b="1" dirty="0"/>
              <a:t> </a:t>
            </a:r>
            <a:r>
              <a:rPr lang="en-US" sz="1800" dirty="0"/>
              <a:t>(Mann-Whitney U test for all others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17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0A0C7-BCF4-4F9B-A5D7-778C01C5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07" y="645899"/>
            <a:ext cx="9659698" cy="2838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8B8BC-E148-43C7-91D1-E3F180AC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107" y="3589490"/>
            <a:ext cx="9621593" cy="2886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2C015B-17E4-4A0A-8B8B-05241DEEDA7D}"/>
              </a:ext>
            </a:extLst>
          </p:cNvPr>
          <p:cNvSpPr txBox="1"/>
          <p:nvPr/>
        </p:nvSpPr>
        <p:spPr>
          <a:xfrm>
            <a:off x="0" y="141044"/>
            <a:ext cx="1465466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99E8B-6554-4D04-B807-643BE7DAEC75}"/>
              </a:ext>
            </a:extLst>
          </p:cNvPr>
          <p:cNvSpPr/>
          <p:nvPr/>
        </p:nvSpPr>
        <p:spPr>
          <a:xfrm>
            <a:off x="1748779" y="1863929"/>
            <a:ext cx="8321040" cy="19609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8A35E-464A-40BD-ACAF-41D3FB3B94AA}"/>
              </a:ext>
            </a:extLst>
          </p:cNvPr>
          <p:cNvSpPr/>
          <p:nvPr/>
        </p:nvSpPr>
        <p:spPr>
          <a:xfrm>
            <a:off x="1699160" y="4836631"/>
            <a:ext cx="8321040" cy="19609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2D3F2-6711-48AB-87FB-6379E4494FCD}"/>
              </a:ext>
            </a:extLst>
          </p:cNvPr>
          <p:cNvSpPr/>
          <p:nvPr/>
        </p:nvSpPr>
        <p:spPr>
          <a:xfrm>
            <a:off x="1699160" y="6045117"/>
            <a:ext cx="8321040" cy="19609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8260F-C703-4FCA-88AC-38E039A7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98" y="141044"/>
            <a:ext cx="9164329" cy="310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74665-A336-4B37-B0B2-9C64896A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98" y="3430856"/>
            <a:ext cx="9135750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723892-AAD1-4313-B5DF-377A4DF138B8}"/>
              </a:ext>
            </a:extLst>
          </p:cNvPr>
          <p:cNvSpPr txBox="1"/>
          <p:nvPr/>
        </p:nvSpPr>
        <p:spPr>
          <a:xfrm>
            <a:off x="0" y="141044"/>
            <a:ext cx="1511119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LOR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5067C3-3ECB-4620-B035-FD616DD6A9FA}"/>
              </a:ext>
            </a:extLst>
          </p:cNvPr>
          <p:cNvSpPr/>
          <p:nvPr/>
        </p:nvSpPr>
        <p:spPr>
          <a:xfrm flipV="1">
            <a:off x="2025030" y="2573080"/>
            <a:ext cx="6364058" cy="202018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1C6DBF-5CB9-4FF9-BE03-719FD9FB0CB8}"/>
              </a:ext>
            </a:extLst>
          </p:cNvPr>
          <p:cNvSpPr/>
          <p:nvPr/>
        </p:nvSpPr>
        <p:spPr>
          <a:xfrm flipV="1">
            <a:off x="2025030" y="5851452"/>
            <a:ext cx="6364058" cy="202018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5007A9-557B-4B16-BE77-F1EF1851B51B}"/>
              </a:ext>
            </a:extLst>
          </p:cNvPr>
          <p:cNvSpPr/>
          <p:nvPr/>
        </p:nvSpPr>
        <p:spPr>
          <a:xfrm>
            <a:off x="2034858" y="1555690"/>
            <a:ext cx="7937677" cy="418339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27671-D442-4A36-9530-BF532788B3BE}"/>
              </a:ext>
            </a:extLst>
          </p:cNvPr>
          <p:cNvSpPr/>
          <p:nvPr/>
        </p:nvSpPr>
        <p:spPr>
          <a:xfrm>
            <a:off x="2025029" y="4834062"/>
            <a:ext cx="7937677" cy="418339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DE725-E402-4A51-BE8B-F538A2C1D467}"/>
              </a:ext>
            </a:extLst>
          </p:cNvPr>
          <p:cNvSpPr txBox="1"/>
          <p:nvPr/>
        </p:nvSpPr>
        <p:spPr>
          <a:xfrm>
            <a:off x="141337" y="3429000"/>
            <a:ext cx="1465476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 test for “Standout”</a:t>
            </a:r>
          </a:p>
        </p:txBody>
      </p:sp>
    </p:spTree>
    <p:extLst>
      <p:ext uri="{BB962C8B-B14F-4D97-AF65-F5344CB8AC3E}">
        <p14:creationId xmlns:p14="http://schemas.microsoft.com/office/powerpoint/2010/main" val="157515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18920-2F9B-4F93-BCE7-4755B7F2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342469"/>
            <a:ext cx="8726118" cy="3086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8D88C-AE5E-4589-AABA-7C1D44F3FD13}"/>
              </a:ext>
            </a:extLst>
          </p:cNvPr>
          <p:cNvSpPr txBox="1"/>
          <p:nvPr/>
        </p:nvSpPr>
        <p:spPr>
          <a:xfrm>
            <a:off x="0" y="141044"/>
            <a:ext cx="135165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BAE08-ED53-401F-AE63-F5A49B11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731" y="3429000"/>
            <a:ext cx="8802328" cy="30960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9F2C16-0D3B-4737-B215-3FF8256E358B}"/>
              </a:ext>
            </a:extLst>
          </p:cNvPr>
          <p:cNvSpPr/>
          <p:nvPr/>
        </p:nvSpPr>
        <p:spPr>
          <a:xfrm>
            <a:off x="2057123" y="1151547"/>
            <a:ext cx="7352691" cy="20942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63185-DB3D-41C4-99EC-7E9AFE627F1E}"/>
              </a:ext>
            </a:extLst>
          </p:cNvPr>
          <p:cNvSpPr/>
          <p:nvPr/>
        </p:nvSpPr>
        <p:spPr>
          <a:xfrm>
            <a:off x="1954341" y="6274213"/>
            <a:ext cx="7352691" cy="20942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2FBB-7F8C-483C-BC72-5248F628CCA2}"/>
              </a:ext>
            </a:extLst>
          </p:cNvPr>
          <p:cNvSpPr/>
          <p:nvPr/>
        </p:nvSpPr>
        <p:spPr>
          <a:xfrm>
            <a:off x="1954341" y="4250556"/>
            <a:ext cx="7352691" cy="40070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26E8-BD2C-46B1-899F-B400ED6A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9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A373-72CC-4560-961B-CC30F2B3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2"/>
            <a:ext cx="10515600" cy="474016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Correct multiple testing using </a:t>
            </a:r>
          </a:p>
          <a:p>
            <a:pPr lvl="1"/>
            <a:r>
              <a:rPr lang="en-US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Bonferroni </a:t>
            </a:r>
            <a:r>
              <a:rPr lang="en-US" sz="2800" dirty="0">
                <a:ea typeface="PMingLiU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FWER</a:t>
            </a:r>
          </a:p>
          <a:p>
            <a:pPr lvl="1"/>
            <a:r>
              <a:rPr lang="en-US" sz="2800" dirty="0" err="1">
                <a:ea typeface="PMingLiU" panose="02020500000000000000" pitchFamily="18" charset="-120"/>
                <a:cs typeface="Times New Roman" panose="02020603050405020304" pitchFamily="18" charset="0"/>
              </a:rPr>
              <a:t>Benjamini</a:t>
            </a:r>
            <a:r>
              <a:rPr lang="en-US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-Hochberg </a:t>
            </a:r>
            <a:r>
              <a:rPr lang="en-US" sz="2800" dirty="0">
                <a:ea typeface="PMingLiU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FDR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ea typeface="PMingLiU" panose="02020500000000000000" pitchFamily="18" charset="-120"/>
                <a:cs typeface="Times New Roman" panose="02020603050405020304" pitchFamily="18" charset="0"/>
              </a:rPr>
              <a:t> Statistical tests: t-test vs Mann-</a:t>
            </a:r>
            <a:r>
              <a:rPr lang="en-US" sz="3200" dirty="0" err="1">
                <a:ea typeface="PMingLiU" panose="02020500000000000000" pitchFamily="18" charset="-120"/>
                <a:cs typeface="Times New Roman" panose="02020603050405020304" pitchFamily="18" charset="0"/>
              </a:rPr>
              <a:t>Witney</a:t>
            </a:r>
            <a:r>
              <a:rPr lang="en-US" sz="3200" dirty="0">
                <a:ea typeface="PMingLiU" panose="02020500000000000000" pitchFamily="18" charset="-120"/>
                <a:cs typeface="Times New Roman" panose="02020603050405020304" pitchFamily="18" charset="0"/>
              </a:rPr>
              <a:t> U test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ea typeface="PMingLiU" panose="02020500000000000000" pitchFamily="18" charset="-120"/>
                <a:cs typeface="Times New Roman" panose="02020603050405020304" pitchFamily="18" charset="0"/>
              </a:rPr>
              <a:t> Assumptions made by parametric tests (e.g. t-test)</a:t>
            </a:r>
          </a:p>
          <a:p>
            <a:pPr lvl="1"/>
            <a:r>
              <a:rPr lang="en-US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Normality </a:t>
            </a:r>
          </a:p>
          <a:p>
            <a:pPr lvl="1"/>
            <a:r>
              <a:rPr lang="en-US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Equal variances</a:t>
            </a:r>
          </a:p>
          <a:p>
            <a:pPr lvl="1"/>
            <a:r>
              <a:rPr lang="en-US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No outliers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ea typeface="PMingLiU" panose="02020500000000000000" pitchFamily="18" charset="-120"/>
                <a:cs typeface="Times New Roman" panose="02020603050405020304" pitchFamily="18" charset="0"/>
              </a:rPr>
              <a:t> Non-parametric tests (e.g. Mann-</a:t>
            </a:r>
            <a:r>
              <a:rPr lang="en-US" sz="3200" dirty="0" err="1">
                <a:ea typeface="PMingLiU" panose="02020500000000000000" pitchFamily="18" charset="-120"/>
                <a:cs typeface="Times New Roman" panose="02020603050405020304" pitchFamily="18" charset="0"/>
              </a:rPr>
              <a:t>Witney</a:t>
            </a:r>
            <a:r>
              <a:rPr lang="en-US" sz="3200" dirty="0">
                <a:ea typeface="PMingLiU" panose="02020500000000000000" pitchFamily="18" charset="-120"/>
                <a:cs typeface="Times New Roman" panose="02020603050405020304" pitchFamily="18" charset="0"/>
              </a:rPr>
              <a:t> U) do not have such assumptions</a:t>
            </a:r>
          </a:p>
        </p:txBody>
      </p:sp>
    </p:spTree>
    <p:extLst>
      <p:ext uri="{BB962C8B-B14F-4D97-AF65-F5344CB8AC3E}">
        <p14:creationId xmlns:p14="http://schemas.microsoft.com/office/powerpoint/2010/main" val="16408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2019-2020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49F7D-3075-4700-89A2-A3F2C66C7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F99E-691A-4439-8D2E-A2528317F64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32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Normalcy Check 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EF24E-5A03-4F9C-BA9B-78F0E4D9FD2A}"/>
              </a:ext>
            </a:extLst>
          </p:cNvPr>
          <p:cNvSpPr txBox="1"/>
          <p:nvPr/>
        </p:nvSpPr>
        <p:spPr>
          <a:xfrm>
            <a:off x="838200" y="1259271"/>
            <a:ext cx="7507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Shapiro test: p &lt; 0.05 indicates absence of normality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19981-09FF-4F70-831B-364A2E77D260}"/>
              </a:ext>
            </a:extLst>
          </p:cNvPr>
          <p:cNvSpPr txBox="1"/>
          <p:nvPr/>
        </p:nvSpPr>
        <p:spPr>
          <a:xfrm>
            <a:off x="838200" y="5483244"/>
            <a:ext cx="10118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None of the objective variables have normal distributions. Cannot use t-test.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 the non-parametric equivalent of t-test: </a:t>
            </a:r>
            <a:r>
              <a:rPr lang="en-US" sz="2400" b="1" dirty="0"/>
              <a:t>Mann-Whitney U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FD898-6D37-4455-9794-54FB119A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7" y="1968279"/>
            <a:ext cx="5303520" cy="3301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3611E-AFC6-4CC8-B69E-B1B58CF09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0446"/>
            <a:ext cx="5303520" cy="3303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67DF3-FD44-4A97-A321-611DB35A74FE}"/>
              </a:ext>
            </a:extLst>
          </p:cNvPr>
          <p:cNvSpPr txBox="1"/>
          <p:nvPr/>
        </p:nvSpPr>
        <p:spPr>
          <a:xfrm>
            <a:off x="1072055" y="1968279"/>
            <a:ext cx="755015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female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35559-1834-48A8-8164-84A026A271C3}"/>
              </a:ext>
            </a:extLst>
          </p:cNvPr>
          <p:cNvSpPr txBox="1"/>
          <p:nvPr/>
        </p:nvSpPr>
        <p:spPr>
          <a:xfrm>
            <a:off x="6589986" y="1950446"/>
            <a:ext cx="595035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22180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32CC95A-E29A-4962-922E-690D3BBA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95" y="26319"/>
            <a:ext cx="5303520" cy="33136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10BFDE-3426-4991-BE02-EBD210C5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79" y="11763"/>
            <a:ext cx="5303520" cy="32961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0E10032-E067-4D47-B052-2CEFCC7B8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95" y="3685359"/>
            <a:ext cx="5303520" cy="31726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E8CF1D8-11F7-4299-A423-8EF707F1A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752" y="3686904"/>
            <a:ext cx="5303520" cy="31710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F110DD-BFB0-4552-A029-BD0A34EFE34B}"/>
              </a:ext>
            </a:extLst>
          </p:cNvPr>
          <p:cNvCxnSpPr>
            <a:cxnSpLocks/>
          </p:cNvCxnSpPr>
          <p:nvPr/>
        </p:nvCxnSpPr>
        <p:spPr>
          <a:xfrm>
            <a:off x="6190183" y="-19926"/>
            <a:ext cx="0" cy="6858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8C757A-CDCC-4303-825A-D911875A9F15}"/>
              </a:ext>
            </a:extLst>
          </p:cNvPr>
          <p:cNvCxnSpPr/>
          <p:nvPr/>
        </p:nvCxnSpPr>
        <p:spPr>
          <a:xfrm>
            <a:off x="-29218" y="347715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2D1433-E6DC-43C5-91F5-8CE46781017F}"/>
              </a:ext>
            </a:extLst>
          </p:cNvPr>
          <p:cNvSpPr txBox="1"/>
          <p:nvPr/>
        </p:nvSpPr>
        <p:spPr>
          <a:xfrm>
            <a:off x="39784" y="1472688"/>
            <a:ext cx="5637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517B-568E-4346-B2F4-BC0CCBAC714C}"/>
              </a:ext>
            </a:extLst>
          </p:cNvPr>
          <p:cNvSpPr txBox="1"/>
          <p:nvPr/>
        </p:nvSpPr>
        <p:spPr>
          <a:xfrm>
            <a:off x="3019347" y="3346267"/>
            <a:ext cx="755015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female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E8A8B-C043-4FF1-A128-3EABFD8FE81A}"/>
              </a:ext>
            </a:extLst>
          </p:cNvPr>
          <p:cNvSpPr txBox="1"/>
          <p:nvPr/>
        </p:nvSpPr>
        <p:spPr>
          <a:xfrm>
            <a:off x="8723221" y="3346267"/>
            <a:ext cx="595035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B2EEB-A57C-4A12-BA13-2B83CE0DFDBB}"/>
              </a:ext>
            </a:extLst>
          </p:cNvPr>
          <p:cNvSpPr txBox="1"/>
          <p:nvPr/>
        </p:nvSpPr>
        <p:spPr>
          <a:xfrm>
            <a:off x="113105" y="5015981"/>
            <a:ext cx="4171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04B5C-7A83-4148-B9D3-738C9F284595}"/>
              </a:ext>
            </a:extLst>
          </p:cNvPr>
          <p:cNvSpPr/>
          <p:nvPr/>
        </p:nvSpPr>
        <p:spPr>
          <a:xfrm flipV="1">
            <a:off x="1103240" y="651133"/>
            <a:ext cx="4912004" cy="272039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2E4A3E-5100-4EBE-AEB4-CC8BC6092599}"/>
              </a:ext>
            </a:extLst>
          </p:cNvPr>
          <p:cNvSpPr/>
          <p:nvPr/>
        </p:nvSpPr>
        <p:spPr>
          <a:xfrm flipV="1">
            <a:off x="6723268" y="651133"/>
            <a:ext cx="4912004" cy="272039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1F1AEE-00E9-4328-88EF-D3C50DCC2EAF}"/>
              </a:ext>
            </a:extLst>
          </p:cNvPr>
          <p:cNvSpPr/>
          <p:nvPr/>
        </p:nvSpPr>
        <p:spPr>
          <a:xfrm flipV="1">
            <a:off x="1099384" y="2740505"/>
            <a:ext cx="4912004" cy="272039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F5E30-7661-46A6-B688-6211E1E5165F}"/>
              </a:ext>
            </a:extLst>
          </p:cNvPr>
          <p:cNvSpPr/>
          <p:nvPr/>
        </p:nvSpPr>
        <p:spPr>
          <a:xfrm flipV="1">
            <a:off x="6723268" y="2740505"/>
            <a:ext cx="4912004" cy="272039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ABBBF5-8C5A-4D5E-9575-69C8308C649D}"/>
              </a:ext>
            </a:extLst>
          </p:cNvPr>
          <p:cNvSpPr/>
          <p:nvPr/>
        </p:nvSpPr>
        <p:spPr>
          <a:xfrm>
            <a:off x="1046836" y="6249665"/>
            <a:ext cx="4912004" cy="582016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B9EA3F-F2AA-4291-AC7D-536B25A39B01}"/>
              </a:ext>
            </a:extLst>
          </p:cNvPr>
          <p:cNvSpPr/>
          <p:nvPr/>
        </p:nvSpPr>
        <p:spPr>
          <a:xfrm>
            <a:off x="1099384" y="3016298"/>
            <a:ext cx="4912004" cy="30111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BACE29-5F0E-4715-BDAC-698CB46D0FB6}"/>
              </a:ext>
            </a:extLst>
          </p:cNvPr>
          <p:cNvSpPr/>
          <p:nvPr/>
        </p:nvSpPr>
        <p:spPr>
          <a:xfrm>
            <a:off x="1099384" y="1848754"/>
            <a:ext cx="4912004" cy="272039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E6B7FF-FB77-49F2-BD3A-93BB9BBF4C8A}"/>
              </a:ext>
            </a:extLst>
          </p:cNvPr>
          <p:cNvSpPr/>
          <p:nvPr/>
        </p:nvSpPr>
        <p:spPr>
          <a:xfrm>
            <a:off x="6723268" y="340702"/>
            <a:ext cx="4912004" cy="272039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53F92F-5725-42F5-87CD-6F5F7C53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93" y="2405793"/>
            <a:ext cx="6126480" cy="4368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80BC3-FC94-403D-94E0-33CA8F58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7" y="84082"/>
            <a:ext cx="6126480" cy="4005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7C0BE-F20B-4007-AF34-73F34F9CA851}"/>
              </a:ext>
            </a:extLst>
          </p:cNvPr>
          <p:cNvSpPr txBox="1"/>
          <p:nvPr/>
        </p:nvSpPr>
        <p:spPr>
          <a:xfrm>
            <a:off x="8264873" y="592457"/>
            <a:ext cx="1511119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2019-20 LOR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ECA5B-4D3B-488F-99B9-8FC26B0091E8}"/>
              </a:ext>
            </a:extLst>
          </p:cNvPr>
          <p:cNvSpPr txBox="1"/>
          <p:nvPr/>
        </p:nvSpPr>
        <p:spPr>
          <a:xfrm>
            <a:off x="6814761" y="1125088"/>
            <a:ext cx="4688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Both ‘achieve’ and ‘Grindstone’ have outliers in both F and M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 MWU test.</a:t>
            </a:r>
          </a:p>
        </p:txBody>
      </p:sp>
    </p:spTree>
    <p:extLst>
      <p:ext uri="{BB962C8B-B14F-4D97-AF65-F5344CB8AC3E}">
        <p14:creationId xmlns:p14="http://schemas.microsoft.com/office/powerpoint/2010/main" val="276495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9A9FD-B132-4B87-B67D-FF7CAFA12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54"/>
            <a:ext cx="7589520" cy="2320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1B7A7-5D40-490B-ABD6-1F562A77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62" y="2288040"/>
            <a:ext cx="7589520" cy="27315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4B3B28-F083-4485-B13B-5158AA797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17104"/>
            <a:ext cx="7378995" cy="2631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0B38D-CAC6-40F6-A0DB-2F3F1518B74C}"/>
              </a:ext>
            </a:extLst>
          </p:cNvPr>
          <p:cNvSpPr txBox="1"/>
          <p:nvPr/>
        </p:nvSpPr>
        <p:spPr>
          <a:xfrm>
            <a:off x="7752112" y="753591"/>
            <a:ext cx="3555590" cy="83099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2019-20 data</a:t>
            </a:r>
          </a:p>
          <a:p>
            <a:pPr algn="ctr"/>
            <a:r>
              <a:rPr lang="en-US" sz="2400" dirty="0"/>
              <a:t>no sig using FDR correction</a:t>
            </a:r>
          </a:p>
        </p:txBody>
      </p:sp>
    </p:spTree>
    <p:extLst>
      <p:ext uri="{BB962C8B-B14F-4D97-AF65-F5344CB8AC3E}">
        <p14:creationId xmlns:p14="http://schemas.microsoft.com/office/powerpoint/2010/main" val="409169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1E74DC-2D06-43A1-A92E-A61A49B7B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03861"/>
              </p:ext>
            </p:extLst>
          </p:nvPr>
        </p:nvGraphicFramePr>
        <p:xfrm>
          <a:off x="1527543" y="228600"/>
          <a:ext cx="9136914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638">
                  <a:extLst>
                    <a:ext uri="{9D8B030D-6E8A-4147-A177-3AD203B41FA5}">
                      <a16:colId xmlns:a16="http://schemas.microsoft.com/office/drawing/2014/main" val="4055612713"/>
                    </a:ext>
                  </a:extLst>
                </a:gridCol>
                <a:gridCol w="3045638">
                  <a:extLst>
                    <a:ext uri="{9D8B030D-6E8A-4147-A177-3AD203B41FA5}">
                      <a16:colId xmlns:a16="http://schemas.microsoft.com/office/drawing/2014/main" val="3779534383"/>
                    </a:ext>
                  </a:extLst>
                </a:gridCol>
                <a:gridCol w="3045638">
                  <a:extLst>
                    <a:ext uri="{9D8B030D-6E8A-4147-A177-3AD203B41FA5}">
                      <a16:colId xmlns:a16="http://schemas.microsoft.com/office/drawing/2014/main" val="81845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Significance by FDR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Sidedness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7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Combined Obj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Online_pub_non_peer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Step_1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&lt;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Combined LOR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Achieve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8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Authentic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&lt;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38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Clout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Grindstone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42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2020-21 Obj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Online_pub_non_peer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2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Step_1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&lt;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5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2020-21 LOR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Authentic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&lt;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6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Clout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2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2020-21 PS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Ability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1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Achieve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25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Tone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63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826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101A2-D6A3-4471-A844-713F457BF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9"/>
          <a:stretch/>
        </p:blipFill>
        <p:spPr>
          <a:xfrm>
            <a:off x="0" y="881350"/>
            <a:ext cx="12192000" cy="57865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954F00-0B01-45FA-A61F-1FD0AF4079D9}"/>
              </a:ext>
            </a:extLst>
          </p:cNvPr>
          <p:cNvSpPr/>
          <p:nvPr/>
        </p:nvSpPr>
        <p:spPr>
          <a:xfrm>
            <a:off x="431800" y="1770119"/>
            <a:ext cx="996950" cy="4127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6C36A-36E6-43A9-AEFF-291405DDF73B}"/>
              </a:ext>
            </a:extLst>
          </p:cNvPr>
          <p:cNvSpPr/>
          <p:nvPr/>
        </p:nvSpPr>
        <p:spPr>
          <a:xfrm>
            <a:off x="1524000" y="1227586"/>
            <a:ext cx="1073150" cy="4536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FD53C77-48D3-4B30-8815-737E2BAEA707}"/>
              </a:ext>
            </a:extLst>
          </p:cNvPr>
          <p:cNvSpPr txBox="1">
            <a:spLocks/>
          </p:cNvSpPr>
          <p:nvPr/>
        </p:nvSpPr>
        <p:spPr>
          <a:xfrm>
            <a:off x="1428750" y="1901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2: substitute metric for Step 1 score? </a:t>
            </a:r>
          </a:p>
        </p:txBody>
      </p:sp>
    </p:spTree>
    <p:extLst>
      <p:ext uri="{BB962C8B-B14F-4D97-AF65-F5344CB8AC3E}">
        <p14:creationId xmlns:p14="http://schemas.microsoft.com/office/powerpoint/2010/main" val="16969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58A33-413F-40FA-8D5E-4C33DF531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9" b="5785"/>
          <a:stretch/>
        </p:blipFill>
        <p:spPr>
          <a:xfrm>
            <a:off x="0" y="381001"/>
            <a:ext cx="12192000" cy="62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1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65B48-DBF3-450E-AD13-0E612B83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552"/>
            <a:ext cx="12192000" cy="63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A743-653E-4114-AFF5-77E1E34D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Detailed/Extra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8DC1-B60A-4085-9FB4-9E83327A2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2019-20 data</a:t>
            </a:r>
          </a:p>
        </p:txBody>
      </p:sp>
    </p:spTree>
    <p:extLst>
      <p:ext uri="{BB962C8B-B14F-4D97-AF65-F5344CB8AC3E}">
        <p14:creationId xmlns:p14="http://schemas.microsoft.com/office/powerpoint/2010/main" val="164221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AB426F-29B5-4B86-9665-0A23E2B69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18276"/>
              </p:ext>
            </p:extLst>
          </p:nvPr>
        </p:nvGraphicFramePr>
        <p:xfrm>
          <a:off x="1323707" y="77091"/>
          <a:ext cx="9544586" cy="672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283">
                  <a:extLst>
                    <a:ext uri="{9D8B030D-6E8A-4147-A177-3AD203B41FA5}">
                      <a16:colId xmlns:a16="http://schemas.microsoft.com/office/drawing/2014/main" val="3788017216"/>
                    </a:ext>
                  </a:extLst>
                </a:gridCol>
                <a:gridCol w="2560962">
                  <a:extLst>
                    <a:ext uri="{9D8B030D-6E8A-4147-A177-3AD203B41FA5}">
                      <a16:colId xmlns:a16="http://schemas.microsoft.com/office/drawing/2014/main" val="2118809559"/>
                    </a:ext>
                  </a:extLst>
                </a:gridCol>
                <a:gridCol w="4213341">
                  <a:extLst>
                    <a:ext uri="{9D8B030D-6E8A-4147-A177-3AD203B41FA5}">
                      <a16:colId xmlns:a16="http://schemas.microsoft.com/office/drawing/2014/main" val="752749280"/>
                    </a:ext>
                  </a:extLst>
                </a:gridCol>
              </a:tblGrid>
              <a:tr h="41304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 Variables (10)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 Variables 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3187"/>
                  </a:ext>
                </a:extLst>
              </a:tr>
              <a:tr h="71293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 measures from an individual’s application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Qualities characterized from PS and LOR using the linguistic algorithm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80118"/>
                  </a:ext>
                </a:extLst>
              </a:tr>
              <a:tr h="41304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Step 1 score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Step 2 score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Peer Reviewed Journal Articles/Abstracts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Peer Reviewed Journal Articles/Abstracts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Book Chapter (Peer Reviewed)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Poster Presentation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Oral Presentation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Online Publication (Peer Reviewed)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Non Peer Reviewed Online Publication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Other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“step_1”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“step_2”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peer_art_abs</a:t>
                      </a:r>
                      <a:r>
                        <a:rPr lang="en-US" dirty="0"/>
                        <a:t>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extra_art_abs</a:t>
                      </a:r>
                      <a:r>
                        <a:rPr lang="en-US" dirty="0"/>
                        <a:t>”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book_chap</a:t>
                      </a:r>
                      <a:r>
                        <a:rPr lang="en-US" dirty="0"/>
                        <a:t>”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“poster”</a:t>
                      </a:r>
                    </a:p>
                    <a:p>
                      <a:pPr algn="ctr">
                        <a:spcBef>
                          <a:spcPts val="1400"/>
                        </a:spcBef>
                        <a:spcAft>
                          <a:spcPts val="1400"/>
                        </a:spcAft>
                      </a:pPr>
                      <a:r>
                        <a:rPr lang="en-US" dirty="0"/>
                        <a:t>“oral”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online_pub_peer</a:t>
                      </a:r>
                      <a:r>
                        <a:rPr lang="en-US" dirty="0"/>
                        <a:t>”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online_pub_non_peer</a:t>
                      </a:r>
                      <a:r>
                        <a:rPr lang="en-US" dirty="0"/>
                        <a:t>”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other_art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Standout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Ability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Grindstone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Teaching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Research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Analytic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Clout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Authentic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Tone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Achieve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Power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791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B7BF2D-3602-466B-A7E9-5ABD50846A81}"/>
              </a:ext>
            </a:extLst>
          </p:cNvPr>
          <p:cNvSpPr txBox="1"/>
          <p:nvPr/>
        </p:nvSpPr>
        <p:spPr>
          <a:xfrm>
            <a:off x="7017746" y="5857579"/>
            <a:ext cx="361353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For publication, need to </a:t>
            </a:r>
            <a:r>
              <a:rPr lang="en-US" b="1" dirty="0"/>
              <a:t>justify</a:t>
            </a:r>
            <a:r>
              <a:rPr lang="en-US" dirty="0"/>
              <a:t> why these variables were chosen among the 97 variables available. </a:t>
            </a:r>
          </a:p>
        </p:txBody>
      </p:sp>
    </p:spTree>
    <p:extLst>
      <p:ext uri="{BB962C8B-B14F-4D97-AF65-F5344CB8AC3E}">
        <p14:creationId xmlns:p14="http://schemas.microsoft.com/office/powerpoint/2010/main" val="348947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933E2D-DCAE-4244-B3A6-C04E63AD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458439"/>
            <a:ext cx="9478698" cy="2886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F5F158-59B2-469F-AAEC-257E7291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51" y="3579554"/>
            <a:ext cx="9535856" cy="2915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E138B-3809-4A6D-89DC-C8952E9C7A1E}"/>
              </a:ext>
            </a:extLst>
          </p:cNvPr>
          <p:cNvSpPr txBox="1"/>
          <p:nvPr/>
        </p:nvSpPr>
        <p:spPr>
          <a:xfrm>
            <a:off x="0" y="13595"/>
            <a:ext cx="1734207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2019-20 Obj</a:t>
            </a:r>
          </a:p>
        </p:txBody>
      </p:sp>
    </p:spTree>
    <p:extLst>
      <p:ext uri="{BB962C8B-B14F-4D97-AF65-F5344CB8AC3E}">
        <p14:creationId xmlns:p14="http://schemas.microsoft.com/office/powerpoint/2010/main" val="4098848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EDD10-CB4B-409F-B6D4-B64AF820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376811"/>
            <a:ext cx="8583223" cy="3096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5F1A8-A558-45C3-9C07-661698C0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8" y="3573137"/>
            <a:ext cx="8602275" cy="3096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37E98-263B-44A7-9BF9-598812250A35}"/>
              </a:ext>
            </a:extLst>
          </p:cNvPr>
          <p:cNvSpPr txBox="1"/>
          <p:nvPr/>
        </p:nvSpPr>
        <p:spPr>
          <a:xfrm>
            <a:off x="0" y="376811"/>
            <a:ext cx="1709314" cy="43088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2019-20 LOR</a:t>
            </a:r>
          </a:p>
        </p:txBody>
      </p:sp>
    </p:spTree>
    <p:extLst>
      <p:ext uri="{BB962C8B-B14F-4D97-AF65-F5344CB8AC3E}">
        <p14:creationId xmlns:p14="http://schemas.microsoft.com/office/powerpoint/2010/main" val="532156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0D5D96-94F9-4549-AD85-329E559D5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63" y="332943"/>
            <a:ext cx="8621328" cy="3096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F2F669-3189-4695-8D7A-F1BEF22981F3}"/>
              </a:ext>
            </a:extLst>
          </p:cNvPr>
          <p:cNvSpPr txBox="1"/>
          <p:nvPr/>
        </p:nvSpPr>
        <p:spPr>
          <a:xfrm>
            <a:off x="0" y="376811"/>
            <a:ext cx="1467068" cy="43088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2019-20 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5BF8A-EC8A-4C0E-9C48-87F84C535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579" y="3520976"/>
            <a:ext cx="857369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1E74DC-2D06-43A1-A92E-A61A49B7B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60862"/>
              </p:ext>
            </p:extLst>
          </p:nvPr>
        </p:nvGraphicFramePr>
        <p:xfrm>
          <a:off x="1527543" y="894850"/>
          <a:ext cx="913691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638">
                  <a:extLst>
                    <a:ext uri="{9D8B030D-6E8A-4147-A177-3AD203B41FA5}">
                      <a16:colId xmlns:a16="http://schemas.microsoft.com/office/drawing/2014/main" val="4055612713"/>
                    </a:ext>
                  </a:extLst>
                </a:gridCol>
                <a:gridCol w="3045638">
                  <a:extLst>
                    <a:ext uri="{9D8B030D-6E8A-4147-A177-3AD203B41FA5}">
                      <a16:colId xmlns:a16="http://schemas.microsoft.com/office/drawing/2014/main" val="3779534383"/>
                    </a:ext>
                  </a:extLst>
                </a:gridCol>
                <a:gridCol w="3045638">
                  <a:extLst>
                    <a:ext uri="{9D8B030D-6E8A-4147-A177-3AD203B41FA5}">
                      <a16:colId xmlns:a16="http://schemas.microsoft.com/office/drawing/2014/main" val="81845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MWU/t-test: Significance by FDR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Sidedness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7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Combined Obj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Online_pub_non_peer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Step_1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&lt;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Combined LOR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Achieve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8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Authentic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&lt;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38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Grindstone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42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2020-21 Obj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Online_pub_non_peer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2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Step_1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&lt;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5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2020-21 LOR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Authentic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&lt;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6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2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2020-21 PS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Ability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1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Achieve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25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Tone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 &gt; 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63484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178EC94-91F1-43F7-902A-FB10B7F73C3C}"/>
              </a:ext>
            </a:extLst>
          </p:cNvPr>
          <p:cNvSpPr txBox="1">
            <a:spLocks/>
          </p:cNvSpPr>
          <p:nvPr/>
        </p:nvSpPr>
        <p:spPr>
          <a:xfrm>
            <a:off x="1656020" y="136920"/>
            <a:ext cx="8879960" cy="7868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Mann-Whitney U / t-tests with FDR correction</a:t>
            </a: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D9897E95-EDC6-4924-86D2-039A408096AD}"/>
              </a:ext>
            </a:extLst>
          </p:cNvPr>
          <p:cNvSpPr/>
          <p:nvPr/>
        </p:nvSpPr>
        <p:spPr>
          <a:xfrm>
            <a:off x="10787369" y="1680476"/>
            <a:ext cx="153533" cy="2194560"/>
          </a:xfrm>
          <a:prstGeom prst="righ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A6B7E-F477-4D4E-86B0-0C6877D32999}"/>
              </a:ext>
            </a:extLst>
          </p:cNvPr>
          <p:cNvSpPr txBox="1"/>
          <p:nvPr/>
        </p:nvSpPr>
        <p:spPr>
          <a:xfrm>
            <a:off x="11063816" y="2546922"/>
            <a:ext cx="93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6 vars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D8F1392B-9864-4C2B-A287-5D085A5E5A81}"/>
              </a:ext>
            </a:extLst>
          </p:cNvPr>
          <p:cNvSpPr/>
          <p:nvPr/>
        </p:nvSpPr>
        <p:spPr>
          <a:xfrm>
            <a:off x="10787369" y="4080244"/>
            <a:ext cx="164592" cy="2651760"/>
          </a:xfrm>
          <a:prstGeom prst="righ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B0658-E72E-4A85-8A5A-096B67F54EBE}"/>
              </a:ext>
            </a:extLst>
          </p:cNvPr>
          <p:cNvSpPr txBox="1"/>
          <p:nvPr/>
        </p:nvSpPr>
        <p:spPr>
          <a:xfrm>
            <a:off x="11063816" y="5016335"/>
            <a:ext cx="93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7 vars</a:t>
            </a:r>
          </a:p>
        </p:txBody>
      </p:sp>
    </p:spTree>
    <p:extLst>
      <p:ext uri="{BB962C8B-B14F-4D97-AF65-F5344CB8AC3E}">
        <p14:creationId xmlns:p14="http://schemas.microsoft.com/office/powerpoint/2010/main" val="12234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6364-8F4F-49BE-A619-DE0BBD54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cycles combined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E607F-D3D8-4053-870F-AE343D6FF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2020-21 &amp; 2019-20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12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537B4-4587-4381-BBD4-6FB063A62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41" y="1969599"/>
            <a:ext cx="5257800" cy="3148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238B2-0ADE-495C-B77F-595617B6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9599"/>
            <a:ext cx="5257800" cy="31374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92A37C-25C6-45F4-9BAD-B454256FA921}"/>
              </a:ext>
            </a:extLst>
          </p:cNvPr>
          <p:cNvSpPr txBox="1">
            <a:spLocks/>
          </p:cNvSpPr>
          <p:nvPr/>
        </p:nvSpPr>
        <p:spPr>
          <a:xfrm>
            <a:off x="838200" y="543759"/>
            <a:ext cx="10515600" cy="8432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Normalcy Check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001F8-EF80-49D8-946B-A59E65C5DD8C}"/>
              </a:ext>
            </a:extLst>
          </p:cNvPr>
          <p:cNvSpPr txBox="1"/>
          <p:nvPr/>
        </p:nvSpPr>
        <p:spPr>
          <a:xfrm>
            <a:off x="838200" y="1259271"/>
            <a:ext cx="7507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Shapiro test: p &lt; 0.05 indicates absence of normality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0DD54-E187-4F2D-A6AC-CA030469CE83}"/>
              </a:ext>
            </a:extLst>
          </p:cNvPr>
          <p:cNvSpPr txBox="1"/>
          <p:nvPr/>
        </p:nvSpPr>
        <p:spPr>
          <a:xfrm>
            <a:off x="838200" y="5366692"/>
            <a:ext cx="10118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None of the objective variables have normal distributions. Cannot use t-test.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 the non-parametric equivalent of t-test: </a:t>
            </a:r>
            <a:r>
              <a:rPr lang="en-US" sz="2400" b="1" dirty="0"/>
              <a:t>Mann-Whitney U test</a:t>
            </a:r>
          </a:p>
        </p:txBody>
      </p:sp>
    </p:spTree>
    <p:extLst>
      <p:ext uri="{BB962C8B-B14F-4D97-AF65-F5344CB8AC3E}">
        <p14:creationId xmlns:p14="http://schemas.microsoft.com/office/powerpoint/2010/main" val="415160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269AF-030D-490B-937C-72E001DF1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89" y="282252"/>
            <a:ext cx="5029200" cy="3010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0C817-5A59-4F3A-9BB4-C4264708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517" y="282252"/>
            <a:ext cx="5029200" cy="3011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AB0AB-98E5-44F5-BC79-8275C280A425}"/>
              </a:ext>
            </a:extLst>
          </p:cNvPr>
          <p:cNvSpPr txBox="1"/>
          <p:nvPr/>
        </p:nvSpPr>
        <p:spPr>
          <a:xfrm>
            <a:off x="176176" y="1673467"/>
            <a:ext cx="55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0FEA4-6B0D-4B2F-B6CE-7A4FBFDA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89" y="3558948"/>
            <a:ext cx="5029200" cy="2993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25A1C-9011-4E83-AF8D-9F0F882B9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517" y="3535540"/>
            <a:ext cx="5029200" cy="3040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83D750-268F-447A-A56E-B3DE1F9A64C5}"/>
              </a:ext>
            </a:extLst>
          </p:cNvPr>
          <p:cNvSpPr txBox="1"/>
          <p:nvPr/>
        </p:nvSpPr>
        <p:spPr>
          <a:xfrm>
            <a:off x="248985" y="491065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23768-FB10-4638-8415-CA7117EB4362}"/>
              </a:ext>
            </a:extLst>
          </p:cNvPr>
          <p:cNvSpPr/>
          <p:nvPr/>
        </p:nvSpPr>
        <p:spPr>
          <a:xfrm flipV="1">
            <a:off x="1234874" y="2745745"/>
            <a:ext cx="9646276" cy="273900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DDDD8-D6F4-4C7D-8623-DC2D803CD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985" y="26882"/>
            <a:ext cx="8726201" cy="68311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111D1-7BDE-4B61-B865-DB1B7E5913A1}"/>
              </a:ext>
            </a:extLst>
          </p:cNvPr>
          <p:cNvSpPr txBox="1"/>
          <p:nvPr/>
        </p:nvSpPr>
        <p:spPr>
          <a:xfrm>
            <a:off x="8897186" y="865505"/>
            <a:ext cx="312382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Examine the reasons for the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Outliers here most likely represent </a:t>
            </a:r>
            <a:r>
              <a:rPr lang="en-US" sz="2300" i="1" dirty="0"/>
              <a:t>natural variation </a:t>
            </a:r>
            <a:r>
              <a:rPr lang="en-US" sz="2300" dirty="0"/>
              <a:t>of the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Keep the outliers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Use non-parametric tests as they are robust to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Mann–Whitney U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544A57-7B21-40B5-931A-C8DB3186A21C}"/>
              </a:ext>
            </a:extLst>
          </p:cNvPr>
          <p:cNvSpPr/>
          <p:nvPr/>
        </p:nvSpPr>
        <p:spPr>
          <a:xfrm>
            <a:off x="2850808" y="865505"/>
            <a:ext cx="512956" cy="7848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DF795F-BAC3-4C63-BE82-0E7DCC0E4A04}"/>
              </a:ext>
            </a:extLst>
          </p:cNvPr>
          <p:cNvSpPr/>
          <p:nvPr/>
        </p:nvSpPr>
        <p:spPr>
          <a:xfrm>
            <a:off x="6480986" y="977017"/>
            <a:ext cx="382859" cy="3791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EE3539-795A-43EB-B802-6B6C1CDB279E}"/>
              </a:ext>
            </a:extLst>
          </p:cNvPr>
          <p:cNvSpPr/>
          <p:nvPr/>
        </p:nvSpPr>
        <p:spPr>
          <a:xfrm>
            <a:off x="2915856" y="5802924"/>
            <a:ext cx="382859" cy="3791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EF9BE2-D2D0-4029-B4C3-EEBB7AE222E1}"/>
              </a:ext>
            </a:extLst>
          </p:cNvPr>
          <p:cNvSpPr/>
          <p:nvPr/>
        </p:nvSpPr>
        <p:spPr>
          <a:xfrm>
            <a:off x="6480986" y="5947891"/>
            <a:ext cx="382859" cy="3791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E6483-152B-47B7-A75B-C63B7B4E95E8}"/>
              </a:ext>
            </a:extLst>
          </p:cNvPr>
          <p:cNvSpPr txBox="1"/>
          <p:nvPr/>
        </p:nvSpPr>
        <p:spPr>
          <a:xfrm>
            <a:off x="0" y="147146"/>
            <a:ext cx="157100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Combined LOR</a:t>
            </a:r>
          </a:p>
        </p:txBody>
      </p:sp>
    </p:spTree>
    <p:extLst>
      <p:ext uri="{BB962C8B-B14F-4D97-AF65-F5344CB8AC3E}">
        <p14:creationId xmlns:p14="http://schemas.microsoft.com/office/powerpoint/2010/main" val="4501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A8B57-3614-4FC0-BFD8-1D064A64F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48" y="284172"/>
            <a:ext cx="9888330" cy="2867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40BDD-415C-4B8B-8E5A-29BD03A58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79" y="3459823"/>
            <a:ext cx="9888330" cy="29531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1376CA-695C-46FF-8BD9-02F13D3D5FAD}"/>
              </a:ext>
            </a:extLst>
          </p:cNvPr>
          <p:cNvSpPr/>
          <p:nvPr/>
        </p:nvSpPr>
        <p:spPr>
          <a:xfrm>
            <a:off x="1057662" y="2682635"/>
            <a:ext cx="8458478" cy="23068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F6C8C-2D54-4041-B188-FD5E5389910A}"/>
              </a:ext>
            </a:extLst>
          </p:cNvPr>
          <p:cNvSpPr/>
          <p:nvPr/>
        </p:nvSpPr>
        <p:spPr>
          <a:xfrm>
            <a:off x="954880" y="4705718"/>
            <a:ext cx="8458478" cy="23068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F3703-732D-4440-8C17-2DB94E04FED6}"/>
              </a:ext>
            </a:extLst>
          </p:cNvPr>
          <p:cNvSpPr/>
          <p:nvPr/>
        </p:nvSpPr>
        <p:spPr>
          <a:xfrm>
            <a:off x="954880" y="5906463"/>
            <a:ext cx="8458478" cy="23068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1D6E87-BF87-4488-80C1-8DE8FA3226C6}"/>
              </a:ext>
            </a:extLst>
          </p:cNvPr>
          <p:cNvSpPr txBox="1"/>
          <p:nvPr/>
        </p:nvSpPr>
        <p:spPr>
          <a:xfrm>
            <a:off x="10662414" y="284172"/>
            <a:ext cx="15295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Combined Obj</a:t>
            </a:r>
          </a:p>
        </p:txBody>
      </p:sp>
    </p:spTree>
    <p:extLst>
      <p:ext uri="{BB962C8B-B14F-4D97-AF65-F5344CB8AC3E}">
        <p14:creationId xmlns:p14="http://schemas.microsoft.com/office/powerpoint/2010/main" val="90930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8599</TotalTime>
  <Words>747</Words>
  <Application>Microsoft Office PowerPoint</Application>
  <PresentationFormat>Widescreen</PresentationFormat>
  <Paragraphs>212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ERAS Linguistics Statistical Analyses</vt:lpstr>
      <vt:lpstr>Overview</vt:lpstr>
      <vt:lpstr>PowerPoint Presentation</vt:lpstr>
      <vt:lpstr>PowerPoint Presentation</vt:lpstr>
      <vt:lpstr>Two cycles combined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2020-21 Dataset</vt:lpstr>
      <vt:lpstr>Normalcy Check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2019-2020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Detailed/Extra slides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Ho</dc:creator>
  <cp:lastModifiedBy>Tiffany Ho</cp:lastModifiedBy>
  <cp:revision>26</cp:revision>
  <dcterms:created xsi:type="dcterms:W3CDTF">2022-01-23T22:10:05Z</dcterms:created>
  <dcterms:modified xsi:type="dcterms:W3CDTF">2022-02-26T15:18:28Z</dcterms:modified>
</cp:coreProperties>
</file>