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5" r:id="rId3"/>
    <p:sldId id="261" r:id="rId4"/>
    <p:sldId id="264" r:id="rId5"/>
    <p:sldId id="266" r:id="rId6"/>
    <p:sldId id="263" r:id="rId7"/>
    <p:sldId id="282" r:id="rId8"/>
    <p:sldId id="269" r:id="rId9"/>
    <p:sldId id="258" r:id="rId10"/>
    <p:sldId id="260" r:id="rId11"/>
    <p:sldId id="286" r:id="rId12"/>
    <p:sldId id="262" r:id="rId13"/>
    <p:sldId id="267" r:id="rId14"/>
    <p:sldId id="268" r:id="rId15"/>
    <p:sldId id="287" r:id="rId16"/>
    <p:sldId id="278" r:id="rId17"/>
    <p:sldId id="290" r:id="rId18"/>
    <p:sldId id="270" r:id="rId19"/>
    <p:sldId id="274" r:id="rId20"/>
    <p:sldId id="289" r:id="rId21"/>
    <p:sldId id="288" r:id="rId22"/>
    <p:sldId id="291" r:id="rId23"/>
    <p:sldId id="275" r:id="rId24"/>
    <p:sldId id="276" r:id="rId25"/>
    <p:sldId id="280" r:id="rId26"/>
    <p:sldId id="281" r:id="rId27"/>
    <p:sldId id="295" r:id="rId28"/>
    <p:sldId id="300" r:id="rId29"/>
    <p:sldId id="303" r:id="rId30"/>
    <p:sldId id="301" r:id="rId31"/>
    <p:sldId id="302" r:id="rId32"/>
    <p:sldId id="292" r:id="rId33"/>
    <p:sldId id="296" r:id="rId34"/>
    <p:sldId id="293" r:id="rId35"/>
    <p:sldId id="297" r:id="rId36"/>
    <p:sldId id="283" r:id="rId37"/>
    <p:sldId id="284" r:id="rId38"/>
    <p:sldId id="25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79" autoAdjust="0"/>
  </p:normalViewPr>
  <p:slideViewPr>
    <p:cSldViewPr snapToGrid="0">
      <p:cViewPr varScale="1">
        <p:scale>
          <a:sx n="58" d="100"/>
          <a:sy n="58"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E9BE5-1E5C-40BC-8B8B-138879D63244}" type="datetimeFigureOut">
              <a:rPr lang="en-US" smtClean="0"/>
              <a:t>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DB6A6-63F1-4F42-A819-9DF713235B81}" type="slidenum">
              <a:rPr lang="en-US" smtClean="0"/>
              <a:t>‹#›</a:t>
            </a:fld>
            <a:endParaRPr lang="en-US"/>
          </a:p>
        </p:txBody>
      </p:sp>
    </p:spTree>
    <p:extLst>
      <p:ext uri="{BB962C8B-B14F-4D97-AF65-F5344CB8AC3E}">
        <p14:creationId xmlns:p14="http://schemas.microsoft.com/office/powerpoint/2010/main" val="36571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ype_I_and_type_II_error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Familywise_error_rate"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atisticsbyjim.com/glossary/outliers/"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statisticsbyjim.com/hypothesis-testing/nonparametric-parametric-tests/" TargetMode="External"/><Relationship Id="rId5" Type="http://schemas.openxmlformats.org/officeDocument/2006/relationships/hyperlink" Target="https://statisticsbyjim.com/glossary/sample/" TargetMode="External"/><Relationship Id="rId4" Type="http://schemas.openxmlformats.org/officeDocument/2006/relationships/hyperlink" Target="https://statisticsbyjim.com/glossary/power/"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Model_selec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Overfitting" TargetMode="External"/><Relationship Id="rId5" Type="http://schemas.openxmlformats.org/officeDocument/2006/relationships/hyperlink" Target="https://en.wikipedia.org/wiki/Akaike_information_criterion" TargetMode="External"/><Relationship Id="rId4" Type="http://schemas.openxmlformats.org/officeDocument/2006/relationships/hyperlink" Target="https://en.wikipedia.org/wiki/Likelihood_fun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FWER is the probability of making at least one </a:t>
            </a:r>
            <a:r>
              <a:rPr lang="en-US" b="0" i="0" u="none" strike="noStrike" dirty="0">
                <a:solidFill>
                  <a:srgbClr val="0645AD"/>
                </a:solidFill>
                <a:effectLst/>
                <a:latin typeface="Arial" panose="020B0604020202020204" pitchFamily="34" charset="0"/>
                <a:hlinkClick r:id="rId3" tooltip="Type I and type II errors"/>
              </a:rPr>
              <a:t>type I error</a:t>
            </a:r>
            <a:r>
              <a:rPr lang="en-US" b="0" i="0" dirty="0">
                <a:solidFill>
                  <a:srgbClr val="202122"/>
                </a:solidFill>
                <a:effectLst/>
                <a:latin typeface="Arial" panose="020B0604020202020204" pitchFamily="34" charset="0"/>
              </a:rPr>
              <a:t> in the family</a:t>
            </a:r>
          </a:p>
          <a:p>
            <a:r>
              <a:rPr lang="en-US" b="0" i="0" dirty="0">
                <a:solidFill>
                  <a:srgbClr val="202122"/>
                </a:solidFill>
                <a:effectLst/>
                <a:latin typeface="Arial" panose="020B0604020202020204" pitchFamily="34" charset="0"/>
              </a:rPr>
              <a:t>by assuring FWER &lt;= alpha, the probability of making one or more </a:t>
            </a:r>
            <a:r>
              <a:rPr lang="en-US" b="0" i="0" u="none" strike="noStrike" dirty="0">
                <a:solidFill>
                  <a:srgbClr val="0645AD"/>
                </a:solidFill>
                <a:effectLst/>
                <a:latin typeface="Arial" panose="020B0604020202020204" pitchFamily="34" charset="0"/>
                <a:hlinkClick r:id="rId3" tooltip="Type I and type II errors"/>
              </a:rPr>
              <a:t>type I errors</a:t>
            </a:r>
            <a:r>
              <a:rPr lang="en-US" b="0" i="0" dirty="0">
                <a:solidFill>
                  <a:srgbClr val="202122"/>
                </a:solidFill>
                <a:effectLst/>
                <a:latin typeface="Arial" panose="020B0604020202020204" pitchFamily="34" charset="0"/>
              </a:rPr>
              <a:t> in the family is controlled at level alpha</a:t>
            </a:r>
          </a:p>
          <a:p>
            <a:r>
              <a:rPr lang="en-US" b="0" i="0" dirty="0">
                <a:solidFill>
                  <a:srgbClr val="202122"/>
                </a:solidFill>
                <a:effectLst/>
                <a:latin typeface="Arial" panose="020B0604020202020204" pitchFamily="34" charset="0"/>
              </a:rPr>
              <a:t>The Bonferroni correction rejects the null hypothesis for each {\</a:t>
            </a:r>
            <a:r>
              <a:rPr lang="en-US" b="0" i="0" dirty="0" err="1">
                <a:solidFill>
                  <a:srgbClr val="202122"/>
                </a:solidFill>
                <a:effectLst/>
                <a:latin typeface="Arial" panose="020B0604020202020204" pitchFamily="34" charset="0"/>
              </a:rPr>
              <a:t>displaystyle</a:t>
            </a:r>
            <a:r>
              <a:rPr lang="en-US" b="0" i="0" dirty="0">
                <a:solidFill>
                  <a:srgbClr val="202122"/>
                </a:solidFill>
                <a:effectLst/>
                <a:latin typeface="Arial" panose="020B0604020202020204" pitchFamily="34" charset="0"/>
              </a:rPr>
              <a:t> p_{</a:t>
            </a:r>
            <a:r>
              <a:rPr lang="en-US" b="0" i="0" dirty="0" err="1">
                <a:solidFill>
                  <a:srgbClr val="202122"/>
                </a:solidFill>
                <a:effectLst/>
                <a:latin typeface="Arial" panose="020B0604020202020204" pitchFamily="34" charset="0"/>
              </a:rPr>
              <a:t>i</a:t>
            </a:r>
            <a:r>
              <a:rPr lang="en-US" b="0" i="0" dirty="0">
                <a:solidFill>
                  <a:srgbClr val="202122"/>
                </a:solidFill>
                <a:effectLst/>
                <a:latin typeface="Arial" panose="020B0604020202020204" pitchFamily="34" charset="0"/>
              </a:rPr>
              <a:t>}\</a:t>
            </a:r>
            <a:r>
              <a:rPr lang="en-US" b="0" i="0" dirty="0" err="1">
                <a:solidFill>
                  <a:srgbClr val="202122"/>
                </a:solidFill>
                <a:effectLst/>
                <a:latin typeface="Arial" panose="020B0604020202020204" pitchFamily="34" charset="0"/>
              </a:rPr>
              <a:t>leq</a:t>
            </a:r>
            <a:r>
              <a:rPr lang="en-US" b="0" i="0" dirty="0">
                <a:solidFill>
                  <a:srgbClr val="202122"/>
                </a:solidFill>
                <a:effectLst/>
                <a:latin typeface="Arial" panose="020B0604020202020204" pitchFamily="34" charset="0"/>
              </a:rPr>
              <a:t> {\frac {\alpha }{m}}}, thereby controlling the </a:t>
            </a:r>
            <a:r>
              <a:rPr lang="en-US" b="0" i="0" u="none" strike="noStrike" dirty="0">
                <a:solidFill>
                  <a:srgbClr val="0645AD"/>
                </a:solidFill>
                <a:effectLst/>
                <a:latin typeface="Arial" panose="020B0604020202020204" pitchFamily="34" charset="0"/>
                <a:hlinkClick r:id="rId4" tooltip="Familywise error rate"/>
              </a:rPr>
              <a:t>FWER</a:t>
            </a:r>
            <a:r>
              <a:rPr lang="en-US" b="0" i="0" dirty="0">
                <a:solidFill>
                  <a:srgbClr val="202122"/>
                </a:solidFill>
                <a:effectLst/>
                <a:latin typeface="Arial" panose="020B0604020202020204" pitchFamily="34" charset="0"/>
              </a:rPr>
              <a:t> at {\</a:t>
            </a:r>
            <a:r>
              <a:rPr lang="en-US" b="0" i="0" dirty="0" err="1">
                <a:solidFill>
                  <a:srgbClr val="202122"/>
                </a:solidFill>
                <a:effectLst/>
                <a:latin typeface="Arial" panose="020B0604020202020204" pitchFamily="34" charset="0"/>
              </a:rPr>
              <a:t>displaystyle</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leq</a:t>
            </a:r>
            <a:r>
              <a:rPr lang="en-US" b="0" i="0" dirty="0">
                <a:solidFill>
                  <a:srgbClr val="202122"/>
                </a:solidFill>
                <a:effectLst/>
                <a:latin typeface="Arial" panose="020B0604020202020204" pitchFamily="34" charset="0"/>
              </a:rPr>
              <a:t> \alpha }.</a:t>
            </a:r>
          </a:p>
          <a:p>
            <a:r>
              <a:rPr lang="en-US" b="0" i="0" dirty="0">
                <a:solidFill>
                  <a:srgbClr val="202122"/>
                </a:solidFill>
                <a:effectLst/>
                <a:latin typeface="Arial" panose="020B0604020202020204" pitchFamily="34" charset="0"/>
              </a:rPr>
              <a:t>FN = Type 2 error; power  =  1 – FN = TP</a:t>
            </a:r>
          </a:p>
          <a:p>
            <a:r>
              <a:rPr lang="en-US" b="0" i="0" dirty="0">
                <a:solidFill>
                  <a:srgbClr val="202122"/>
                </a:solidFill>
                <a:effectLst/>
                <a:latin typeface="Arial" panose="020B0604020202020204" pitchFamily="34" charset="0"/>
              </a:rPr>
              <a:t>FP = Type 1 error; 1 – FP = TN</a:t>
            </a:r>
          </a:p>
          <a:p>
            <a:r>
              <a:rPr lang="en-US" b="0" i="0" dirty="0">
                <a:solidFill>
                  <a:srgbClr val="202122"/>
                </a:solidFill>
                <a:effectLst/>
                <a:latin typeface="Arial" panose="020B0604020202020204" pitchFamily="34" charset="0"/>
              </a:rPr>
              <a:t> 0.05 / 8 = 0.00625 = 0.625%</a:t>
            </a:r>
          </a:p>
        </p:txBody>
      </p:sp>
      <p:sp>
        <p:nvSpPr>
          <p:cNvPr id="4" name="Slide Number Placeholder 3"/>
          <p:cNvSpPr>
            <a:spLocks noGrp="1"/>
          </p:cNvSpPr>
          <p:nvPr>
            <p:ph type="sldNum" sz="quarter" idx="5"/>
          </p:nvPr>
        </p:nvSpPr>
        <p:spPr/>
        <p:txBody>
          <a:bodyPr/>
          <a:lstStyle/>
          <a:p>
            <a:fld id="{DA0DB6A6-63F1-4F42-A819-9DF713235B81}" type="slidenum">
              <a:rPr lang="en-US" smtClean="0"/>
              <a:t>4</a:t>
            </a:fld>
            <a:endParaRPr lang="en-US"/>
          </a:p>
        </p:txBody>
      </p:sp>
    </p:spTree>
    <p:extLst>
      <p:ext uri="{BB962C8B-B14F-4D97-AF65-F5344CB8AC3E}">
        <p14:creationId xmlns:p14="http://schemas.microsoft.com/office/powerpoint/2010/main" val="217429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to remove outliers and how to analyze data when they are present? </a:t>
            </a:r>
          </a:p>
          <a:p>
            <a:endParaRPr lang="en-US" dirty="0"/>
          </a:p>
          <a:p>
            <a:pPr marL="0" marR="0">
              <a:lnSpc>
                <a:spcPct val="107000"/>
              </a:lnSpc>
              <a:spcBef>
                <a:spcPts val="0"/>
              </a:spcBef>
              <a:spcAft>
                <a:spcPts val="1950"/>
              </a:spcAft>
            </a:pPr>
            <a:r>
              <a:rPr lang="en-US"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Outliers</a:t>
            </a: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 can distort statistical analyses and violate their assumptions. Resisting the temptation to remove outliers inappropriately can be difficult. Outliers increase the variability in your data, which decreases statistical </a:t>
            </a:r>
            <a:r>
              <a:rPr lang="en-US"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4"/>
              </a:rPr>
              <a:t>power</a:t>
            </a: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 Consequently, excluding outliers can cause your results to become statistically significant.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lnSpc>
                <a:spcPct val="107000"/>
              </a:lnSpc>
              <a:spcBef>
                <a:spcPts val="0"/>
              </a:spcBef>
              <a:spcAft>
                <a:spcPts val="1950"/>
              </a:spcAft>
            </a:pPr>
            <a:endPar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1950"/>
              </a:spcAft>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However, removing outliers is legitimate only for specific reasons. If the outlier in question is:</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A measurement / data entry error: correct the error if possible. If you can’t fix it, remove that observation because you know it’s incorrect.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Not a part of the population you are studying (i.e., unusual properties or conditions), you can legitimately remove the outlier.</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800100" marR="0" lvl="1" indent="-342900">
              <a:lnSpc>
                <a:spcPct val="107000"/>
              </a:lnSpc>
              <a:spcBef>
                <a:spcPts val="0"/>
              </a:spcBef>
              <a:spcAft>
                <a:spcPts val="0"/>
              </a:spcAft>
              <a:buFont typeface="Arial" panose="020B0604020202020204" pitchFamily="34" charset="0"/>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you must be able to attribute a specific cause or reason for why that </a:t>
            </a:r>
            <a:r>
              <a:rPr lang="en-US" sz="18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5"/>
              </a:rPr>
              <a:t>sample</a:t>
            </a: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 item does not fit your target population.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A natural part of the population you are studying, you should not remove it.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800100" marR="0" lvl="1" indent="-342900">
              <a:lnSpc>
                <a:spcPct val="107000"/>
              </a:lnSpc>
              <a:spcBef>
                <a:spcPts val="0"/>
              </a:spcBef>
              <a:spcAft>
                <a:spcPts val="1950"/>
              </a:spcAft>
              <a:buFont typeface="Arial" panose="020B0604020202020204" pitchFamily="34" charset="0"/>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All data distributions have a spread of values. Extreme values can occur, but they have lower probabilities. If your sample size is large enough, you’re bound to obtain unusual values. In a normal distribution, approximately 1 in 340 observations will be at least three standard deviations away from the mean. However, random chance might include extreme values in smaller datasets! In other words, the process or population you’re studying might produce weird values naturally. There’s nothing wrong with these data points. They’re unusual, but they are a normal part of the data distribution.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marR="0" lvl="1" indent="-342900">
              <a:lnSpc>
                <a:spcPct val="107000"/>
              </a:lnSpc>
              <a:spcBef>
                <a:spcPts val="0"/>
              </a:spcBef>
              <a:spcAft>
                <a:spcPts val="1950"/>
              </a:spcAft>
              <a:buFont typeface="Arial" panose="020B0604020202020204" pitchFamily="34" charset="0"/>
              <a:buChar char="-"/>
            </a:pPr>
            <a:r>
              <a:rPr lang="en-US" sz="1800" dirty="0">
                <a:solidFill>
                  <a:srgbClr val="767673"/>
                </a:solidFill>
                <a:effectLst/>
                <a:latin typeface="Arial" panose="020B0604020202020204" pitchFamily="34" charset="0"/>
                <a:ea typeface="Times New Roman" panose="02020603050405020304" pitchFamily="18" charset="0"/>
                <a:cs typeface="Times New Roman" panose="02020603050405020304" pitchFamily="18" charset="0"/>
              </a:rPr>
              <a:t>If there is no justifiable reason to remove that point, we should leave it in even when the data point is influential. It’s bad practice to remove data points simply to produce a better fitting model or statistically significant results.</a:t>
            </a:r>
            <a:endParaRPr lang="en-US" dirty="0"/>
          </a:p>
          <a:p>
            <a:endParaRPr lang="en-US" dirty="0"/>
          </a:p>
          <a:p>
            <a:r>
              <a:rPr lang="en-US" b="0" i="0" u="none" strike="noStrike" dirty="0">
                <a:solidFill>
                  <a:srgbClr val="27968B"/>
                </a:solidFill>
                <a:effectLst/>
                <a:latin typeface="droid sans"/>
                <a:hlinkClick r:id="rId6"/>
              </a:rPr>
              <a:t>Nonparametric hypothesis tests are robust to outliers</a:t>
            </a:r>
            <a:r>
              <a:rPr lang="en-US" b="0" i="0" u="none" strike="noStrike" dirty="0">
                <a:solidFill>
                  <a:srgbClr val="767673"/>
                </a:solidFill>
                <a:effectLst/>
                <a:latin typeface="droid sans"/>
              </a:rPr>
              <a:t> -</a:t>
            </a:r>
            <a:r>
              <a:rPr lang="en-US" b="0" i="0" dirty="0">
                <a:solidFill>
                  <a:srgbClr val="767673"/>
                </a:solidFill>
                <a:effectLst/>
                <a:latin typeface="droid sans"/>
              </a:rPr>
              <a:t> outliers won’t necessarily violate their assumptions or distort their results.</a:t>
            </a:r>
            <a:endParaRPr lang="en-US" dirty="0"/>
          </a:p>
          <a:p>
            <a:r>
              <a:rPr lang="en-US" dirty="0"/>
              <a:t>https://statisticsbyjim.com/basics/remove-outliers/#:~:text=Removing%20outliers%20is%20legitimate%20only,area%20and%20data%20collection%20process.&amp;text=Outliers%20increase%20the%20variability%20in,results%20to%20become%20statistically%20significant.</a:t>
            </a: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29</a:t>
            </a:fld>
            <a:endParaRPr lang="en-US"/>
          </a:p>
        </p:txBody>
      </p:sp>
    </p:spTree>
    <p:extLst>
      <p:ext uri="{BB962C8B-B14F-4D97-AF65-F5344CB8AC3E}">
        <p14:creationId xmlns:p14="http://schemas.microsoft.com/office/powerpoint/2010/main" val="360440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non parametric when normal – </a:t>
            </a:r>
          </a:p>
          <a:p>
            <a:pPr marL="228600" indent="-228600">
              <a:buFont typeface="+mj-lt"/>
              <a:buAutoNum type="arabicPeriod"/>
            </a:pPr>
            <a:r>
              <a:rPr lang="en-US" dirty="0"/>
              <a:t>https://stats.stackexchange.com/questions/376394/what-will-happen-if-i-use-a-nonparametric-test-with-normally-distributed-data</a:t>
            </a:r>
          </a:p>
          <a:p>
            <a:pPr marL="228600" indent="-228600">
              <a:buFont typeface="+mj-lt"/>
              <a:buAutoNum type="arabicPeriod"/>
            </a:pPr>
            <a:r>
              <a:rPr lang="en-US" dirty="0"/>
              <a:t>https://www.analyticsvidhya.com/blog/2017/11/a-guide-to-conduct-analysis-using-non-parametric-tests/</a:t>
            </a:r>
          </a:p>
        </p:txBody>
      </p:sp>
      <p:sp>
        <p:nvSpPr>
          <p:cNvPr id="4" name="Slide Number Placeholder 3"/>
          <p:cNvSpPr>
            <a:spLocks noGrp="1"/>
          </p:cNvSpPr>
          <p:nvPr>
            <p:ph type="sldNum" sz="quarter" idx="5"/>
          </p:nvPr>
        </p:nvSpPr>
        <p:spPr/>
        <p:txBody>
          <a:bodyPr/>
          <a:lstStyle/>
          <a:p>
            <a:fld id="{DA0DB6A6-63F1-4F42-A819-9DF713235B81}" type="slidenum">
              <a:rPr lang="en-US" smtClean="0"/>
              <a:t>30</a:t>
            </a:fld>
            <a:endParaRPr lang="en-US"/>
          </a:p>
        </p:txBody>
      </p:sp>
    </p:spTree>
    <p:extLst>
      <p:ext uri="{BB962C8B-B14F-4D97-AF65-F5344CB8AC3E}">
        <p14:creationId xmlns:p14="http://schemas.microsoft.com/office/powerpoint/2010/main" val="426723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believe there are fundamental differences that contribute to the making of the two applicant pools, then do separate analyses. Otherwise combine them. </a:t>
            </a:r>
          </a:p>
        </p:txBody>
      </p:sp>
      <p:sp>
        <p:nvSpPr>
          <p:cNvPr id="4" name="Slide Number Placeholder 3"/>
          <p:cNvSpPr>
            <a:spLocks noGrp="1"/>
          </p:cNvSpPr>
          <p:nvPr>
            <p:ph type="sldNum" sz="quarter" idx="5"/>
          </p:nvPr>
        </p:nvSpPr>
        <p:spPr/>
        <p:txBody>
          <a:bodyPr/>
          <a:lstStyle/>
          <a:p>
            <a:fld id="{DA0DB6A6-63F1-4F42-A819-9DF713235B81}" type="slidenum">
              <a:rPr lang="en-US" smtClean="0"/>
              <a:t>32</a:t>
            </a:fld>
            <a:endParaRPr lang="en-US"/>
          </a:p>
        </p:txBody>
      </p:sp>
    </p:spTree>
    <p:extLst>
      <p:ext uri="{BB962C8B-B14F-4D97-AF65-F5344CB8AC3E}">
        <p14:creationId xmlns:p14="http://schemas.microsoft.com/office/powerpoint/2010/main" val="53581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PMingLiU" panose="02020500000000000000" pitchFamily="18" charset="-120"/>
                <a:cs typeface="Times New Roman" panose="02020603050405020304" pitchFamily="18" charset="0"/>
              </a:rPr>
              <a:t>The idea of the FDR is to try to achieve the smallest possible fraction of false signals among all those that appear to be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Power is the probability of avoiding a Type II error.</a:t>
            </a:r>
            <a:endParaRPr lang="en-US" sz="12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5</a:t>
            </a:fld>
            <a:endParaRPr lang="en-US"/>
          </a:p>
        </p:txBody>
      </p:sp>
    </p:spTree>
    <p:extLst>
      <p:ext uri="{BB962C8B-B14F-4D97-AF65-F5344CB8AC3E}">
        <p14:creationId xmlns:p14="http://schemas.microsoft.com/office/powerpoint/2010/main" val="89498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6</a:t>
            </a:fld>
            <a:endParaRPr lang="en-US"/>
          </a:p>
        </p:txBody>
      </p:sp>
    </p:spTree>
    <p:extLst>
      <p:ext uri="{BB962C8B-B14F-4D97-AF65-F5344CB8AC3E}">
        <p14:creationId xmlns:p14="http://schemas.microsoft.com/office/powerpoint/2010/main" val="271893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why FDR over Bonferroni</a:t>
            </a:r>
          </a:p>
          <a:p>
            <a:r>
              <a:rPr lang="en-US" dirty="0"/>
              <a:t>Data visualization: https://www.datanovia.com/en/blog/how-to-perform-t-test-for-multiple-groups-in-r/</a:t>
            </a: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9</a:t>
            </a:fld>
            <a:endParaRPr lang="en-US"/>
          </a:p>
        </p:txBody>
      </p:sp>
    </p:spTree>
    <p:extLst>
      <p:ext uri="{BB962C8B-B14F-4D97-AF65-F5344CB8AC3E}">
        <p14:creationId xmlns:p14="http://schemas.microsoft.com/office/powerpoint/2010/main" val="23269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fontAlgn="base">
              <a:spcBef>
                <a:spcPts val="0"/>
              </a:spcBef>
            </a:pPr>
            <a:r>
              <a:rPr lang="en-US" sz="1800" dirty="0">
                <a:solidFill>
                  <a:srgbClr val="232629"/>
                </a:solidFill>
                <a:effectLst/>
                <a:latin typeface="Segoe UI" panose="020B0502040204020203" pitchFamily="34" charset="0"/>
                <a:ea typeface="Times New Roman" panose="02020603050405020304" pitchFamily="18" charset="0"/>
              </a:rPr>
              <a:t>ADD TWO MORE for both LOR and PS: Achieve &amp; Power </a:t>
            </a: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pPr marL="0" marR="0" fontAlgn="base">
              <a:spcBef>
                <a:spcPts val="0"/>
              </a:spcBef>
            </a:pPr>
            <a:r>
              <a:rPr lang="en-US" sz="1800" dirty="0">
                <a:solidFill>
                  <a:srgbClr val="232629"/>
                </a:solidFill>
                <a:effectLst/>
                <a:latin typeface="Segoe UI" panose="020B0502040204020203" pitchFamily="34" charset="0"/>
                <a:ea typeface="Times New Roman" panose="02020603050405020304" pitchFamily="18" charset="0"/>
              </a:rPr>
              <a:t>Bonferroni minimizes the probability of making at least one false rejection of a null hypothesis.</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pPr>
            <a:r>
              <a:rPr lang="en-US" sz="1800" dirty="0" err="1">
                <a:solidFill>
                  <a:srgbClr val="232629"/>
                </a:solidFill>
                <a:effectLst/>
                <a:latin typeface="Segoe UI" panose="020B0502040204020203" pitchFamily="34" charset="0"/>
                <a:ea typeface="Times New Roman" panose="02020603050405020304" pitchFamily="18" charset="0"/>
              </a:rPr>
              <a:t>Benjamini</a:t>
            </a:r>
            <a:r>
              <a:rPr lang="en-US" sz="1800" dirty="0">
                <a:solidFill>
                  <a:srgbClr val="232629"/>
                </a:solidFill>
                <a:effectLst/>
                <a:latin typeface="Segoe UI" panose="020B0502040204020203" pitchFamily="34" charset="0"/>
                <a:ea typeface="Times New Roman" panose="02020603050405020304" pitchFamily="18" charset="0"/>
              </a:rPr>
              <a:t>-Hochberg controls the proportion of wrongly rejected null hypotheses amongst those that are rejected (instead of amongst all).</a:t>
            </a: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r>
              <a:rPr lang="en-US" sz="1800" dirty="0"/>
              <a:t>False discovery rate (FDR) is the expected proportion of tests which are incorrectly called significant out of all the tests which are called significant. </a:t>
            </a:r>
          </a:p>
          <a:p>
            <a:r>
              <a:rPr lang="en-US" sz="1800" dirty="0"/>
              <a:t>The </a:t>
            </a:r>
            <a:r>
              <a:rPr lang="en-US" sz="1800" dirty="0" err="1"/>
              <a:t>Benjamini</a:t>
            </a:r>
            <a:r>
              <a:rPr lang="en-US" sz="1800" dirty="0"/>
              <a:t>-Hochberg (BH) method is a procedure which controls the false discovery rate so that FDR ≤ α. </a:t>
            </a:r>
            <a:endParaRPr lang="en-US" sz="1800" dirty="0">
              <a:solidFill>
                <a:srgbClr val="232629"/>
              </a:solidFill>
              <a:effectLst/>
              <a:latin typeface="Segoe UI" panose="020B0502040204020203" pitchFamily="34" charset="0"/>
            </a:endParaRPr>
          </a:p>
          <a:p>
            <a:endParaRPr lang="en-US" sz="1800" dirty="0">
              <a:solidFill>
                <a:srgbClr val="232629"/>
              </a:solidFill>
              <a:effectLst/>
              <a:latin typeface="Segoe UI" panose="020B0502040204020203" pitchFamily="34" charset="0"/>
              <a:ea typeface="Times New Roman" panose="02020603050405020304" pitchFamily="18" charset="0"/>
            </a:endParaRPr>
          </a:p>
          <a:p>
            <a:pPr marL="0" marR="0" fontAlgn="base">
              <a:spcBef>
                <a:spcPts val="0"/>
              </a:spcBef>
            </a:pPr>
            <a:endParaRPr lang="en-US" sz="1800" dirty="0">
              <a:solidFill>
                <a:srgbClr val="232629"/>
              </a:solidFill>
              <a:effectLst/>
              <a:latin typeface="Segoe UI" panose="020B0502040204020203" pitchFamily="34" charset="0"/>
              <a:ea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dirty="0">
                <a:solidFill>
                  <a:srgbClr val="232629"/>
                </a:solidFill>
                <a:effectLst/>
                <a:latin typeface="Segoe UI" panose="020B0502040204020203" pitchFamily="34" charset="0"/>
                <a:ea typeface="Times New Roman" panose="02020603050405020304" pitchFamily="18" charset="0"/>
              </a:rPr>
              <a:t>The difference between the two types of approaches is about the goal and desired error control. E.g. in settings when there is a huge number of signals that need to be screened based on not very much data to determine whether something should be explored further, FDR control may be the most sensible. However, the results should then not be interpreted, as if a strict familywise type I error control had been applied. In contrast, for deciding what claims a drug company can do about a drug based on a clinical registration trial, strict familywise type I error rate is more usual.</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10</a:t>
            </a:fld>
            <a:endParaRPr lang="en-US"/>
          </a:p>
        </p:txBody>
      </p:sp>
    </p:spTree>
    <p:extLst>
      <p:ext uri="{BB962C8B-B14F-4D97-AF65-F5344CB8AC3E}">
        <p14:creationId xmlns:p14="http://schemas.microsoft.com/office/powerpoint/2010/main" val="2794635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it important to take correlation into account?</a:t>
            </a:r>
          </a:p>
          <a:p>
            <a:r>
              <a:rPr lang="en-US" dirty="0"/>
              <a:t>(TO DO)</a:t>
            </a:r>
          </a:p>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12</a:t>
            </a:fld>
            <a:endParaRPr lang="en-US"/>
          </a:p>
        </p:txBody>
      </p:sp>
    </p:spTree>
    <p:extLst>
      <p:ext uri="{BB962C8B-B14F-4D97-AF65-F5344CB8AC3E}">
        <p14:creationId xmlns:p14="http://schemas.microsoft.com/office/powerpoint/2010/main" val="3916627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Bayesian information criterion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BIC</a:t>
            </a:r>
            <a:r>
              <a:rPr lang="en-US" b="0" i="0" dirty="0">
                <a:solidFill>
                  <a:srgbClr val="202122"/>
                </a:solidFill>
                <a:effectLst/>
                <a:latin typeface="Arial" panose="020B0604020202020204" pitchFamily="34" charset="0"/>
              </a:rPr>
              <a:t>) is a criterion for </a:t>
            </a:r>
            <a:r>
              <a:rPr lang="en-US" b="0" i="0" u="none" strike="noStrike" dirty="0">
                <a:solidFill>
                  <a:srgbClr val="0645AD"/>
                </a:solidFill>
                <a:effectLst/>
                <a:latin typeface="Arial" panose="020B0604020202020204" pitchFamily="34" charset="0"/>
                <a:hlinkClick r:id="rId3" tooltip="Model selection"/>
              </a:rPr>
              <a:t>model selection</a:t>
            </a:r>
            <a:r>
              <a:rPr lang="en-US" b="0" i="0" dirty="0">
                <a:solidFill>
                  <a:srgbClr val="202122"/>
                </a:solidFill>
                <a:effectLst/>
                <a:latin typeface="Arial" panose="020B0604020202020204" pitchFamily="34" charset="0"/>
              </a:rPr>
              <a:t> among a finite set of models; models with lower BIC are generally preferred. It is based, in part, on the </a:t>
            </a:r>
            <a:r>
              <a:rPr lang="en-US" b="0" i="0" u="none" strike="noStrike" dirty="0">
                <a:solidFill>
                  <a:srgbClr val="0645AD"/>
                </a:solidFill>
                <a:effectLst/>
                <a:latin typeface="Arial" panose="020B0604020202020204" pitchFamily="34" charset="0"/>
                <a:hlinkClick r:id="rId4" tooltip="Likelihood function"/>
              </a:rPr>
              <a:t>likelihood function</a:t>
            </a:r>
            <a:r>
              <a:rPr lang="en-US" b="0" i="0" dirty="0">
                <a:solidFill>
                  <a:srgbClr val="202122"/>
                </a:solidFill>
                <a:effectLst/>
                <a:latin typeface="Arial" panose="020B0604020202020204" pitchFamily="34" charset="0"/>
              </a:rPr>
              <a:t> and it is closely related to the </a:t>
            </a:r>
            <a:r>
              <a:rPr lang="en-US" b="0" i="0" u="none" strike="noStrike" dirty="0">
                <a:solidFill>
                  <a:srgbClr val="0645AD"/>
                </a:solidFill>
                <a:effectLst/>
                <a:latin typeface="Arial" panose="020B0604020202020204" pitchFamily="34" charset="0"/>
                <a:hlinkClick r:id="rId5" tooltip="Akaike information criterion"/>
              </a:rPr>
              <a:t>Akaike information criterion</a:t>
            </a:r>
            <a:r>
              <a:rPr lang="en-US" b="0" i="0" dirty="0">
                <a:solidFill>
                  <a:srgbClr val="202122"/>
                </a:solidFill>
                <a:effectLst/>
                <a:latin typeface="Arial" panose="020B0604020202020204" pitchFamily="34" charset="0"/>
              </a:rPr>
              <a:t> (AIC).</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When fitting models, it is possible to increase the likelihood by adding parameters, but doing so may result in </a:t>
            </a:r>
            <a:r>
              <a:rPr lang="en-US" b="0" i="0" u="none" strike="noStrike" dirty="0">
                <a:solidFill>
                  <a:srgbClr val="0645AD"/>
                </a:solidFill>
                <a:effectLst/>
                <a:latin typeface="Arial" panose="020B0604020202020204" pitchFamily="34" charset="0"/>
                <a:hlinkClick r:id="rId6" tooltip="Overfitting"/>
              </a:rPr>
              <a:t>overfitting</a:t>
            </a:r>
            <a:r>
              <a:rPr lang="en-US" b="0" i="0" dirty="0">
                <a:solidFill>
                  <a:srgbClr val="202122"/>
                </a:solidFill>
                <a:effectLst/>
                <a:latin typeface="Arial" panose="020B0604020202020204" pitchFamily="34" charset="0"/>
              </a:rPr>
              <a:t>. Both BIC and AIC attempt to resolve this problem by introducing a penalty term for the number of parameters in the model; the penalty term is larger in BIC than in AIC.</a:t>
            </a:r>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13</a:t>
            </a:fld>
            <a:endParaRPr lang="en-US"/>
          </a:p>
        </p:txBody>
      </p:sp>
    </p:spTree>
    <p:extLst>
      <p:ext uri="{BB962C8B-B14F-4D97-AF65-F5344CB8AC3E}">
        <p14:creationId xmlns:p14="http://schemas.microsoft.com/office/powerpoint/2010/main" val="2383677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is the </a:t>
            </a:r>
            <a:r>
              <a:rPr lang="en-US" sz="1200" b="1" dirty="0"/>
              <a:t>same conclusion</a:t>
            </a:r>
            <a:r>
              <a:rPr lang="en-US" sz="1200" dirty="0"/>
              <a:t> as those arrived by FDR multiple testing approach. The agreement </a:t>
            </a:r>
            <a:r>
              <a:rPr lang="en-US" sz="1200" b="1" dirty="0"/>
              <a:t>increases</a:t>
            </a:r>
            <a:r>
              <a:rPr lang="en-US" sz="1200" dirty="0"/>
              <a:t> our </a:t>
            </a:r>
            <a:r>
              <a:rPr lang="en-US" sz="1200" b="1" dirty="0"/>
              <a:t>confidence</a:t>
            </a:r>
            <a:r>
              <a:rPr lang="en-US" sz="1200" dirty="0"/>
              <a:t> in the conclusion.</a:t>
            </a:r>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15</a:t>
            </a:fld>
            <a:endParaRPr lang="en-US"/>
          </a:p>
        </p:txBody>
      </p:sp>
    </p:spTree>
    <p:extLst>
      <p:ext uri="{BB962C8B-B14F-4D97-AF65-F5344CB8AC3E}">
        <p14:creationId xmlns:p14="http://schemas.microsoft.com/office/powerpoint/2010/main" val="1083073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0DB6A6-63F1-4F42-A819-9DF713235B81}" type="slidenum">
              <a:rPr lang="en-US" smtClean="0"/>
              <a:t>28</a:t>
            </a:fld>
            <a:endParaRPr lang="en-US"/>
          </a:p>
        </p:txBody>
      </p:sp>
    </p:spTree>
    <p:extLst>
      <p:ext uri="{BB962C8B-B14F-4D97-AF65-F5344CB8AC3E}">
        <p14:creationId xmlns:p14="http://schemas.microsoft.com/office/powerpoint/2010/main" val="190037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850A-F35C-4ECF-BADB-542792598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F765A3-91A1-4F21-8061-AE11490ED4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D6A397-63FB-491E-9E61-F3063A3C1E46}"/>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5" name="Footer Placeholder 4">
            <a:extLst>
              <a:ext uri="{FF2B5EF4-FFF2-40B4-BE49-F238E27FC236}">
                <a16:creationId xmlns:a16="http://schemas.microsoft.com/office/drawing/2014/main" id="{DA60C8CB-645E-40DC-A64F-9B8F955EF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0E8C6-F343-4D9D-B090-90A86E8DAC8C}"/>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339364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FCE-D4B3-432B-B570-98AFA49EE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F04A1-BCFE-47E5-B420-CF80087C6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21043-AA4D-4378-9AE9-A96910E443A2}"/>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5" name="Footer Placeholder 4">
            <a:extLst>
              <a:ext uri="{FF2B5EF4-FFF2-40B4-BE49-F238E27FC236}">
                <a16:creationId xmlns:a16="http://schemas.microsoft.com/office/drawing/2014/main" id="{4F244D60-82C3-4E3C-9C0F-BC4CBDE55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CF07E-CBCC-42AC-9E60-383FA13836B8}"/>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58884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12AC1-4268-4612-8C70-12A046955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275C93-C0C3-4AA9-BD85-C0355EE52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6582-8E03-4771-A51C-186A99D29152}"/>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5" name="Footer Placeholder 4">
            <a:extLst>
              <a:ext uri="{FF2B5EF4-FFF2-40B4-BE49-F238E27FC236}">
                <a16:creationId xmlns:a16="http://schemas.microsoft.com/office/drawing/2014/main" id="{45BB899F-3DAE-4752-8C80-916915A8B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FF9F6-F7E7-4927-AB1D-0F2AD569A5B2}"/>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351272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3D97-00BD-4C66-ACC1-E0043D0FA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624FB-758F-4FDA-868B-5B66369D8D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72A85-1A94-4D78-8C00-24DADBF03F3E}"/>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5" name="Footer Placeholder 4">
            <a:extLst>
              <a:ext uri="{FF2B5EF4-FFF2-40B4-BE49-F238E27FC236}">
                <a16:creationId xmlns:a16="http://schemas.microsoft.com/office/drawing/2014/main" id="{D27DAA20-6F68-493E-BDA1-0732A5470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213C6-C67D-4BDF-8647-7CB69812111D}"/>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400635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E6E2-8E2C-409E-AC2E-D6082BA4A2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8013F-6A3B-4623-A580-5E1ABFEB94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556A7-BE59-4467-935B-B4AF5BF52F15}"/>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5" name="Footer Placeholder 4">
            <a:extLst>
              <a:ext uri="{FF2B5EF4-FFF2-40B4-BE49-F238E27FC236}">
                <a16:creationId xmlns:a16="http://schemas.microsoft.com/office/drawing/2014/main" id="{4C442BBA-0FE3-45E7-9D04-4EAE42338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17C7-941F-4983-8343-C64E948EB98B}"/>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89703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B0D5-00E1-4E68-A2B8-452BB1C11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88F39-FA56-44FC-AE68-2691EDBDD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7692D4-EBA3-480A-954B-385DF54F6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1A463E-A1BB-4088-8E1C-23003ACC0BD9}"/>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6" name="Footer Placeholder 5">
            <a:extLst>
              <a:ext uri="{FF2B5EF4-FFF2-40B4-BE49-F238E27FC236}">
                <a16:creationId xmlns:a16="http://schemas.microsoft.com/office/drawing/2014/main" id="{BEE46726-EE0E-494A-8441-E8E21AF97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0888A-D6EF-4CE1-86DB-F311F510A296}"/>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09701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B7E4-E38C-447A-9E16-4311E7EA8E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2C5A9-D20D-4E32-9F87-EAC9287F9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09A04-1168-4323-9CF3-7A080F23E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42E4F-57EA-4BA5-9A7D-7DE9F1DBE1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B5379-409C-474F-A392-E21581852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372E3-078F-4EBA-9947-18BF625FD948}"/>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8" name="Footer Placeholder 7">
            <a:extLst>
              <a:ext uri="{FF2B5EF4-FFF2-40B4-BE49-F238E27FC236}">
                <a16:creationId xmlns:a16="http://schemas.microsoft.com/office/drawing/2014/main" id="{3E2329F3-78DE-466C-BACC-F20E1F7678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3F9165-DCEA-428B-944F-8C0C6D763006}"/>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80452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C351-B984-4AAC-A584-50302F286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3A277B-EAA5-4DF7-B4D9-3E62F8E23D20}"/>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4" name="Footer Placeholder 3">
            <a:extLst>
              <a:ext uri="{FF2B5EF4-FFF2-40B4-BE49-F238E27FC236}">
                <a16:creationId xmlns:a16="http://schemas.microsoft.com/office/drawing/2014/main" id="{E24177F7-C943-4AED-B022-851F732F0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808D48-5C60-42A2-BFF7-CF309AED0F1A}"/>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87118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94AF8-FA18-4962-8D2D-11B5316B9010}"/>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3" name="Footer Placeholder 2">
            <a:extLst>
              <a:ext uri="{FF2B5EF4-FFF2-40B4-BE49-F238E27FC236}">
                <a16:creationId xmlns:a16="http://schemas.microsoft.com/office/drawing/2014/main" id="{CE3FF0A7-1C72-44FB-A6F8-6ABA6AB30D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91BE-A407-4FDB-80E8-4DB8FFC8C20C}"/>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2925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429-907E-4A3E-91C2-25161511F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1B18-7D07-4C2D-801E-3001E285F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88AF4-4EAD-4488-8B8A-64D62B652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5891D-62E3-448C-B59B-8ACBFD7D91C5}"/>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6" name="Footer Placeholder 5">
            <a:extLst>
              <a:ext uri="{FF2B5EF4-FFF2-40B4-BE49-F238E27FC236}">
                <a16:creationId xmlns:a16="http://schemas.microsoft.com/office/drawing/2014/main" id="{069C9848-5AEE-4DEA-8B4C-799619C22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542B50-823B-42F1-959F-8A945996E9E7}"/>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1171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ED4E-7BE7-4D62-9B2E-A92660255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F51D4C-07BB-42C2-BB4C-66CDC9362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1A18B5-D250-4B9C-B13E-57F49F41D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276AA-9B5C-4003-A666-8332891777A5}"/>
              </a:ext>
            </a:extLst>
          </p:cNvPr>
          <p:cNvSpPr>
            <a:spLocks noGrp="1"/>
          </p:cNvSpPr>
          <p:nvPr>
            <p:ph type="dt" sz="half" idx="10"/>
          </p:nvPr>
        </p:nvSpPr>
        <p:spPr/>
        <p:txBody>
          <a:bodyPr/>
          <a:lstStyle/>
          <a:p>
            <a:fld id="{3FADF09A-9CE9-4645-B226-E7AAD1D0AFC8}" type="datetimeFigureOut">
              <a:rPr lang="en-US" smtClean="0"/>
              <a:t>2/8/2022</a:t>
            </a:fld>
            <a:endParaRPr lang="en-US"/>
          </a:p>
        </p:txBody>
      </p:sp>
      <p:sp>
        <p:nvSpPr>
          <p:cNvPr id="6" name="Footer Placeholder 5">
            <a:extLst>
              <a:ext uri="{FF2B5EF4-FFF2-40B4-BE49-F238E27FC236}">
                <a16:creationId xmlns:a16="http://schemas.microsoft.com/office/drawing/2014/main" id="{A2B8ABD5-348B-4E2B-8DC2-FB235BB6E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4AAD6-8052-436E-9CD2-F10A4E2D537E}"/>
              </a:ext>
            </a:extLst>
          </p:cNvPr>
          <p:cNvSpPr>
            <a:spLocks noGrp="1"/>
          </p:cNvSpPr>
          <p:nvPr>
            <p:ph type="sldNum" sz="quarter" idx="12"/>
          </p:nvPr>
        </p:nvSpPr>
        <p:spPr/>
        <p:txBody>
          <a:bodyPr/>
          <a:lstStyle/>
          <a:p>
            <a:fld id="{06D2F2EE-021D-4619-A236-A96537AC287E}" type="slidenum">
              <a:rPr lang="en-US" smtClean="0"/>
              <a:t>‹#›</a:t>
            </a:fld>
            <a:endParaRPr lang="en-US"/>
          </a:p>
        </p:txBody>
      </p:sp>
    </p:spTree>
    <p:extLst>
      <p:ext uri="{BB962C8B-B14F-4D97-AF65-F5344CB8AC3E}">
        <p14:creationId xmlns:p14="http://schemas.microsoft.com/office/powerpoint/2010/main" val="97844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DC146-E599-4709-AFDE-CB5545F68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A9442-DF37-4EBB-9F2E-34C63D06A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A143-DBE3-4BB5-9E1A-DE6A0D9B8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F09A-9CE9-4645-B226-E7AAD1D0AFC8}" type="datetimeFigureOut">
              <a:rPr lang="en-US" smtClean="0"/>
              <a:t>2/8/2022</a:t>
            </a:fld>
            <a:endParaRPr lang="en-US"/>
          </a:p>
        </p:txBody>
      </p:sp>
      <p:sp>
        <p:nvSpPr>
          <p:cNvPr id="5" name="Footer Placeholder 4">
            <a:extLst>
              <a:ext uri="{FF2B5EF4-FFF2-40B4-BE49-F238E27FC236}">
                <a16:creationId xmlns:a16="http://schemas.microsoft.com/office/drawing/2014/main" id="{5F65E9C8-6017-435C-BE0E-2DB76CF3F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D72AC-79C3-4640-88DD-7D5E0318F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2F2EE-021D-4619-A236-A96537AC287E}" type="slidenum">
              <a:rPr lang="en-US" smtClean="0"/>
              <a:t>‹#›</a:t>
            </a:fld>
            <a:endParaRPr lang="en-US"/>
          </a:p>
        </p:txBody>
      </p:sp>
    </p:spTree>
    <p:extLst>
      <p:ext uri="{BB962C8B-B14F-4D97-AF65-F5344CB8AC3E}">
        <p14:creationId xmlns:p14="http://schemas.microsoft.com/office/powerpoint/2010/main" val="53906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5E45-A966-4D5D-A9F9-4058B6CA03E4}"/>
              </a:ext>
            </a:extLst>
          </p:cNvPr>
          <p:cNvSpPr>
            <a:spLocks noGrp="1"/>
          </p:cNvSpPr>
          <p:nvPr>
            <p:ph type="ctrTitle"/>
          </p:nvPr>
        </p:nvSpPr>
        <p:spPr/>
        <p:txBody>
          <a:bodyPr/>
          <a:lstStyle/>
          <a:p>
            <a:r>
              <a:rPr lang="en-US" sz="5400" dirty="0"/>
              <a:t>ERAS Linguistics</a:t>
            </a:r>
            <a:br>
              <a:rPr lang="en-US" dirty="0"/>
            </a:br>
            <a:r>
              <a:rPr lang="en-US" dirty="0"/>
              <a:t>Statistical Analyses</a:t>
            </a:r>
          </a:p>
        </p:txBody>
      </p:sp>
      <p:sp>
        <p:nvSpPr>
          <p:cNvPr id="3" name="Subtitle 2">
            <a:extLst>
              <a:ext uri="{FF2B5EF4-FFF2-40B4-BE49-F238E27FC236}">
                <a16:creationId xmlns:a16="http://schemas.microsoft.com/office/drawing/2014/main" id="{B4D8CADA-76AE-42D4-8720-567BABCC444F}"/>
              </a:ext>
            </a:extLst>
          </p:cNvPr>
          <p:cNvSpPr>
            <a:spLocks noGrp="1"/>
          </p:cNvSpPr>
          <p:nvPr>
            <p:ph type="subTitle" idx="1"/>
          </p:nvPr>
        </p:nvSpPr>
        <p:spPr/>
        <p:txBody>
          <a:bodyPr>
            <a:normAutofit/>
          </a:bodyPr>
          <a:lstStyle/>
          <a:p>
            <a:endParaRPr lang="en-US" sz="2800" dirty="0"/>
          </a:p>
          <a:p>
            <a:r>
              <a:rPr lang="en-US" sz="3600" dirty="0"/>
              <a:t>2/2/22</a:t>
            </a:r>
          </a:p>
        </p:txBody>
      </p:sp>
    </p:spTree>
    <p:extLst>
      <p:ext uri="{BB962C8B-B14F-4D97-AF65-F5344CB8AC3E}">
        <p14:creationId xmlns:p14="http://schemas.microsoft.com/office/powerpoint/2010/main" val="184181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BCC48E-3F7A-44BD-897D-AA9715CCAA6E}"/>
              </a:ext>
            </a:extLst>
          </p:cNvPr>
          <p:cNvPicPr>
            <a:picLocks noChangeAspect="1"/>
          </p:cNvPicPr>
          <p:nvPr/>
        </p:nvPicPr>
        <p:blipFill rotWithShape="1">
          <a:blip r:embed="rId3"/>
          <a:srcRect l="97" r="64546"/>
          <a:stretch/>
        </p:blipFill>
        <p:spPr>
          <a:xfrm>
            <a:off x="562215" y="854095"/>
            <a:ext cx="3455851" cy="2667372"/>
          </a:xfrm>
          <a:prstGeom prst="rect">
            <a:avLst/>
          </a:prstGeom>
        </p:spPr>
      </p:pic>
      <p:pic>
        <p:nvPicPr>
          <p:cNvPr id="7" name="Picture 6">
            <a:extLst>
              <a:ext uri="{FF2B5EF4-FFF2-40B4-BE49-F238E27FC236}">
                <a16:creationId xmlns:a16="http://schemas.microsoft.com/office/drawing/2014/main" id="{2BD9902C-58C5-4A4B-8FE0-0C420B80419C}"/>
              </a:ext>
            </a:extLst>
          </p:cNvPr>
          <p:cNvPicPr>
            <a:picLocks noChangeAspect="1"/>
          </p:cNvPicPr>
          <p:nvPr/>
        </p:nvPicPr>
        <p:blipFill rotWithShape="1">
          <a:blip r:embed="rId4"/>
          <a:srcRect r="64608"/>
          <a:stretch/>
        </p:blipFill>
        <p:spPr>
          <a:xfrm>
            <a:off x="562216" y="3844257"/>
            <a:ext cx="3455850" cy="2629267"/>
          </a:xfrm>
          <a:prstGeom prst="rect">
            <a:avLst/>
          </a:prstGeom>
        </p:spPr>
      </p:pic>
      <p:sp>
        <p:nvSpPr>
          <p:cNvPr id="15" name="Rectangle 14">
            <a:extLst>
              <a:ext uri="{FF2B5EF4-FFF2-40B4-BE49-F238E27FC236}">
                <a16:creationId xmlns:a16="http://schemas.microsoft.com/office/drawing/2014/main" id="{55579B1B-47B6-42C1-978B-59E2D0C35F3F}"/>
              </a:ext>
            </a:extLst>
          </p:cNvPr>
          <p:cNvSpPr/>
          <p:nvPr/>
        </p:nvSpPr>
        <p:spPr>
          <a:xfrm>
            <a:off x="773649" y="2079304"/>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313329A-28FA-4467-BF86-D82041CFC336}"/>
              </a:ext>
            </a:extLst>
          </p:cNvPr>
          <p:cNvSpPr/>
          <p:nvPr/>
        </p:nvSpPr>
        <p:spPr>
          <a:xfrm>
            <a:off x="773649" y="5041456"/>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E9BF327-5765-4289-9185-7D53DAAC8564}"/>
              </a:ext>
            </a:extLst>
          </p:cNvPr>
          <p:cNvPicPr>
            <a:picLocks noChangeAspect="1"/>
          </p:cNvPicPr>
          <p:nvPr/>
        </p:nvPicPr>
        <p:blipFill rotWithShape="1">
          <a:blip r:embed="rId3"/>
          <a:srcRect l="48289"/>
          <a:stretch/>
        </p:blipFill>
        <p:spPr>
          <a:xfrm>
            <a:off x="4018066" y="854095"/>
            <a:ext cx="5054233" cy="2667372"/>
          </a:xfrm>
          <a:prstGeom prst="rect">
            <a:avLst/>
          </a:prstGeom>
        </p:spPr>
      </p:pic>
      <p:pic>
        <p:nvPicPr>
          <p:cNvPr id="9" name="Picture 8">
            <a:extLst>
              <a:ext uri="{FF2B5EF4-FFF2-40B4-BE49-F238E27FC236}">
                <a16:creationId xmlns:a16="http://schemas.microsoft.com/office/drawing/2014/main" id="{232E6FAE-1886-409C-B3F8-833859856EB6}"/>
              </a:ext>
            </a:extLst>
          </p:cNvPr>
          <p:cNvPicPr>
            <a:picLocks noChangeAspect="1"/>
          </p:cNvPicPr>
          <p:nvPr/>
        </p:nvPicPr>
        <p:blipFill rotWithShape="1">
          <a:blip r:embed="rId4"/>
          <a:srcRect l="48239"/>
          <a:stretch/>
        </p:blipFill>
        <p:spPr>
          <a:xfrm>
            <a:off x="4018065" y="3844257"/>
            <a:ext cx="5054233" cy="2629267"/>
          </a:xfrm>
          <a:prstGeom prst="rect">
            <a:avLst/>
          </a:prstGeom>
        </p:spPr>
      </p:pic>
      <p:sp>
        <p:nvSpPr>
          <p:cNvPr id="11" name="Rectangle 10">
            <a:extLst>
              <a:ext uri="{FF2B5EF4-FFF2-40B4-BE49-F238E27FC236}">
                <a16:creationId xmlns:a16="http://schemas.microsoft.com/office/drawing/2014/main" id="{C0FC13F2-1D04-4E1A-B900-46F7372D4DD0}"/>
              </a:ext>
            </a:extLst>
          </p:cNvPr>
          <p:cNvSpPr/>
          <p:nvPr/>
        </p:nvSpPr>
        <p:spPr>
          <a:xfrm>
            <a:off x="5661043" y="2079306"/>
            <a:ext cx="2063635" cy="423978"/>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B42D455-8986-4FF3-A050-1C68B9AE9ECA}"/>
              </a:ext>
            </a:extLst>
          </p:cNvPr>
          <p:cNvSpPr/>
          <p:nvPr/>
        </p:nvSpPr>
        <p:spPr>
          <a:xfrm>
            <a:off x="6691406" y="5038914"/>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B6CB860-53EC-449C-A9F2-701D6329EE53}"/>
              </a:ext>
            </a:extLst>
          </p:cNvPr>
          <p:cNvSpPr txBox="1"/>
          <p:nvPr/>
        </p:nvSpPr>
        <p:spPr>
          <a:xfrm>
            <a:off x="8846310" y="1613252"/>
            <a:ext cx="3103415" cy="1908215"/>
          </a:xfrm>
          <a:prstGeom prst="rect">
            <a:avLst/>
          </a:prstGeom>
          <a:solidFill>
            <a:schemeClr val="accent4">
              <a:lumMod val="40000"/>
              <a:lumOff val="60000"/>
              <a:alpha val="80000"/>
            </a:schemeClr>
          </a:solidFill>
        </p:spPr>
        <p:txBody>
          <a:bodyPr wrap="square" rtlCol="0">
            <a:spAutoFit/>
          </a:bodyPr>
          <a:lstStyle/>
          <a:p>
            <a:pPr>
              <a:spcBef>
                <a:spcPts val="600"/>
              </a:spcBef>
              <a:spcAft>
                <a:spcPts val="600"/>
              </a:spcAft>
            </a:pPr>
            <a:r>
              <a:rPr lang="en-US" dirty="0"/>
              <a:t>The two methods give the same conclusion: </a:t>
            </a:r>
          </a:p>
          <a:p>
            <a:pPr>
              <a:spcBef>
                <a:spcPts val="600"/>
              </a:spcBef>
              <a:spcAft>
                <a:spcPts val="600"/>
              </a:spcAft>
            </a:pPr>
            <a:r>
              <a:rPr lang="en-US" b="1" dirty="0"/>
              <a:t>Male and female applicants’ LOR present different level of “authenticity” (F &lt; M) and “clout” (F &gt; M).</a:t>
            </a:r>
          </a:p>
        </p:txBody>
      </p:sp>
      <p:sp>
        <p:nvSpPr>
          <p:cNvPr id="2" name="TextBox 1">
            <a:extLst>
              <a:ext uri="{FF2B5EF4-FFF2-40B4-BE49-F238E27FC236}">
                <a16:creationId xmlns:a16="http://schemas.microsoft.com/office/drawing/2014/main" id="{53F2134A-43A4-434C-8108-31AE6AFEA9AD}"/>
              </a:ext>
            </a:extLst>
          </p:cNvPr>
          <p:cNvSpPr txBox="1"/>
          <p:nvPr/>
        </p:nvSpPr>
        <p:spPr>
          <a:xfrm>
            <a:off x="8846309" y="4539563"/>
            <a:ext cx="3103415" cy="1015663"/>
          </a:xfrm>
          <a:prstGeom prst="rect">
            <a:avLst/>
          </a:prstGeom>
          <a:solidFill>
            <a:schemeClr val="accent5">
              <a:lumMod val="40000"/>
              <a:lumOff val="60000"/>
            </a:schemeClr>
          </a:solidFill>
        </p:spPr>
        <p:txBody>
          <a:bodyPr wrap="square" rtlCol="0">
            <a:spAutoFit/>
          </a:bodyPr>
          <a:lstStyle/>
          <a:p>
            <a:r>
              <a:rPr lang="en-US" sz="2000" dirty="0"/>
              <a:t>For publication purposes, I recommend reporting results from </a:t>
            </a:r>
            <a:r>
              <a:rPr lang="en-US" sz="2000" b="1" dirty="0"/>
              <a:t>FDR control</a:t>
            </a:r>
            <a:r>
              <a:rPr lang="en-US" sz="2000" dirty="0"/>
              <a:t>. </a:t>
            </a:r>
          </a:p>
        </p:txBody>
      </p:sp>
      <p:sp>
        <p:nvSpPr>
          <p:cNvPr id="16" name="TextBox 15">
            <a:extLst>
              <a:ext uri="{FF2B5EF4-FFF2-40B4-BE49-F238E27FC236}">
                <a16:creationId xmlns:a16="http://schemas.microsoft.com/office/drawing/2014/main" id="{6DDD1B01-2D5E-4519-B597-900F5AABF134}"/>
              </a:ext>
            </a:extLst>
          </p:cNvPr>
          <p:cNvSpPr txBox="1"/>
          <p:nvPr/>
        </p:nvSpPr>
        <p:spPr>
          <a:xfrm>
            <a:off x="0" y="292346"/>
            <a:ext cx="2778196" cy="400110"/>
          </a:xfrm>
          <a:prstGeom prst="rect">
            <a:avLst/>
          </a:prstGeom>
          <a:solidFill>
            <a:schemeClr val="bg2"/>
          </a:solidFill>
        </p:spPr>
        <p:txBody>
          <a:bodyPr wrap="none" rtlCol="0">
            <a:spAutoFit/>
          </a:bodyPr>
          <a:lstStyle/>
          <a:p>
            <a:r>
              <a:rPr lang="en-US" sz="2000" dirty="0"/>
              <a:t>2020-21 Subjective - LOR</a:t>
            </a:r>
          </a:p>
        </p:txBody>
      </p:sp>
      <p:sp>
        <p:nvSpPr>
          <p:cNvPr id="18" name="TextBox 17">
            <a:extLst>
              <a:ext uri="{FF2B5EF4-FFF2-40B4-BE49-F238E27FC236}">
                <a16:creationId xmlns:a16="http://schemas.microsoft.com/office/drawing/2014/main" id="{39FBB8A7-51B4-444C-9A91-EA6966CBE850}"/>
              </a:ext>
            </a:extLst>
          </p:cNvPr>
          <p:cNvSpPr txBox="1"/>
          <p:nvPr/>
        </p:nvSpPr>
        <p:spPr>
          <a:xfrm>
            <a:off x="3776358" y="246179"/>
            <a:ext cx="4639283" cy="830997"/>
          </a:xfrm>
          <a:prstGeom prst="rect">
            <a:avLst/>
          </a:prstGeom>
          <a:noFill/>
        </p:spPr>
        <p:txBody>
          <a:bodyPr wrap="none" rtlCol="0">
            <a:spAutoFit/>
          </a:bodyPr>
          <a:lstStyle/>
          <a:p>
            <a:pPr algn="ctr"/>
            <a:r>
              <a:rPr lang="en-US" sz="2400" dirty="0">
                <a:latin typeface="+mj-lt"/>
              </a:rPr>
              <a:t>Testing 9 Subjective Variables in LOR</a:t>
            </a:r>
          </a:p>
          <a:p>
            <a:pPr algn="ctr"/>
            <a:r>
              <a:rPr lang="en-US" sz="2400" dirty="0">
                <a:latin typeface="+mj-lt"/>
              </a:rPr>
              <a:t>w/ Multiple Testing Corrections</a:t>
            </a:r>
          </a:p>
        </p:txBody>
      </p:sp>
      <p:sp>
        <p:nvSpPr>
          <p:cNvPr id="19" name="Rectangle 18">
            <a:extLst>
              <a:ext uri="{FF2B5EF4-FFF2-40B4-BE49-F238E27FC236}">
                <a16:creationId xmlns:a16="http://schemas.microsoft.com/office/drawing/2014/main" id="{14B71E32-A2E3-4EBE-A4EE-55EDA6ED101F}"/>
              </a:ext>
            </a:extLst>
          </p:cNvPr>
          <p:cNvSpPr/>
          <p:nvPr/>
        </p:nvSpPr>
        <p:spPr>
          <a:xfrm>
            <a:off x="5661043" y="1685091"/>
            <a:ext cx="1665731" cy="190007"/>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4F72E67-6444-496F-A33C-A3B2FB4E4462}"/>
              </a:ext>
            </a:extLst>
          </p:cNvPr>
          <p:cNvSpPr/>
          <p:nvPr/>
        </p:nvSpPr>
        <p:spPr>
          <a:xfrm>
            <a:off x="759703" y="1680343"/>
            <a:ext cx="1033272" cy="194755"/>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231839-9313-4435-A11C-4831A43F6760}"/>
              </a:ext>
            </a:extLst>
          </p:cNvPr>
          <p:cNvSpPr txBox="1"/>
          <p:nvPr/>
        </p:nvSpPr>
        <p:spPr>
          <a:xfrm>
            <a:off x="9643376" y="388437"/>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321891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D4E778-F97D-440A-ADDC-B696FB04DCF3}"/>
              </a:ext>
            </a:extLst>
          </p:cNvPr>
          <p:cNvPicPr>
            <a:picLocks noChangeAspect="1"/>
          </p:cNvPicPr>
          <p:nvPr/>
        </p:nvPicPr>
        <p:blipFill rotWithShape="1">
          <a:blip r:embed="rId2"/>
          <a:srcRect r="63592"/>
          <a:stretch/>
        </p:blipFill>
        <p:spPr>
          <a:xfrm>
            <a:off x="321376" y="618974"/>
            <a:ext cx="3579293" cy="3057952"/>
          </a:xfrm>
          <a:prstGeom prst="rect">
            <a:avLst/>
          </a:prstGeom>
        </p:spPr>
      </p:pic>
      <p:pic>
        <p:nvPicPr>
          <p:cNvPr id="7" name="Picture 6">
            <a:extLst>
              <a:ext uri="{FF2B5EF4-FFF2-40B4-BE49-F238E27FC236}">
                <a16:creationId xmlns:a16="http://schemas.microsoft.com/office/drawing/2014/main" id="{32C32A39-F5F3-4F86-B951-974A8E6DC65A}"/>
              </a:ext>
            </a:extLst>
          </p:cNvPr>
          <p:cNvPicPr>
            <a:picLocks noChangeAspect="1"/>
          </p:cNvPicPr>
          <p:nvPr/>
        </p:nvPicPr>
        <p:blipFill rotWithShape="1">
          <a:blip r:embed="rId3"/>
          <a:srcRect r="63632"/>
          <a:stretch/>
        </p:blipFill>
        <p:spPr>
          <a:xfrm>
            <a:off x="321376" y="3761943"/>
            <a:ext cx="3565003" cy="3096057"/>
          </a:xfrm>
          <a:prstGeom prst="rect">
            <a:avLst/>
          </a:prstGeom>
        </p:spPr>
      </p:pic>
      <p:sp>
        <p:nvSpPr>
          <p:cNvPr id="8" name="TextBox 7">
            <a:extLst>
              <a:ext uri="{FF2B5EF4-FFF2-40B4-BE49-F238E27FC236}">
                <a16:creationId xmlns:a16="http://schemas.microsoft.com/office/drawing/2014/main" id="{20A43853-064E-47B3-BE4F-159F25C1DDC1}"/>
              </a:ext>
            </a:extLst>
          </p:cNvPr>
          <p:cNvSpPr txBox="1"/>
          <p:nvPr/>
        </p:nvSpPr>
        <p:spPr>
          <a:xfrm>
            <a:off x="0" y="141044"/>
            <a:ext cx="2778196" cy="400110"/>
          </a:xfrm>
          <a:prstGeom prst="rect">
            <a:avLst/>
          </a:prstGeom>
          <a:solidFill>
            <a:schemeClr val="bg2"/>
          </a:solidFill>
        </p:spPr>
        <p:txBody>
          <a:bodyPr wrap="none" rtlCol="0">
            <a:spAutoFit/>
          </a:bodyPr>
          <a:lstStyle/>
          <a:p>
            <a:r>
              <a:rPr lang="en-US" sz="2000" dirty="0"/>
              <a:t>2020-21 Subjective - LOR</a:t>
            </a:r>
          </a:p>
        </p:txBody>
      </p:sp>
      <p:pic>
        <p:nvPicPr>
          <p:cNvPr id="10" name="Picture 9">
            <a:extLst>
              <a:ext uri="{FF2B5EF4-FFF2-40B4-BE49-F238E27FC236}">
                <a16:creationId xmlns:a16="http://schemas.microsoft.com/office/drawing/2014/main" id="{BDD6D9A9-05B5-4A06-9593-2B563E9BB193}"/>
              </a:ext>
            </a:extLst>
          </p:cNvPr>
          <p:cNvPicPr>
            <a:picLocks noChangeAspect="1"/>
          </p:cNvPicPr>
          <p:nvPr/>
        </p:nvPicPr>
        <p:blipFill rotWithShape="1">
          <a:blip r:embed="rId2"/>
          <a:srcRect l="48633"/>
          <a:stretch/>
        </p:blipFill>
        <p:spPr>
          <a:xfrm>
            <a:off x="3900669" y="618974"/>
            <a:ext cx="5050042" cy="3057952"/>
          </a:xfrm>
          <a:prstGeom prst="rect">
            <a:avLst/>
          </a:prstGeom>
        </p:spPr>
      </p:pic>
      <p:pic>
        <p:nvPicPr>
          <p:cNvPr id="11" name="Picture 10">
            <a:extLst>
              <a:ext uri="{FF2B5EF4-FFF2-40B4-BE49-F238E27FC236}">
                <a16:creationId xmlns:a16="http://schemas.microsoft.com/office/drawing/2014/main" id="{6D4DF553-AB04-45C8-A829-81C8B35D0D54}"/>
              </a:ext>
            </a:extLst>
          </p:cNvPr>
          <p:cNvPicPr>
            <a:picLocks noChangeAspect="1"/>
          </p:cNvPicPr>
          <p:nvPr/>
        </p:nvPicPr>
        <p:blipFill rotWithShape="1">
          <a:blip r:embed="rId3"/>
          <a:srcRect l="48483"/>
          <a:stretch/>
        </p:blipFill>
        <p:spPr>
          <a:xfrm>
            <a:off x="3886379" y="3761942"/>
            <a:ext cx="5050042" cy="3096057"/>
          </a:xfrm>
          <a:prstGeom prst="rect">
            <a:avLst/>
          </a:prstGeom>
        </p:spPr>
      </p:pic>
      <p:sp>
        <p:nvSpPr>
          <p:cNvPr id="9" name="TextBox 8">
            <a:extLst>
              <a:ext uri="{FF2B5EF4-FFF2-40B4-BE49-F238E27FC236}">
                <a16:creationId xmlns:a16="http://schemas.microsoft.com/office/drawing/2014/main" id="{9D57803B-45ED-45D1-B63B-E89C4E377896}"/>
              </a:ext>
            </a:extLst>
          </p:cNvPr>
          <p:cNvSpPr txBox="1"/>
          <p:nvPr/>
        </p:nvSpPr>
        <p:spPr>
          <a:xfrm>
            <a:off x="3466276" y="198933"/>
            <a:ext cx="6810454" cy="461665"/>
          </a:xfrm>
          <a:prstGeom prst="rect">
            <a:avLst/>
          </a:prstGeom>
          <a:noFill/>
        </p:spPr>
        <p:txBody>
          <a:bodyPr wrap="none" rtlCol="0">
            <a:spAutoFit/>
          </a:bodyPr>
          <a:lstStyle/>
          <a:p>
            <a:pPr algn="ctr"/>
            <a:r>
              <a:rPr lang="en-US" sz="2400" dirty="0">
                <a:latin typeface="+mj-lt"/>
              </a:rPr>
              <a:t>Subjective Vars in LOR w/ Multiple Testing Corrections</a:t>
            </a:r>
          </a:p>
        </p:txBody>
      </p:sp>
      <p:sp>
        <p:nvSpPr>
          <p:cNvPr id="12" name="Rectangle 11">
            <a:extLst>
              <a:ext uri="{FF2B5EF4-FFF2-40B4-BE49-F238E27FC236}">
                <a16:creationId xmlns:a16="http://schemas.microsoft.com/office/drawing/2014/main" id="{4EDE9C7A-4E1A-4F96-8F57-3E21355D7C94}"/>
              </a:ext>
            </a:extLst>
          </p:cNvPr>
          <p:cNvSpPr/>
          <p:nvPr/>
        </p:nvSpPr>
        <p:spPr>
          <a:xfrm>
            <a:off x="656701" y="2021431"/>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560DB15-49B4-4CF1-906D-5D51D5EC4D93}"/>
              </a:ext>
            </a:extLst>
          </p:cNvPr>
          <p:cNvSpPr/>
          <p:nvPr/>
        </p:nvSpPr>
        <p:spPr>
          <a:xfrm>
            <a:off x="5544095" y="2021433"/>
            <a:ext cx="2063635" cy="423978"/>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F835C22-A276-4A9B-8AB2-D5527F1A5932}"/>
              </a:ext>
            </a:extLst>
          </p:cNvPr>
          <p:cNvSpPr/>
          <p:nvPr/>
        </p:nvSpPr>
        <p:spPr>
          <a:xfrm>
            <a:off x="656701" y="5204469"/>
            <a:ext cx="1033272" cy="423979"/>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8FB574E-C788-4601-84A3-2BA79C4E787C}"/>
              </a:ext>
            </a:extLst>
          </p:cNvPr>
          <p:cNvSpPr/>
          <p:nvPr/>
        </p:nvSpPr>
        <p:spPr>
          <a:xfrm>
            <a:off x="5544095" y="5204471"/>
            <a:ext cx="2063635" cy="423978"/>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934B298-0C3A-4A3D-AB8A-A6831D7EF95B}"/>
              </a:ext>
            </a:extLst>
          </p:cNvPr>
          <p:cNvSpPr/>
          <p:nvPr/>
        </p:nvSpPr>
        <p:spPr>
          <a:xfrm>
            <a:off x="5567738" y="1430448"/>
            <a:ext cx="1665731" cy="423978"/>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8EC88A-906C-4386-9FA0-77B49F1B213D}"/>
              </a:ext>
            </a:extLst>
          </p:cNvPr>
          <p:cNvSpPr/>
          <p:nvPr/>
        </p:nvSpPr>
        <p:spPr>
          <a:xfrm>
            <a:off x="666398" y="1425700"/>
            <a:ext cx="1033272" cy="434573"/>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DC7A3B-DB35-456A-A066-0BCE5BCC63D6}"/>
              </a:ext>
            </a:extLst>
          </p:cNvPr>
          <p:cNvSpPr/>
          <p:nvPr/>
        </p:nvSpPr>
        <p:spPr>
          <a:xfrm>
            <a:off x="5567738" y="4601911"/>
            <a:ext cx="1665731" cy="190007"/>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A33C33E-5B7C-4349-B2CB-F835BCE0AC34}"/>
              </a:ext>
            </a:extLst>
          </p:cNvPr>
          <p:cNvSpPr/>
          <p:nvPr/>
        </p:nvSpPr>
        <p:spPr>
          <a:xfrm>
            <a:off x="666398" y="4597163"/>
            <a:ext cx="1033272" cy="194755"/>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A0E1F25-AC8F-4B4E-8180-A33B5E2E460F}"/>
              </a:ext>
            </a:extLst>
          </p:cNvPr>
          <p:cNvSpPr/>
          <p:nvPr/>
        </p:nvSpPr>
        <p:spPr>
          <a:xfrm>
            <a:off x="656701" y="4808182"/>
            <a:ext cx="1033272" cy="190007"/>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65335A6-B048-4E46-A29A-93C304C7E93E}"/>
              </a:ext>
            </a:extLst>
          </p:cNvPr>
          <p:cNvSpPr/>
          <p:nvPr/>
        </p:nvSpPr>
        <p:spPr>
          <a:xfrm>
            <a:off x="5544096" y="4808184"/>
            <a:ext cx="1817404" cy="190005"/>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7383030-6A99-4345-A8DA-2183BBCED4A5}"/>
              </a:ext>
            </a:extLst>
          </p:cNvPr>
          <p:cNvSpPr txBox="1"/>
          <p:nvPr/>
        </p:nvSpPr>
        <p:spPr>
          <a:xfrm>
            <a:off x="8871042" y="1805112"/>
            <a:ext cx="3093052" cy="4862870"/>
          </a:xfrm>
          <a:prstGeom prst="rect">
            <a:avLst/>
          </a:prstGeom>
          <a:solidFill>
            <a:schemeClr val="accent4">
              <a:lumMod val="40000"/>
              <a:lumOff val="60000"/>
              <a:alpha val="80000"/>
            </a:schemeClr>
          </a:solidFill>
        </p:spPr>
        <p:txBody>
          <a:bodyPr wrap="square" rtlCol="0">
            <a:spAutoFit/>
          </a:bodyPr>
          <a:lstStyle/>
          <a:p>
            <a:pPr algn="ctr">
              <a:spcBef>
                <a:spcPts val="600"/>
              </a:spcBef>
              <a:spcAft>
                <a:spcPts val="600"/>
              </a:spcAft>
            </a:pPr>
            <a:r>
              <a:rPr lang="en-US" sz="2000" u="sng" dirty="0"/>
              <a:t>Notes</a:t>
            </a:r>
          </a:p>
          <a:p>
            <a:pPr marL="342900" indent="-342900">
              <a:spcBef>
                <a:spcPts val="600"/>
              </a:spcBef>
              <a:spcAft>
                <a:spcPts val="600"/>
              </a:spcAft>
              <a:buFont typeface="Arial" panose="020B0604020202020204" pitchFamily="34" charset="0"/>
              <a:buChar char="•"/>
            </a:pPr>
            <a:r>
              <a:rPr lang="en-US" sz="2000" dirty="0"/>
              <a:t>Bonferroni and FDR give different results on “achieve.” </a:t>
            </a:r>
          </a:p>
          <a:p>
            <a:pPr marL="342900" indent="-342900">
              <a:spcBef>
                <a:spcPts val="600"/>
              </a:spcBef>
              <a:spcAft>
                <a:spcPts val="600"/>
              </a:spcAft>
              <a:buFont typeface="Arial" panose="020B0604020202020204" pitchFamily="34" charset="0"/>
              <a:buChar char="•"/>
            </a:pPr>
            <a:r>
              <a:rPr lang="en-US" sz="2000" dirty="0"/>
              <a:t>I recommend reporting FDR’s result.</a:t>
            </a:r>
            <a:endParaRPr lang="en-US" sz="2000" u="sng" dirty="0"/>
          </a:p>
          <a:p>
            <a:pPr algn="ctr">
              <a:spcBef>
                <a:spcPts val="600"/>
              </a:spcBef>
              <a:spcAft>
                <a:spcPts val="600"/>
              </a:spcAft>
            </a:pPr>
            <a:r>
              <a:rPr lang="en-US" sz="2000" u="sng" dirty="0"/>
              <a:t>Conclusion</a:t>
            </a:r>
          </a:p>
          <a:p>
            <a:pPr>
              <a:spcBef>
                <a:spcPts val="600"/>
              </a:spcBef>
              <a:spcAft>
                <a:spcPts val="600"/>
              </a:spcAft>
            </a:pPr>
            <a:r>
              <a:rPr lang="en-US" sz="2000" dirty="0"/>
              <a:t>With FDR correction, M and F applicants’ LOR differ in - </a:t>
            </a:r>
          </a:p>
          <a:p>
            <a:pPr marL="342900" indent="-342900">
              <a:spcBef>
                <a:spcPts val="600"/>
              </a:spcBef>
              <a:spcAft>
                <a:spcPts val="600"/>
              </a:spcAft>
              <a:buFont typeface="Arial" panose="020B0604020202020204" pitchFamily="34" charset="0"/>
              <a:buChar char="•"/>
            </a:pPr>
            <a:r>
              <a:rPr lang="en-US" sz="2000" dirty="0"/>
              <a:t>“achieve”: F &gt; M</a:t>
            </a:r>
          </a:p>
          <a:p>
            <a:pPr marL="342900" indent="-342900">
              <a:spcBef>
                <a:spcPts val="600"/>
              </a:spcBef>
              <a:spcAft>
                <a:spcPts val="600"/>
              </a:spcAft>
              <a:buFont typeface="Arial" panose="020B0604020202020204" pitchFamily="34" charset="0"/>
              <a:buChar char="•"/>
            </a:pPr>
            <a:r>
              <a:rPr lang="en-US" sz="2000" dirty="0"/>
              <a:t>“Authentic”: F &lt; M</a:t>
            </a:r>
          </a:p>
          <a:p>
            <a:pPr marL="342900" indent="-342900">
              <a:spcBef>
                <a:spcPts val="600"/>
              </a:spcBef>
              <a:spcAft>
                <a:spcPts val="600"/>
              </a:spcAft>
              <a:buFont typeface="Arial" panose="020B0604020202020204" pitchFamily="34" charset="0"/>
              <a:buChar char="•"/>
            </a:pPr>
            <a:r>
              <a:rPr lang="en-US" sz="2000" dirty="0"/>
              <a:t>“Clout”: F &gt; M</a:t>
            </a:r>
          </a:p>
        </p:txBody>
      </p:sp>
      <p:sp>
        <p:nvSpPr>
          <p:cNvPr id="23" name="TextBox 22">
            <a:extLst>
              <a:ext uri="{FF2B5EF4-FFF2-40B4-BE49-F238E27FC236}">
                <a16:creationId xmlns:a16="http://schemas.microsoft.com/office/drawing/2014/main" id="{102FAE99-E387-4A41-AE24-2D2FE5AFBDAF}"/>
              </a:ext>
            </a:extLst>
          </p:cNvPr>
          <p:cNvSpPr txBox="1"/>
          <p:nvPr/>
        </p:nvSpPr>
        <p:spPr>
          <a:xfrm>
            <a:off x="9095667" y="996106"/>
            <a:ext cx="2643801" cy="646331"/>
          </a:xfrm>
          <a:prstGeom prst="rect">
            <a:avLst/>
          </a:prstGeom>
          <a:solidFill>
            <a:schemeClr val="bg2"/>
          </a:solidFill>
        </p:spPr>
        <p:txBody>
          <a:bodyPr wrap="none" rtlCol="0">
            <a:spAutoFit/>
          </a:bodyPr>
          <a:lstStyle/>
          <a:p>
            <a:r>
              <a:rPr lang="en-US" dirty="0"/>
              <a:t>Group 1 female (n1 = 187)</a:t>
            </a:r>
          </a:p>
          <a:p>
            <a:r>
              <a:rPr lang="en-US" dirty="0"/>
              <a:t>Group 2 male (n2 = 289)</a:t>
            </a:r>
          </a:p>
        </p:txBody>
      </p:sp>
    </p:spTree>
    <p:extLst>
      <p:ext uri="{BB962C8B-B14F-4D97-AF65-F5344CB8AC3E}">
        <p14:creationId xmlns:p14="http://schemas.microsoft.com/office/powerpoint/2010/main" val="136199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63A52-3027-44F7-AA60-91D3718D14CD}"/>
              </a:ext>
            </a:extLst>
          </p:cNvPr>
          <p:cNvSpPr>
            <a:spLocks noGrp="1"/>
          </p:cNvSpPr>
          <p:nvPr>
            <p:ph type="title"/>
          </p:nvPr>
        </p:nvSpPr>
        <p:spPr/>
        <p:txBody>
          <a:bodyPr>
            <a:normAutofit/>
          </a:bodyPr>
          <a:lstStyle/>
          <a:p>
            <a:r>
              <a:rPr lang="en-US" sz="3600" dirty="0">
                <a:effectLst/>
                <a:ea typeface="PMingLiU" panose="02020500000000000000" pitchFamily="18" charset="-120"/>
                <a:cs typeface="Times New Roman" panose="02020603050405020304" pitchFamily="18" charset="0"/>
              </a:rPr>
              <a:t>Take correlation among </a:t>
            </a:r>
            <a:r>
              <a:rPr lang="en-US" sz="3600" dirty="0">
                <a:ea typeface="PMingLiU" panose="02020500000000000000" pitchFamily="18" charset="-120"/>
                <a:cs typeface="Times New Roman" panose="02020603050405020304" pitchFamily="18" charset="0"/>
              </a:rPr>
              <a:t>predictor variables into account</a:t>
            </a:r>
            <a:endParaRPr lang="en-US" sz="3600" dirty="0"/>
          </a:p>
        </p:txBody>
      </p:sp>
      <p:sp>
        <p:nvSpPr>
          <p:cNvPr id="3" name="Content Placeholder 2">
            <a:extLst>
              <a:ext uri="{FF2B5EF4-FFF2-40B4-BE49-F238E27FC236}">
                <a16:creationId xmlns:a16="http://schemas.microsoft.com/office/drawing/2014/main" id="{407A9257-60F3-42EA-AA7C-1F6A50350A06}"/>
              </a:ext>
            </a:extLst>
          </p:cNvPr>
          <p:cNvSpPr>
            <a:spLocks noGrp="1"/>
          </p:cNvSpPr>
          <p:nvPr>
            <p:ph idx="1"/>
          </p:nvPr>
        </p:nvSpPr>
        <p:spPr>
          <a:xfrm>
            <a:off x="838200" y="1591708"/>
            <a:ext cx="10515600" cy="4524375"/>
          </a:xfrm>
        </p:spPr>
        <p:txBody>
          <a:bodyPr>
            <a:normAutofit/>
          </a:bodyPr>
          <a:lstStyle/>
          <a:p>
            <a:pPr>
              <a:buFont typeface="Wingdings" panose="05000000000000000000" pitchFamily="2" charset="2"/>
              <a:buChar char="Ø"/>
            </a:pPr>
            <a:r>
              <a:rPr lang="en-US" dirty="0"/>
              <a:t> We can reasonably assume that the predictor variables are correlated to some extent</a:t>
            </a:r>
          </a:p>
          <a:p>
            <a:pPr>
              <a:buFont typeface="Wingdings" panose="05000000000000000000" pitchFamily="2" charset="2"/>
              <a:buChar char="Ø"/>
            </a:pPr>
            <a:r>
              <a:rPr lang="en-US" dirty="0"/>
              <a:t> Important to take correlation into account – regression model </a:t>
            </a:r>
          </a:p>
          <a:p>
            <a:pPr>
              <a:buFont typeface="Wingdings" panose="05000000000000000000" pitchFamily="2" charset="2"/>
              <a:buChar char="Ø"/>
            </a:pPr>
            <a:r>
              <a:rPr lang="en-US" dirty="0"/>
              <a:t> Q’s answered by the model</a:t>
            </a:r>
          </a:p>
          <a:p>
            <a:pPr lvl="1"/>
            <a:r>
              <a:rPr lang="en-US" dirty="0"/>
              <a:t>Does any X differ significantly between male and female? If so, which one(s)? </a:t>
            </a:r>
          </a:p>
          <a:p>
            <a:pPr marL="0" indent="0">
              <a:buNone/>
            </a:pPr>
            <a:r>
              <a:rPr lang="en-US" dirty="0"/>
              <a:t>Brief summary of the operations done: </a:t>
            </a:r>
          </a:p>
          <a:p>
            <a:r>
              <a:rPr lang="en-US" sz="2400" dirty="0"/>
              <a:t>Perform repeated regressions</a:t>
            </a:r>
          </a:p>
          <a:p>
            <a:r>
              <a:rPr lang="en-US" sz="2400" dirty="0"/>
              <a:t>Calculate the FDR with </a:t>
            </a:r>
            <a:r>
              <a:rPr lang="en-US" sz="2400" dirty="0" err="1"/>
              <a:t>Benjamini</a:t>
            </a:r>
            <a:r>
              <a:rPr lang="en-US" sz="2400" dirty="0"/>
              <a:t> &amp; Hochberg correction</a:t>
            </a:r>
          </a:p>
          <a:p>
            <a:r>
              <a:rPr lang="en-US" sz="2400" dirty="0"/>
              <a:t>Find which variables should be retained for or excluded from further multivariate analysis according to their corrected p values</a:t>
            </a:r>
            <a:endParaRPr lang="en-US" dirty="0"/>
          </a:p>
          <a:p>
            <a:pPr marL="0" indent="0">
              <a:buNone/>
            </a:pPr>
            <a:endParaRPr lang="en-US" dirty="0"/>
          </a:p>
        </p:txBody>
      </p:sp>
    </p:spTree>
    <p:extLst>
      <p:ext uri="{BB962C8B-B14F-4D97-AF65-F5344CB8AC3E}">
        <p14:creationId xmlns:p14="http://schemas.microsoft.com/office/powerpoint/2010/main" val="368464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457DEE-CF9A-45C0-A4C0-DD64D18077A4}"/>
              </a:ext>
            </a:extLst>
          </p:cNvPr>
          <p:cNvPicPr>
            <a:picLocks noGrp="1" noChangeAspect="1"/>
          </p:cNvPicPr>
          <p:nvPr>
            <p:ph idx="1"/>
          </p:nvPr>
        </p:nvPicPr>
        <p:blipFill rotWithShape="1">
          <a:blip r:embed="rId3"/>
          <a:srcRect l="1076"/>
          <a:stretch/>
        </p:blipFill>
        <p:spPr>
          <a:xfrm>
            <a:off x="1231528" y="1519285"/>
            <a:ext cx="9728943" cy="3819429"/>
          </a:xfrm>
        </p:spPr>
      </p:pic>
      <p:sp>
        <p:nvSpPr>
          <p:cNvPr id="6" name="TextBox 5">
            <a:extLst>
              <a:ext uri="{FF2B5EF4-FFF2-40B4-BE49-F238E27FC236}">
                <a16:creationId xmlns:a16="http://schemas.microsoft.com/office/drawing/2014/main" id="{0444CF9B-659D-4EF7-8EB9-EF36552B304B}"/>
              </a:ext>
            </a:extLst>
          </p:cNvPr>
          <p:cNvSpPr txBox="1"/>
          <p:nvPr/>
        </p:nvSpPr>
        <p:spPr>
          <a:xfrm>
            <a:off x="1231528" y="759124"/>
            <a:ext cx="9728943" cy="800219"/>
          </a:xfrm>
          <a:prstGeom prst="rect">
            <a:avLst/>
          </a:prstGeom>
          <a:solidFill>
            <a:schemeClr val="bg2">
              <a:lumMod val="90000"/>
            </a:schemeClr>
          </a:solidFill>
        </p:spPr>
        <p:txBody>
          <a:bodyPr wrap="square" rtlCol="0">
            <a:spAutoFit/>
          </a:bodyPr>
          <a:lstStyle/>
          <a:p>
            <a:pPr algn="ctr"/>
            <a:r>
              <a:rPr lang="en-US" sz="2400" b="1" dirty="0"/>
              <a:t>Logistic Regression on 10 Objective Variables Adjusted with FDR Correction</a:t>
            </a:r>
            <a:endParaRPr lang="en-US" sz="2200" b="1" dirty="0"/>
          </a:p>
          <a:p>
            <a:pPr algn="ctr"/>
            <a:r>
              <a:rPr lang="en-US" sz="2200" dirty="0"/>
              <a:t>1 variable was selected and 9 were excluded from the model</a:t>
            </a:r>
          </a:p>
        </p:txBody>
      </p:sp>
      <p:sp>
        <p:nvSpPr>
          <p:cNvPr id="8" name="TextBox 7">
            <a:extLst>
              <a:ext uri="{FF2B5EF4-FFF2-40B4-BE49-F238E27FC236}">
                <a16:creationId xmlns:a16="http://schemas.microsoft.com/office/drawing/2014/main" id="{5974D6A1-09D5-4A35-A484-7E73BA938C77}"/>
              </a:ext>
            </a:extLst>
          </p:cNvPr>
          <p:cNvSpPr txBox="1"/>
          <p:nvPr/>
        </p:nvSpPr>
        <p:spPr>
          <a:xfrm>
            <a:off x="1231529" y="5407826"/>
            <a:ext cx="9728943" cy="1107996"/>
          </a:xfrm>
          <a:prstGeom prst="rect">
            <a:avLst/>
          </a:prstGeom>
          <a:noFill/>
        </p:spPr>
        <p:txBody>
          <a:bodyPr wrap="square">
            <a:spAutoFit/>
          </a:bodyPr>
          <a:lstStyle/>
          <a:p>
            <a:pPr algn="just"/>
            <a:r>
              <a:rPr lang="en-US" sz="2200" dirty="0"/>
              <a:t>M and F applicants differ only in </a:t>
            </a:r>
            <a:r>
              <a:rPr lang="en-US" sz="2200" b="1" dirty="0"/>
              <a:t>non-peer-reviewed online publication</a:t>
            </a:r>
            <a:r>
              <a:rPr lang="en-US" sz="2200" dirty="0"/>
              <a:t>. This is the </a:t>
            </a:r>
            <a:r>
              <a:rPr lang="en-US" sz="2200" b="1" dirty="0"/>
              <a:t>same conclusion</a:t>
            </a:r>
            <a:r>
              <a:rPr lang="en-US" sz="2200" dirty="0"/>
              <a:t> as those arrived by the previous multiple testing approaches. The agreement </a:t>
            </a:r>
            <a:r>
              <a:rPr lang="en-US" sz="2200" b="1" dirty="0"/>
              <a:t>increases</a:t>
            </a:r>
            <a:r>
              <a:rPr lang="en-US" sz="2200" dirty="0"/>
              <a:t> our </a:t>
            </a:r>
            <a:r>
              <a:rPr lang="en-US" sz="2200" b="1" dirty="0"/>
              <a:t>confidence</a:t>
            </a:r>
            <a:r>
              <a:rPr lang="en-US" sz="2200" dirty="0"/>
              <a:t> in the conclusion.</a:t>
            </a:r>
          </a:p>
        </p:txBody>
      </p:sp>
      <p:sp>
        <p:nvSpPr>
          <p:cNvPr id="9" name="Rectangle 8">
            <a:extLst>
              <a:ext uri="{FF2B5EF4-FFF2-40B4-BE49-F238E27FC236}">
                <a16:creationId xmlns:a16="http://schemas.microsoft.com/office/drawing/2014/main" id="{DB20A787-AD0F-48FB-A2DF-247D31EEED5C}"/>
              </a:ext>
            </a:extLst>
          </p:cNvPr>
          <p:cNvSpPr/>
          <p:nvPr/>
        </p:nvSpPr>
        <p:spPr>
          <a:xfrm>
            <a:off x="1245703" y="4496197"/>
            <a:ext cx="9728943" cy="83323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3D341F0-D511-4E4D-AB14-AF1407279835}"/>
              </a:ext>
            </a:extLst>
          </p:cNvPr>
          <p:cNvSpPr txBox="1"/>
          <p:nvPr/>
        </p:nvSpPr>
        <p:spPr>
          <a:xfrm>
            <a:off x="0" y="193591"/>
            <a:ext cx="2147447" cy="400110"/>
          </a:xfrm>
          <a:prstGeom prst="rect">
            <a:avLst/>
          </a:prstGeom>
          <a:solidFill>
            <a:schemeClr val="bg2"/>
          </a:solidFill>
        </p:spPr>
        <p:txBody>
          <a:bodyPr wrap="none" rtlCol="0">
            <a:spAutoFit/>
          </a:bodyPr>
          <a:lstStyle/>
          <a:p>
            <a:r>
              <a:rPr lang="en-US" sz="2000" dirty="0"/>
              <a:t>2020-21 Objective </a:t>
            </a:r>
          </a:p>
        </p:txBody>
      </p:sp>
    </p:spTree>
    <p:extLst>
      <p:ext uri="{BB962C8B-B14F-4D97-AF65-F5344CB8AC3E}">
        <p14:creationId xmlns:p14="http://schemas.microsoft.com/office/powerpoint/2010/main" val="163991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454027-9E2C-4F87-A7A0-B3E63D3ABECF}"/>
              </a:ext>
            </a:extLst>
          </p:cNvPr>
          <p:cNvPicPr>
            <a:picLocks noChangeAspect="1"/>
          </p:cNvPicPr>
          <p:nvPr/>
        </p:nvPicPr>
        <p:blipFill>
          <a:blip r:embed="rId2"/>
          <a:stretch>
            <a:fillRect/>
          </a:stretch>
        </p:blipFill>
        <p:spPr>
          <a:xfrm>
            <a:off x="1394253" y="1506370"/>
            <a:ext cx="9652973" cy="3783293"/>
          </a:xfrm>
          <a:prstGeom prst="rect">
            <a:avLst/>
          </a:prstGeom>
        </p:spPr>
      </p:pic>
      <p:sp>
        <p:nvSpPr>
          <p:cNvPr id="7" name="TextBox 6">
            <a:extLst>
              <a:ext uri="{FF2B5EF4-FFF2-40B4-BE49-F238E27FC236}">
                <a16:creationId xmlns:a16="http://schemas.microsoft.com/office/drawing/2014/main" id="{FF440DD5-2E8C-41CC-9B8D-E14D8C4D9175}"/>
              </a:ext>
            </a:extLst>
          </p:cNvPr>
          <p:cNvSpPr txBox="1"/>
          <p:nvPr/>
        </p:nvSpPr>
        <p:spPr>
          <a:xfrm>
            <a:off x="1394255" y="5369079"/>
            <a:ext cx="9403492" cy="1107996"/>
          </a:xfrm>
          <a:prstGeom prst="rect">
            <a:avLst/>
          </a:prstGeom>
          <a:noFill/>
        </p:spPr>
        <p:txBody>
          <a:bodyPr wrap="square">
            <a:spAutoFit/>
          </a:bodyPr>
          <a:lstStyle/>
          <a:p>
            <a:pPr algn="just"/>
            <a:r>
              <a:rPr lang="en-US" sz="2200" dirty="0"/>
              <a:t>The regression model shows male and female LORs differ in </a:t>
            </a:r>
            <a:r>
              <a:rPr lang="en-US" sz="2200" b="1" dirty="0"/>
              <a:t>Authentic</a:t>
            </a:r>
            <a:r>
              <a:rPr lang="en-US" sz="2200" dirty="0"/>
              <a:t> and </a:t>
            </a:r>
            <a:r>
              <a:rPr lang="en-US" sz="2200" b="1" dirty="0"/>
              <a:t>Clout</a:t>
            </a:r>
            <a:r>
              <a:rPr lang="en-US" sz="2200" dirty="0"/>
              <a:t>. This is the </a:t>
            </a:r>
            <a:r>
              <a:rPr lang="en-US" sz="2200" b="1" dirty="0"/>
              <a:t>same conclusion</a:t>
            </a:r>
            <a:r>
              <a:rPr lang="en-US" sz="2200" dirty="0"/>
              <a:t> as those arrived by the previous multiple testing approaches. The agreement </a:t>
            </a:r>
            <a:r>
              <a:rPr lang="en-US" sz="2200" b="1" dirty="0"/>
              <a:t>increases</a:t>
            </a:r>
            <a:r>
              <a:rPr lang="en-US" sz="2200" dirty="0"/>
              <a:t> our </a:t>
            </a:r>
            <a:r>
              <a:rPr lang="en-US" sz="2200" b="1" dirty="0"/>
              <a:t>confidence</a:t>
            </a:r>
            <a:r>
              <a:rPr lang="en-US" sz="2200" dirty="0"/>
              <a:t> in the conclusion.</a:t>
            </a:r>
          </a:p>
        </p:txBody>
      </p:sp>
      <p:sp>
        <p:nvSpPr>
          <p:cNvPr id="8" name="Rectangle 7">
            <a:extLst>
              <a:ext uri="{FF2B5EF4-FFF2-40B4-BE49-F238E27FC236}">
                <a16:creationId xmlns:a16="http://schemas.microsoft.com/office/drawing/2014/main" id="{8F5FA5D0-F430-42FA-992E-809812F7621B}"/>
              </a:ext>
            </a:extLst>
          </p:cNvPr>
          <p:cNvSpPr/>
          <p:nvPr/>
        </p:nvSpPr>
        <p:spPr>
          <a:xfrm>
            <a:off x="1394253" y="4093811"/>
            <a:ext cx="9652974" cy="119585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1142A7C-EF4D-4938-9FC6-5CB1F17673A1}"/>
              </a:ext>
            </a:extLst>
          </p:cNvPr>
          <p:cNvSpPr txBox="1"/>
          <p:nvPr/>
        </p:nvSpPr>
        <p:spPr>
          <a:xfrm>
            <a:off x="0" y="180870"/>
            <a:ext cx="2778196" cy="400110"/>
          </a:xfrm>
          <a:prstGeom prst="rect">
            <a:avLst/>
          </a:prstGeom>
          <a:solidFill>
            <a:schemeClr val="bg2"/>
          </a:solidFill>
        </p:spPr>
        <p:txBody>
          <a:bodyPr wrap="none" rtlCol="0">
            <a:spAutoFit/>
          </a:bodyPr>
          <a:lstStyle/>
          <a:p>
            <a:r>
              <a:rPr lang="en-US" sz="2000" dirty="0"/>
              <a:t>2020-21 Subjective - LOR</a:t>
            </a:r>
          </a:p>
        </p:txBody>
      </p:sp>
      <p:sp>
        <p:nvSpPr>
          <p:cNvPr id="10" name="TextBox 9">
            <a:extLst>
              <a:ext uri="{FF2B5EF4-FFF2-40B4-BE49-F238E27FC236}">
                <a16:creationId xmlns:a16="http://schemas.microsoft.com/office/drawing/2014/main" id="{4CE967E5-C64A-49B5-BA93-55D6357CA742}"/>
              </a:ext>
            </a:extLst>
          </p:cNvPr>
          <p:cNvSpPr txBox="1"/>
          <p:nvPr/>
        </p:nvSpPr>
        <p:spPr>
          <a:xfrm>
            <a:off x="1394253" y="738522"/>
            <a:ext cx="9652975" cy="800219"/>
          </a:xfrm>
          <a:prstGeom prst="rect">
            <a:avLst/>
          </a:prstGeom>
          <a:solidFill>
            <a:schemeClr val="bg2">
              <a:lumMod val="90000"/>
            </a:schemeClr>
          </a:solidFill>
        </p:spPr>
        <p:txBody>
          <a:bodyPr wrap="square" rtlCol="0">
            <a:spAutoFit/>
          </a:bodyPr>
          <a:lstStyle/>
          <a:p>
            <a:pPr algn="ctr"/>
            <a:r>
              <a:rPr lang="en-US" sz="2400" b="1" dirty="0"/>
              <a:t>Logistic Regression on 9 Subjective Variables Adjusted with FDR Correction</a:t>
            </a:r>
            <a:endParaRPr lang="en-US" sz="2200" b="1" dirty="0"/>
          </a:p>
          <a:p>
            <a:pPr algn="ctr"/>
            <a:r>
              <a:rPr lang="en-US" sz="2200" dirty="0"/>
              <a:t>2 variables were selected and 7 were excluded from the model</a:t>
            </a:r>
          </a:p>
        </p:txBody>
      </p:sp>
      <p:sp>
        <p:nvSpPr>
          <p:cNvPr id="11" name="TextBox 10">
            <a:extLst>
              <a:ext uri="{FF2B5EF4-FFF2-40B4-BE49-F238E27FC236}">
                <a16:creationId xmlns:a16="http://schemas.microsoft.com/office/drawing/2014/main" id="{A79AC5FE-9617-4C50-8BA4-69097CCEFE13}"/>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336412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50703D-C5E5-4B0B-AE4F-5270FA8586C2}"/>
              </a:ext>
            </a:extLst>
          </p:cNvPr>
          <p:cNvPicPr>
            <a:picLocks noGrp="1" noChangeAspect="1"/>
          </p:cNvPicPr>
          <p:nvPr>
            <p:ph idx="1"/>
          </p:nvPr>
        </p:nvPicPr>
        <p:blipFill>
          <a:blip r:embed="rId3"/>
          <a:stretch>
            <a:fillRect/>
          </a:stretch>
        </p:blipFill>
        <p:spPr>
          <a:xfrm>
            <a:off x="1719359" y="1032937"/>
            <a:ext cx="8748122" cy="3967172"/>
          </a:xfrm>
        </p:spPr>
      </p:pic>
      <p:sp>
        <p:nvSpPr>
          <p:cNvPr id="6" name="TextBox 5">
            <a:extLst>
              <a:ext uri="{FF2B5EF4-FFF2-40B4-BE49-F238E27FC236}">
                <a16:creationId xmlns:a16="http://schemas.microsoft.com/office/drawing/2014/main" id="{43EC905D-43B8-4C2C-8990-CBA12144AB0A}"/>
              </a:ext>
            </a:extLst>
          </p:cNvPr>
          <p:cNvSpPr txBox="1"/>
          <p:nvPr/>
        </p:nvSpPr>
        <p:spPr>
          <a:xfrm>
            <a:off x="1719359" y="5271065"/>
            <a:ext cx="8742967" cy="1200329"/>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t>3 variables were selected and 8 were excluded from the model</a:t>
            </a:r>
          </a:p>
          <a:p>
            <a:pPr marL="342900" indent="-342900" algn="just">
              <a:buFont typeface="Wingdings" panose="05000000000000000000" pitchFamily="2" charset="2"/>
              <a:buChar char="Ø"/>
            </a:pPr>
            <a:r>
              <a:rPr lang="en-US" sz="2400" dirty="0"/>
              <a:t>The regression model shows male and female LORs differ in </a:t>
            </a:r>
            <a:r>
              <a:rPr lang="en-US" sz="2400" b="1" dirty="0"/>
              <a:t>Authentic,</a:t>
            </a:r>
            <a:r>
              <a:rPr lang="en-US" sz="2400" dirty="0"/>
              <a:t> </a:t>
            </a:r>
            <a:r>
              <a:rPr lang="en-US" sz="2400" b="1" dirty="0"/>
              <a:t>Clout, and achieve</a:t>
            </a:r>
            <a:r>
              <a:rPr lang="en-US" sz="2400" dirty="0"/>
              <a:t>. </a:t>
            </a:r>
          </a:p>
        </p:txBody>
      </p:sp>
      <p:sp>
        <p:nvSpPr>
          <p:cNvPr id="7" name="Rectangle 6">
            <a:extLst>
              <a:ext uri="{FF2B5EF4-FFF2-40B4-BE49-F238E27FC236}">
                <a16:creationId xmlns:a16="http://schemas.microsoft.com/office/drawing/2014/main" id="{DA4F7E5C-2E7A-4FC0-919D-DCA9525997DB}"/>
              </a:ext>
            </a:extLst>
          </p:cNvPr>
          <p:cNvSpPr/>
          <p:nvPr/>
        </p:nvSpPr>
        <p:spPr>
          <a:xfrm>
            <a:off x="1724514" y="3657413"/>
            <a:ext cx="8742967" cy="1342696"/>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E379AA3-369F-414F-93E9-5E111F6EE634}"/>
              </a:ext>
            </a:extLst>
          </p:cNvPr>
          <p:cNvSpPr txBox="1"/>
          <p:nvPr/>
        </p:nvSpPr>
        <p:spPr>
          <a:xfrm>
            <a:off x="1269512" y="191405"/>
            <a:ext cx="9652975" cy="830997"/>
          </a:xfrm>
          <a:prstGeom prst="rect">
            <a:avLst/>
          </a:prstGeom>
          <a:noFill/>
        </p:spPr>
        <p:txBody>
          <a:bodyPr wrap="square" rtlCol="0">
            <a:spAutoFit/>
          </a:bodyPr>
          <a:lstStyle/>
          <a:p>
            <a:pPr algn="ctr"/>
            <a:r>
              <a:rPr lang="en-US" sz="2400" b="1" dirty="0"/>
              <a:t>Logistic Regression on 11 Subjective Variables </a:t>
            </a:r>
          </a:p>
          <a:p>
            <a:pPr algn="ctr"/>
            <a:r>
              <a:rPr lang="en-US" sz="2400" b="1" dirty="0"/>
              <a:t>Adjusted with FDR Correction</a:t>
            </a:r>
            <a:endParaRPr lang="en-US" sz="2200" b="1" dirty="0"/>
          </a:p>
        </p:txBody>
      </p:sp>
      <p:sp>
        <p:nvSpPr>
          <p:cNvPr id="8" name="TextBox 7">
            <a:extLst>
              <a:ext uri="{FF2B5EF4-FFF2-40B4-BE49-F238E27FC236}">
                <a16:creationId xmlns:a16="http://schemas.microsoft.com/office/drawing/2014/main" id="{6EF5A7C4-1EA0-48E2-86FC-2870900DFB68}"/>
              </a:ext>
            </a:extLst>
          </p:cNvPr>
          <p:cNvSpPr txBox="1"/>
          <p:nvPr/>
        </p:nvSpPr>
        <p:spPr>
          <a:xfrm>
            <a:off x="0" y="180870"/>
            <a:ext cx="2778196" cy="400110"/>
          </a:xfrm>
          <a:prstGeom prst="rect">
            <a:avLst/>
          </a:prstGeom>
          <a:solidFill>
            <a:schemeClr val="bg2"/>
          </a:solidFill>
        </p:spPr>
        <p:txBody>
          <a:bodyPr wrap="none" rtlCol="0">
            <a:spAutoFit/>
          </a:bodyPr>
          <a:lstStyle/>
          <a:p>
            <a:r>
              <a:rPr lang="en-US" sz="2000" dirty="0"/>
              <a:t>2020-21 Subjective - LOR</a:t>
            </a:r>
          </a:p>
        </p:txBody>
      </p:sp>
    </p:spTree>
    <p:extLst>
      <p:ext uri="{BB962C8B-B14F-4D97-AF65-F5344CB8AC3E}">
        <p14:creationId xmlns:p14="http://schemas.microsoft.com/office/powerpoint/2010/main" val="336898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5C2515-F989-4F77-93A2-266A928D268B}"/>
              </a:ext>
            </a:extLst>
          </p:cNvPr>
          <p:cNvPicPr>
            <a:picLocks noChangeAspect="1"/>
          </p:cNvPicPr>
          <p:nvPr/>
        </p:nvPicPr>
        <p:blipFill rotWithShape="1">
          <a:blip r:embed="rId2"/>
          <a:srcRect l="1" t="15984" r="84889"/>
          <a:stretch/>
        </p:blipFill>
        <p:spPr>
          <a:xfrm>
            <a:off x="435538" y="1213697"/>
            <a:ext cx="1369949" cy="2236071"/>
          </a:xfrm>
          <a:prstGeom prst="rect">
            <a:avLst/>
          </a:prstGeom>
        </p:spPr>
      </p:pic>
      <p:sp>
        <p:nvSpPr>
          <p:cNvPr id="5" name="TextBox 4">
            <a:extLst>
              <a:ext uri="{FF2B5EF4-FFF2-40B4-BE49-F238E27FC236}">
                <a16:creationId xmlns:a16="http://schemas.microsoft.com/office/drawing/2014/main" id="{7C98502C-BBE1-45C0-9F0A-15862C5D6604}"/>
              </a:ext>
            </a:extLst>
          </p:cNvPr>
          <p:cNvSpPr txBox="1"/>
          <p:nvPr/>
        </p:nvSpPr>
        <p:spPr>
          <a:xfrm>
            <a:off x="0" y="376811"/>
            <a:ext cx="1994457" cy="400110"/>
          </a:xfrm>
          <a:prstGeom prst="rect">
            <a:avLst/>
          </a:prstGeom>
          <a:solidFill>
            <a:schemeClr val="bg2"/>
          </a:solidFill>
        </p:spPr>
        <p:txBody>
          <a:bodyPr wrap="none" rtlCol="0">
            <a:spAutoFit/>
          </a:bodyPr>
          <a:lstStyle/>
          <a:p>
            <a:r>
              <a:rPr lang="en-US" sz="2000" dirty="0"/>
              <a:t>2020-21 Subj - PS</a:t>
            </a:r>
          </a:p>
        </p:txBody>
      </p:sp>
      <p:pic>
        <p:nvPicPr>
          <p:cNvPr id="7" name="Picture 6">
            <a:extLst>
              <a:ext uri="{FF2B5EF4-FFF2-40B4-BE49-F238E27FC236}">
                <a16:creationId xmlns:a16="http://schemas.microsoft.com/office/drawing/2014/main" id="{F0DAB236-F5FD-4B76-A79F-529AC7FDC64E}"/>
              </a:ext>
            </a:extLst>
          </p:cNvPr>
          <p:cNvPicPr>
            <a:picLocks noChangeAspect="1"/>
          </p:cNvPicPr>
          <p:nvPr/>
        </p:nvPicPr>
        <p:blipFill rotWithShape="1">
          <a:blip r:embed="rId3"/>
          <a:srcRect l="50789" t="15073" r="4702"/>
          <a:stretch/>
        </p:blipFill>
        <p:spPr>
          <a:xfrm>
            <a:off x="6273842" y="1213697"/>
            <a:ext cx="4016186" cy="2236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D0713869-F7A3-4F2F-B75D-8943E4B54B44}"/>
              </a:ext>
            </a:extLst>
          </p:cNvPr>
          <p:cNvPicPr>
            <a:picLocks noChangeAspect="1"/>
          </p:cNvPicPr>
          <p:nvPr/>
        </p:nvPicPr>
        <p:blipFill rotWithShape="1">
          <a:blip r:embed="rId4"/>
          <a:srcRect r="14219"/>
          <a:stretch/>
        </p:blipFill>
        <p:spPr>
          <a:xfrm>
            <a:off x="2774901" y="3686489"/>
            <a:ext cx="6642196" cy="2994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3EA3D0C5-A645-4CC1-AE26-482B83EB3317}"/>
              </a:ext>
            </a:extLst>
          </p:cNvPr>
          <p:cNvSpPr txBox="1"/>
          <p:nvPr/>
        </p:nvSpPr>
        <p:spPr>
          <a:xfrm>
            <a:off x="2047274" y="176756"/>
            <a:ext cx="8587887" cy="800219"/>
          </a:xfrm>
          <a:prstGeom prst="rect">
            <a:avLst/>
          </a:prstGeom>
          <a:solidFill>
            <a:schemeClr val="bg2">
              <a:lumMod val="90000"/>
            </a:schemeClr>
          </a:solidFill>
        </p:spPr>
        <p:txBody>
          <a:bodyPr wrap="square" rtlCol="0">
            <a:spAutoFit/>
          </a:bodyPr>
          <a:lstStyle/>
          <a:p>
            <a:pPr algn="ctr"/>
            <a:r>
              <a:rPr lang="en-US" sz="2400" b="1" dirty="0"/>
              <a:t>Same analyses on the subjective variables extracted from PS</a:t>
            </a:r>
          </a:p>
          <a:p>
            <a:pPr algn="ctr"/>
            <a:r>
              <a:rPr lang="en-US" sz="2200" dirty="0"/>
              <a:t>No significance found using any of the methods</a:t>
            </a:r>
          </a:p>
        </p:txBody>
      </p:sp>
      <p:pic>
        <p:nvPicPr>
          <p:cNvPr id="12" name="Picture 11">
            <a:extLst>
              <a:ext uri="{FF2B5EF4-FFF2-40B4-BE49-F238E27FC236}">
                <a16:creationId xmlns:a16="http://schemas.microsoft.com/office/drawing/2014/main" id="{D19262DE-7B33-47F8-BEAC-1A2C31B3A836}"/>
              </a:ext>
            </a:extLst>
          </p:cNvPr>
          <p:cNvPicPr>
            <a:picLocks noChangeAspect="1"/>
          </p:cNvPicPr>
          <p:nvPr/>
        </p:nvPicPr>
        <p:blipFill rotWithShape="1">
          <a:blip r:embed="rId2"/>
          <a:srcRect l="50911" t="15270" r="4626"/>
          <a:stretch/>
        </p:blipFill>
        <p:spPr>
          <a:xfrm>
            <a:off x="1931579" y="1213697"/>
            <a:ext cx="3997130" cy="2236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C73C3379-D528-42A8-AD18-AD6114CB5141}"/>
              </a:ext>
            </a:extLst>
          </p:cNvPr>
          <p:cNvSpPr txBox="1"/>
          <p:nvPr/>
        </p:nvSpPr>
        <p:spPr>
          <a:xfrm>
            <a:off x="435538" y="1216807"/>
            <a:ext cx="1185324" cy="369332"/>
          </a:xfrm>
          <a:prstGeom prst="rect">
            <a:avLst/>
          </a:prstGeom>
          <a:solidFill>
            <a:schemeClr val="accent3">
              <a:lumMod val="20000"/>
              <a:lumOff val="80000"/>
            </a:schemeClr>
          </a:solidFill>
        </p:spPr>
        <p:txBody>
          <a:bodyPr wrap="square" rtlCol="0">
            <a:spAutoFit/>
          </a:bodyPr>
          <a:lstStyle/>
          <a:p>
            <a:r>
              <a:rPr lang="en-US" dirty="0"/>
              <a:t>Bonferroni</a:t>
            </a:r>
          </a:p>
        </p:txBody>
      </p:sp>
      <p:sp>
        <p:nvSpPr>
          <p:cNvPr id="13" name="TextBox 12">
            <a:extLst>
              <a:ext uri="{FF2B5EF4-FFF2-40B4-BE49-F238E27FC236}">
                <a16:creationId xmlns:a16="http://schemas.microsoft.com/office/drawing/2014/main" id="{B6F8E2F2-39E7-49ED-B2CA-BEA035AB12ED}"/>
              </a:ext>
            </a:extLst>
          </p:cNvPr>
          <p:cNvSpPr txBox="1"/>
          <p:nvPr/>
        </p:nvSpPr>
        <p:spPr>
          <a:xfrm>
            <a:off x="10635161" y="1213697"/>
            <a:ext cx="558166" cy="369332"/>
          </a:xfrm>
          <a:prstGeom prst="rect">
            <a:avLst/>
          </a:prstGeom>
          <a:solidFill>
            <a:schemeClr val="accent3">
              <a:lumMod val="20000"/>
              <a:lumOff val="80000"/>
            </a:schemeClr>
          </a:solidFill>
        </p:spPr>
        <p:txBody>
          <a:bodyPr wrap="none" rtlCol="0">
            <a:spAutoFit/>
          </a:bodyPr>
          <a:lstStyle/>
          <a:p>
            <a:r>
              <a:rPr lang="en-US" dirty="0"/>
              <a:t>FDR</a:t>
            </a:r>
          </a:p>
        </p:txBody>
      </p:sp>
      <p:sp>
        <p:nvSpPr>
          <p:cNvPr id="14" name="TextBox 13">
            <a:extLst>
              <a:ext uri="{FF2B5EF4-FFF2-40B4-BE49-F238E27FC236}">
                <a16:creationId xmlns:a16="http://schemas.microsoft.com/office/drawing/2014/main" id="{53F8CA19-A362-4D94-B4F5-6DA687B7FDC7}"/>
              </a:ext>
            </a:extLst>
          </p:cNvPr>
          <p:cNvSpPr txBox="1"/>
          <p:nvPr/>
        </p:nvSpPr>
        <p:spPr>
          <a:xfrm>
            <a:off x="9788867" y="3923210"/>
            <a:ext cx="2094804" cy="369332"/>
          </a:xfrm>
          <a:prstGeom prst="rect">
            <a:avLst/>
          </a:prstGeom>
          <a:solidFill>
            <a:schemeClr val="accent3">
              <a:lumMod val="20000"/>
              <a:lumOff val="80000"/>
            </a:schemeClr>
          </a:solidFill>
        </p:spPr>
        <p:txBody>
          <a:bodyPr wrap="none" rtlCol="0">
            <a:spAutoFit/>
          </a:bodyPr>
          <a:lstStyle/>
          <a:p>
            <a:r>
              <a:rPr lang="en-US" dirty="0"/>
              <a:t>Regression with FDR</a:t>
            </a:r>
          </a:p>
        </p:txBody>
      </p:sp>
      <p:sp>
        <p:nvSpPr>
          <p:cNvPr id="11" name="TextBox 10">
            <a:extLst>
              <a:ext uri="{FF2B5EF4-FFF2-40B4-BE49-F238E27FC236}">
                <a16:creationId xmlns:a16="http://schemas.microsoft.com/office/drawing/2014/main" id="{1AF23FF3-1DAC-4E34-928F-6231315381E7}"/>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404048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2430DF-1030-45B6-8C42-4EC01EBE4881}"/>
              </a:ext>
            </a:extLst>
          </p:cNvPr>
          <p:cNvSpPr txBox="1"/>
          <p:nvPr/>
        </p:nvSpPr>
        <p:spPr>
          <a:xfrm>
            <a:off x="0" y="376811"/>
            <a:ext cx="1994457" cy="400110"/>
          </a:xfrm>
          <a:prstGeom prst="rect">
            <a:avLst/>
          </a:prstGeom>
          <a:solidFill>
            <a:schemeClr val="bg2"/>
          </a:solidFill>
        </p:spPr>
        <p:txBody>
          <a:bodyPr wrap="none" rtlCol="0">
            <a:spAutoFit/>
          </a:bodyPr>
          <a:lstStyle/>
          <a:p>
            <a:r>
              <a:rPr lang="en-US" sz="2000" dirty="0"/>
              <a:t>2020-21 Subj - PS</a:t>
            </a:r>
          </a:p>
        </p:txBody>
      </p:sp>
      <p:pic>
        <p:nvPicPr>
          <p:cNvPr id="6" name="Picture 5">
            <a:extLst>
              <a:ext uri="{FF2B5EF4-FFF2-40B4-BE49-F238E27FC236}">
                <a16:creationId xmlns:a16="http://schemas.microsoft.com/office/drawing/2014/main" id="{5B27C8AF-69C2-45CB-A458-5A5A96AD261F}"/>
              </a:ext>
            </a:extLst>
          </p:cNvPr>
          <p:cNvPicPr>
            <a:picLocks noChangeAspect="1"/>
          </p:cNvPicPr>
          <p:nvPr/>
        </p:nvPicPr>
        <p:blipFill rotWithShape="1">
          <a:blip r:embed="rId2"/>
          <a:srcRect l="687"/>
          <a:stretch/>
        </p:blipFill>
        <p:spPr>
          <a:xfrm>
            <a:off x="2218414" y="241503"/>
            <a:ext cx="9366206" cy="3096057"/>
          </a:xfrm>
          <a:prstGeom prst="rect">
            <a:avLst/>
          </a:prstGeom>
        </p:spPr>
      </p:pic>
      <p:pic>
        <p:nvPicPr>
          <p:cNvPr id="8" name="Picture 7">
            <a:extLst>
              <a:ext uri="{FF2B5EF4-FFF2-40B4-BE49-F238E27FC236}">
                <a16:creationId xmlns:a16="http://schemas.microsoft.com/office/drawing/2014/main" id="{89BCEB90-F888-48DF-9FC9-620ADD4211A2}"/>
              </a:ext>
            </a:extLst>
          </p:cNvPr>
          <p:cNvPicPr>
            <a:picLocks noChangeAspect="1"/>
          </p:cNvPicPr>
          <p:nvPr/>
        </p:nvPicPr>
        <p:blipFill>
          <a:blip r:embed="rId3"/>
          <a:stretch>
            <a:fillRect/>
          </a:stretch>
        </p:blipFill>
        <p:spPr>
          <a:xfrm>
            <a:off x="2095824" y="3428999"/>
            <a:ext cx="9611385" cy="3187498"/>
          </a:xfrm>
          <a:prstGeom prst="rect">
            <a:avLst/>
          </a:prstGeom>
        </p:spPr>
      </p:pic>
      <p:sp>
        <p:nvSpPr>
          <p:cNvPr id="9" name="Rectangle 8">
            <a:extLst>
              <a:ext uri="{FF2B5EF4-FFF2-40B4-BE49-F238E27FC236}">
                <a16:creationId xmlns:a16="http://schemas.microsoft.com/office/drawing/2014/main" id="{10CBB11F-FC44-4B45-9611-BDF75D2FF090}"/>
              </a:ext>
            </a:extLst>
          </p:cNvPr>
          <p:cNvSpPr/>
          <p:nvPr/>
        </p:nvSpPr>
        <p:spPr>
          <a:xfrm>
            <a:off x="8634382" y="1051560"/>
            <a:ext cx="1533746" cy="425196"/>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4167F1-9F35-4355-A0D9-FD14BECD947A}"/>
              </a:ext>
            </a:extLst>
          </p:cNvPr>
          <p:cNvSpPr/>
          <p:nvPr/>
        </p:nvSpPr>
        <p:spPr>
          <a:xfrm>
            <a:off x="2514600" y="1051561"/>
            <a:ext cx="906374" cy="425196"/>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3440E1B-5007-4588-937D-8D4CA7977BC2}"/>
              </a:ext>
            </a:extLst>
          </p:cNvPr>
          <p:cNvSpPr/>
          <p:nvPr/>
        </p:nvSpPr>
        <p:spPr>
          <a:xfrm>
            <a:off x="8634382" y="3060967"/>
            <a:ext cx="1533746" cy="22402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BF3BB0-B368-455B-A300-E19F5A1F326F}"/>
              </a:ext>
            </a:extLst>
          </p:cNvPr>
          <p:cNvSpPr/>
          <p:nvPr/>
        </p:nvSpPr>
        <p:spPr>
          <a:xfrm>
            <a:off x="2514600" y="3060967"/>
            <a:ext cx="561753" cy="22402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4E9996-9E96-4EA2-8144-3D879DD6D45B}"/>
              </a:ext>
            </a:extLst>
          </p:cNvPr>
          <p:cNvSpPr/>
          <p:nvPr/>
        </p:nvSpPr>
        <p:spPr>
          <a:xfrm>
            <a:off x="8690020" y="4280313"/>
            <a:ext cx="1595207" cy="425196"/>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41A794-50BB-498E-9267-8C354DDEE540}"/>
              </a:ext>
            </a:extLst>
          </p:cNvPr>
          <p:cNvSpPr/>
          <p:nvPr/>
        </p:nvSpPr>
        <p:spPr>
          <a:xfrm>
            <a:off x="2442648" y="4280314"/>
            <a:ext cx="906374" cy="425196"/>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F76D01-D738-4350-A374-F3C2CB3E52B1}"/>
              </a:ext>
            </a:extLst>
          </p:cNvPr>
          <p:cNvSpPr/>
          <p:nvPr/>
        </p:nvSpPr>
        <p:spPr>
          <a:xfrm>
            <a:off x="8690020" y="6339339"/>
            <a:ext cx="1595207" cy="22402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4142F-3F22-457A-B5AC-18D4BCB1DE84}"/>
              </a:ext>
            </a:extLst>
          </p:cNvPr>
          <p:cNvSpPr/>
          <p:nvPr/>
        </p:nvSpPr>
        <p:spPr>
          <a:xfrm>
            <a:off x="2445305" y="6319008"/>
            <a:ext cx="561753" cy="22402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3C5062-7350-4546-AB19-7EB317107020}"/>
              </a:ext>
            </a:extLst>
          </p:cNvPr>
          <p:cNvSpPr/>
          <p:nvPr/>
        </p:nvSpPr>
        <p:spPr>
          <a:xfrm>
            <a:off x="10168129" y="1051561"/>
            <a:ext cx="301752" cy="2233436"/>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D31BC4D-433C-4ED2-A246-1BFD1086F426}"/>
              </a:ext>
            </a:extLst>
          </p:cNvPr>
          <p:cNvSpPr/>
          <p:nvPr/>
        </p:nvSpPr>
        <p:spPr>
          <a:xfrm>
            <a:off x="10285227" y="4280312"/>
            <a:ext cx="312669" cy="2283055"/>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C841EE9B-4607-4C0A-B278-9642F6ED1AB4}"/>
              </a:ext>
            </a:extLst>
          </p:cNvPr>
          <p:cNvGrpSpPr/>
          <p:nvPr/>
        </p:nvGrpSpPr>
        <p:grpSpPr>
          <a:xfrm>
            <a:off x="1454404" y="1449756"/>
            <a:ext cx="9674326" cy="4141370"/>
            <a:chOff x="1594104" y="1700521"/>
            <a:chExt cx="9674326" cy="4141370"/>
          </a:xfrm>
        </p:grpSpPr>
        <p:pic>
          <p:nvPicPr>
            <p:cNvPr id="20" name="Picture 19">
              <a:extLst>
                <a:ext uri="{FF2B5EF4-FFF2-40B4-BE49-F238E27FC236}">
                  <a16:creationId xmlns:a16="http://schemas.microsoft.com/office/drawing/2014/main" id="{F9BDC35A-4F39-41B0-A78A-692234A8A402}"/>
                </a:ext>
              </a:extLst>
            </p:cNvPr>
            <p:cNvPicPr>
              <a:picLocks noChangeAspect="1"/>
            </p:cNvPicPr>
            <p:nvPr/>
          </p:nvPicPr>
          <p:blipFill>
            <a:blip r:embed="rId4"/>
            <a:stretch>
              <a:fillRect/>
            </a:stretch>
          </p:blipFill>
          <p:spPr>
            <a:xfrm>
              <a:off x="1594104" y="1700521"/>
              <a:ext cx="9674326" cy="4141369"/>
            </a:xfrm>
            <a:prstGeom prst="rect">
              <a:avLst/>
            </a:prstGeom>
            <a:ln w="38100">
              <a:solidFill>
                <a:schemeClr val="tx1"/>
              </a:solidFill>
            </a:ln>
          </p:spPr>
        </p:pic>
        <p:sp>
          <p:nvSpPr>
            <p:cNvPr id="21" name="Rectangle 20">
              <a:extLst>
                <a:ext uri="{FF2B5EF4-FFF2-40B4-BE49-F238E27FC236}">
                  <a16:creationId xmlns:a16="http://schemas.microsoft.com/office/drawing/2014/main" id="{A1EBB526-4C68-4881-A814-D6F45F33B116}"/>
                </a:ext>
              </a:extLst>
            </p:cNvPr>
            <p:cNvSpPr/>
            <p:nvPr/>
          </p:nvSpPr>
          <p:spPr>
            <a:xfrm>
              <a:off x="7100635" y="2229218"/>
              <a:ext cx="2751303" cy="686868"/>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3768CD-71D6-4E35-B375-72A0CC6ED515}"/>
                </a:ext>
              </a:extLst>
            </p:cNvPr>
            <p:cNvSpPr/>
            <p:nvPr/>
          </p:nvSpPr>
          <p:spPr>
            <a:xfrm>
              <a:off x="1608957" y="2244682"/>
              <a:ext cx="1026451" cy="686868"/>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F2014C-73B6-4964-A75D-C194188DE939}"/>
                </a:ext>
              </a:extLst>
            </p:cNvPr>
            <p:cNvSpPr/>
            <p:nvPr/>
          </p:nvSpPr>
          <p:spPr>
            <a:xfrm>
              <a:off x="1594104" y="4953001"/>
              <a:ext cx="4145102" cy="888890"/>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30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4BEB-EBFC-450D-B078-3F57591AF161}"/>
              </a:ext>
            </a:extLst>
          </p:cNvPr>
          <p:cNvSpPr>
            <a:spLocks noGrp="1"/>
          </p:cNvSpPr>
          <p:nvPr>
            <p:ph type="title"/>
          </p:nvPr>
        </p:nvSpPr>
        <p:spPr/>
        <p:txBody>
          <a:bodyPr/>
          <a:lstStyle/>
          <a:p>
            <a:r>
              <a:rPr lang="en-US" dirty="0"/>
              <a:t>2019-2020 Dataset</a:t>
            </a:r>
          </a:p>
        </p:txBody>
      </p:sp>
      <p:sp>
        <p:nvSpPr>
          <p:cNvPr id="3" name="Text Placeholder 2">
            <a:extLst>
              <a:ext uri="{FF2B5EF4-FFF2-40B4-BE49-F238E27FC236}">
                <a16:creationId xmlns:a16="http://schemas.microsoft.com/office/drawing/2014/main" id="{55F49F7D-3075-4700-89A2-A3F2C66C72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131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902155-3472-4576-B375-987CB9F477C6}"/>
              </a:ext>
            </a:extLst>
          </p:cNvPr>
          <p:cNvSpPr txBox="1"/>
          <p:nvPr/>
        </p:nvSpPr>
        <p:spPr>
          <a:xfrm>
            <a:off x="0" y="241492"/>
            <a:ext cx="1899238" cy="369332"/>
          </a:xfrm>
          <a:prstGeom prst="rect">
            <a:avLst/>
          </a:prstGeom>
          <a:solidFill>
            <a:schemeClr val="bg2"/>
          </a:solidFill>
        </p:spPr>
        <p:txBody>
          <a:bodyPr wrap="none" rtlCol="0">
            <a:spAutoFit/>
          </a:bodyPr>
          <a:lstStyle/>
          <a:p>
            <a:r>
              <a:rPr lang="en-US" dirty="0"/>
              <a:t>2019-20 Objective</a:t>
            </a:r>
          </a:p>
        </p:txBody>
      </p:sp>
      <p:sp>
        <p:nvSpPr>
          <p:cNvPr id="8" name="TextBox 7">
            <a:extLst>
              <a:ext uri="{FF2B5EF4-FFF2-40B4-BE49-F238E27FC236}">
                <a16:creationId xmlns:a16="http://schemas.microsoft.com/office/drawing/2014/main" id="{D502F48C-E498-4DA1-BCC8-ED98AA69B462}"/>
              </a:ext>
            </a:extLst>
          </p:cNvPr>
          <p:cNvSpPr txBox="1"/>
          <p:nvPr/>
        </p:nvSpPr>
        <p:spPr>
          <a:xfrm>
            <a:off x="8587564" y="3147563"/>
            <a:ext cx="2955851" cy="1723549"/>
          </a:xfrm>
          <a:prstGeom prst="rect">
            <a:avLst/>
          </a:prstGeom>
          <a:solidFill>
            <a:schemeClr val="accent4">
              <a:lumMod val="40000"/>
              <a:lumOff val="60000"/>
              <a:alpha val="80000"/>
            </a:schemeClr>
          </a:solidFill>
        </p:spPr>
        <p:txBody>
          <a:bodyPr wrap="square" rtlCol="0">
            <a:spAutoFit/>
          </a:bodyPr>
          <a:lstStyle/>
          <a:p>
            <a:pPr>
              <a:spcBef>
                <a:spcPts val="600"/>
              </a:spcBef>
              <a:spcAft>
                <a:spcPts val="600"/>
              </a:spcAft>
            </a:pPr>
            <a:r>
              <a:rPr lang="en-US" dirty="0"/>
              <a:t>The two methods arrive at the same conclusion: </a:t>
            </a:r>
            <a:endParaRPr lang="en-US" b="1" dirty="0"/>
          </a:p>
          <a:p>
            <a:pPr>
              <a:spcBef>
                <a:spcPts val="600"/>
              </a:spcBef>
              <a:spcAft>
                <a:spcPts val="600"/>
              </a:spcAft>
            </a:pPr>
            <a:r>
              <a:rPr lang="en-US" sz="2000" b="1" dirty="0"/>
              <a:t>No significant difference between M and F across all variables.</a:t>
            </a:r>
            <a:endParaRPr lang="en-US" b="1" dirty="0"/>
          </a:p>
        </p:txBody>
      </p:sp>
      <p:sp>
        <p:nvSpPr>
          <p:cNvPr id="12" name="TextBox 11">
            <a:extLst>
              <a:ext uri="{FF2B5EF4-FFF2-40B4-BE49-F238E27FC236}">
                <a16:creationId xmlns:a16="http://schemas.microsoft.com/office/drawing/2014/main" id="{14F4D612-924E-4963-BC1F-F8C73C5C2F85}"/>
              </a:ext>
            </a:extLst>
          </p:cNvPr>
          <p:cNvSpPr txBox="1"/>
          <p:nvPr/>
        </p:nvSpPr>
        <p:spPr>
          <a:xfrm>
            <a:off x="8743590" y="2057464"/>
            <a:ext cx="2643801" cy="646331"/>
          </a:xfrm>
          <a:prstGeom prst="rect">
            <a:avLst/>
          </a:prstGeom>
          <a:solidFill>
            <a:schemeClr val="bg2"/>
          </a:solidFill>
        </p:spPr>
        <p:txBody>
          <a:bodyPr wrap="none" rtlCol="0">
            <a:spAutoFit/>
          </a:bodyPr>
          <a:lstStyle/>
          <a:p>
            <a:r>
              <a:rPr lang="en-US" dirty="0"/>
              <a:t>Group 1 female (n1 = 159)</a:t>
            </a:r>
          </a:p>
          <a:p>
            <a:r>
              <a:rPr lang="en-US" dirty="0"/>
              <a:t>Group 2 male (n2 = 293)</a:t>
            </a:r>
          </a:p>
        </p:txBody>
      </p:sp>
      <p:pic>
        <p:nvPicPr>
          <p:cNvPr id="16" name="Picture 15">
            <a:extLst>
              <a:ext uri="{FF2B5EF4-FFF2-40B4-BE49-F238E27FC236}">
                <a16:creationId xmlns:a16="http://schemas.microsoft.com/office/drawing/2014/main" id="{ACC894D7-A8C1-4965-9D6C-E8BB6BAE1C21}"/>
              </a:ext>
            </a:extLst>
          </p:cNvPr>
          <p:cNvPicPr>
            <a:picLocks noChangeAspect="1"/>
          </p:cNvPicPr>
          <p:nvPr/>
        </p:nvPicPr>
        <p:blipFill rotWithShape="1">
          <a:blip r:embed="rId2"/>
          <a:srcRect r="75451"/>
          <a:stretch/>
        </p:blipFill>
        <p:spPr>
          <a:xfrm>
            <a:off x="1193689" y="935877"/>
            <a:ext cx="2452134" cy="2889504"/>
          </a:xfrm>
          <a:prstGeom prst="rect">
            <a:avLst/>
          </a:prstGeom>
        </p:spPr>
      </p:pic>
      <p:pic>
        <p:nvPicPr>
          <p:cNvPr id="17" name="Picture 16">
            <a:extLst>
              <a:ext uri="{FF2B5EF4-FFF2-40B4-BE49-F238E27FC236}">
                <a16:creationId xmlns:a16="http://schemas.microsoft.com/office/drawing/2014/main" id="{1D14B1A8-50C2-49F4-966B-6ABFB949246B}"/>
              </a:ext>
            </a:extLst>
          </p:cNvPr>
          <p:cNvPicPr>
            <a:picLocks noChangeAspect="1"/>
          </p:cNvPicPr>
          <p:nvPr/>
        </p:nvPicPr>
        <p:blipFill rotWithShape="1">
          <a:blip r:embed="rId2"/>
          <a:srcRect l="57049"/>
          <a:stretch/>
        </p:blipFill>
        <p:spPr>
          <a:xfrm>
            <a:off x="3710762" y="959880"/>
            <a:ext cx="4208881" cy="2834640"/>
          </a:xfrm>
          <a:prstGeom prst="rect">
            <a:avLst/>
          </a:prstGeom>
        </p:spPr>
      </p:pic>
      <p:pic>
        <p:nvPicPr>
          <p:cNvPr id="19" name="Picture 18">
            <a:extLst>
              <a:ext uri="{FF2B5EF4-FFF2-40B4-BE49-F238E27FC236}">
                <a16:creationId xmlns:a16="http://schemas.microsoft.com/office/drawing/2014/main" id="{57C542EA-1B4B-4A93-BE95-692D76B673A4}"/>
              </a:ext>
            </a:extLst>
          </p:cNvPr>
          <p:cNvPicPr>
            <a:picLocks noChangeAspect="1"/>
          </p:cNvPicPr>
          <p:nvPr/>
        </p:nvPicPr>
        <p:blipFill rotWithShape="1">
          <a:blip r:embed="rId3"/>
          <a:srcRect l="57026"/>
          <a:stretch/>
        </p:blipFill>
        <p:spPr>
          <a:xfrm>
            <a:off x="3710760" y="3824214"/>
            <a:ext cx="4290343" cy="2905530"/>
          </a:xfrm>
          <a:prstGeom prst="rect">
            <a:avLst/>
          </a:prstGeom>
        </p:spPr>
      </p:pic>
      <p:pic>
        <p:nvPicPr>
          <p:cNvPr id="20" name="Picture 19">
            <a:extLst>
              <a:ext uri="{FF2B5EF4-FFF2-40B4-BE49-F238E27FC236}">
                <a16:creationId xmlns:a16="http://schemas.microsoft.com/office/drawing/2014/main" id="{1FC1B858-C25D-4387-B2E4-0C8653AE5868}"/>
              </a:ext>
            </a:extLst>
          </p:cNvPr>
          <p:cNvPicPr>
            <a:picLocks noChangeAspect="1"/>
          </p:cNvPicPr>
          <p:nvPr/>
        </p:nvPicPr>
        <p:blipFill rotWithShape="1">
          <a:blip r:embed="rId3"/>
          <a:srcRect r="75853"/>
          <a:stretch/>
        </p:blipFill>
        <p:spPr>
          <a:xfrm>
            <a:off x="1193689" y="3849384"/>
            <a:ext cx="2389866" cy="2880360"/>
          </a:xfrm>
          <a:prstGeom prst="rect">
            <a:avLst/>
          </a:prstGeom>
        </p:spPr>
      </p:pic>
      <p:sp>
        <p:nvSpPr>
          <p:cNvPr id="6" name="TextBox 5">
            <a:extLst>
              <a:ext uri="{FF2B5EF4-FFF2-40B4-BE49-F238E27FC236}">
                <a16:creationId xmlns:a16="http://schemas.microsoft.com/office/drawing/2014/main" id="{54FD5FC8-DB79-42CD-A232-D5B74D830B3A}"/>
              </a:ext>
            </a:extLst>
          </p:cNvPr>
          <p:cNvSpPr txBox="1"/>
          <p:nvPr/>
        </p:nvSpPr>
        <p:spPr>
          <a:xfrm>
            <a:off x="4322698" y="241492"/>
            <a:ext cx="4039054" cy="830997"/>
          </a:xfrm>
          <a:prstGeom prst="rect">
            <a:avLst/>
          </a:prstGeom>
          <a:noFill/>
        </p:spPr>
        <p:txBody>
          <a:bodyPr wrap="none" rtlCol="0">
            <a:spAutoFit/>
          </a:bodyPr>
          <a:lstStyle/>
          <a:p>
            <a:r>
              <a:rPr lang="en-US" sz="2400" dirty="0">
                <a:latin typeface="+mj-lt"/>
              </a:rPr>
              <a:t>Testing 10 Objective Variables </a:t>
            </a:r>
          </a:p>
          <a:p>
            <a:r>
              <a:rPr lang="en-US" sz="2400" dirty="0">
                <a:latin typeface="+mj-lt"/>
              </a:rPr>
              <a:t>w/ Multiple Testing Corrections</a:t>
            </a:r>
          </a:p>
        </p:txBody>
      </p:sp>
      <p:sp>
        <p:nvSpPr>
          <p:cNvPr id="10" name="TextBox 9">
            <a:extLst>
              <a:ext uri="{FF2B5EF4-FFF2-40B4-BE49-F238E27FC236}">
                <a16:creationId xmlns:a16="http://schemas.microsoft.com/office/drawing/2014/main" id="{7C6B905C-F0D3-4ACA-8AC8-F37B06395816}"/>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258552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1C84-89CA-4B0F-983C-58C153DB6C01}"/>
              </a:ext>
            </a:extLst>
          </p:cNvPr>
          <p:cNvSpPr>
            <a:spLocks noGrp="1"/>
          </p:cNvSpPr>
          <p:nvPr>
            <p:ph type="title"/>
          </p:nvPr>
        </p:nvSpPr>
        <p:spPr>
          <a:xfrm>
            <a:off x="838200" y="607496"/>
            <a:ext cx="10515600" cy="1325563"/>
          </a:xfrm>
        </p:spPr>
        <p:txBody>
          <a:bodyPr>
            <a:normAutofit/>
          </a:bodyPr>
          <a:lstStyle/>
          <a:p>
            <a:r>
              <a:rPr lang="en-US" sz="3600" dirty="0">
                <a:effectLst/>
                <a:ea typeface="PMingLiU" panose="02020500000000000000" pitchFamily="18" charset="-120"/>
                <a:cs typeface="Times New Roman" panose="02020603050405020304" pitchFamily="18" charset="0"/>
              </a:rPr>
              <a:t>Task 1: Check whether the t tests were done correctly. </a:t>
            </a:r>
            <a:endParaRPr lang="en-US" sz="3600" dirty="0"/>
          </a:p>
        </p:txBody>
      </p:sp>
      <p:sp>
        <p:nvSpPr>
          <p:cNvPr id="3" name="Content Placeholder 2">
            <a:extLst>
              <a:ext uri="{FF2B5EF4-FFF2-40B4-BE49-F238E27FC236}">
                <a16:creationId xmlns:a16="http://schemas.microsoft.com/office/drawing/2014/main" id="{991D321D-0637-4F23-919D-CC10181B3E65}"/>
              </a:ext>
            </a:extLst>
          </p:cNvPr>
          <p:cNvSpPr>
            <a:spLocks noGrp="1"/>
          </p:cNvSpPr>
          <p:nvPr>
            <p:ph idx="1"/>
          </p:nvPr>
        </p:nvSpPr>
        <p:spPr>
          <a:xfrm>
            <a:off x="838200" y="1933059"/>
            <a:ext cx="10515600" cy="4351338"/>
          </a:xfrm>
        </p:spPr>
        <p:txBody>
          <a:bodyPr/>
          <a:lstStyle/>
          <a:p>
            <a:pPr marL="0" indent="0">
              <a:spcAft>
                <a:spcPts val="1200"/>
              </a:spcAft>
              <a:buNone/>
            </a:pPr>
            <a:r>
              <a:rPr lang="en-US" sz="3500" dirty="0">
                <a:effectLst/>
                <a:latin typeface="Calibri" panose="020F0502020204030204" pitchFamily="34" charset="0"/>
                <a:ea typeface="PMingLiU" panose="02020500000000000000" pitchFamily="18" charset="-120"/>
                <a:cs typeface="Times New Roman" panose="02020603050405020304" pitchFamily="18" charset="0"/>
              </a:rPr>
              <a:t>Yes, but can be improved in two ways. </a:t>
            </a:r>
          </a:p>
          <a:p>
            <a:pPr marL="514350" indent="-514350">
              <a:spcBef>
                <a:spcPts val="1200"/>
              </a:spcBef>
              <a:buAutoNum type="arabicParenR"/>
            </a:pPr>
            <a:r>
              <a:rPr lang="en-US" sz="3500" dirty="0">
                <a:latin typeface="Calibri" panose="020F0502020204030204" pitchFamily="34" charset="0"/>
                <a:ea typeface="PMingLiU" panose="02020500000000000000" pitchFamily="18" charset="-120"/>
                <a:cs typeface="Times New Roman" panose="02020603050405020304" pitchFamily="18" charset="0"/>
              </a:rPr>
              <a:t>Correct for multiple testing</a:t>
            </a:r>
          </a:p>
          <a:p>
            <a:pPr lvl="1">
              <a:spcBef>
                <a:spcPts val="1200"/>
              </a:spcBef>
              <a:buFont typeface="Wingdings" panose="05000000000000000000" pitchFamily="2" charset="2"/>
              <a:buChar char="Ø"/>
            </a:pPr>
            <a:r>
              <a:rPr lang="en-US" sz="3200" dirty="0">
                <a:latin typeface="Calibri" panose="020F0502020204030204" pitchFamily="34" charset="0"/>
                <a:ea typeface="PMingLiU" panose="02020500000000000000" pitchFamily="18" charset="-120"/>
                <a:cs typeface="Times New Roman" panose="02020603050405020304" pitchFamily="18" charset="0"/>
              </a:rPr>
              <a:t> </a:t>
            </a:r>
            <a:r>
              <a:rPr lang="en-US" sz="3200" dirty="0">
                <a:solidFill>
                  <a:srgbClr val="0070C0"/>
                </a:solidFill>
                <a:latin typeface="Calibri" panose="020F0502020204030204" pitchFamily="34" charset="0"/>
                <a:ea typeface="PMingLiU" panose="02020500000000000000" pitchFamily="18" charset="-120"/>
                <a:cs typeface="Times New Roman" panose="02020603050405020304" pitchFamily="18" charset="0"/>
              </a:rPr>
              <a:t>Bonferroni vs </a:t>
            </a:r>
            <a:r>
              <a:rPr lang="en-US" sz="3200" dirty="0" err="1">
                <a:solidFill>
                  <a:srgbClr val="0070C0"/>
                </a:solidFill>
                <a:latin typeface="Calibri" panose="020F0502020204030204" pitchFamily="34" charset="0"/>
                <a:ea typeface="PMingLiU" panose="02020500000000000000" pitchFamily="18" charset="-120"/>
                <a:cs typeface="Times New Roman" panose="02020603050405020304" pitchFamily="18" charset="0"/>
              </a:rPr>
              <a:t>Benjamini</a:t>
            </a:r>
            <a:r>
              <a:rPr lang="en-US" sz="3200" dirty="0">
                <a:solidFill>
                  <a:srgbClr val="0070C0"/>
                </a:solidFill>
                <a:latin typeface="Calibri" panose="020F0502020204030204" pitchFamily="34" charset="0"/>
                <a:ea typeface="PMingLiU" panose="02020500000000000000" pitchFamily="18" charset="-120"/>
                <a:cs typeface="Times New Roman" panose="02020603050405020304" pitchFamily="18" charset="0"/>
              </a:rPr>
              <a:t>-Hochberg </a:t>
            </a:r>
            <a:endParaRPr lang="en-US" sz="3100" dirty="0">
              <a:solidFill>
                <a:srgbClr val="0070C0"/>
              </a:solidFill>
              <a:latin typeface="Calibri" panose="020F0502020204030204" pitchFamily="34" charset="0"/>
              <a:ea typeface="PMingLiU" panose="02020500000000000000" pitchFamily="18" charset="-120"/>
              <a:cs typeface="Times New Roman" panose="02020603050405020304" pitchFamily="18" charset="0"/>
            </a:endParaRPr>
          </a:p>
          <a:p>
            <a:pPr marL="514350" indent="-514350">
              <a:spcBef>
                <a:spcPts val="1200"/>
              </a:spcBef>
              <a:buAutoNum type="arabicParenR"/>
            </a:pPr>
            <a:r>
              <a:rPr lang="en-US" sz="3500" dirty="0">
                <a:effectLst/>
                <a:latin typeface="Calibri" panose="020F0502020204030204" pitchFamily="34" charset="0"/>
                <a:ea typeface="PMingLiU" panose="02020500000000000000" pitchFamily="18" charset="-120"/>
                <a:cs typeface="Times New Roman" panose="02020603050405020304" pitchFamily="18" charset="0"/>
              </a:rPr>
              <a:t>Take correlation among </a:t>
            </a:r>
            <a:r>
              <a:rPr lang="en-US" sz="3500" dirty="0">
                <a:latin typeface="Calibri" panose="020F0502020204030204" pitchFamily="34" charset="0"/>
                <a:ea typeface="PMingLiU" panose="02020500000000000000" pitchFamily="18" charset="-120"/>
                <a:cs typeface="Times New Roman" panose="02020603050405020304" pitchFamily="18" charset="0"/>
              </a:rPr>
              <a:t>predictor variables into account</a:t>
            </a:r>
          </a:p>
          <a:p>
            <a:pPr lvl="1">
              <a:spcBef>
                <a:spcPts val="1200"/>
              </a:spcBef>
              <a:buFont typeface="Wingdings" panose="05000000000000000000" pitchFamily="2" charset="2"/>
              <a:buChar char="Ø"/>
            </a:pPr>
            <a:r>
              <a:rPr lang="en-US" sz="3200" dirty="0">
                <a:latin typeface="Calibri" panose="020F0502020204030204" pitchFamily="34" charset="0"/>
                <a:ea typeface="PMingLiU" panose="02020500000000000000" pitchFamily="18" charset="-120"/>
                <a:cs typeface="Times New Roman" panose="02020603050405020304" pitchFamily="18" charset="0"/>
              </a:rPr>
              <a:t> </a:t>
            </a:r>
            <a:r>
              <a:rPr lang="en-US" sz="3200" dirty="0">
                <a:solidFill>
                  <a:srgbClr val="0070C0"/>
                </a:solidFill>
                <a:latin typeface="Calibri" panose="020F0502020204030204" pitchFamily="34" charset="0"/>
                <a:ea typeface="PMingLiU" panose="02020500000000000000" pitchFamily="18" charset="-120"/>
                <a:cs typeface="Times New Roman" panose="02020603050405020304" pitchFamily="18" charset="0"/>
              </a:rPr>
              <a:t>Regression with FDR</a:t>
            </a:r>
          </a:p>
          <a:p>
            <a:endParaRPr lang="en-US" dirty="0"/>
          </a:p>
        </p:txBody>
      </p:sp>
    </p:spTree>
    <p:extLst>
      <p:ext uri="{BB962C8B-B14F-4D97-AF65-F5344CB8AC3E}">
        <p14:creationId xmlns:p14="http://schemas.microsoft.com/office/powerpoint/2010/main" val="288517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12CD2-4F2F-4B97-B736-EAEB776B6B34}"/>
              </a:ext>
            </a:extLst>
          </p:cNvPr>
          <p:cNvSpPr txBox="1"/>
          <p:nvPr/>
        </p:nvSpPr>
        <p:spPr>
          <a:xfrm>
            <a:off x="0" y="241492"/>
            <a:ext cx="2467535" cy="461665"/>
          </a:xfrm>
          <a:prstGeom prst="rect">
            <a:avLst/>
          </a:prstGeom>
          <a:solidFill>
            <a:schemeClr val="bg2"/>
          </a:solidFill>
        </p:spPr>
        <p:txBody>
          <a:bodyPr wrap="square" rtlCol="0">
            <a:spAutoFit/>
          </a:bodyPr>
          <a:lstStyle/>
          <a:p>
            <a:r>
              <a:rPr lang="en-US" sz="2400" dirty="0"/>
              <a:t>2019-20 Objective</a:t>
            </a:r>
          </a:p>
        </p:txBody>
      </p:sp>
      <p:sp>
        <p:nvSpPr>
          <p:cNvPr id="3" name="TextBox 2">
            <a:extLst>
              <a:ext uri="{FF2B5EF4-FFF2-40B4-BE49-F238E27FC236}">
                <a16:creationId xmlns:a16="http://schemas.microsoft.com/office/drawing/2014/main" id="{6660D5C7-39C4-459F-A8D1-456B9E8544E1}"/>
              </a:ext>
            </a:extLst>
          </p:cNvPr>
          <p:cNvSpPr txBox="1"/>
          <p:nvPr/>
        </p:nvSpPr>
        <p:spPr>
          <a:xfrm>
            <a:off x="0" y="869941"/>
            <a:ext cx="2643801" cy="646331"/>
          </a:xfrm>
          <a:prstGeom prst="rect">
            <a:avLst/>
          </a:prstGeom>
          <a:solidFill>
            <a:schemeClr val="bg2"/>
          </a:solidFill>
        </p:spPr>
        <p:txBody>
          <a:bodyPr wrap="none" rtlCol="0">
            <a:spAutoFit/>
          </a:bodyPr>
          <a:lstStyle/>
          <a:p>
            <a:r>
              <a:rPr lang="en-US" dirty="0"/>
              <a:t>Group 1 female (n1 = 159)</a:t>
            </a:r>
          </a:p>
          <a:p>
            <a:r>
              <a:rPr lang="en-US" dirty="0"/>
              <a:t>Group 2 male (n2 = 293)</a:t>
            </a:r>
          </a:p>
        </p:txBody>
      </p:sp>
      <p:pic>
        <p:nvPicPr>
          <p:cNvPr id="4" name="Picture 3">
            <a:extLst>
              <a:ext uri="{FF2B5EF4-FFF2-40B4-BE49-F238E27FC236}">
                <a16:creationId xmlns:a16="http://schemas.microsoft.com/office/drawing/2014/main" id="{0AE46500-6AB0-49B6-8372-B88A989CCC9E}"/>
              </a:ext>
            </a:extLst>
          </p:cNvPr>
          <p:cNvPicPr>
            <a:picLocks noChangeAspect="1"/>
          </p:cNvPicPr>
          <p:nvPr/>
        </p:nvPicPr>
        <p:blipFill rotWithShape="1">
          <a:blip r:embed="rId2"/>
          <a:srcRect r="75451"/>
          <a:stretch/>
        </p:blipFill>
        <p:spPr>
          <a:xfrm>
            <a:off x="2810668" y="51526"/>
            <a:ext cx="2717550" cy="3202260"/>
          </a:xfrm>
          <a:prstGeom prst="rect">
            <a:avLst/>
          </a:prstGeom>
        </p:spPr>
      </p:pic>
      <p:pic>
        <p:nvPicPr>
          <p:cNvPr id="5" name="Picture 4">
            <a:extLst>
              <a:ext uri="{FF2B5EF4-FFF2-40B4-BE49-F238E27FC236}">
                <a16:creationId xmlns:a16="http://schemas.microsoft.com/office/drawing/2014/main" id="{A411F070-83A5-487D-8614-50122619BF38}"/>
              </a:ext>
            </a:extLst>
          </p:cNvPr>
          <p:cNvPicPr>
            <a:picLocks noChangeAspect="1"/>
          </p:cNvPicPr>
          <p:nvPr/>
        </p:nvPicPr>
        <p:blipFill rotWithShape="1">
          <a:blip r:embed="rId2"/>
          <a:srcRect l="57049"/>
          <a:stretch/>
        </p:blipFill>
        <p:spPr>
          <a:xfrm>
            <a:off x="5587328" y="112328"/>
            <a:ext cx="4664445" cy="3141458"/>
          </a:xfrm>
          <a:prstGeom prst="rect">
            <a:avLst/>
          </a:prstGeom>
        </p:spPr>
      </p:pic>
      <p:pic>
        <p:nvPicPr>
          <p:cNvPr id="6" name="Picture 5">
            <a:extLst>
              <a:ext uri="{FF2B5EF4-FFF2-40B4-BE49-F238E27FC236}">
                <a16:creationId xmlns:a16="http://schemas.microsoft.com/office/drawing/2014/main" id="{3C2F2D0D-476F-475D-BA9F-7890069F4B81}"/>
              </a:ext>
            </a:extLst>
          </p:cNvPr>
          <p:cNvPicPr>
            <a:picLocks noChangeAspect="1"/>
          </p:cNvPicPr>
          <p:nvPr/>
        </p:nvPicPr>
        <p:blipFill rotWithShape="1">
          <a:blip r:embed="rId3"/>
          <a:srcRect l="57026"/>
          <a:stretch/>
        </p:blipFill>
        <p:spPr>
          <a:xfrm>
            <a:off x="5497049" y="3426276"/>
            <a:ext cx="4754724" cy="3220021"/>
          </a:xfrm>
          <a:prstGeom prst="rect">
            <a:avLst/>
          </a:prstGeom>
        </p:spPr>
      </p:pic>
      <p:pic>
        <p:nvPicPr>
          <p:cNvPr id="7" name="Picture 6">
            <a:extLst>
              <a:ext uri="{FF2B5EF4-FFF2-40B4-BE49-F238E27FC236}">
                <a16:creationId xmlns:a16="http://schemas.microsoft.com/office/drawing/2014/main" id="{34E23F1B-CB91-4B6D-8838-EC5D52C8543E}"/>
              </a:ext>
            </a:extLst>
          </p:cNvPr>
          <p:cNvPicPr>
            <a:picLocks noChangeAspect="1"/>
          </p:cNvPicPr>
          <p:nvPr/>
        </p:nvPicPr>
        <p:blipFill rotWithShape="1">
          <a:blip r:embed="rId3"/>
          <a:srcRect r="75853"/>
          <a:stretch/>
        </p:blipFill>
        <p:spPr>
          <a:xfrm>
            <a:off x="2720391" y="3454171"/>
            <a:ext cx="2648542" cy="3192126"/>
          </a:xfrm>
          <a:prstGeom prst="rect">
            <a:avLst/>
          </a:prstGeom>
        </p:spPr>
      </p:pic>
      <p:sp>
        <p:nvSpPr>
          <p:cNvPr id="11" name="Rectangle 10">
            <a:extLst>
              <a:ext uri="{FF2B5EF4-FFF2-40B4-BE49-F238E27FC236}">
                <a16:creationId xmlns:a16="http://schemas.microsoft.com/office/drawing/2014/main" id="{E5692213-EDDD-4E48-8D81-10FDED172F8A}"/>
              </a:ext>
            </a:extLst>
          </p:cNvPr>
          <p:cNvSpPr/>
          <p:nvPr/>
        </p:nvSpPr>
        <p:spPr>
          <a:xfrm>
            <a:off x="8727312" y="981308"/>
            <a:ext cx="405114" cy="2272478"/>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6DED1E0-7925-4A33-BC22-36B2F8C961CF}"/>
              </a:ext>
            </a:extLst>
          </p:cNvPr>
          <p:cNvSpPr/>
          <p:nvPr/>
        </p:nvSpPr>
        <p:spPr>
          <a:xfrm>
            <a:off x="8727312" y="4373819"/>
            <a:ext cx="364601" cy="2272478"/>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29D039AF-601C-4993-8074-D9175B9A3ADA}"/>
              </a:ext>
            </a:extLst>
          </p:cNvPr>
          <p:cNvGrpSpPr/>
          <p:nvPr/>
        </p:nvGrpSpPr>
        <p:grpSpPr>
          <a:xfrm>
            <a:off x="1527796" y="1683057"/>
            <a:ext cx="9569092" cy="3923944"/>
            <a:chOff x="-6976817" y="2097602"/>
            <a:chExt cx="9569092" cy="3923944"/>
          </a:xfrm>
          <a:solidFill>
            <a:srgbClr val="92D050">
              <a:alpha val="74118"/>
            </a:srgbClr>
          </a:solidFill>
        </p:grpSpPr>
        <p:pic>
          <p:nvPicPr>
            <p:cNvPr id="8" name="Picture 7">
              <a:extLst>
                <a:ext uri="{FF2B5EF4-FFF2-40B4-BE49-F238E27FC236}">
                  <a16:creationId xmlns:a16="http://schemas.microsoft.com/office/drawing/2014/main" id="{B9832327-2A11-48CD-83D9-8D58811A0000}"/>
                </a:ext>
              </a:extLst>
            </p:cNvPr>
            <p:cNvPicPr>
              <a:picLocks noChangeAspect="1"/>
            </p:cNvPicPr>
            <p:nvPr/>
          </p:nvPicPr>
          <p:blipFill rotWithShape="1">
            <a:blip r:embed="rId4"/>
            <a:srcRect l="339"/>
            <a:stretch/>
          </p:blipFill>
          <p:spPr>
            <a:xfrm>
              <a:off x="-6976816" y="2097602"/>
              <a:ext cx="9569091" cy="3923944"/>
            </a:xfrm>
            <a:prstGeom prst="rect">
              <a:avLst/>
            </a:prstGeom>
            <a:grpFill/>
            <a:ln w="28575">
              <a:solidFill>
                <a:schemeClr val="tx1"/>
              </a:solidFill>
            </a:ln>
          </p:spPr>
        </p:pic>
        <p:sp>
          <p:nvSpPr>
            <p:cNvPr id="9" name="Rectangle 8">
              <a:extLst>
                <a:ext uri="{FF2B5EF4-FFF2-40B4-BE49-F238E27FC236}">
                  <a16:creationId xmlns:a16="http://schemas.microsoft.com/office/drawing/2014/main" id="{0007C466-6386-44CC-A732-439047A9AF8B}"/>
                </a:ext>
              </a:extLst>
            </p:cNvPr>
            <p:cNvSpPr/>
            <p:nvPr/>
          </p:nvSpPr>
          <p:spPr>
            <a:xfrm>
              <a:off x="-6976817" y="5118547"/>
              <a:ext cx="3932827" cy="894917"/>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6710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8C2E8C-8953-4690-9B27-D07198F9E0A8}"/>
              </a:ext>
            </a:extLst>
          </p:cNvPr>
          <p:cNvPicPr>
            <a:picLocks noChangeAspect="1"/>
          </p:cNvPicPr>
          <p:nvPr/>
        </p:nvPicPr>
        <p:blipFill>
          <a:blip r:embed="rId2"/>
          <a:stretch>
            <a:fillRect/>
          </a:stretch>
        </p:blipFill>
        <p:spPr>
          <a:xfrm>
            <a:off x="2417544" y="203937"/>
            <a:ext cx="9593621" cy="3184604"/>
          </a:xfrm>
          <a:prstGeom prst="rect">
            <a:avLst/>
          </a:prstGeom>
        </p:spPr>
      </p:pic>
      <p:pic>
        <p:nvPicPr>
          <p:cNvPr id="7" name="Picture 6">
            <a:extLst>
              <a:ext uri="{FF2B5EF4-FFF2-40B4-BE49-F238E27FC236}">
                <a16:creationId xmlns:a16="http://schemas.microsoft.com/office/drawing/2014/main" id="{AB6B4539-503B-42B3-BA0F-6BA20CAE735A}"/>
              </a:ext>
            </a:extLst>
          </p:cNvPr>
          <p:cNvPicPr>
            <a:picLocks noChangeAspect="1"/>
          </p:cNvPicPr>
          <p:nvPr/>
        </p:nvPicPr>
        <p:blipFill>
          <a:blip r:embed="rId3"/>
          <a:stretch>
            <a:fillRect/>
          </a:stretch>
        </p:blipFill>
        <p:spPr>
          <a:xfrm>
            <a:off x="2417544" y="3541049"/>
            <a:ext cx="9573717" cy="3184604"/>
          </a:xfrm>
          <a:prstGeom prst="rect">
            <a:avLst/>
          </a:prstGeom>
        </p:spPr>
      </p:pic>
      <p:sp>
        <p:nvSpPr>
          <p:cNvPr id="8" name="TextBox 7">
            <a:extLst>
              <a:ext uri="{FF2B5EF4-FFF2-40B4-BE49-F238E27FC236}">
                <a16:creationId xmlns:a16="http://schemas.microsoft.com/office/drawing/2014/main" id="{2652CE0F-10B9-44E0-ABF6-898472489E73}"/>
              </a:ext>
            </a:extLst>
          </p:cNvPr>
          <p:cNvSpPr txBox="1"/>
          <p:nvPr/>
        </p:nvSpPr>
        <p:spPr>
          <a:xfrm>
            <a:off x="0" y="376811"/>
            <a:ext cx="2352119" cy="430887"/>
          </a:xfrm>
          <a:prstGeom prst="rect">
            <a:avLst/>
          </a:prstGeom>
          <a:solidFill>
            <a:schemeClr val="bg2"/>
          </a:solidFill>
        </p:spPr>
        <p:txBody>
          <a:bodyPr wrap="none" rtlCol="0">
            <a:spAutoFit/>
          </a:bodyPr>
          <a:lstStyle/>
          <a:p>
            <a:r>
              <a:rPr lang="en-US" sz="2200" dirty="0"/>
              <a:t>2019-20 Subj - LOR</a:t>
            </a:r>
          </a:p>
        </p:txBody>
      </p:sp>
      <p:sp>
        <p:nvSpPr>
          <p:cNvPr id="11" name="Rectangle 10">
            <a:extLst>
              <a:ext uri="{FF2B5EF4-FFF2-40B4-BE49-F238E27FC236}">
                <a16:creationId xmlns:a16="http://schemas.microsoft.com/office/drawing/2014/main" id="{74E29FF6-6F6B-4245-BA04-766D9DDEF914}"/>
              </a:ext>
            </a:extLst>
          </p:cNvPr>
          <p:cNvSpPr/>
          <p:nvPr/>
        </p:nvSpPr>
        <p:spPr>
          <a:xfrm>
            <a:off x="9133898" y="2077210"/>
            <a:ext cx="1339204" cy="231650"/>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485112-EF96-4866-A507-DA3B68E2ADD4}"/>
              </a:ext>
            </a:extLst>
          </p:cNvPr>
          <p:cNvSpPr/>
          <p:nvPr/>
        </p:nvSpPr>
        <p:spPr>
          <a:xfrm>
            <a:off x="2780948" y="2077211"/>
            <a:ext cx="1139542" cy="23164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5BF375-6F1B-4FAA-8D9C-24ABEF3D0873}"/>
              </a:ext>
            </a:extLst>
          </p:cNvPr>
          <p:cNvSpPr/>
          <p:nvPr/>
        </p:nvSpPr>
        <p:spPr>
          <a:xfrm>
            <a:off x="9174410" y="5407151"/>
            <a:ext cx="1339204" cy="23164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B1B3F9-6827-4123-AF98-004E21150F38}"/>
              </a:ext>
            </a:extLst>
          </p:cNvPr>
          <p:cNvSpPr/>
          <p:nvPr/>
        </p:nvSpPr>
        <p:spPr>
          <a:xfrm>
            <a:off x="2780948" y="5407151"/>
            <a:ext cx="1139542" cy="231649"/>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50A369-D108-4B01-8F8B-424E09975B61}"/>
              </a:ext>
            </a:extLst>
          </p:cNvPr>
          <p:cNvSpPr/>
          <p:nvPr/>
        </p:nvSpPr>
        <p:spPr>
          <a:xfrm>
            <a:off x="10464823" y="1056795"/>
            <a:ext cx="413391" cy="2331745"/>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5DAB048-38DD-4778-B8D6-EED40EBF86F4}"/>
              </a:ext>
            </a:extLst>
          </p:cNvPr>
          <p:cNvSpPr/>
          <p:nvPr/>
        </p:nvSpPr>
        <p:spPr>
          <a:xfrm>
            <a:off x="10513614" y="4381585"/>
            <a:ext cx="364601" cy="2272478"/>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7CBBA8CA-F144-40E7-8331-06ADEE544E57}"/>
              </a:ext>
            </a:extLst>
          </p:cNvPr>
          <p:cNvGrpSpPr/>
          <p:nvPr/>
        </p:nvGrpSpPr>
        <p:grpSpPr>
          <a:xfrm>
            <a:off x="1266776" y="1648234"/>
            <a:ext cx="9658447" cy="4143288"/>
            <a:chOff x="1308085" y="1522350"/>
            <a:chExt cx="9658447" cy="4143288"/>
          </a:xfrm>
        </p:grpSpPr>
        <p:grpSp>
          <p:nvGrpSpPr>
            <p:cNvPr id="21" name="Group 20">
              <a:extLst>
                <a:ext uri="{FF2B5EF4-FFF2-40B4-BE49-F238E27FC236}">
                  <a16:creationId xmlns:a16="http://schemas.microsoft.com/office/drawing/2014/main" id="{3391BBE0-0281-45EF-BDDC-222226037B6B}"/>
                </a:ext>
              </a:extLst>
            </p:cNvPr>
            <p:cNvGrpSpPr/>
            <p:nvPr/>
          </p:nvGrpSpPr>
          <p:grpSpPr>
            <a:xfrm>
              <a:off x="1308085" y="1522350"/>
              <a:ext cx="9658447" cy="4143288"/>
              <a:chOff x="1063086" y="2889603"/>
              <a:chExt cx="9658447" cy="4143288"/>
            </a:xfrm>
          </p:grpSpPr>
          <p:pic>
            <p:nvPicPr>
              <p:cNvPr id="10" name="Picture 9">
                <a:extLst>
                  <a:ext uri="{FF2B5EF4-FFF2-40B4-BE49-F238E27FC236}">
                    <a16:creationId xmlns:a16="http://schemas.microsoft.com/office/drawing/2014/main" id="{9E09C45F-BC74-4C6C-A077-E6ADF0748682}"/>
                  </a:ext>
                </a:extLst>
              </p:cNvPr>
              <p:cNvPicPr>
                <a:picLocks noChangeAspect="1"/>
              </p:cNvPicPr>
              <p:nvPr/>
            </p:nvPicPr>
            <p:blipFill>
              <a:blip r:embed="rId4"/>
              <a:stretch>
                <a:fillRect/>
              </a:stretch>
            </p:blipFill>
            <p:spPr>
              <a:xfrm>
                <a:off x="1068786" y="2889603"/>
                <a:ext cx="9652747" cy="4116450"/>
              </a:xfrm>
              <a:prstGeom prst="rect">
                <a:avLst/>
              </a:prstGeom>
              <a:ln w="38100">
                <a:solidFill>
                  <a:schemeClr val="tx1"/>
                </a:solidFill>
              </a:ln>
            </p:spPr>
          </p:pic>
          <p:sp>
            <p:nvSpPr>
              <p:cNvPr id="20" name="Rectangle 19">
                <a:extLst>
                  <a:ext uri="{FF2B5EF4-FFF2-40B4-BE49-F238E27FC236}">
                    <a16:creationId xmlns:a16="http://schemas.microsoft.com/office/drawing/2014/main" id="{3BA133A1-D71B-4B37-8660-EA74CB304483}"/>
                  </a:ext>
                </a:extLst>
              </p:cNvPr>
              <p:cNvSpPr/>
              <p:nvPr/>
            </p:nvSpPr>
            <p:spPr>
              <a:xfrm>
                <a:off x="1063086" y="6193253"/>
                <a:ext cx="4009297" cy="839638"/>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B0CE0D5A-4EA6-4EA8-8D7F-28D20C0F215B}"/>
                </a:ext>
              </a:extLst>
            </p:cNvPr>
            <p:cNvSpPr/>
            <p:nvPr/>
          </p:nvSpPr>
          <p:spPr>
            <a:xfrm>
              <a:off x="6735222" y="2088242"/>
              <a:ext cx="2596650" cy="220618"/>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0F07B76-1BA0-4F37-97D0-EDFEEC5765BC}"/>
                </a:ext>
              </a:extLst>
            </p:cNvPr>
            <p:cNvSpPr/>
            <p:nvPr/>
          </p:nvSpPr>
          <p:spPr>
            <a:xfrm>
              <a:off x="1308085" y="2088243"/>
              <a:ext cx="1339204" cy="220617"/>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947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3B607C-AE2D-4B79-8670-FAFB16CCE516}"/>
              </a:ext>
            </a:extLst>
          </p:cNvPr>
          <p:cNvPicPr>
            <a:picLocks noChangeAspect="1"/>
          </p:cNvPicPr>
          <p:nvPr/>
        </p:nvPicPr>
        <p:blipFill>
          <a:blip r:embed="rId2"/>
          <a:stretch>
            <a:fillRect/>
          </a:stretch>
        </p:blipFill>
        <p:spPr>
          <a:xfrm>
            <a:off x="1810704" y="531598"/>
            <a:ext cx="9078592" cy="3077004"/>
          </a:xfrm>
          <a:prstGeom prst="rect">
            <a:avLst/>
          </a:prstGeom>
        </p:spPr>
      </p:pic>
      <p:pic>
        <p:nvPicPr>
          <p:cNvPr id="7" name="Picture 6">
            <a:extLst>
              <a:ext uri="{FF2B5EF4-FFF2-40B4-BE49-F238E27FC236}">
                <a16:creationId xmlns:a16="http://schemas.microsoft.com/office/drawing/2014/main" id="{19463162-38DF-4A8C-AEF5-701C24EB2B14}"/>
              </a:ext>
            </a:extLst>
          </p:cNvPr>
          <p:cNvPicPr>
            <a:picLocks noChangeAspect="1"/>
          </p:cNvPicPr>
          <p:nvPr/>
        </p:nvPicPr>
        <p:blipFill>
          <a:blip r:embed="rId3"/>
          <a:stretch>
            <a:fillRect/>
          </a:stretch>
        </p:blipFill>
        <p:spPr>
          <a:xfrm>
            <a:off x="1994457" y="3608602"/>
            <a:ext cx="9059539" cy="3067478"/>
          </a:xfrm>
          <a:prstGeom prst="rect">
            <a:avLst/>
          </a:prstGeom>
        </p:spPr>
      </p:pic>
      <p:sp>
        <p:nvSpPr>
          <p:cNvPr id="8" name="TextBox 7">
            <a:extLst>
              <a:ext uri="{FF2B5EF4-FFF2-40B4-BE49-F238E27FC236}">
                <a16:creationId xmlns:a16="http://schemas.microsoft.com/office/drawing/2014/main" id="{C316E3BA-F235-4CA2-87C9-86BB0C84D871}"/>
              </a:ext>
            </a:extLst>
          </p:cNvPr>
          <p:cNvSpPr txBox="1"/>
          <p:nvPr/>
        </p:nvSpPr>
        <p:spPr>
          <a:xfrm>
            <a:off x="0" y="331719"/>
            <a:ext cx="1994457" cy="400110"/>
          </a:xfrm>
          <a:prstGeom prst="rect">
            <a:avLst/>
          </a:prstGeom>
          <a:solidFill>
            <a:schemeClr val="bg2"/>
          </a:solidFill>
        </p:spPr>
        <p:txBody>
          <a:bodyPr wrap="none" rtlCol="0">
            <a:spAutoFit/>
          </a:bodyPr>
          <a:lstStyle/>
          <a:p>
            <a:r>
              <a:rPr lang="en-US" sz="2000" dirty="0"/>
              <a:t>2019-20 Subj - PS</a:t>
            </a:r>
          </a:p>
        </p:txBody>
      </p:sp>
    </p:spTree>
    <p:extLst>
      <p:ext uri="{BB962C8B-B14F-4D97-AF65-F5344CB8AC3E}">
        <p14:creationId xmlns:p14="http://schemas.microsoft.com/office/powerpoint/2010/main" val="1814270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DBC329-7B6D-4D62-A01F-EFB59F575B2A}"/>
              </a:ext>
            </a:extLst>
          </p:cNvPr>
          <p:cNvPicPr>
            <a:picLocks noChangeAspect="1"/>
          </p:cNvPicPr>
          <p:nvPr/>
        </p:nvPicPr>
        <p:blipFill rotWithShape="1">
          <a:blip r:embed="rId2"/>
          <a:srcRect r="61606"/>
          <a:stretch/>
        </p:blipFill>
        <p:spPr>
          <a:xfrm>
            <a:off x="1005345" y="913948"/>
            <a:ext cx="3478366" cy="2686425"/>
          </a:xfrm>
          <a:prstGeom prst="rect">
            <a:avLst/>
          </a:prstGeom>
        </p:spPr>
      </p:pic>
      <p:pic>
        <p:nvPicPr>
          <p:cNvPr id="5" name="Picture 4">
            <a:extLst>
              <a:ext uri="{FF2B5EF4-FFF2-40B4-BE49-F238E27FC236}">
                <a16:creationId xmlns:a16="http://schemas.microsoft.com/office/drawing/2014/main" id="{54067CF2-1F63-4723-8590-E48A8839BE83}"/>
              </a:ext>
            </a:extLst>
          </p:cNvPr>
          <p:cNvPicPr>
            <a:picLocks noChangeAspect="1"/>
          </p:cNvPicPr>
          <p:nvPr/>
        </p:nvPicPr>
        <p:blipFill rotWithShape="1">
          <a:blip r:embed="rId3"/>
          <a:srcRect r="61646"/>
          <a:stretch/>
        </p:blipFill>
        <p:spPr>
          <a:xfrm>
            <a:off x="1005345" y="3749229"/>
            <a:ext cx="3478366" cy="2676899"/>
          </a:xfrm>
          <a:prstGeom prst="rect">
            <a:avLst/>
          </a:prstGeom>
        </p:spPr>
      </p:pic>
      <p:sp>
        <p:nvSpPr>
          <p:cNvPr id="4" name="TextBox 3">
            <a:extLst>
              <a:ext uri="{FF2B5EF4-FFF2-40B4-BE49-F238E27FC236}">
                <a16:creationId xmlns:a16="http://schemas.microsoft.com/office/drawing/2014/main" id="{FCCAE548-7D3A-4DE7-B537-14DA5AC5AEC1}"/>
              </a:ext>
            </a:extLst>
          </p:cNvPr>
          <p:cNvSpPr txBox="1"/>
          <p:nvPr/>
        </p:nvSpPr>
        <p:spPr>
          <a:xfrm>
            <a:off x="0" y="241492"/>
            <a:ext cx="2597891" cy="369332"/>
          </a:xfrm>
          <a:prstGeom prst="rect">
            <a:avLst/>
          </a:prstGeom>
          <a:solidFill>
            <a:schemeClr val="bg2"/>
          </a:solidFill>
        </p:spPr>
        <p:txBody>
          <a:bodyPr wrap="none" rtlCol="0">
            <a:spAutoFit/>
          </a:bodyPr>
          <a:lstStyle/>
          <a:p>
            <a:r>
              <a:rPr lang="en-US" dirty="0"/>
              <a:t>2019-20 Subjective - LOR</a:t>
            </a:r>
          </a:p>
        </p:txBody>
      </p:sp>
      <p:pic>
        <p:nvPicPr>
          <p:cNvPr id="6" name="Picture 5">
            <a:extLst>
              <a:ext uri="{FF2B5EF4-FFF2-40B4-BE49-F238E27FC236}">
                <a16:creationId xmlns:a16="http://schemas.microsoft.com/office/drawing/2014/main" id="{71275C08-ADB7-4777-B983-87C5E97570EE}"/>
              </a:ext>
            </a:extLst>
          </p:cNvPr>
          <p:cNvPicPr>
            <a:picLocks noChangeAspect="1"/>
          </p:cNvPicPr>
          <p:nvPr/>
        </p:nvPicPr>
        <p:blipFill rotWithShape="1">
          <a:blip r:embed="rId2"/>
          <a:srcRect l="51500"/>
          <a:stretch/>
        </p:blipFill>
        <p:spPr>
          <a:xfrm>
            <a:off x="4483711" y="913948"/>
            <a:ext cx="4393870" cy="2686425"/>
          </a:xfrm>
          <a:prstGeom prst="rect">
            <a:avLst/>
          </a:prstGeom>
        </p:spPr>
      </p:pic>
      <p:sp>
        <p:nvSpPr>
          <p:cNvPr id="7" name="TextBox 6">
            <a:extLst>
              <a:ext uri="{FF2B5EF4-FFF2-40B4-BE49-F238E27FC236}">
                <a16:creationId xmlns:a16="http://schemas.microsoft.com/office/drawing/2014/main" id="{95440291-1608-463E-9D1A-61D5FE2C2C60}"/>
              </a:ext>
            </a:extLst>
          </p:cNvPr>
          <p:cNvSpPr txBox="1"/>
          <p:nvPr/>
        </p:nvSpPr>
        <p:spPr>
          <a:xfrm>
            <a:off x="9038594" y="1791651"/>
            <a:ext cx="2643801" cy="646331"/>
          </a:xfrm>
          <a:prstGeom prst="rect">
            <a:avLst/>
          </a:prstGeom>
          <a:solidFill>
            <a:schemeClr val="bg2"/>
          </a:solidFill>
        </p:spPr>
        <p:txBody>
          <a:bodyPr wrap="none" rtlCol="0">
            <a:spAutoFit/>
          </a:bodyPr>
          <a:lstStyle/>
          <a:p>
            <a:r>
              <a:rPr lang="en-US" dirty="0"/>
              <a:t>Group 1 female (n1 = 159)</a:t>
            </a:r>
          </a:p>
          <a:p>
            <a:r>
              <a:rPr lang="en-US" dirty="0"/>
              <a:t>Group 2 male (n2 = 293)</a:t>
            </a:r>
          </a:p>
        </p:txBody>
      </p:sp>
      <p:pic>
        <p:nvPicPr>
          <p:cNvPr id="8" name="Picture 7">
            <a:extLst>
              <a:ext uri="{FF2B5EF4-FFF2-40B4-BE49-F238E27FC236}">
                <a16:creationId xmlns:a16="http://schemas.microsoft.com/office/drawing/2014/main" id="{65CA796E-1FB8-4DE1-97C6-33BE151E3CF4}"/>
              </a:ext>
            </a:extLst>
          </p:cNvPr>
          <p:cNvPicPr>
            <a:picLocks noChangeAspect="1"/>
          </p:cNvPicPr>
          <p:nvPr/>
        </p:nvPicPr>
        <p:blipFill rotWithShape="1">
          <a:blip r:embed="rId3"/>
          <a:srcRect l="51551"/>
          <a:stretch/>
        </p:blipFill>
        <p:spPr>
          <a:xfrm>
            <a:off x="4483711" y="3749228"/>
            <a:ext cx="4393870" cy="2676899"/>
          </a:xfrm>
          <a:prstGeom prst="rect">
            <a:avLst/>
          </a:prstGeom>
        </p:spPr>
      </p:pic>
      <p:sp>
        <p:nvSpPr>
          <p:cNvPr id="9" name="TextBox 8">
            <a:extLst>
              <a:ext uri="{FF2B5EF4-FFF2-40B4-BE49-F238E27FC236}">
                <a16:creationId xmlns:a16="http://schemas.microsoft.com/office/drawing/2014/main" id="{EF4C8FFC-B205-4633-AA46-5633D632C00E}"/>
              </a:ext>
            </a:extLst>
          </p:cNvPr>
          <p:cNvSpPr txBox="1"/>
          <p:nvPr/>
        </p:nvSpPr>
        <p:spPr>
          <a:xfrm>
            <a:off x="8877581" y="2721114"/>
            <a:ext cx="3062782" cy="1723549"/>
          </a:xfrm>
          <a:prstGeom prst="rect">
            <a:avLst/>
          </a:prstGeom>
          <a:solidFill>
            <a:schemeClr val="accent4">
              <a:lumMod val="40000"/>
              <a:lumOff val="60000"/>
              <a:alpha val="80000"/>
            </a:schemeClr>
          </a:solidFill>
        </p:spPr>
        <p:txBody>
          <a:bodyPr wrap="square" rtlCol="0">
            <a:spAutoFit/>
          </a:bodyPr>
          <a:lstStyle/>
          <a:p>
            <a:pPr algn="just">
              <a:spcBef>
                <a:spcPts val="600"/>
              </a:spcBef>
              <a:spcAft>
                <a:spcPts val="600"/>
              </a:spcAft>
            </a:pPr>
            <a:r>
              <a:rPr lang="en-US" dirty="0"/>
              <a:t>The two methods arrive at the same conclusion: </a:t>
            </a:r>
            <a:endParaRPr lang="en-US" b="1" dirty="0"/>
          </a:p>
          <a:p>
            <a:pPr algn="just">
              <a:spcBef>
                <a:spcPts val="600"/>
              </a:spcBef>
              <a:spcAft>
                <a:spcPts val="600"/>
              </a:spcAft>
            </a:pPr>
            <a:r>
              <a:rPr lang="en-US" sz="2000" b="1" dirty="0"/>
              <a:t>No significant difference between M and F across all variables.</a:t>
            </a:r>
            <a:endParaRPr lang="en-US" b="1" dirty="0"/>
          </a:p>
        </p:txBody>
      </p:sp>
      <p:sp>
        <p:nvSpPr>
          <p:cNvPr id="10" name="TextBox 9">
            <a:extLst>
              <a:ext uri="{FF2B5EF4-FFF2-40B4-BE49-F238E27FC236}">
                <a16:creationId xmlns:a16="http://schemas.microsoft.com/office/drawing/2014/main" id="{037809CC-B113-4243-8D8B-F12EDF5DD474}"/>
              </a:ext>
            </a:extLst>
          </p:cNvPr>
          <p:cNvSpPr txBox="1"/>
          <p:nvPr/>
        </p:nvSpPr>
        <p:spPr>
          <a:xfrm>
            <a:off x="4322698" y="241492"/>
            <a:ext cx="4039054" cy="830997"/>
          </a:xfrm>
          <a:prstGeom prst="rect">
            <a:avLst/>
          </a:prstGeom>
          <a:noFill/>
        </p:spPr>
        <p:txBody>
          <a:bodyPr wrap="none" rtlCol="0">
            <a:spAutoFit/>
          </a:bodyPr>
          <a:lstStyle/>
          <a:p>
            <a:r>
              <a:rPr lang="en-US" sz="2400" dirty="0">
                <a:latin typeface="+mj-lt"/>
              </a:rPr>
              <a:t>Testing 9 Subjective Variables </a:t>
            </a:r>
          </a:p>
          <a:p>
            <a:r>
              <a:rPr lang="en-US" sz="2400" dirty="0">
                <a:latin typeface="+mj-lt"/>
              </a:rPr>
              <a:t>w/ Multiple Testing Corrections</a:t>
            </a:r>
          </a:p>
        </p:txBody>
      </p:sp>
      <p:sp>
        <p:nvSpPr>
          <p:cNvPr id="11" name="Rectangle 10">
            <a:extLst>
              <a:ext uri="{FF2B5EF4-FFF2-40B4-BE49-F238E27FC236}">
                <a16:creationId xmlns:a16="http://schemas.microsoft.com/office/drawing/2014/main" id="{85445ECB-AE86-44EC-B6F4-6566C75F94CE}"/>
              </a:ext>
            </a:extLst>
          </p:cNvPr>
          <p:cNvSpPr/>
          <p:nvPr/>
        </p:nvSpPr>
        <p:spPr>
          <a:xfrm>
            <a:off x="6096000" y="2540742"/>
            <a:ext cx="1439119"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90C2DD-2281-41F8-AD43-4060986FD536}"/>
              </a:ext>
            </a:extLst>
          </p:cNvPr>
          <p:cNvSpPr/>
          <p:nvPr/>
        </p:nvSpPr>
        <p:spPr>
          <a:xfrm>
            <a:off x="6096000" y="2980371"/>
            <a:ext cx="1439119"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28D814-F890-4383-BF5F-290F5C01C839}"/>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2527876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81E73B-F9FC-445B-A148-34E1D26DF005}"/>
              </a:ext>
            </a:extLst>
          </p:cNvPr>
          <p:cNvPicPr>
            <a:picLocks noChangeAspect="1"/>
          </p:cNvPicPr>
          <p:nvPr/>
        </p:nvPicPr>
        <p:blipFill rotWithShape="1">
          <a:blip r:embed="rId2"/>
          <a:srcRect l="339"/>
          <a:stretch/>
        </p:blipFill>
        <p:spPr>
          <a:xfrm>
            <a:off x="246503" y="935910"/>
            <a:ext cx="8139111" cy="3337560"/>
          </a:xfrm>
          <a:prstGeom prst="rect">
            <a:avLst/>
          </a:prstGeom>
        </p:spPr>
      </p:pic>
      <p:pic>
        <p:nvPicPr>
          <p:cNvPr id="5" name="Picture 4">
            <a:extLst>
              <a:ext uri="{FF2B5EF4-FFF2-40B4-BE49-F238E27FC236}">
                <a16:creationId xmlns:a16="http://schemas.microsoft.com/office/drawing/2014/main" id="{51253734-70C9-4103-8AF0-0424EA1146ED}"/>
              </a:ext>
            </a:extLst>
          </p:cNvPr>
          <p:cNvPicPr>
            <a:picLocks noChangeAspect="1"/>
          </p:cNvPicPr>
          <p:nvPr/>
        </p:nvPicPr>
        <p:blipFill rotWithShape="1">
          <a:blip r:embed="rId3"/>
          <a:srcRect t="18738" r="19818"/>
          <a:stretch/>
        </p:blipFill>
        <p:spPr>
          <a:xfrm>
            <a:off x="4925774" y="3429000"/>
            <a:ext cx="7019723" cy="3181673"/>
          </a:xfrm>
          <a:prstGeom prst="rect">
            <a:avLst/>
          </a:prstGeom>
        </p:spPr>
      </p:pic>
      <p:sp>
        <p:nvSpPr>
          <p:cNvPr id="4" name="TextBox 3">
            <a:extLst>
              <a:ext uri="{FF2B5EF4-FFF2-40B4-BE49-F238E27FC236}">
                <a16:creationId xmlns:a16="http://schemas.microsoft.com/office/drawing/2014/main" id="{CF599A36-D78C-4872-8AFF-C872A49BF5A2}"/>
              </a:ext>
            </a:extLst>
          </p:cNvPr>
          <p:cNvSpPr txBox="1"/>
          <p:nvPr/>
        </p:nvSpPr>
        <p:spPr>
          <a:xfrm>
            <a:off x="0" y="350890"/>
            <a:ext cx="2528000" cy="369332"/>
          </a:xfrm>
          <a:prstGeom prst="rect">
            <a:avLst/>
          </a:prstGeom>
          <a:solidFill>
            <a:schemeClr val="bg2"/>
          </a:solidFill>
        </p:spPr>
        <p:txBody>
          <a:bodyPr wrap="none" rtlCol="0">
            <a:spAutoFit/>
          </a:bodyPr>
          <a:lstStyle/>
          <a:p>
            <a:r>
              <a:rPr lang="en-US" dirty="0"/>
              <a:t>2019-20 Obj + Subj (LOR)</a:t>
            </a:r>
          </a:p>
        </p:txBody>
      </p:sp>
      <p:sp>
        <p:nvSpPr>
          <p:cNvPr id="7" name="TextBox 6">
            <a:extLst>
              <a:ext uri="{FF2B5EF4-FFF2-40B4-BE49-F238E27FC236}">
                <a16:creationId xmlns:a16="http://schemas.microsoft.com/office/drawing/2014/main" id="{7B31FE66-1E7D-4436-B0E9-A7B1AA2EF3DE}"/>
              </a:ext>
            </a:extLst>
          </p:cNvPr>
          <p:cNvSpPr txBox="1"/>
          <p:nvPr/>
        </p:nvSpPr>
        <p:spPr>
          <a:xfrm>
            <a:off x="2662177" y="146439"/>
            <a:ext cx="8865428" cy="800219"/>
          </a:xfrm>
          <a:prstGeom prst="rect">
            <a:avLst/>
          </a:prstGeom>
          <a:solidFill>
            <a:schemeClr val="bg2">
              <a:lumMod val="90000"/>
            </a:schemeClr>
          </a:solidFill>
        </p:spPr>
        <p:txBody>
          <a:bodyPr wrap="square" rtlCol="0">
            <a:spAutoFit/>
          </a:bodyPr>
          <a:lstStyle/>
          <a:p>
            <a:pPr algn="ctr"/>
            <a:r>
              <a:rPr lang="en-US" sz="2400" b="1" dirty="0"/>
              <a:t>Logistic Regressions Adjusted with FDR Correction</a:t>
            </a:r>
            <a:endParaRPr lang="en-US" sz="2200" b="1" dirty="0"/>
          </a:p>
          <a:p>
            <a:pPr algn="ctr"/>
            <a:r>
              <a:rPr lang="en-US" sz="2200" dirty="0"/>
              <a:t>No variable was selected for either the objective or subjective model </a:t>
            </a:r>
          </a:p>
        </p:txBody>
      </p:sp>
      <p:sp>
        <p:nvSpPr>
          <p:cNvPr id="8" name="Rectangle 7">
            <a:extLst>
              <a:ext uri="{FF2B5EF4-FFF2-40B4-BE49-F238E27FC236}">
                <a16:creationId xmlns:a16="http://schemas.microsoft.com/office/drawing/2014/main" id="{F8932791-F49E-4692-AC8D-E4C1E2A59DA5}"/>
              </a:ext>
            </a:extLst>
          </p:cNvPr>
          <p:cNvSpPr/>
          <p:nvPr/>
        </p:nvSpPr>
        <p:spPr>
          <a:xfrm>
            <a:off x="246503" y="3512287"/>
            <a:ext cx="3488099" cy="761183"/>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DC04FDA-1A0C-4B55-9793-05E2CAD24A81}"/>
              </a:ext>
            </a:extLst>
          </p:cNvPr>
          <p:cNvSpPr/>
          <p:nvPr/>
        </p:nvSpPr>
        <p:spPr>
          <a:xfrm>
            <a:off x="4925774" y="5849490"/>
            <a:ext cx="3488099" cy="761183"/>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79188CB-A44D-4F4D-B910-E835FC3AB9E9}"/>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2695260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4A9211-957D-4102-BB09-ABCC0B62AA85}"/>
              </a:ext>
            </a:extLst>
          </p:cNvPr>
          <p:cNvSpPr txBox="1"/>
          <p:nvPr/>
        </p:nvSpPr>
        <p:spPr>
          <a:xfrm>
            <a:off x="0" y="331719"/>
            <a:ext cx="1994457" cy="400110"/>
          </a:xfrm>
          <a:prstGeom prst="rect">
            <a:avLst/>
          </a:prstGeom>
          <a:solidFill>
            <a:schemeClr val="bg2"/>
          </a:solidFill>
        </p:spPr>
        <p:txBody>
          <a:bodyPr wrap="none" rtlCol="0">
            <a:spAutoFit/>
          </a:bodyPr>
          <a:lstStyle/>
          <a:p>
            <a:r>
              <a:rPr lang="en-US" sz="2000" dirty="0"/>
              <a:t>2019-20 Subj - PS</a:t>
            </a:r>
          </a:p>
        </p:txBody>
      </p:sp>
      <p:sp>
        <p:nvSpPr>
          <p:cNvPr id="5" name="TextBox 4">
            <a:extLst>
              <a:ext uri="{FF2B5EF4-FFF2-40B4-BE49-F238E27FC236}">
                <a16:creationId xmlns:a16="http://schemas.microsoft.com/office/drawing/2014/main" id="{AEF1BFAF-4B4D-4314-9E36-6E3B9C01C7F0}"/>
              </a:ext>
            </a:extLst>
          </p:cNvPr>
          <p:cNvSpPr txBox="1"/>
          <p:nvPr/>
        </p:nvSpPr>
        <p:spPr>
          <a:xfrm>
            <a:off x="2230355" y="131665"/>
            <a:ext cx="8019746" cy="800219"/>
          </a:xfrm>
          <a:prstGeom prst="rect">
            <a:avLst/>
          </a:prstGeom>
          <a:solidFill>
            <a:schemeClr val="bg2">
              <a:lumMod val="90000"/>
            </a:schemeClr>
          </a:solidFill>
        </p:spPr>
        <p:txBody>
          <a:bodyPr wrap="square" rtlCol="0">
            <a:spAutoFit/>
          </a:bodyPr>
          <a:lstStyle/>
          <a:p>
            <a:pPr algn="ctr"/>
            <a:r>
              <a:rPr lang="en-US" sz="2400" b="1" dirty="0"/>
              <a:t>Same analyses on the subjective variables extracted from PS</a:t>
            </a:r>
          </a:p>
          <a:p>
            <a:pPr algn="ctr"/>
            <a:r>
              <a:rPr lang="en-US" sz="2200" dirty="0"/>
              <a:t>No significance found using any of the methods</a:t>
            </a:r>
          </a:p>
        </p:txBody>
      </p:sp>
      <p:pic>
        <p:nvPicPr>
          <p:cNvPr id="7" name="Picture 6">
            <a:extLst>
              <a:ext uri="{FF2B5EF4-FFF2-40B4-BE49-F238E27FC236}">
                <a16:creationId xmlns:a16="http://schemas.microsoft.com/office/drawing/2014/main" id="{FC60EE58-2CB7-4A0E-A274-B4C17BDF343F}"/>
              </a:ext>
            </a:extLst>
          </p:cNvPr>
          <p:cNvPicPr>
            <a:picLocks noChangeAspect="1"/>
          </p:cNvPicPr>
          <p:nvPr/>
        </p:nvPicPr>
        <p:blipFill rotWithShape="1">
          <a:blip r:embed="rId2"/>
          <a:srcRect l="52178" t="13723" r="3420" b="-1"/>
          <a:stretch/>
        </p:blipFill>
        <p:spPr>
          <a:xfrm>
            <a:off x="6402853" y="1150033"/>
            <a:ext cx="3847248" cy="2240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68458732-DF8A-4A4C-9FF6-DF89D67658E1}"/>
              </a:ext>
            </a:extLst>
          </p:cNvPr>
          <p:cNvPicPr>
            <a:picLocks noChangeAspect="1"/>
          </p:cNvPicPr>
          <p:nvPr/>
        </p:nvPicPr>
        <p:blipFill rotWithShape="1">
          <a:blip r:embed="rId3"/>
          <a:srcRect r="14350"/>
          <a:stretch/>
        </p:blipFill>
        <p:spPr>
          <a:xfrm>
            <a:off x="3001284" y="3608462"/>
            <a:ext cx="6558945" cy="2999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8934D4B1-9D74-45A0-9A46-3E4296669CFC}"/>
              </a:ext>
            </a:extLst>
          </p:cNvPr>
          <p:cNvPicPr>
            <a:picLocks noChangeAspect="1"/>
          </p:cNvPicPr>
          <p:nvPr/>
        </p:nvPicPr>
        <p:blipFill rotWithShape="1">
          <a:blip r:embed="rId4"/>
          <a:srcRect l="51935" t="13469" r="4767" b="1309"/>
          <a:stretch/>
        </p:blipFill>
        <p:spPr>
          <a:xfrm>
            <a:off x="2274035" y="1150033"/>
            <a:ext cx="3804703" cy="2240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BAC71A44-7A67-4A3A-8FDE-3A2CFB542CAF}"/>
              </a:ext>
            </a:extLst>
          </p:cNvPr>
          <p:cNvPicPr>
            <a:picLocks noChangeAspect="1"/>
          </p:cNvPicPr>
          <p:nvPr/>
        </p:nvPicPr>
        <p:blipFill rotWithShape="1">
          <a:blip r:embed="rId4"/>
          <a:srcRect t="29731" r="84805"/>
          <a:stretch/>
        </p:blipFill>
        <p:spPr>
          <a:xfrm>
            <a:off x="628072" y="1613807"/>
            <a:ext cx="1321848" cy="1828762"/>
          </a:xfrm>
          <a:prstGeom prst="rect">
            <a:avLst/>
          </a:prstGeom>
        </p:spPr>
      </p:pic>
      <p:sp>
        <p:nvSpPr>
          <p:cNvPr id="10" name="TextBox 9">
            <a:extLst>
              <a:ext uri="{FF2B5EF4-FFF2-40B4-BE49-F238E27FC236}">
                <a16:creationId xmlns:a16="http://schemas.microsoft.com/office/drawing/2014/main" id="{9E183ADC-1060-465D-96D1-0D7F2D0602E1}"/>
              </a:ext>
            </a:extLst>
          </p:cNvPr>
          <p:cNvSpPr txBox="1"/>
          <p:nvPr/>
        </p:nvSpPr>
        <p:spPr>
          <a:xfrm>
            <a:off x="628072" y="1213696"/>
            <a:ext cx="1247701" cy="377375"/>
          </a:xfrm>
          <a:prstGeom prst="rect">
            <a:avLst/>
          </a:prstGeom>
          <a:solidFill>
            <a:schemeClr val="accent3">
              <a:lumMod val="20000"/>
              <a:lumOff val="80000"/>
            </a:schemeClr>
          </a:solidFill>
        </p:spPr>
        <p:txBody>
          <a:bodyPr wrap="square" rtlCol="0">
            <a:spAutoFit/>
          </a:bodyPr>
          <a:lstStyle/>
          <a:p>
            <a:r>
              <a:rPr lang="en-US" dirty="0"/>
              <a:t>Bonferroni</a:t>
            </a:r>
          </a:p>
        </p:txBody>
      </p:sp>
      <p:sp>
        <p:nvSpPr>
          <p:cNvPr id="11" name="TextBox 10">
            <a:extLst>
              <a:ext uri="{FF2B5EF4-FFF2-40B4-BE49-F238E27FC236}">
                <a16:creationId xmlns:a16="http://schemas.microsoft.com/office/drawing/2014/main" id="{95E3EAB7-E96C-4646-85BF-E8190E394B77}"/>
              </a:ext>
            </a:extLst>
          </p:cNvPr>
          <p:cNvSpPr txBox="1"/>
          <p:nvPr/>
        </p:nvSpPr>
        <p:spPr>
          <a:xfrm>
            <a:off x="10740576" y="1224927"/>
            <a:ext cx="558166" cy="369332"/>
          </a:xfrm>
          <a:prstGeom prst="rect">
            <a:avLst/>
          </a:prstGeom>
          <a:solidFill>
            <a:schemeClr val="accent3">
              <a:lumMod val="20000"/>
              <a:lumOff val="80000"/>
            </a:schemeClr>
          </a:solidFill>
        </p:spPr>
        <p:txBody>
          <a:bodyPr wrap="none" rtlCol="0">
            <a:spAutoFit/>
          </a:bodyPr>
          <a:lstStyle/>
          <a:p>
            <a:r>
              <a:rPr lang="en-US" dirty="0"/>
              <a:t>FDR</a:t>
            </a:r>
          </a:p>
        </p:txBody>
      </p:sp>
      <p:sp>
        <p:nvSpPr>
          <p:cNvPr id="12" name="TextBox 11">
            <a:extLst>
              <a:ext uri="{FF2B5EF4-FFF2-40B4-BE49-F238E27FC236}">
                <a16:creationId xmlns:a16="http://schemas.microsoft.com/office/drawing/2014/main" id="{A86D590E-127A-44EF-81BD-C288C6E68E3F}"/>
              </a:ext>
            </a:extLst>
          </p:cNvPr>
          <p:cNvSpPr txBox="1"/>
          <p:nvPr/>
        </p:nvSpPr>
        <p:spPr>
          <a:xfrm>
            <a:off x="9788867" y="3923210"/>
            <a:ext cx="2094804" cy="369332"/>
          </a:xfrm>
          <a:prstGeom prst="rect">
            <a:avLst/>
          </a:prstGeom>
          <a:solidFill>
            <a:schemeClr val="accent3">
              <a:lumMod val="20000"/>
              <a:lumOff val="80000"/>
            </a:schemeClr>
          </a:solidFill>
        </p:spPr>
        <p:txBody>
          <a:bodyPr wrap="none" rtlCol="0">
            <a:spAutoFit/>
          </a:bodyPr>
          <a:lstStyle/>
          <a:p>
            <a:r>
              <a:rPr lang="en-US" dirty="0"/>
              <a:t>Regression with FDR</a:t>
            </a:r>
          </a:p>
        </p:txBody>
      </p:sp>
    </p:spTree>
    <p:extLst>
      <p:ext uri="{BB962C8B-B14F-4D97-AF65-F5344CB8AC3E}">
        <p14:creationId xmlns:p14="http://schemas.microsoft.com/office/powerpoint/2010/main" val="476349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50C4BF7-56AE-407C-9492-49033692C01F}"/>
              </a:ext>
            </a:extLst>
          </p:cNvPr>
          <p:cNvGraphicFramePr>
            <a:graphicFrameLocks noGrp="1"/>
          </p:cNvGraphicFramePr>
          <p:nvPr>
            <p:extLst>
              <p:ext uri="{D42A27DB-BD31-4B8C-83A1-F6EECF244321}">
                <p14:modId xmlns:p14="http://schemas.microsoft.com/office/powerpoint/2010/main" val="159614403"/>
              </p:ext>
            </p:extLst>
          </p:nvPr>
        </p:nvGraphicFramePr>
        <p:xfrm>
          <a:off x="1" y="1357162"/>
          <a:ext cx="12191999" cy="5024390"/>
        </p:xfrm>
        <a:graphic>
          <a:graphicData uri="http://schemas.openxmlformats.org/drawingml/2006/table">
            <a:tbl>
              <a:tblPr firstRow="1" bandRow="1">
                <a:tableStyleId>{5C22544A-7EE6-4342-B048-85BDC9FD1C3A}</a:tableStyleId>
              </a:tblPr>
              <a:tblGrid>
                <a:gridCol w="2476981">
                  <a:extLst>
                    <a:ext uri="{9D8B030D-6E8A-4147-A177-3AD203B41FA5}">
                      <a16:colId xmlns:a16="http://schemas.microsoft.com/office/drawing/2014/main" val="2062071107"/>
                    </a:ext>
                  </a:extLst>
                </a:gridCol>
                <a:gridCol w="3161475">
                  <a:extLst>
                    <a:ext uri="{9D8B030D-6E8A-4147-A177-3AD203B41FA5}">
                      <a16:colId xmlns:a16="http://schemas.microsoft.com/office/drawing/2014/main" val="2933340170"/>
                    </a:ext>
                  </a:extLst>
                </a:gridCol>
                <a:gridCol w="1590446">
                  <a:extLst>
                    <a:ext uri="{9D8B030D-6E8A-4147-A177-3AD203B41FA5}">
                      <a16:colId xmlns:a16="http://schemas.microsoft.com/office/drawing/2014/main" val="3174837762"/>
                    </a:ext>
                  </a:extLst>
                </a:gridCol>
                <a:gridCol w="1443809">
                  <a:extLst>
                    <a:ext uri="{9D8B030D-6E8A-4147-A177-3AD203B41FA5}">
                      <a16:colId xmlns:a16="http://schemas.microsoft.com/office/drawing/2014/main" val="107605077"/>
                    </a:ext>
                  </a:extLst>
                </a:gridCol>
                <a:gridCol w="1376131">
                  <a:extLst>
                    <a:ext uri="{9D8B030D-6E8A-4147-A177-3AD203B41FA5}">
                      <a16:colId xmlns:a16="http://schemas.microsoft.com/office/drawing/2014/main" val="96127252"/>
                    </a:ext>
                  </a:extLst>
                </a:gridCol>
                <a:gridCol w="2143157">
                  <a:extLst>
                    <a:ext uri="{9D8B030D-6E8A-4147-A177-3AD203B41FA5}">
                      <a16:colId xmlns:a16="http://schemas.microsoft.com/office/drawing/2014/main" val="1641174391"/>
                    </a:ext>
                  </a:extLst>
                </a:gridCol>
              </a:tblGrid>
              <a:tr h="1437294">
                <a:tc>
                  <a:txBody>
                    <a:bodyPr/>
                    <a:lstStyle/>
                    <a:p>
                      <a:pPr algn="l"/>
                      <a:endParaRPr lang="en-US" sz="2000" dirty="0"/>
                    </a:p>
                  </a:txBody>
                  <a:tcPr/>
                </a:tc>
                <a:tc>
                  <a:txBody>
                    <a:bodyPr/>
                    <a:lstStyle/>
                    <a:p>
                      <a:pPr algn="ctr"/>
                      <a:r>
                        <a:rPr lang="en-US" sz="2000" dirty="0"/>
                        <a:t>Variable found sig different between M and F</a:t>
                      </a:r>
                    </a:p>
                    <a:p>
                      <a:pPr algn="ctr"/>
                      <a:r>
                        <a:rPr lang="en-US" sz="2000" dirty="0"/>
                        <a:t>[not significant]</a:t>
                      </a:r>
                    </a:p>
                  </a:txBody>
                  <a:tcPr/>
                </a:tc>
                <a:tc>
                  <a:txBody>
                    <a:bodyPr/>
                    <a:lstStyle/>
                    <a:p>
                      <a:pPr algn="ctr"/>
                      <a:r>
                        <a:rPr lang="en-US" sz="2000" dirty="0"/>
                        <a:t>p</a:t>
                      </a:r>
                    </a:p>
                  </a:txBody>
                  <a:tcPr/>
                </a:tc>
                <a:tc>
                  <a:txBody>
                    <a:bodyPr/>
                    <a:lstStyle/>
                    <a:p>
                      <a:pPr algn="ctr"/>
                      <a:r>
                        <a:rPr lang="en-US" sz="2000" dirty="0" err="1"/>
                        <a:t>p.adj.bon</a:t>
                      </a:r>
                      <a:endParaRPr lang="en-US" sz="2000" dirty="0"/>
                    </a:p>
                  </a:txBody>
                  <a:tcPr/>
                </a:tc>
                <a:tc>
                  <a:txBody>
                    <a:bodyPr/>
                    <a:lstStyle/>
                    <a:p>
                      <a:pPr algn="ctr"/>
                      <a:r>
                        <a:rPr lang="en-US" sz="2000" dirty="0" err="1"/>
                        <a:t>p.adj.fdr</a:t>
                      </a:r>
                      <a:endParaRPr lang="en-US" sz="2000" dirty="0"/>
                    </a:p>
                  </a:txBody>
                  <a:tcPr/>
                </a:tc>
                <a:tc>
                  <a:txBody>
                    <a:bodyPr/>
                    <a:lstStyle/>
                    <a:p>
                      <a:pPr algn="ctr"/>
                      <a:r>
                        <a:rPr lang="en-US" sz="2000" dirty="0" err="1"/>
                        <a:t>p.regress.adj.fdr</a:t>
                      </a:r>
                      <a:endParaRPr lang="en-US" sz="2000" dirty="0"/>
                    </a:p>
                  </a:txBody>
                  <a:tcPr/>
                </a:tc>
                <a:extLst>
                  <a:ext uri="{0D108BD9-81ED-4DB2-BD59-A6C34878D82A}">
                    <a16:rowId xmlns:a16="http://schemas.microsoft.com/office/drawing/2014/main" val="1425737898"/>
                  </a:ext>
                </a:extLst>
              </a:tr>
              <a:tr h="448387">
                <a:tc>
                  <a:txBody>
                    <a:bodyPr/>
                    <a:lstStyle/>
                    <a:p>
                      <a:pPr algn="l"/>
                      <a:r>
                        <a:rPr lang="en-US" sz="2000" dirty="0"/>
                        <a:t>2020-21 Obj</a:t>
                      </a:r>
                    </a:p>
                  </a:txBody>
                  <a:tcPr>
                    <a:solidFill>
                      <a:schemeClr val="accent5">
                        <a:lumMod val="60000"/>
                        <a:lumOff val="40000"/>
                      </a:schemeClr>
                    </a:solidFill>
                  </a:tcPr>
                </a:tc>
                <a:tc>
                  <a:txBody>
                    <a:bodyPr/>
                    <a:lstStyle/>
                    <a:p>
                      <a:pPr algn="ctr"/>
                      <a:r>
                        <a:rPr lang="en-US" sz="2000" dirty="0" err="1"/>
                        <a:t>Online_pub_non_peer</a:t>
                      </a:r>
                      <a:endParaRPr lang="en-US" sz="2000" dirty="0"/>
                    </a:p>
                  </a:txBody>
                  <a:tcPr>
                    <a:solidFill>
                      <a:schemeClr val="accent5">
                        <a:lumMod val="60000"/>
                        <a:lumOff val="40000"/>
                      </a:schemeClr>
                    </a:solidFill>
                  </a:tcPr>
                </a:tc>
                <a:tc>
                  <a:txBody>
                    <a:bodyPr/>
                    <a:lstStyle/>
                    <a:p>
                      <a:r>
                        <a:rPr lang="en-US" sz="2000" dirty="0"/>
                        <a:t>0.003</a:t>
                      </a:r>
                      <a:r>
                        <a:rPr lang="en-US" sz="2000" u="sng" dirty="0"/>
                        <a:t>33</a:t>
                      </a:r>
                    </a:p>
                  </a:txBody>
                  <a:tcPr>
                    <a:solidFill>
                      <a:schemeClr val="accent5">
                        <a:lumMod val="60000"/>
                        <a:lumOff val="40000"/>
                      </a:schemeClr>
                    </a:solidFill>
                  </a:tcPr>
                </a:tc>
                <a:tc>
                  <a:txBody>
                    <a:bodyPr/>
                    <a:lstStyle/>
                    <a:p>
                      <a:r>
                        <a:rPr lang="en-US" sz="2000" dirty="0"/>
                        <a:t>0.033</a:t>
                      </a:r>
                      <a:r>
                        <a:rPr lang="en-US" sz="2000" u="sng" dirty="0"/>
                        <a:t>3</a:t>
                      </a:r>
                    </a:p>
                  </a:txBody>
                  <a:tcPr>
                    <a:solidFill>
                      <a:schemeClr val="accent5">
                        <a:lumMod val="60000"/>
                        <a:lumOff val="40000"/>
                      </a:schemeClr>
                    </a:solidFill>
                  </a:tcPr>
                </a:tc>
                <a:tc>
                  <a:txBody>
                    <a:bodyPr/>
                    <a:lstStyle/>
                    <a:p>
                      <a:r>
                        <a:rPr lang="en-US" sz="2000" dirty="0"/>
                        <a:t>0.033</a:t>
                      </a:r>
                      <a:r>
                        <a:rPr lang="en-US" sz="2000" u="sng" dirty="0"/>
                        <a:t>3</a:t>
                      </a:r>
                    </a:p>
                  </a:txBody>
                  <a:tcPr>
                    <a:solidFill>
                      <a:schemeClr val="accent5">
                        <a:lumMod val="60000"/>
                        <a:lumOff val="40000"/>
                      </a:schemeClr>
                    </a:solidFill>
                  </a:tcPr>
                </a:tc>
                <a:tc>
                  <a:txBody>
                    <a:bodyPr/>
                    <a:lstStyle/>
                    <a:p>
                      <a:r>
                        <a:rPr lang="en-US" sz="2000" dirty="0"/>
                        <a:t>0.010</a:t>
                      </a:r>
                      <a:r>
                        <a:rPr lang="en-US" sz="2000" u="sng" dirty="0"/>
                        <a:t>164</a:t>
                      </a:r>
                      <a:r>
                        <a:rPr lang="en-US" sz="2000" dirty="0"/>
                        <a:t>48</a:t>
                      </a:r>
                    </a:p>
                  </a:txBody>
                  <a:tcPr>
                    <a:solidFill>
                      <a:schemeClr val="accent5">
                        <a:lumMod val="60000"/>
                        <a:lumOff val="40000"/>
                      </a:schemeClr>
                    </a:solidFill>
                  </a:tcPr>
                </a:tc>
                <a:extLst>
                  <a:ext uri="{0D108BD9-81ED-4DB2-BD59-A6C34878D82A}">
                    <a16:rowId xmlns:a16="http://schemas.microsoft.com/office/drawing/2014/main" val="2673606969"/>
                  </a:ext>
                </a:extLst>
              </a:tr>
              <a:tr h="448387">
                <a:tc>
                  <a:txBody>
                    <a:bodyPr/>
                    <a:lstStyle/>
                    <a:p>
                      <a:pPr algn="l"/>
                      <a:endParaRPr lang="en-US" sz="2000" dirty="0"/>
                    </a:p>
                  </a:txBody>
                  <a:tcPr>
                    <a:solidFill>
                      <a:schemeClr val="accent5">
                        <a:lumMod val="20000"/>
                        <a:lumOff val="80000"/>
                      </a:schemeClr>
                    </a:solidFill>
                  </a:tcPr>
                </a:tc>
                <a:tc>
                  <a:txBody>
                    <a:bodyPr/>
                    <a:lstStyle/>
                    <a:p>
                      <a:pPr algn="ctr"/>
                      <a:r>
                        <a:rPr lang="en-US" sz="2000" dirty="0"/>
                        <a:t>[Step_1]</a:t>
                      </a:r>
                    </a:p>
                  </a:txBody>
                  <a:tcPr>
                    <a:solidFill>
                      <a:schemeClr val="accent5">
                        <a:lumMod val="20000"/>
                        <a:lumOff val="80000"/>
                      </a:schemeClr>
                    </a:solidFill>
                  </a:tcPr>
                </a:tc>
                <a:tc>
                  <a:txBody>
                    <a:bodyPr/>
                    <a:lstStyle/>
                    <a:p>
                      <a:r>
                        <a:rPr lang="en-US" sz="2000" dirty="0"/>
                        <a:t>0.049</a:t>
                      </a:r>
                      <a:r>
                        <a:rPr lang="en-US" sz="2000" u="sng" dirty="0"/>
                        <a:t>1</a:t>
                      </a:r>
                    </a:p>
                  </a:txBody>
                  <a:tcPr>
                    <a:solidFill>
                      <a:schemeClr val="accent5">
                        <a:lumMod val="20000"/>
                        <a:lumOff val="80000"/>
                      </a:schemeClr>
                    </a:solidFill>
                  </a:tcPr>
                </a:tc>
                <a:tc>
                  <a:txBody>
                    <a:bodyPr/>
                    <a:lstStyle/>
                    <a:p>
                      <a:r>
                        <a:rPr lang="en-US" sz="2000" dirty="0"/>
                        <a:t>[0.491]</a:t>
                      </a:r>
                    </a:p>
                  </a:txBody>
                  <a:tcPr>
                    <a:solidFill>
                      <a:schemeClr val="accent5">
                        <a:lumMod val="20000"/>
                        <a:lumOff val="80000"/>
                      </a:schemeClr>
                    </a:solidFill>
                  </a:tcPr>
                </a:tc>
                <a:tc>
                  <a:txBody>
                    <a:bodyPr/>
                    <a:lstStyle/>
                    <a:p>
                      <a:r>
                        <a:rPr lang="en-US" sz="2000" dirty="0"/>
                        <a:t>[0.246]</a:t>
                      </a:r>
                    </a:p>
                  </a:txBody>
                  <a:tcPr>
                    <a:solidFill>
                      <a:schemeClr val="accent5">
                        <a:lumMod val="20000"/>
                        <a:lumOff val="80000"/>
                      </a:schemeClr>
                    </a:solidFill>
                  </a:tcPr>
                </a:tc>
                <a:tc>
                  <a:txBody>
                    <a:bodyPr/>
                    <a:lstStyle/>
                    <a:p>
                      <a:r>
                        <a:rPr lang="en-US" sz="2000" dirty="0"/>
                        <a:t>[0.189</a:t>
                      </a:r>
                      <a:r>
                        <a:rPr lang="en-US" sz="2000" u="sng" dirty="0"/>
                        <a:t>559</a:t>
                      </a:r>
                      <a:r>
                        <a:rPr lang="en-US" sz="2000" dirty="0"/>
                        <a:t>6]</a:t>
                      </a:r>
                    </a:p>
                  </a:txBody>
                  <a:tcPr>
                    <a:solidFill>
                      <a:schemeClr val="accent5">
                        <a:lumMod val="20000"/>
                        <a:lumOff val="80000"/>
                      </a:schemeClr>
                    </a:solidFill>
                  </a:tcPr>
                </a:tc>
                <a:extLst>
                  <a:ext uri="{0D108BD9-81ED-4DB2-BD59-A6C34878D82A}">
                    <a16:rowId xmlns:a16="http://schemas.microsoft.com/office/drawing/2014/main" val="3366684380"/>
                  </a:ext>
                </a:extLst>
              </a:tr>
              <a:tr h="448387">
                <a:tc>
                  <a:txBody>
                    <a:bodyPr/>
                    <a:lstStyle/>
                    <a:p>
                      <a:pPr algn="l"/>
                      <a:r>
                        <a:rPr lang="en-US" sz="2000" dirty="0"/>
                        <a:t>2020-21 Subj - LOR</a:t>
                      </a:r>
                    </a:p>
                  </a:txBody>
                  <a:tcPr>
                    <a:solidFill>
                      <a:schemeClr val="accent5">
                        <a:lumMod val="40000"/>
                        <a:lumOff val="60000"/>
                      </a:schemeClr>
                    </a:solidFill>
                  </a:tcPr>
                </a:tc>
                <a:tc>
                  <a:txBody>
                    <a:bodyPr/>
                    <a:lstStyle/>
                    <a:p>
                      <a:pPr algn="ctr"/>
                      <a:r>
                        <a:rPr lang="en-US" sz="2000" dirty="0"/>
                        <a:t>Authenticity </a:t>
                      </a:r>
                    </a:p>
                  </a:txBody>
                  <a:tcPr>
                    <a:solidFill>
                      <a:schemeClr val="accent5">
                        <a:lumMod val="40000"/>
                        <a:lumOff val="60000"/>
                      </a:schemeClr>
                    </a:solidFill>
                  </a:tcPr>
                </a:tc>
                <a:tc>
                  <a:txBody>
                    <a:bodyPr/>
                    <a:lstStyle/>
                    <a:p>
                      <a:r>
                        <a:rPr lang="en-US" sz="2000" dirty="0"/>
                        <a:t>0.000</a:t>
                      </a:r>
                      <a:r>
                        <a:rPr lang="en-US" sz="2000" u="sng" dirty="0"/>
                        <a:t>010</a:t>
                      </a:r>
                      <a:r>
                        <a:rPr lang="en-US" sz="2000" dirty="0"/>
                        <a:t>1</a:t>
                      </a:r>
                    </a:p>
                  </a:txBody>
                  <a:tcPr>
                    <a:solidFill>
                      <a:schemeClr val="accent5">
                        <a:lumMod val="40000"/>
                        <a:lumOff val="60000"/>
                      </a:schemeClr>
                    </a:solidFill>
                  </a:tcPr>
                </a:tc>
                <a:tc>
                  <a:txBody>
                    <a:bodyPr/>
                    <a:lstStyle/>
                    <a:p>
                      <a:r>
                        <a:rPr lang="en-US" sz="2000" dirty="0"/>
                        <a:t>0.000</a:t>
                      </a:r>
                      <a:r>
                        <a:rPr lang="en-US" sz="2000" u="sng" dirty="0"/>
                        <a:t>090</a:t>
                      </a:r>
                      <a:r>
                        <a:rPr lang="en-US" sz="2000" dirty="0"/>
                        <a:t>9</a:t>
                      </a:r>
                    </a:p>
                  </a:txBody>
                  <a:tcPr>
                    <a:solidFill>
                      <a:schemeClr val="accent5">
                        <a:lumMod val="40000"/>
                        <a:lumOff val="60000"/>
                      </a:schemeClr>
                    </a:solidFill>
                  </a:tcPr>
                </a:tc>
                <a:tc>
                  <a:txBody>
                    <a:bodyPr/>
                    <a:lstStyle/>
                    <a:p>
                      <a:r>
                        <a:rPr lang="en-US" sz="2000" dirty="0"/>
                        <a:t>0.000</a:t>
                      </a:r>
                      <a:r>
                        <a:rPr lang="en-US" sz="2000" u="sng" dirty="0"/>
                        <a:t>090</a:t>
                      </a:r>
                      <a:r>
                        <a:rPr lang="en-US" sz="2000" dirty="0"/>
                        <a:t>9</a:t>
                      </a:r>
                    </a:p>
                  </a:txBody>
                  <a:tcPr>
                    <a:solidFill>
                      <a:schemeClr val="accent5">
                        <a:lumMod val="40000"/>
                        <a:lumOff val="60000"/>
                      </a:schemeClr>
                    </a:solidFill>
                  </a:tcPr>
                </a:tc>
                <a:tc>
                  <a:txBody>
                    <a:bodyPr/>
                    <a:lstStyle/>
                    <a:p>
                      <a:r>
                        <a:rPr lang="en-US" sz="2000" dirty="0"/>
                        <a:t>0.000</a:t>
                      </a:r>
                      <a:r>
                        <a:rPr lang="en-US" sz="2000" u="sng" dirty="0"/>
                        <a:t>131</a:t>
                      </a:r>
                      <a:r>
                        <a:rPr lang="en-US" sz="2000" dirty="0"/>
                        <a:t>072</a:t>
                      </a:r>
                    </a:p>
                  </a:txBody>
                  <a:tcPr>
                    <a:solidFill>
                      <a:schemeClr val="accent5">
                        <a:lumMod val="40000"/>
                        <a:lumOff val="60000"/>
                      </a:schemeClr>
                    </a:solidFill>
                  </a:tcPr>
                </a:tc>
                <a:extLst>
                  <a:ext uri="{0D108BD9-81ED-4DB2-BD59-A6C34878D82A}">
                    <a16:rowId xmlns:a16="http://schemas.microsoft.com/office/drawing/2014/main" val="962345793"/>
                  </a:ext>
                </a:extLst>
              </a:tr>
              <a:tr h="448387">
                <a:tc>
                  <a:txBody>
                    <a:bodyPr/>
                    <a:lstStyle/>
                    <a:p>
                      <a:pPr algn="l"/>
                      <a:endParaRPr lang="en-US" sz="2000" dirty="0"/>
                    </a:p>
                  </a:txBody>
                  <a:tcPr>
                    <a:solidFill>
                      <a:schemeClr val="accent5">
                        <a:lumMod val="40000"/>
                        <a:lumOff val="60000"/>
                      </a:schemeClr>
                    </a:solidFill>
                  </a:tcPr>
                </a:tc>
                <a:tc>
                  <a:txBody>
                    <a:bodyPr/>
                    <a:lstStyle/>
                    <a:p>
                      <a:pPr algn="ctr"/>
                      <a:r>
                        <a:rPr lang="en-US" sz="2000" dirty="0"/>
                        <a:t>Clout</a:t>
                      </a:r>
                    </a:p>
                  </a:txBody>
                  <a:tcPr>
                    <a:solidFill>
                      <a:schemeClr val="accent5">
                        <a:lumMod val="40000"/>
                        <a:lumOff val="60000"/>
                      </a:schemeClr>
                    </a:solidFill>
                  </a:tcPr>
                </a:tc>
                <a:tc>
                  <a:txBody>
                    <a:bodyPr/>
                    <a:lstStyle/>
                    <a:p>
                      <a:r>
                        <a:rPr lang="en-US" sz="2000" dirty="0"/>
                        <a:t>0.000</a:t>
                      </a:r>
                      <a:r>
                        <a:rPr lang="en-US" sz="2000" u="sng" dirty="0"/>
                        <a:t>085</a:t>
                      </a:r>
                      <a:r>
                        <a:rPr lang="en-US" sz="2000" u="none" dirty="0"/>
                        <a:t>6</a:t>
                      </a:r>
                    </a:p>
                  </a:txBody>
                  <a:tcPr>
                    <a:solidFill>
                      <a:schemeClr val="accent5">
                        <a:lumMod val="40000"/>
                        <a:lumOff val="60000"/>
                      </a:schemeClr>
                    </a:solidFill>
                  </a:tcPr>
                </a:tc>
                <a:tc>
                  <a:txBody>
                    <a:bodyPr/>
                    <a:lstStyle/>
                    <a:p>
                      <a:r>
                        <a:rPr lang="en-US" sz="2000" dirty="0"/>
                        <a:t>0.000</a:t>
                      </a:r>
                      <a:r>
                        <a:rPr lang="en-US" sz="2000" u="sng" dirty="0"/>
                        <a:t>770</a:t>
                      </a:r>
                    </a:p>
                  </a:txBody>
                  <a:tcPr>
                    <a:solidFill>
                      <a:schemeClr val="accent5">
                        <a:lumMod val="40000"/>
                        <a:lumOff val="60000"/>
                      </a:schemeClr>
                    </a:solidFill>
                  </a:tcPr>
                </a:tc>
                <a:tc>
                  <a:txBody>
                    <a:bodyPr/>
                    <a:lstStyle/>
                    <a:p>
                      <a:r>
                        <a:rPr lang="en-US" sz="2000" dirty="0"/>
                        <a:t>0.000</a:t>
                      </a:r>
                      <a:r>
                        <a:rPr lang="en-US" sz="2000" u="sng" dirty="0"/>
                        <a:t>385</a:t>
                      </a:r>
                    </a:p>
                  </a:txBody>
                  <a:tcPr>
                    <a:solidFill>
                      <a:schemeClr val="accent5">
                        <a:lumMod val="40000"/>
                        <a:lumOff val="60000"/>
                      </a:schemeClr>
                    </a:solidFill>
                  </a:tcPr>
                </a:tc>
                <a:tc>
                  <a:txBody>
                    <a:bodyPr/>
                    <a:lstStyle/>
                    <a:p>
                      <a:r>
                        <a:rPr lang="en-US" sz="2000" dirty="0"/>
                        <a:t>0.000</a:t>
                      </a:r>
                      <a:r>
                        <a:rPr lang="en-US" sz="2000" u="sng" dirty="0"/>
                        <a:t>303</a:t>
                      </a:r>
                      <a:r>
                        <a:rPr lang="en-US" sz="2000" dirty="0"/>
                        <a:t>402</a:t>
                      </a:r>
                    </a:p>
                  </a:txBody>
                  <a:tcPr>
                    <a:solidFill>
                      <a:schemeClr val="accent5">
                        <a:lumMod val="40000"/>
                        <a:lumOff val="60000"/>
                      </a:schemeClr>
                    </a:solidFill>
                  </a:tcPr>
                </a:tc>
                <a:extLst>
                  <a:ext uri="{0D108BD9-81ED-4DB2-BD59-A6C34878D82A}">
                    <a16:rowId xmlns:a16="http://schemas.microsoft.com/office/drawing/2014/main" val="2138279243"/>
                  </a:ext>
                </a:extLst>
              </a:tr>
              <a:tr h="448387">
                <a:tc>
                  <a:txBody>
                    <a:bodyPr/>
                    <a:lstStyle/>
                    <a:p>
                      <a:pPr algn="l"/>
                      <a:r>
                        <a:rPr lang="en-US" sz="2000" dirty="0"/>
                        <a:t>2020-21 Subj - PS</a:t>
                      </a:r>
                    </a:p>
                  </a:txBody>
                  <a:tcPr>
                    <a:solidFill>
                      <a:schemeClr val="accent5">
                        <a:lumMod val="20000"/>
                        <a:lumOff val="80000"/>
                      </a:schemeClr>
                    </a:solidFill>
                  </a:tcPr>
                </a:tc>
                <a:tc>
                  <a:txBody>
                    <a:bodyPr/>
                    <a:lstStyle/>
                    <a:p>
                      <a:pPr algn="ctr"/>
                      <a:r>
                        <a:rPr lang="en-US" sz="2000" dirty="0"/>
                        <a:t>[None]</a:t>
                      </a:r>
                    </a:p>
                  </a:txBody>
                  <a:tcPr>
                    <a:solidFill>
                      <a:schemeClr val="accent5">
                        <a:lumMod val="20000"/>
                        <a:lumOff val="80000"/>
                      </a:schemeClr>
                    </a:solidFill>
                  </a:tcPr>
                </a:tc>
                <a:tc>
                  <a:txBody>
                    <a:bodyPr/>
                    <a:lstStyle/>
                    <a:p>
                      <a:pPr algn="ctr"/>
                      <a:r>
                        <a:rPr lang="en-US" sz="2000" dirty="0"/>
                        <a:t>--- </a:t>
                      </a:r>
                    </a:p>
                  </a:txBody>
                  <a:tcPr>
                    <a:solidFill>
                      <a:schemeClr val="accent5">
                        <a:lumMod val="20000"/>
                        <a:lumOff val="80000"/>
                      </a:schemeClr>
                    </a:solidFill>
                  </a:tcPr>
                </a:tc>
                <a:tc>
                  <a:txBody>
                    <a:bodyPr/>
                    <a:lstStyle/>
                    <a:p>
                      <a:pPr algn="ctr"/>
                      <a:r>
                        <a:rPr lang="en-US" sz="2000" dirty="0"/>
                        <a:t>--- </a:t>
                      </a:r>
                    </a:p>
                  </a:txBody>
                  <a:tcPr>
                    <a:solidFill>
                      <a:schemeClr val="accent5">
                        <a:lumMod val="20000"/>
                        <a:lumOff val="80000"/>
                      </a:schemeClr>
                    </a:solidFill>
                  </a:tcPr>
                </a:tc>
                <a:tc>
                  <a:txBody>
                    <a:bodyPr/>
                    <a:lstStyle/>
                    <a:p>
                      <a:pPr algn="ctr"/>
                      <a:r>
                        <a:rPr lang="en-US" sz="2000" dirty="0"/>
                        <a:t>--- </a:t>
                      </a:r>
                    </a:p>
                  </a:txBody>
                  <a:tcPr>
                    <a:solidFill>
                      <a:schemeClr val="accent5">
                        <a:lumMod val="20000"/>
                        <a:lumOff val="80000"/>
                      </a:schemeClr>
                    </a:solidFill>
                  </a:tcPr>
                </a:tc>
                <a:tc>
                  <a:txBody>
                    <a:bodyPr/>
                    <a:lstStyle/>
                    <a:p>
                      <a:pPr algn="ctr"/>
                      <a:r>
                        <a:rPr lang="en-US" sz="2000" dirty="0"/>
                        <a:t>--- </a:t>
                      </a:r>
                    </a:p>
                  </a:txBody>
                  <a:tcPr>
                    <a:solidFill>
                      <a:schemeClr val="accent5">
                        <a:lumMod val="20000"/>
                        <a:lumOff val="80000"/>
                      </a:schemeClr>
                    </a:solidFill>
                  </a:tcPr>
                </a:tc>
                <a:extLst>
                  <a:ext uri="{0D108BD9-81ED-4DB2-BD59-A6C34878D82A}">
                    <a16:rowId xmlns:a16="http://schemas.microsoft.com/office/drawing/2014/main" val="737453120"/>
                  </a:ext>
                </a:extLst>
              </a:tr>
              <a:tr h="448387">
                <a:tc>
                  <a:txBody>
                    <a:bodyPr/>
                    <a:lstStyle/>
                    <a:p>
                      <a:pPr algn="l"/>
                      <a:r>
                        <a:rPr lang="en-US" sz="2000" dirty="0"/>
                        <a:t>2019-20 Obj</a:t>
                      </a:r>
                    </a:p>
                  </a:txBody>
                  <a:tcPr>
                    <a:solidFill>
                      <a:schemeClr val="accent5">
                        <a:lumMod val="20000"/>
                        <a:lumOff val="80000"/>
                      </a:schemeClr>
                    </a:solidFill>
                  </a:tcPr>
                </a:tc>
                <a:tc>
                  <a:txBody>
                    <a:bodyPr/>
                    <a:lstStyle/>
                    <a:p>
                      <a:pPr algn="ctr"/>
                      <a:r>
                        <a:rPr lang="en-US" sz="2000" dirty="0"/>
                        <a:t>[None]</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extLst>
                  <a:ext uri="{0D108BD9-81ED-4DB2-BD59-A6C34878D82A}">
                    <a16:rowId xmlns:a16="http://schemas.microsoft.com/office/drawing/2014/main" val="1655211664"/>
                  </a:ext>
                </a:extLst>
              </a:tr>
              <a:tr h="448387">
                <a:tc>
                  <a:txBody>
                    <a:bodyPr/>
                    <a:lstStyle/>
                    <a:p>
                      <a:pPr algn="l"/>
                      <a:r>
                        <a:rPr lang="en-US" sz="2000" dirty="0"/>
                        <a:t>2019-20 Subj - LOR</a:t>
                      </a:r>
                    </a:p>
                  </a:txBody>
                  <a:tcPr>
                    <a:solidFill>
                      <a:schemeClr val="accent5">
                        <a:lumMod val="20000"/>
                        <a:lumOff val="80000"/>
                      </a:schemeClr>
                    </a:solidFill>
                  </a:tcPr>
                </a:tc>
                <a:tc>
                  <a:txBody>
                    <a:bodyPr/>
                    <a:lstStyle/>
                    <a:p>
                      <a:pPr algn="ctr"/>
                      <a:r>
                        <a:rPr lang="en-US" sz="2000" dirty="0"/>
                        <a:t>[None]</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extLst>
                  <a:ext uri="{0D108BD9-81ED-4DB2-BD59-A6C34878D82A}">
                    <a16:rowId xmlns:a16="http://schemas.microsoft.com/office/drawing/2014/main" val="1152290679"/>
                  </a:ext>
                </a:extLst>
              </a:tr>
              <a:tr h="448387">
                <a:tc>
                  <a:txBody>
                    <a:bodyPr/>
                    <a:lstStyle/>
                    <a:p>
                      <a:pPr algn="l"/>
                      <a:r>
                        <a:rPr lang="en-US" sz="2000" dirty="0"/>
                        <a:t>2019-20 Subj - PS</a:t>
                      </a:r>
                    </a:p>
                  </a:txBody>
                  <a:tcPr>
                    <a:solidFill>
                      <a:schemeClr val="accent5">
                        <a:lumMod val="20000"/>
                        <a:lumOff val="80000"/>
                      </a:schemeClr>
                    </a:solidFill>
                  </a:tcPr>
                </a:tc>
                <a:tc>
                  <a:txBody>
                    <a:bodyPr/>
                    <a:lstStyle/>
                    <a:p>
                      <a:pPr algn="ctr"/>
                      <a:r>
                        <a:rPr lang="en-US" sz="2000" dirty="0"/>
                        <a:t>[None]</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 </a:t>
                      </a:r>
                    </a:p>
                  </a:txBody>
                  <a:tcPr>
                    <a:solidFill>
                      <a:schemeClr val="accent5">
                        <a:lumMod val="20000"/>
                        <a:lumOff val="80000"/>
                      </a:schemeClr>
                    </a:solidFill>
                  </a:tcPr>
                </a:tc>
                <a:extLst>
                  <a:ext uri="{0D108BD9-81ED-4DB2-BD59-A6C34878D82A}">
                    <a16:rowId xmlns:a16="http://schemas.microsoft.com/office/drawing/2014/main" val="2794494355"/>
                  </a:ext>
                </a:extLst>
              </a:tr>
            </a:tbl>
          </a:graphicData>
        </a:graphic>
      </p:graphicFrame>
      <p:sp>
        <p:nvSpPr>
          <p:cNvPr id="4" name="Title 1">
            <a:extLst>
              <a:ext uri="{FF2B5EF4-FFF2-40B4-BE49-F238E27FC236}">
                <a16:creationId xmlns:a16="http://schemas.microsoft.com/office/drawing/2014/main" id="{BE1F0BEA-C208-4BBB-BD79-115A1659704F}"/>
              </a:ext>
            </a:extLst>
          </p:cNvPr>
          <p:cNvSpPr txBox="1">
            <a:spLocks/>
          </p:cNvSpPr>
          <p:nvPr/>
        </p:nvSpPr>
        <p:spPr>
          <a:xfrm>
            <a:off x="239635" y="490255"/>
            <a:ext cx="10515600" cy="8669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70C0"/>
                </a:solidFill>
              </a:rPr>
              <a:t>Summary</a:t>
            </a:r>
          </a:p>
        </p:txBody>
      </p:sp>
    </p:spTree>
    <p:extLst>
      <p:ext uri="{BB962C8B-B14F-4D97-AF65-F5344CB8AC3E}">
        <p14:creationId xmlns:p14="http://schemas.microsoft.com/office/powerpoint/2010/main" val="2192504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6364-8F4F-49BE-A619-DE0BBD541A8E}"/>
              </a:ext>
            </a:extLst>
          </p:cNvPr>
          <p:cNvSpPr>
            <a:spLocks noGrp="1"/>
          </p:cNvSpPr>
          <p:nvPr>
            <p:ph type="title"/>
          </p:nvPr>
        </p:nvSpPr>
        <p:spPr/>
        <p:txBody>
          <a:bodyPr/>
          <a:lstStyle/>
          <a:p>
            <a:r>
              <a:rPr lang="en-US" dirty="0"/>
              <a:t>Two cycles combined</a:t>
            </a:r>
          </a:p>
        </p:txBody>
      </p:sp>
      <p:sp>
        <p:nvSpPr>
          <p:cNvPr id="3" name="Text Placeholder 2">
            <a:extLst>
              <a:ext uri="{FF2B5EF4-FFF2-40B4-BE49-F238E27FC236}">
                <a16:creationId xmlns:a16="http://schemas.microsoft.com/office/drawing/2014/main" id="{C1AE607F-D3D8-4053-870F-AE343D6FF011}"/>
              </a:ext>
            </a:extLst>
          </p:cNvPr>
          <p:cNvSpPr>
            <a:spLocks noGrp="1"/>
          </p:cNvSpPr>
          <p:nvPr>
            <p:ph type="body" idx="1"/>
          </p:nvPr>
        </p:nvSpPr>
        <p:spPr/>
        <p:txBody>
          <a:bodyPr/>
          <a:lstStyle/>
          <a:p>
            <a:r>
              <a:rPr lang="en-US" dirty="0"/>
              <a:t>2020-21 &amp; 2019-20</a:t>
            </a:r>
          </a:p>
          <a:p>
            <a:r>
              <a:rPr lang="en-US" dirty="0"/>
              <a:t>Same analyses </a:t>
            </a:r>
          </a:p>
        </p:txBody>
      </p:sp>
    </p:spTree>
    <p:extLst>
      <p:ext uri="{BB962C8B-B14F-4D97-AF65-F5344CB8AC3E}">
        <p14:creationId xmlns:p14="http://schemas.microsoft.com/office/powerpoint/2010/main" val="3554751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554C-8514-4FB6-8EDB-AD0952D81707}"/>
              </a:ext>
            </a:extLst>
          </p:cNvPr>
          <p:cNvSpPr>
            <a:spLocks noGrp="1"/>
          </p:cNvSpPr>
          <p:nvPr>
            <p:ph type="title"/>
          </p:nvPr>
        </p:nvSpPr>
        <p:spPr>
          <a:xfrm>
            <a:off x="0" y="128831"/>
            <a:ext cx="10515600" cy="360497"/>
          </a:xfrm>
        </p:spPr>
        <p:txBody>
          <a:bodyPr>
            <a:noAutofit/>
          </a:bodyPr>
          <a:lstStyle/>
          <a:p>
            <a:r>
              <a:rPr lang="en-US" sz="2400" dirty="0"/>
              <a:t>Normality Check – Shapiro test (p &lt; 0.05 indicates absence of normality) </a:t>
            </a:r>
          </a:p>
        </p:txBody>
      </p:sp>
      <p:pic>
        <p:nvPicPr>
          <p:cNvPr id="5" name="Content Placeholder 4">
            <a:extLst>
              <a:ext uri="{FF2B5EF4-FFF2-40B4-BE49-F238E27FC236}">
                <a16:creationId xmlns:a16="http://schemas.microsoft.com/office/drawing/2014/main" id="{351FB254-8CF6-4FD8-A807-A509B9DCE4E0}"/>
              </a:ext>
            </a:extLst>
          </p:cNvPr>
          <p:cNvPicPr>
            <a:picLocks noGrp="1" noChangeAspect="1"/>
          </p:cNvPicPr>
          <p:nvPr>
            <p:ph idx="1"/>
          </p:nvPr>
        </p:nvPicPr>
        <p:blipFill>
          <a:blip r:embed="rId3"/>
          <a:stretch>
            <a:fillRect/>
          </a:stretch>
        </p:blipFill>
        <p:spPr>
          <a:xfrm>
            <a:off x="1029123" y="622712"/>
            <a:ext cx="5029200" cy="5458340"/>
          </a:xfrm>
        </p:spPr>
      </p:pic>
      <p:pic>
        <p:nvPicPr>
          <p:cNvPr id="7" name="Picture 6">
            <a:extLst>
              <a:ext uri="{FF2B5EF4-FFF2-40B4-BE49-F238E27FC236}">
                <a16:creationId xmlns:a16="http://schemas.microsoft.com/office/drawing/2014/main" id="{791172F8-A2B0-49DB-AA53-EB0DEF9BB0FA}"/>
              </a:ext>
            </a:extLst>
          </p:cNvPr>
          <p:cNvPicPr>
            <a:picLocks noChangeAspect="1"/>
          </p:cNvPicPr>
          <p:nvPr/>
        </p:nvPicPr>
        <p:blipFill>
          <a:blip r:embed="rId4"/>
          <a:stretch>
            <a:fillRect/>
          </a:stretch>
        </p:blipFill>
        <p:spPr>
          <a:xfrm>
            <a:off x="1029123" y="6081052"/>
            <a:ext cx="5029200" cy="582016"/>
          </a:xfrm>
          <a:prstGeom prst="rect">
            <a:avLst/>
          </a:prstGeom>
        </p:spPr>
      </p:pic>
      <p:sp>
        <p:nvSpPr>
          <p:cNvPr id="8" name="TextBox 7">
            <a:extLst>
              <a:ext uri="{FF2B5EF4-FFF2-40B4-BE49-F238E27FC236}">
                <a16:creationId xmlns:a16="http://schemas.microsoft.com/office/drawing/2014/main" id="{BAB891AF-B2EE-45A1-ADDC-C46371C5203C}"/>
              </a:ext>
            </a:extLst>
          </p:cNvPr>
          <p:cNvSpPr txBox="1"/>
          <p:nvPr/>
        </p:nvSpPr>
        <p:spPr>
          <a:xfrm>
            <a:off x="1312083" y="614723"/>
            <a:ext cx="828112" cy="369332"/>
          </a:xfrm>
          <a:prstGeom prst="rect">
            <a:avLst/>
          </a:prstGeom>
          <a:solidFill>
            <a:schemeClr val="bg2"/>
          </a:solidFill>
        </p:spPr>
        <p:txBody>
          <a:bodyPr wrap="none" rtlCol="0">
            <a:spAutoFit/>
          </a:bodyPr>
          <a:lstStyle/>
          <a:p>
            <a:r>
              <a:rPr lang="en-US" dirty="0"/>
              <a:t>female</a:t>
            </a:r>
          </a:p>
        </p:txBody>
      </p:sp>
      <p:pic>
        <p:nvPicPr>
          <p:cNvPr id="10" name="Picture 9">
            <a:extLst>
              <a:ext uri="{FF2B5EF4-FFF2-40B4-BE49-F238E27FC236}">
                <a16:creationId xmlns:a16="http://schemas.microsoft.com/office/drawing/2014/main" id="{1369C2BF-4268-455E-9573-EA1FF3CAB575}"/>
              </a:ext>
            </a:extLst>
          </p:cNvPr>
          <p:cNvPicPr>
            <a:picLocks noChangeAspect="1"/>
          </p:cNvPicPr>
          <p:nvPr/>
        </p:nvPicPr>
        <p:blipFill>
          <a:blip r:embed="rId5"/>
          <a:stretch>
            <a:fillRect/>
          </a:stretch>
        </p:blipFill>
        <p:spPr>
          <a:xfrm>
            <a:off x="6200666" y="633395"/>
            <a:ext cx="5029200" cy="5436973"/>
          </a:xfrm>
          <a:prstGeom prst="rect">
            <a:avLst/>
          </a:prstGeom>
        </p:spPr>
      </p:pic>
      <p:pic>
        <p:nvPicPr>
          <p:cNvPr id="12" name="Picture 11">
            <a:extLst>
              <a:ext uri="{FF2B5EF4-FFF2-40B4-BE49-F238E27FC236}">
                <a16:creationId xmlns:a16="http://schemas.microsoft.com/office/drawing/2014/main" id="{8BEB560C-538B-4877-B344-8793DFB75A31}"/>
              </a:ext>
            </a:extLst>
          </p:cNvPr>
          <p:cNvPicPr>
            <a:picLocks noChangeAspect="1"/>
          </p:cNvPicPr>
          <p:nvPr/>
        </p:nvPicPr>
        <p:blipFill>
          <a:blip r:embed="rId6"/>
          <a:stretch>
            <a:fillRect/>
          </a:stretch>
        </p:blipFill>
        <p:spPr>
          <a:xfrm>
            <a:off x="6200666" y="6070368"/>
            <a:ext cx="5029200" cy="584617"/>
          </a:xfrm>
          <a:prstGeom prst="rect">
            <a:avLst/>
          </a:prstGeom>
        </p:spPr>
      </p:pic>
      <p:sp>
        <p:nvSpPr>
          <p:cNvPr id="13" name="TextBox 12">
            <a:extLst>
              <a:ext uri="{FF2B5EF4-FFF2-40B4-BE49-F238E27FC236}">
                <a16:creationId xmlns:a16="http://schemas.microsoft.com/office/drawing/2014/main" id="{75F1B058-75C9-4AAD-8593-36D59E8FEE58}"/>
              </a:ext>
            </a:extLst>
          </p:cNvPr>
          <p:cNvSpPr txBox="1"/>
          <p:nvPr/>
        </p:nvSpPr>
        <p:spPr>
          <a:xfrm>
            <a:off x="6531441" y="614723"/>
            <a:ext cx="647934" cy="369332"/>
          </a:xfrm>
          <a:prstGeom prst="rect">
            <a:avLst/>
          </a:prstGeom>
          <a:solidFill>
            <a:schemeClr val="bg2"/>
          </a:solidFill>
        </p:spPr>
        <p:txBody>
          <a:bodyPr wrap="none" rtlCol="0">
            <a:spAutoFit/>
          </a:bodyPr>
          <a:lstStyle/>
          <a:p>
            <a:r>
              <a:rPr lang="en-US" dirty="0"/>
              <a:t>male</a:t>
            </a:r>
          </a:p>
        </p:txBody>
      </p:sp>
      <p:sp>
        <p:nvSpPr>
          <p:cNvPr id="15" name="Rectangle 14">
            <a:extLst>
              <a:ext uri="{FF2B5EF4-FFF2-40B4-BE49-F238E27FC236}">
                <a16:creationId xmlns:a16="http://schemas.microsoft.com/office/drawing/2014/main" id="{192AE683-9107-41ED-9610-4FDB69E4747D}"/>
              </a:ext>
            </a:extLst>
          </p:cNvPr>
          <p:cNvSpPr/>
          <p:nvPr/>
        </p:nvSpPr>
        <p:spPr>
          <a:xfrm>
            <a:off x="1029123" y="6081052"/>
            <a:ext cx="5029200" cy="582016"/>
          </a:xfrm>
          <a:prstGeom prst="rect">
            <a:avLst/>
          </a:prstGeom>
          <a:no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9E7D6F-1417-4446-B29C-F42AAC47C247}"/>
              </a:ext>
            </a:extLst>
          </p:cNvPr>
          <p:cNvSpPr/>
          <p:nvPr/>
        </p:nvSpPr>
        <p:spPr>
          <a:xfrm>
            <a:off x="6200666" y="6070368"/>
            <a:ext cx="5029200" cy="282104"/>
          </a:xfrm>
          <a:prstGeom prst="rect">
            <a:avLst/>
          </a:prstGeom>
          <a:no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B0097B-93C4-4EF1-B55B-48B0D1685A4C}"/>
              </a:ext>
            </a:extLst>
          </p:cNvPr>
          <p:cNvSpPr/>
          <p:nvPr/>
        </p:nvSpPr>
        <p:spPr>
          <a:xfrm>
            <a:off x="1029123" y="6080572"/>
            <a:ext cx="10200743" cy="282104"/>
          </a:xfrm>
          <a:prstGeom prst="rect">
            <a:avLst/>
          </a:prstGeom>
          <a:solidFill>
            <a:schemeClr val="accent2">
              <a:lumMod val="75000"/>
              <a:alpha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385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0DDDD8-D6F4-4C7D-8623-DC2D803CD608}"/>
              </a:ext>
            </a:extLst>
          </p:cNvPr>
          <p:cNvPicPr>
            <a:picLocks noGrp="1" noChangeAspect="1"/>
          </p:cNvPicPr>
          <p:nvPr>
            <p:ph idx="1"/>
          </p:nvPr>
        </p:nvPicPr>
        <p:blipFill>
          <a:blip r:embed="rId3"/>
          <a:stretch>
            <a:fillRect/>
          </a:stretch>
        </p:blipFill>
        <p:spPr>
          <a:xfrm>
            <a:off x="170985" y="26882"/>
            <a:ext cx="8726201" cy="6831118"/>
          </a:xfrm>
        </p:spPr>
      </p:pic>
      <p:sp>
        <p:nvSpPr>
          <p:cNvPr id="6" name="TextBox 5">
            <a:extLst>
              <a:ext uri="{FF2B5EF4-FFF2-40B4-BE49-F238E27FC236}">
                <a16:creationId xmlns:a16="http://schemas.microsoft.com/office/drawing/2014/main" id="{EB3111D1-7BDE-4B61-B865-DB1B7E5913A1}"/>
              </a:ext>
            </a:extLst>
          </p:cNvPr>
          <p:cNvSpPr txBox="1"/>
          <p:nvPr/>
        </p:nvSpPr>
        <p:spPr>
          <a:xfrm>
            <a:off x="8897186" y="865505"/>
            <a:ext cx="3123829" cy="5401479"/>
          </a:xfrm>
          <a:prstGeom prst="rect">
            <a:avLst/>
          </a:prstGeom>
          <a:noFill/>
        </p:spPr>
        <p:txBody>
          <a:bodyPr wrap="square" rtlCol="0">
            <a:spAutoFit/>
          </a:bodyPr>
          <a:lstStyle/>
          <a:p>
            <a:pPr marL="342900" indent="-342900">
              <a:buFont typeface="Arial" panose="020B0604020202020204" pitchFamily="34" charset="0"/>
              <a:buChar char="•"/>
            </a:pPr>
            <a:r>
              <a:rPr lang="en-US" sz="2300" dirty="0"/>
              <a:t>Examine the reasons for the outliers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Outliers here most likely represent </a:t>
            </a:r>
            <a:r>
              <a:rPr lang="en-US" sz="2300" i="1" dirty="0"/>
              <a:t>natural variation </a:t>
            </a:r>
            <a:r>
              <a:rPr lang="en-US" sz="2300" dirty="0"/>
              <a:t>of the samples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Keep the outliers </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Use non-parametric tests as they are robust to outliers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a:t>Mann–Whitney U </a:t>
            </a:r>
          </a:p>
        </p:txBody>
      </p:sp>
      <p:sp>
        <p:nvSpPr>
          <p:cNvPr id="7" name="Oval 6">
            <a:extLst>
              <a:ext uri="{FF2B5EF4-FFF2-40B4-BE49-F238E27FC236}">
                <a16:creationId xmlns:a16="http://schemas.microsoft.com/office/drawing/2014/main" id="{63544A57-7B21-40B5-931A-C8DB3186A21C}"/>
              </a:ext>
            </a:extLst>
          </p:cNvPr>
          <p:cNvSpPr/>
          <p:nvPr/>
        </p:nvSpPr>
        <p:spPr>
          <a:xfrm>
            <a:off x="2850808" y="865505"/>
            <a:ext cx="512956" cy="78487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BDF795F-BAC3-4C63-BE82-0E7DCC0E4A04}"/>
              </a:ext>
            </a:extLst>
          </p:cNvPr>
          <p:cNvSpPr/>
          <p:nvPr/>
        </p:nvSpPr>
        <p:spPr>
          <a:xfrm>
            <a:off x="6480986" y="977017"/>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BEE3539-795A-43EB-B802-6B6C1CDB279E}"/>
              </a:ext>
            </a:extLst>
          </p:cNvPr>
          <p:cNvSpPr/>
          <p:nvPr/>
        </p:nvSpPr>
        <p:spPr>
          <a:xfrm>
            <a:off x="2915856" y="5802924"/>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6EF9BE2-D2D0-4029-B4C3-EEBB7AE222E1}"/>
              </a:ext>
            </a:extLst>
          </p:cNvPr>
          <p:cNvSpPr/>
          <p:nvPr/>
        </p:nvSpPr>
        <p:spPr>
          <a:xfrm>
            <a:off x="6480986" y="5947891"/>
            <a:ext cx="382859" cy="37914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09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1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3F6F02-7AFC-43B3-A3FE-A019D44CBC52}"/>
                  </a:ext>
                </a:extLst>
              </p:cNvPr>
              <p:cNvSpPr>
                <a:spLocks noGrp="1"/>
              </p:cNvSpPr>
              <p:nvPr>
                <p:ph idx="1"/>
              </p:nvPr>
            </p:nvSpPr>
            <p:spPr>
              <a:xfrm>
                <a:off x="838200" y="1255924"/>
                <a:ext cx="10515600" cy="5464600"/>
              </a:xfrm>
            </p:spPr>
            <p:txBody>
              <a:bodyPr>
                <a:normAutofit/>
              </a:bodyPr>
              <a:lstStyle/>
              <a:p>
                <a:pPr>
                  <a:spcBef>
                    <a:spcPts val="800"/>
                  </a:spcBef>
                  <a:spcAft>
                    <a:spcPts val="800"/>
                  </a:spcAft>
                </a:pPr>
                <a:r>
                  <a:rPr lang="en-US" dirty="0"/>
                  <a:t>Want to see if M and F applicants have the same qualifications </a:t>
                </a:r>
              </a:p>
              <a:p>
                <a:pPr>
                  <a:spcBef>
                    <a:spcPts val="800"/>
                  </a:spcBef>
                  <a:spcAft>
                    <a:spcPts val="800"/>
                  </a:spcAft>
                </a:pPr>
                <a:r>
                  <a:rPr lang="en-US" dirty="0"/>
                  <a:t>Translates to 8 hypotheses that need be tested simultaneously –</a:t>
                </a:r>
              </a:p>
              <a:p>
                <a:pPr lvl="1">
                  <a:spcBef>
                    <a:spcPts val="800"/>
                  </a:spcBef>
                  <a:spcAft>
                    <a:spcPts val="800"/>
                  </a:spcAft>
                </a:pPr>
                <a:r>
                  <a:rPr lang="en-US" dirty="0"/>
                  <a:t>“They have the same Step 1 score”, “They have the same Step 2 score”, “They have the same number of peer-reviewed article abstracts”, etc. </a:t>
                </a:r>
              </a:p>
              <a:p>
                <a:pPr>
                  <a:spcBef>
                    <a:spcPts val="800"/>
                  </a:spcBef>
                  <a:spcAft>
                    <a:spcPts val="800"/>
                  </a:spcAft>
                </a:pPr>
                <a:r>
                  <a:rPr lang="en-US" dirty="0"/>
                  <a:t>Testing 1 hypothesis with </a:t>
                </a:r>
                <a:r>
                  <a:rPr lang="el-GR" dirty="0"/>
                  <a:t>α</a:t>
                </a:r>
                <a:r>
                  <a:rPr lang="en-US" dirty="0"/>
                  <a:t> = 0.05 means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r>
                      <a:rPr lang="en-US" b="0" i="1" smtClean="0">
                        <a:latin typeface="Cambria Math" panose="02040503050406030204" pitchFamily="18" charset="0"/>
                      </a:rPr>
                      <m:t>=5%</m:t>
                    </m:r>
                  </m:oMath>
                </a14:m>
                <a:endParaRPr lang="en-US" dirty="0"/>
              </a:p>
              <a:p>
                <a:pPr>
                  <a:spcBef>
                    <a:spcPts val="800"/>
                  </a:spcBef>
                  <a:spcAft>
                    <a:spcPts val="800"/>
                  </a:spcAft>
                </a:pPr>
                <a:r>
                  <a:rPr lang="en-US" dirty="0"/>
                  <a:t>Testing 8 hypotheses would </a:t>
                </a:r>
                <a:r>
                  <a:rPr lang="en-US" u="sng" dirty="0"/>
                  <a:t>increase</a:t>
                </a: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oMath>
                </a14:m>
                <a:endParaRPr lang="en-US" dirty="0"/>
              </a:p>
              <a:p>
                <a:pPr marL="0" indent="0">
                  <a:spcBef>
                    <a:spcPts val="800"/>
                  </a:spcBef>
                  <a:spcAft>
                    <a:spcPts val="8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at</m:t>
                          </m:r>
                          <m:r>
                            <a:rPr lang="en-US" b="0" i="0" smtClean="0">
                              <a:latin typeface="Cambria Math" panose="02040503050406030204" pitchFamily="18" charset="0"/>
                            </a:rPr>
                            <m:t> </m:t>
                          </m:r>
                          <m:r>
                            <m:rPr>
                              <m:sty m:val="p"/>
                            </m:rPr>
                            <a:rPr lang="en-US" b="0" i="0" smtClean="0">
                              <a:latin typeface="Cambria Math" panose="02040503050406030204" pitchFamily="18" charset="0"/>
                            </a:rPr>
                            <m:t>least</m:t>
                          </m:r>
                          <m:r>
                            <a:rPr lang="en-US" b="0" i="0" smtClean="0">
                              <a:latin typeface="Cambria Math" panose="02040503050406030204" pitchFamily="18" charset="0"/>
                            </a:rPr>
                            <m:t> 1 </m:t>
                          </m:r>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r>
                        <a:rPr lang="en-US" b="0" i="1" smtClean="0">
                          <a:latin typeface="Cambria Math" panose="02040503050406030204" pitchFamily="18" charset="0"/>
                        </a:rPr>
                        <m:t>=1 −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no</m:t>
                          </m:r>
                          <m:r>
                            <a:rPr lang="en-US" b="0" i="0" smtClean="0">
                              <a:latin typeface="Cambria Math" panose="02040503050406030204" pitchFamily="18" charset="0"/>
                            </a:rPr>
                            <m:t> </m:t>
                          </m:r>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e>
                      </m:d>
                    </m:oMath>
                  </m:oMathPara>
                </a14:m>
                <a:endParaRPr lang="en-US" b="0" i="1" dirty="0">
                  <a:latin typeface="Cambria Math" panose="02040503050406030204" pitchFamily="18" charset="0"/>
                </a:endParaRPr>
              </a:p>
              <a:p>
                <a:pPr marL="0" indent="0">
                  <a:spcBef>
                    <a:spcPts val="800"/>
                  </a:spcBef>
                  <a:spcAft>
                    <a:spcPts val="800"/>
                  </a:spcAft>
                  <a:buNone/>
                </a:pPr>
                <a:r>
                  <a:rPr lang="en-US" b="0" dirty="0"/>
                  <a:t>					       </a:t>
                </a:r>
                <a:r>
                  <a:rPr lang="en-US" dirty="0"/>
                  <a:t> </a:t>
                </a:r>
                <a14:m>
                  <m:oMath xmlns:m="http://schemas.openxmlformats.org/officeDocument/2006/math">
                    <m:r>
                      <a:rPr lang="en-US" b="0" i="0" smtClean="0">
                        <a:latin typeface="Cambria Math" panose="02040503050406030204" pitchFamily="18" charset="0"/>
                      </a:rPr>
                      <m:t>=1 −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1−0.05</m:t>
                            </m:r>
                          </m:e>
                        </m:d>
                      </m:e>
                      <m:sup>
                        <m:r>
                          <a:rPr lang="en-US" b="0" i="1" smtClean="0">
                            <a:latin typeface="Cambria Math" panose="02040503050406030204" pitchFamily="18" charset="0"/>
                          </a:rPr>
                          <m:t>8</m:t>
                        </m:r>
                      </m:sup>
                    </m:sSup>
                    <m:r>
                      <a:rPr lang="en-US" b="0" i="1" smtClean="0">
                        <a:latin typeface="Cambria Math" panose="02040503050406030204" pitchFamily="18" charset="0"/>
                      </a:rPr>
                      <m:t>≈0.3366</m:t>
                    </m:r>
                  </m:oMath>
                </a14:m>
                <a:endParaRPr lang="en-US" b="0" dirty="0"/>
              </a:p>
              <a:p>
                <a:pPr>
                  <a:spcBef>
                    <a:spcPts val="800"/>
                  </a:spcBef>
                  <a:spcAft>
                    <a:spcPts val="800"/>
                  </a:spcAft>
                </a:pPr>
                <a:r>
                  <a:rPr lang="en-US" dirty="0"/>
                  <a:t>With 8 tests being done, we have </a:t>
                </a:r>
                <a:r>
                  <a:rPr lang="en-US" b="1" dirty="0">
                    <a:solidFill>
                      <a:srgbClr val="FF0000"/>
                    </a:solidFill>
                  </a:rPr>
                  <a:t>33.66%</a:t>
                </a:r>
                <a:r>
                  <a:rPr lang="en-US" dirty="0"/>
                  <a:t> chance of observing at least 1 significant result, even if all the tests are actually </a:t>
                </a:r>
                <a:r>
                  <a:rPr lang="en-US" b="1" dirty="0"/>
                  <a:t>not</a:t>
                </a:r>
                <a:r>
                  <a:rPr lang="en-US" dirty="0"/>
                  <a:t> significant</a:t>
                </a: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A3F6F02-7AFC-43B3-A3FE-A019D44CBC52}"/>
                  </a:ext>
                </a:extLst>
              </p:cNvPr>
              <p:cNvSpPr>
                <a:spLocks noGrp="1" noRot="1" noChangeAspect="1" noMove="1" noResize="1" noEditPoints="1" noAdjustHandles="1" noChangeArrowheads="1" noChangeShapeType="1" noTextEdit="1"/>
              </p:cNvSpPr>
              <p:nvPr>
                <p:ph idx="1"/>
              </p:nvPr>
            </p:nvSpPr>
            <p:spPr>
              <a:xfrm>
                <a:off x="838200" y="1255924"/>
                <a:ext cx="10515600" cy="5464600"/>
              </a:xfrm>
              <a:blipFill>
                <a:blip r:embed="rId2"/>
                <a:stretch>
                  <a:fillRect l="-1043" t="-1786" r="-144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6BD9BEA7-8826-416D-8E35-90CAF533B5DE}"/>
              </a:ext>
            </a:extLst>
          </p:cNvPr>
          <p:cNvSpPr>
            <a:spLocks noGrp="1"/>
          </p:cNvSpPr>
          <p:nvPr>
            <p:ph type="title"/>
          </p:nvPr>
        </p:nvSpPr>
        <p:spPr>
          <a:xfrm>
            <a:off x="838200" y="137477"/>
            <a:ext cx="10515600" cy="1325563"/>
          </a:xfrm>
        </p:spPr>
        <p:txBody>
          <a:bodyPr/>
          <a:lstStyle/>
          <a:p>
            <a:r>
              <a:rPr lang="en-US" dirty="0"/>
              <a:t>Why correct for multiple testing?</a:t>
            </a:r>
          </a:p>
        </p:txBody>
      </p:sp>
    </p:spTree>
    <p:extLst>
      <p:ext uri="{BB962C8B-B14F-4D97-AF65-F5344CB8AC3E}">
        <p14:creationId xmlns:p14="http://schemas.microsoft.com/office/powerpoint/2010/main" val="3428910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FA8B57-3614-4FC0-BFD8-1D064A64FAA4}"/>
              </a:ext>
            </a:extLst>
          </p:cNvPr>
          <p:cNvPicPr>
            <a:picLocks noChangeAspect="1"/>
          </p:cNvPicPr>
          <p:nvPr/>
        </p:nvPicPr>
        <p:blipFill>
          <a:blip r:embed="rId3"/>
          <a:stretch>
            <a:fillRect/>
          </a:stretch>
        </p:blipFill>
        <p:spPr>
          <a:xfrm>
            <a:off x="719348" y="284172"/>
            <a:ext cx="9888330" cy="2867425"/>
          </a:xfrm>
          <a:prstGeom prst="rect">
            <a:avLst/>
          </a:prstGeom>
        </p:spPr>
      </p:pic>
      <p:pic>
        <p:nvPicPr>
          <p:cNvPr id="9" name="Picture 8">
            <a:extLst>
              <a:ext uri="{FF2B5EF4-FFF2-40B4-BE49-F238E27FC236}">
                <a16:creationId xmlns:a16="http://schemas.microsoft.com/office/drawing/2014/main" id="{BE040BDD-415C-4B8B-8E5A-29BD03A58DCE}"/>
              </a:ext>
            </a:extLst>
          </p:cNvPr>
          <p:cNvPicPr>
            <a:picLocks noChangeAspect="1"/>
          </p:cNvPicPr>
          <p:nvPr/>
        </p:nvPicPr>
        <p:blipFill>
          <a:blip r:embed="rId4"/>
          <a:stretch>
            <a:fillRect/>
          </a:stretch>
        </p:blipFill>
        <p:spPr>
          <a:xfrm>
            <a:off x="617579" y="3459823"/>
            <a:ext cx="9888330" cy="2953162"/>
          </a:xfrm>
          <a:prstGeom prst="rect">
            <a:avLst/>
          </a:prstGeom>
        </p:spPr>
      </p:pic>
    </p:spTree>
    <p:extLst>
      <p:ext uri="{BB962C8B-B14F-4D97-AF65-F5344CB8AC3E}">
        <p14:creationId xmlns:p14="http://schemas.microsoft.com/office/powerpoint/2010/main" val="1416263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8FA619-2F86-41A0-A795-ACBA9F0B3CF1}"/>
              </a:ext>
            </a:extLst>
          </p:cNvPr>
          <p:cNvPicPr>
            <a:picLocks noGrp="1" noChangeAspect="1"/>
          </p:cNvPicPr>
          <p:nvPr>
            <p:ph idx="1"/>
          </p:nvPr>
        </p:nvPicPr>
        <p:blipFill>
          <a:blip r:embed="rId2"/>
          <a:stretch>
            <a:fillRect/>
          </a:stretch>
        </p:blipFill>
        <p:spPr>
          <a:xfrm>
            <a:off x="650420" y="3557215"/>
            <a:ext cx="8811855" cy="3115110"/>
          </a:xfrm>
        </p:spPr>
      </p:pic>
      <p:pic>
        <p:nvPicPr>
          <p:cNvPr id="4" name="Picture 3">
            <a:extLst>
              <a:ext uri="{FF2B5EF4-FFF2-40B4-BE49-F238E27FC236}">
                <a16:creationId xmlns:a16="http://schemas.microsoft.com/office/drawing/2014/main" id="{F60469B6-63CF-430B-BDDC-195097CDD3AC}"/>
              </a:ext>
            </a:extLst>
          </p:cNvPr>
          <p:cNvPicPr>
            <a:picLocks noChangeAspect="1"/>
          </p:cNvPicPr>
          <p:nvPr/>
        </p:nvPicPr>
        <p:blipFill>
          <a:blip r:embed="rId3"/>
          <a:stretch>
            <a:fillRect/>
          </a:stretch>
        </p:blipFill>
        <p:spPr>
          <a:xfrm>
            <a:off x="650420" y="204728"/>
            <a:ext cx="8735644" cy="3096057"/>
          </a:xfrm>
          <a:prstGeom prst="rect">
            <a:avLst/>
          </a:prstGeom>
        </p:spPr>
      </p:pic>
    </p:spTree>
    <p:extLst>
      <p:ext uri="{BB962C8B-B14F-4D97-AF65-F5344CB8AC3E}">
        <p14:creationId xmlns:p14="http://schemas.microsoft.com/office/powerpoint/2010/main" val="3650394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5324E-A250-4BE4-93CE-49463040E84D}"/>
              </a:ext>
            </a:extLst>
          </p:cNvPr>
          <p:cNvSpPr txBox="1"/>
          <p:nvPr/>
        </p:nvSpPr>
        <p:spPr>
          <a:xfrm>
            <a:off x="0" y="315294"/>
            <a:ext cx="3209918" cy="430887"/>
          </a:xfrm>
          <a:prstGeom prst="rect">
            <a:avLst/>
          </a:prstGeom>
          <a:solidFill>
            <a:schemeClr val="bg2"/>
          </a:solidFill>
        </p:spPr>
        <p:txBody>
          <a:bodyPr wrap="none" rtlCol="0">
            <a:spAutoFit/>
          </a:bodyPr>
          <a:lstStyle/>
          <a:p>
            <a:r>
              <a:rPr lang="en-US" sz="2200" dirty="0"/>
              <a:t>Two cycles combined:  Obj</a:t>
            </a:r>
          </a:p>
        </p:txBody>
      </p:sp>
      <p:pic>
        <p:nvPicPr>
          <p:cNvPr id="4" name="Picture 3">
            <a:extLst>
              <a:ext uri="{FF2B5EF4-FFF2-40B4-BE49-F238E27FC236}">
                <a16:creationId xmlns:a16="http://schemas.microsoft.com/office/drawing/2014/main" id="{173A5007-DB0D-41EF-9EEB-D90F55F14434}"/>
              </a:ext>
            </a:extLst>
          </p:cNvPr>
          <p:cNvPicPr>
            <a:picLocks noChangeAspect="1"/>
          </p:cNvPicPr>
          <p:nvPr/>
        </p:nvPicPr>
        <p:blipFill>
          <a:blip r:embed="rId3"/>
          <a:stretch>
            <a:fillRect/>
          </a:stretch>
        </p:blipFill>
        <p:spPr>
          <a:xfrm>
            <a:off x="307755" y="956032"/>
            <a:ext cx="10145541" cy="2905530"/>
          </a:xfrm>
          <a:prstGeom prst="rect">
            <a:avLst/>
          </a:prstGeom>
        </p:spPr>
      </p:pic>
      <p:pic>
        <p:nvPicPr>
          <p:cNvPr id="6" name="Picture 5">
            <a:extLst>
              <a:ext uri="{FF2B5EF4-FFF2-40B4-BE49-F238E27FC236}">
                <a16:creationId xmlns:a16="http://schemas.microsoft.com/office/drawing/2014/main" id="{50462469-3982-47B5-882C-3ACB32A11008}"/>
              </a:ext>
            </a:extLst>
          </p:cNvPr>
          <p:cNvPicPr>
            <a:picLocks noChangeAspect="1"/>
          </p:cNvPicPr>
          <p:nvPr/>
        </p:nvPicPr>
        <p:blipFill>
          <a:blip r:embed="rId4"/>
          <a:stretch>
            <a:fillRect/>
          </a:stretch>
        </p:blipFill>
        <p:spPr>
          <a:xfrm>
            <a:off x="307755" y="3871673"/>
            <a:ext cx="10107436" cy="2886478"/>
          </a:xfrm>
          <a:prstGeom prst="rect">
            <a:avLst/>
          </a:prstGeom>
        </p:spPr>
      </p:pic>
      <p:sp>
        <p:nvSpPr>
          <p:cNvPr id="7" name="TextBox 6">
            <a:extLst>
              <a:ext uri="{FF2B5EF4-FFF2-40B4-BE49-F238E27FC236}">
                <a16:creationId xmlns:a16="http://schemas.microsoft.com/office/drawing/2014/main" id="{C91631A5-CF77-4158-B4F8-0FA29F005E8D}"/>
              </a:ext>
            </a:extLst>
          </p:cNvPr>
          <p:cNvSpPr txBox="1"/>
          <p:nvPr/>
        </p:nvSpPr>
        <p:spPr>
          <a:xfrm>
            <a:off x="3771900" y="361522"/>
            <a:ext cx="6140302" cy="646331"/>
          </a:xfrm>
          <a:prstGeom prst="rect">
            <a:avLst/>
          </a:prstGeom>
          <a:noFill/>
        </p:spPr>
        <p:txBody>
          <a:bodyPr wrap="square">
            <a:spAutoFit/>
          </a:bodyPr>
          <a:lstStyle/>
          <a:p>
            <a:r>
              <a:rPr lang="en-US" sz="1800" dirty="0">
                <a:latin typeface="+mj-lt"/>
              </a:rPr>
              <a:t>Testing 10 Objective Variables </a:t>
            </a:r>
          </a:p>
          <a:p>
            <a:r>
              <a:rPr lang="en-US" sz="1800" dirty="0">
                <a:latin typeface="+mj-lt"/>
              </a:rPr>
              <a:t>w/ Multiple Testing Corrections</a:t>
            </a:r>
          </a:p>
        </p:txBody>
      </p:sp>
      <p:sp>
        <p:nvSpPr>
          <p:cNvPr id="8" name="TextBox 7">
            <a:extLst>
              <a:ext uri="{FF2B5EF4-FFF2-40B4-BE49-F238E27FC236}">
                <a16:creationId xmlns:a16="http://schemas.microsoft.com/office/drawing/2014/main" id="{830E28A8-920B-4438-96CD-59C2979B3250}"/>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1308778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27D236-F33B-48C3-A6EE-6CEA4A193181}"/>
              </a:ext>
            </a:extLst>
          </p:cNvPr>
          <p:cNvPicPr>
            <a:picLocks noChangeAspect="1"/>
          </p:cNvPicPr>
          <p:nvPr/>
        </p:nvPicPr>
        <p:blipFill>
          <a:blip r:embed="rId2"/>
          <a:stretch>
            <a:fillRect/>
          </a:stretch>
        </p:blipFill>
        <p:spPr>
          <a:xfrm>
            <a:off x="1439306" y="1605024"/>
            <a:ext cx="8240275" cy="3305636"/>
          </a:xfrm>
          <a:prstGeom prst="rect">
            <a:avLst/>
          </a:prstGeom>
        </p:spPr>
      </p:pic>
      <p:sp>
        <p:nvSpPr>
          <p:cNvPr id="4" name="TextBox 3">
            <a:extLst>
              <a:ext uri="{FF2B5EF4-FFF2-40B4-BE49-F238E27FC236}">
                <a16:creationId xmlns:a16="http://schemas.microsoft.com/office/drawing/2014/main" id="{5867F820-44C9-4435-9F63-6ECA2EBA754D}"/>
              </a:ext>
            </a:extLst>
          </p:cNvPr>
          <p:cNvSpPr txBox="1"/>
          <p:nvPr/>
        </p:nvSpPr>
        <p:spPr>
          <a:xfrm>
            <a:off x="0" y="315294"/>
            <a:ext cx="3209918" cy="430887"/>
          </a:xfrm>
          <a:prstGeom prst="rect">
            <a:avLst/>
          </a:prstGeom>
          <a:solidFill>
            <a:schemeClr val="bg2"/>
          </a:solidFill>
        </p:spPr>
        <p:txBody>
          <a:bodyPr wrap="none" rtlCol="0">
            <a:spAutoFit/>
          </a:bodyPr>
          <a:lstStyle/>
          <a:p>
            <a:r>
              <a:rPr lang="en-US" sz="2200" dirty="0"/>
              <a:t>Two cycles combined:  Obj</a:t>
            </a:r>
          </a:p>
        </p:txBody>
      </p:sp>
      <p:sp>
        <p:nvSpPr>
          <p:cNvPr id="5" name="TextBox 4">
            <a:extLst>
              <a:ext uri="{FF2B5EF4-FFF2-40B4-BE49-F238E27FC236}">
                <a16:creationId xmlns:a16="http://schemas.microsoft.com/office/drawing/2014/main" id="{44675AAD-2B5A-43E3-8D65-8D554C6F3F06}"/>
              </a:ext>
            </a:extLst>
          </p:cNvPr>
          <p:cNvSpPr txBox="1"/>
          <p:nvPr/>
        </p:nvSpPr>
        <p:spPr>
          <a:xfrm>
            <a:off x="3771900" y="361522"/>
            <a:ext cx="6140302" cy="369332"/>
          </a:xfrm>
          <a:prstGeom prst="rect">
            <a:avLst/>
          </a:prstGeom>
          <a:noFill/>
        </p:spPr>
        <p:txBody>
          <a:bodyPr wrap="square">
            <a:spAutoFit/>
          </a:bodyPr>
          <a:lstStyle/>
          <a:p>
            <a:r>
              <a:rPr lang="en-US" sz="1800" dirty="0">
                <a:latin typeface="+mj-lt"/>
              </a:rPr>
              <a:t>Logistic Regression </a:t>
            </a:r>
          </a:p>
        </p:txBody>
      </p:sp>
      <p:sp>
        <p:nvSpPr>
          <p:cNvPr id="6" name="TextBox 5">
            <a:extLst>
              <a:ext uri="{FF2B5EF4-FFF2-40B4-BE49-F238E27FC236}">
                <a16:creationId xmlns:a16="http://schemas.microsoft.com/office/drawing/2014/main" id="{9E6FB7B0-9603-4D06-A3D6-1C5003EDE159}"/>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83810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196D39-ABF0-4CA9-8125-89F27EB6426E}"/>
              </a:ext>
            </a:extLst>
          </p:cNvPr>
          <p:cNvPicPr>
            <a:picLocks noChangeAspect="1"/>
          </p:cNvPicPr>
          <p:nvPr/>
        </p:nvPicPr>
        <p:blipFill>
          <a:blip r:embed="rId2"/>
          <a:stretch>
            <a:fillRect/>
          </a:stretch>
        </p:blipFill>
        <p:spPr>
          <a:xfrm>
            <a:off x="1161929" y="273442"/>
            <a:ext cx="9392961" cy="3077004"/>
          </a:xfrm>
          <a:prstGeom prst="rect">
            <a:avLst/>
          </a:prstGeom>
        </p:spPr>
      </p:pic>
      <p:pic>
        <p:nvPicPr>
          <p:cNvPr id="6" name="Picture 5">
            <a:extLst>
              <a:ext uri="{FF2B5EF4-FFF2-40B4-BE49-F238E27FC236}">
                <a16:creationId xmlns:a16="http://schemas.microsoft.com/office/drawing/2014/main" id="{DF6F9C2C-DA1D-4A9D-AD6B-FA730763B41B}"/>
              </a:ext>
            </a:extLst>
          </p:cNvPr>
          <p:cNvPicPr>
            <a:picLocks noChangeAspect="1"/>
          </p:cNvPicPr>
          <p:nvPr/>
        </p:nvPicPr>
        <p:blipFill>
          <a:blip r:embed="rId3"/>
          <a:stretch>
            <a:fillRect/>
          </a:stretch>
        </p:blipFill>
        <p:spPr>
          <a:xfrm>
            <a:off x="1123824" y="3617573"/>
            <a:ext cx="9431066" cy="3067478"/>
          </a:xfrm>
          <a:prstGeom prst="rect">
            <a:avLst/>
          </a:prstGeom>
        </p:spPr>
      </p:pic>
      <p:sp>
        <p:nvSpPr>
          <p:cNvPr id="5" name="TextBox 4">
            <a:extLst>
              <a:ext uri="{FF2B5EF4-FFF2-40B4-BE49-F238E27FC236}">
                <a16:creationId xmlns:a16="http://schemas.microsoft.com/office/drawing/2014/main" id="{AD5C6E91-274C-4126-AA87-C4064186E9C3}"/>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1312232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1796E1-F282-4649-9EB9-B615CFDB1D8D}"/>
              </a:ext>
            </a:extLst>
          </p:cNvPr>
          <p:cNvPicPr>
            <a:picLocks noChangeAspect="1"/>
          </p:cNvPicPr>
          <p:nvPr/>
        </p:nvPicPr>
        <p:blipFill>
          <a:blip r:embed="rId2"/>
          <a:stretch>
            <a:fillRect/>
          </a:stretch>
        </p:blipFill>
        <p:spPr>
          <a:xfrm>
            <a:off x="1449143" y="1457869"/>
            <a:ext cx="8223993" cy="3942261"/>
          </a:xfrm>
          <a:prstGeom prst="rect">
            <a:avLst/>
          </a:prstGeom>
        </p:spPr>
      </p:pic>
      <p:sp>
        <p:nvSpPr>
          <p:cNvPr id="4" name="TextBox 3">
            <a:extLst>
              <a:ext uri="{FF2B5EF4-FFF2-40B4-BE49-F238E27FC236}">
                <a16:creationId xmlns:a16="http://schemas.microsoft.com/office/drawing/2014/main" id="{892F44C1-959C-4E6A-B90B-145E56E201CF}"/>
              </a:ext>
            </a:extLst>
          </p:cNvPr>
          <p:cNvSpPr txBox="1"/>
          <p:nvPr/>
        </p:nvSpPr>
        <p:spPr>
          <a:xfrm>
            <a:off x="10063816" y="245284"/>
            <a:ext cx="1966820" cy="584775"/>
          </a:xfrm>
          <a:prstGeom prst="rect">
            <a:avLst/>
          </a:prstGeom>
          <a:solidFill>
            <a:srgbClr val="FFC000"/>
          </a:solidFill>
        </p:spPr>
        <p:txBody>
          <a:bodyPr wrap="none" rtlCol="0">
            <a:spAutoFit/>
          </a:bodyPr>
          <a:lstStyle/>
          <a:p>
            <a:r>
              <a:rPr lang="en-US" sz="3200" dirty="0"/>
              <a:t>TO DELETE</a:t>
            </a:r>
          </a:p>
        </p:txBody>
      </p:sp>
    </p:spTree>
    <p:extLst>
      <p:ext uri="{BB962C8B-B14F-4D97-AF65-F5344CB8AC3E}">
        <p14:creationId xmlns:p14="http://schemas.microsoft.com/office/powerpoint/2010/main" val="16972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1D8D2F-B9DD-490C-B4B4-476BCBB94BAD}"/>
              </a:ext>
            </a:extLst>
          </p:cNvPr>
          <p:cNvPicPr>
            <a:picLocks noChangeAspect="1"/>
          </p:cNvPicPr>
          <p:nvPr/>
        </p:nvPicPr>
        <p:blipFill rotWithShape="1">
          <a:blip r:embed="rId2"/>
          <a:srcRect t="2686" b="5992"/>
          <a:stretch/>
        </p:blipFill>
        <p:spPr>
          <a:xfrm>
            <a:off x="0" y="320040"/>
            <a:ext cx="6710859" cy="3447288"/>
          </a:xfrm>
          <a:prstGeom prst="rect">
            <a:avLst/>
          </a:prstGeom>
        </p:spPr>
      </p:pic>
      <p:pic>
        <p:nvPicPr>
          <p:cNvPr id="5" name="Picture 4">
            <a:extLst>
              <a:ext uri="{FF2B5EF4-FFF2-40B4-BE49-F238E27FC236}">
                <a16:creationId xmlns:a16="http://schemas.microsoft.com/office/drawing/2014/main" id="{B1A35BCC-C645-4747-A330-B954B8B77C81}"/>
              </a:ext>
            </a:extLst>
          </p:cNvPr>
          <p:cNvPicPr>
            <a:picLocks noChangeAspect="1"/>
          </p:cNvPicPr>
          <p:nvPr/>
        </p:nvPicPr>
        <p:blipFill rotWithShape="1">
          <a:blip r:embed="rId3"/>
          <a:srcRect t="2663" b="5921"/>
          <a:stretch/>
        </p:blipFill>
        <p:spPr>
          <a:xfrm>
            <a:off x="5492558" y="3266321"/>
            <a:ext cx="6699441" cy="3444950"/>
          </a:xfrm>
          <a:prstGeom prst="rect">
            <a:avLst/>
          </a:prstGeom>
        </p:spPr>
      </p:pic>
    </p:spTree>
    <p:extLst>
      <p:ext uri="{BB962C8B-B14F-4D97-AF65-F5344CB8AC3E}">
        <p14:creationId xmlns:p14="http://schemas.microsoft.com/office/powerpoint/2010/main" val="3977145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6101A2-D6A3-4471-A844-713F457BFDB1}"/>
              </a:ext>
            </a:extLst>
          </p:cNvPr>
          <p:cNvPicPr>
            <a:picLocks noChangeAspect="1"/>
          </p:cNvPicPr>
          <p:nvPr/>
        </p:nvPicPr>
        <p:blipFill>
          <a:blip r:embed="rId2"/>
          <a:stretch>
            <a:fillRect/>
          </a:stretch>
        </p:blipFill>
        <p:spPr>
          <a:xfrm>
            <a:off x="0" y="366400"/>
            <a:ext cx="12192000" cy="6125199"/>
          </a:xfrm>
          <a:prstGeom prst="rect">
            <a:avLst/>
          </a:prstGeom>
        </p:spPr>
      </p:pic>
      <p:sp>
        <p:nvSpPr>
          <p:cNvPr id="4" name="Rectangle 3">
            <a:extLst>
              <a:ext uri="{FF2B5EF4-FFF2-40B4-BE49-F238E27FC236}">
                <a16:creationId xmlns:a16="http://schemas.microsoft.com/office/drawing/2014/main" id="{58954F00-0B01-45FA-A61F-1FD0AF4079D9}"/>
              </a:ext>
            </a:extLst>
          </p:cNvPr>
          <p:cNvSpPr/>
          <p:nvPr/>
        </p:nvSpPr>
        <p:spPr>
          <a:xfrm>
            <a:off x="431800" y="1593849"/>
            <a:ext cx="996950" cy="412751"/>
          </a:xfrm>
          <a:prstGeom prst="rect">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DDE6C36A-36E6-43A9-AEFF-291405DDF73B}"/>
              </a:ext>
            </a:extLst>
          </p:cNvPr>
          <p:cNvSpPr/>
          <p:nvPr/>
        </p:nvSpPr>
        <p:spPr>
          <a:xfrm>
            <a:off x="1524000" y="1051316"/>
            <a:ext cx="1073150" cy="453634"/>
          </a:xfrm>
          <a:prstGeom prst="rect">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FD7ACE8-3243-403B-9D5B-09996F84A175}"/>
              </a:ext>
            </a:extLst>
          </p:cNvPr>
          <p:cNvSpPr/>
          <p:nvPr/>
        </p:nvSpPr>
        <p:spPr>
          <a:xfrm>
            <a:off x="3852333" y="3651249"/>
            <a:ext cx="999067" cy="412751"/>
          </a:xfrm>
          <a:prstGeom prst="rect">
            <a:avLst/>
          </a:prstGeom>
          <a:no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CE7E1EF8-9884-4A91-8F5F-4A4E4435F392}"/>
              </a:ext>
            </a:extLst>
          </p:cNvPr>
          <p:cNvSpPr/>
          <p:nvPr/>
        </p:nvSpPr>
        <p:spPr>
          <a:xfrm>
            <a:off x="6153953" y="4173919"/>
            <a:ext cx="999067" cy="412751"/>
          </a:xfrm>
          <a:prstGeom prst="rect">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AFEDDA-A1E6-437C-97C6-2F1620815020}"/>
              </a:ext>
            </a:extLst>
          </p:cNvPr>
          <p:cNvSpPr/>
          <p:nvPr/>
        </p:nvSpPr>
        <p:spPr>
          <a:xfrm>
            <a:off x="6116911" y="2607213"/>
            <a:ext cx="1073150" cy="453634"/>
          </a:xfrm>
          <a:prstGeom prst="rect">
            <a:avLst/>
          </a:prstGeom>
          <a:noFill/>
          <a:ln w="57150">
            <a:solidFill>
              <a:schemeClr val="accent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CBCC6887-64FE-47F5-933E-8B1DCA66B1F9}"/>
              </a:ext>
            </a:extLst>
          </p:cNvPr>
          <p:cNvSpPr/>
          <p:nvPr/>
        </p:nvSpPr>
        <p:spPr>
          <a:xfrm>
            <a:off x="7265506" y="3634937"/>
            <a:ext cx="1073150" cy="453634"/>
          </a:xfrm>
          <a:prstGeom prst="rect">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9691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66EB-D144-432C-AB9A-9B9CB8F91A98}"/>
              </a:ext>
            </a:extLst>
          </p:cNvPr>
          <p:cNvSpPr>
            <a:spLocks noGrp="1"/>
          </p:cNvSpPr>
          <p:nvPr>
            <p:ph type="title"/>
          </p:nvPr>
        </p:nvSpPr>
        <p:spPr/>
        <p:txBody>
          <a:bodyPr/>
          <a:lstStyle/>
          <a:p>
            <a:r>
              <a:rPr lang="en-US" dirty="0"/>
              <a:t>Task 2: substitute metric for Step 1 score? </a:t>
            </a:r>
          </a:p>
        </p:txBody>
      </p:sp>
      <p:sp>
        <p:nvSpPr>
          <p:cNvPr id="3" name="Content Placeholder 2">
            <a:extLst>
              <a:ext uri="{FF2B5EF4-FFF2-40B4-BE49-F238E27FC236}">
                <a16:creationId xmlns:a16="http://schemas.microsoft.com/office/drawing/2014/main" id="{DC7015A3-6826-43E2-875C-2ADF7F095AF5}"/>
              </a:ext>
            </a:extLst>
          </p:cNvPr>
          <p:cNvSpPr>
            <a:spLocks noGrp="1"/>
          </p:cNvSpPr>
          <p:nvPr>
            <p:ph idx="1"/>
          </p:nvPr>
        </p:nvSpPr>
        <p:spPr/>
        <p:txBody>
          <a:bodyPr/>
          <a:lstStyle/>
          <a:p>
            <a:pPr>
              <a:buFont typeface="Wingdings" panose="05000000000000000000" pitchFamily="2" charset="2"/>
              <a:buChar char="Ø"/>
            </a:pPr>
            <a:r>
              <a:rPr lang="en-US" sz="3200" dirty="0">
                <a:effectLst/>
                <a:latin typeface="Calibri" panose="020F0502020204030204" pitchFamily="34" charset="0"/>
                <a:ea typeface="PMingLiU" panose="02020500000000000000" pitchFamily="18" charset="-120"/>
                <a:cs typeface="Times New Roman" panose="02020603050405020304" pitchFamily="18" charset="0"/>
              </a:rPr>
              <a:t> Linear r</a:t>
            </a:r>
            <a:r>
              <a:rPr lang="en-US" sz="3200" dirty="0">
                <a:latin typeface="Calibri" panose="020F0502020204030204" pitchFamily="34" charset="0"/>
                <a:ea typeface="PMingLiU" panose="02020500000000000000" pitchFamily="18" charset="-120"/>
                <a:cs typeface="Times New Roman" panose="02020603050405020304" pitchFamily="18" charset="0"/>
              </a:rPr>
              <a:t>egression with possible transformation</a:t>
            </a:r>
            <a:endParaRPr lang="en-US" dirty="0"/>
          </a:p>
        </p:txBody>
      </p:sp>
    </p:spTree>
    <p:extLst>
      <p:ext uri="{BB962C8B-B14F-4D97-AF65-F5344CB8AC3E}">
        <p14:creationId xmlns:p14="http://schemas.microsoft.com/office/powerpoint/2010/main" val="355300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864A-A4A5-4C54-A077-C03EBE0B4868}"/>
              </a:ext>
            </a:extLst>
          </p:cNvPr>
          <p:cNvSpPr>
            <a:spLocks noGrp="1"/>
          </p:cNvSpPr>
          <p:nvPr>
            <p:ph type="title"/>
          </p:nvPr>
        </p:nvSpPr>
        <p:spPr>
          <a:xfrm>
            <a:off x="854075" y="249849"/>
            <a:ext cx="10515600" cy="1325563"/>
          </a:xfrm>
        </p:spPr>
        <p:txBody>
          <a:bodyPr/>
          <a:lstStyle/>
          <a:p>
            <a:pPr marL="0" indent="0">
              <a:buNone/>
            </a:pPr>
            <a:r>
              <a:rPr lang="en-US" sz="4400" dirty="0">
                <a:ea typeface="PMingLiU" panose="02020500000000000000" pitchFamily="18" charset="-120"/>
                <a:cs typeface="Times New Roman" panose="02020603050405020304" pitchFamily="18" charset="0"/>
              </a:rPr>
              <a:t>Approach 1: Bonferroni to control for FWER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B2319A-4085-4032-9A54-97773D9CEF70}"/>
                  </a:ext>
                </a:extLst>
              </p:cNvPr>
              <p:cNvSpPr>
                <a:spLocks noGrp="1"/>
              </p:cNvSpPr>
              <p:nvPr>
                <p:ph idx="1"/>
              </p:nvPr>
            </p:nvSpPr>
            <p:spPr>
              <a:xfrm>
                <a:off x="838200" y="1460500"/>
                <a:ext cx="10515600" cy="5194300"/>
              </a:xfrm>
            </p:spPr>
            <p:txBody>
              <a:bodyPr>
                <a:normAutofit fontScale="92500" lnSpcReduction="20000"/>
              </a:bodyPr>
              <a:lstStyle/>
              <a:p>
                <a:pPr>
                  <a:spcBef>
                    <a:spcPts val="1200"/>
                  </a:spcBef>
                  <a:spcAft>
                    <a:spcPts val="1200"/>
                  </a:spcAft>
                  <a:buFont typeface="Wingdings" panose="05000000000000000000" pitchFamily="2" charset="2"/>
                  <a:buChar char="Ø"/>
                </a:pPr>
                <a:r>
                  <a:rPr lang="en-US" sz="3400" b="1" dirty="0">
                    <a:latin typeface="Calibri" panose="020F0502020204030204" pitchFamily="34" charset="0"/>
                    <a:ea typeface="PMingLiU" panose="02020500000000000000" pitchFamily="18" charset="-120"/>
                    <a:cs typeface="Times New Roman" panose="02020603050405020304" pitchFamily="18" charset="0"/>
                  </a:rPr>
                  <a:t> Family-wise error rate (FWER):</a:t>
                </a:r>
                <a:r>
                  <a:rPr lang="en-US" sz="3400" dirty="0">
                    <a:latin typeface="Calibri" panose="020F0502020204030204" pitchFamily="34" charset="0"/>
                    <a:ea typeface="PMingLiU" panose="02020500000000000000" pitchFamily="18" charset="-120"/>
                    <a:cs typeface="Times New Roman" panose="02020603050405020304" pitchFamily="18" charset="0"/>
                  </a:rPr>
                  <a:t> </a:t>
                </a:r>
              </a:p>
              <a:p>
                <a:pPr marL="457200" lvl="1"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PMingLiU" panose="02020500000000000000" pitchFamily="18" charset="-120"/>
                          <a:cs typeface="Times New Roman" panose="02020603050405020304" pitchFamily="18" charset="0"/>
                        </a:rPr>
                        <m:t>𝐹𝑊𝐸𝑅</m:t>
                      </m:r>
                      <m:r>
                        <a:rPr lang="en-US" sz="3000" b="0" i="1" smtClean="0">
                          <a:latin typeface="Cambria Math" panose="02040503050406030204" pitchFamily="18" charset="0"/>
                          <a:ea typeface="PMingLiU" panose="02020500000000000000" pitchFamily="18" charset="-120"/>
                          <a:cs typeface="Times New Roman" panose="02020603050405020304" pitchFamily="18" charset="0"/>
                        </a:rPr>
                        <m:t>=</m:t>
                      </m:r>
                      <m:r>
                        <a:rPr lang="en-US" sz="3000" b="0" i="1" smtClean="0">
                          <a:latin typeface="Cambria Math" panose="02040503050406030204" pitchFamily="18" charset="0"/>
                          <a:ea typeface="PMingLiU" panose="02020500000000000000" pitchFamily="18" charset="-120"/>
                          <a:cs typeface="Times New Roman" panose="02020603050405020304" pitchFamily="18" charset="0"/>
                        </a:rPr>
                        <m:t>𝑃</m:t>
                      </m:r>
                      <m:d>
                        <m:dPr>
                          <m:ctrlPr>
                            <a:rPr lang="en-US" sz="3000" b="0" i="1" smtClean="0">
                              <a:latin typeface="Cambria Math" panose="02040503050406030204" pitchFamily="18" charset="0"/>
                              <a:ea typeface="PMingLiU" panose="02020500000000000000" pitchFamily="18" charset="-120"/>
                              <a:cs typeface="Times New Roman" panose="02020603050405020304" pitchFamily="18" charset="0"/>
                            </a:rPr>
                          </m:ctrlPr>
                        </m:dPr>
                        <m:e>
                          <m:r>
                            <a:rPr lang="en-US" sz="3000" b="0" i="1" smtClean="0">
                              <a:latin typeface="Cambria Math" panose="02040503050406030204" pitchFamily="18" charset="0"/>
                              <a:ea typeface="PMingLiU" panose="02020500000000000000" pitchFamily="18" charset="-120"/>
                              <a:cs typeface="Times New Roman" panose="02020603050405020304" pitchFamily="18" charset="0"/>
                            </a:rPr>
                            <m:t>𝐹𝑃</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𝐹𝑃</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3000" i="1">
                              <a:latin typeface="Cambria Math" panose="02040503050406030204" pitchFamily="18" charset="0"/>
                              <a:ea typeface="Cambria Math" panose="02040503050406030204" pitchFamily="18" charset="0"/>
                              <a:cs typeface="Times New Roman" panose="02020603050405020304" pitchFamily="18" charset="0"/>
                            </a:rPr>
                            <m:t>(1−</m:t>
                          </m:r>
                          <m:r>
                            <a:rPr lang="en-US" sz="3000" i="1">
                              <a:latin typeface="Cambria Math" panose="02040503050406030204" pitchFamily="18" charset="0"/>
                              <a:ea typeface="Cambria Math" panose="02040503050406030204" pitchFamily="18" charset="0"/>
                              <a:cs typeface="Times New Roman" panose="02020603050405020304" pitchFamily="18" charset="0"/>
                            </a:rPr>
                            <m:t>𝛼</m:t>
                          </m:r>
                          <m:r>
                            <a:rPr lang="en-US" sz="3000" i="1">
                              <a:latin typeface="Cambria Math" panose="02040503050406030204" pitchFamily="18" charset="0"/>
                              <a:ea typeface="Cambria Math" panose="02040503050406030204" pitchFamily="18" charset="0"/>
                              <a:cs typeface="Times New Roman" panose="02020603050405020304" pitchFamily="18" charset="0"/>
                            </a:rPr>
                            <m:t>)</m:t>
                          </m:r>
                        </m:e>
                        <m:sup>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𝑚</m:t>
                          </m:r>
                        </m:sup>
                      </m:sSup>
                    </m:oMath>
                  </m:oMathPara>
                </a14:m>
                <a:endParaRPr lang="en-US" sz="3000" dirty="0">
                  <a:latin typeface="Calibri" panose="020F0502020204030204" pitchFamily="34" charset="0"/>
                  <a:ea typeface="PMingLiU" panose="02020500000000000000" pitchFamily="18" charset="-120"/>
                  <a:cs typeface="Times New Roman" panose="02020603050405020304" pitchFamily="18" charset="0"/>
                </a:endParaRPr>
              </a:p>
              <a:p>
                <a:pPr marL="457200" lvl="1" indent="0">
                  <a:spcBef>
                    <a:spcPts val="1200"/>
                  </a:spcBef>
                  <a:spcAft>
                    <a:spcPts val="1200"/>
                  </a:spcAft>
                  <a:buNone/>
                </a:pPr>
                <a:r>
                  <a:rPr lang="en-US" sz="3400" dirty="0">
                    <a:latin typeface="Calibri" panose="020F0502020204030204" pitchFamily="34" charset="0"/>
                    <a:ea typeface="PMingLiU" panose="02020500000000000000" pitchFamily="18" charset="-120"/>
                    <a:cs typeface="Times New Roman" panose="02020603050405020304" pitchFamily="18" charset="0"/>
                  </a:rPr>
                  <a:t>Let </a:t>
                </a:r>
                <a14:m>
                  <m:oMath xmlns:m="http://schemas.openxmlformats.org/officeDocument/2006/math">
                    <m:sSub>
                      <m:sSubPr>
                        <m:ctrlPr>
                          <a:rPr lang="en-US" sz="3400" i="1" smtClean="0">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𝐻</m:t>
                        </m:r>
                      </m:e>
                      <m: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1</m:t>
                        </m:r>
                      </m:sub>
                    </m:s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 …,</m:t>
                    </m:r>
                    <m:sSub>
                      <m:sSubPr>
                        <m:ctrlPr>
                          <a:rPr lang="en-US" sz="3400" i="1" smtClean="0">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𝐻</m:t>
                        </m:r>
                      </m:e>
                      <m: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𝑚</m:t>
                        </m:r>
                      </m:sub>
                    </m:sSub>
                  </m:oMath>
                </a14:m>
                <a:r>
                  <a:rPr lang="en-US" sz="3400" dirty="0">
                    <a:latin typeface="Calibri" panose="020F0502020204030204" pitchFamily="34" charset="0"/>
                    <a:ea typeface="PMingLiU" panose="02020500000000000000" pitchFamily="18" charset="-120"/>
                    <a:cs typeface="Times New Roman" panose="02020603050405020304" pitchFamily="18" charset="0"/>
                  </a:rPr>
                  <a:t> be a family of hypotheses and </a:t>
                </a:r>
                <a14:m>
                  <m:oMath xmlns:m="http://schemas.openxmlformats.org/officeDocument/2006/math">
                    <m:sSub>
                      <m:sSubPr>
                        <m:ctrlPr>
                          <a:rPr lang="en-US" sz="3400" i="1">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𝑝</m:t>
                        </m:r>
                      </m:e>
                      <m:sub>
                        <m:r>
                          <a:rPr lang="en-US" sz="3400" i="1">
                            <a:latin typeface="Cambria Math" panose="02040503050406030204" pitchFamily="18" charset="0"/>
                            <a:ea typeface="PMingLiU" panose="02020500000000000000" pitchFamily="18" charset="-120"/>
                            <a:cs typeface="Times New Roman" panose="02020603050405020304" pitchFamily="18" charset="0"/>
                          </a:rPr>
                          <m:t>1</m:t>
                        </m:r>
                      </m:sub>
                    </m:sSub>
                    <m:r>
                      <a:rPr lang="en-US" sz="3400" i="1">
                        <a:latin typeface="Cambria Math" panose="02040503050406030204" pitchFamily="18" charset="0"/>
                        <a:ea typeface="PMingLiU" panose="02020500000000000000" pitchFamily="18" charset="-120"/>
                        <a:cs typeface="Times New Roman" panose="02020603050405020304" pitchFamily="18" charset="0"/>
                      </a:rPr>
                      <m:t>, …,</m:t>
                    </m:r>
                    <m:sSub>
                      <m:sSubPr>
                        <m:ctrlPr>
                          <a:rPr lang="en-US" sz="3400" i="1">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𝑝</m:t>
                        </m:r>
                      </m:e>
                      <m:sub>
                        <m:r>
                          <a:rPr lang="en-US" sz="3400" i="1">
                            <a:latin typeface="Cambria Math" panose="02040503050406030204" pitchFamily="18" charset="0"/>
                            <a:ea typeface="PMingLiU" panose="02020500000000000000" pitchFamily="18" charset="-120"/>
                            <a:cs typeface="Times New Roman" panose="02020603050405020304" pitchFamily="18" charset="0"/>
                          </a:rPr>
                          <m:t>𝑚</m:t>
                        </m:r>
                      </m:sub>
                    </m:sSub>
                  </m:oMath>
                </a14:m>
                <a:endParaRPr lang="en-US" sz="3400" dirty="0">
                  <a:latin typeface="Calibri" panose="020F0502020204030204" pitchFamily="34" charset="0"/>
                  <a:ea typeface="PMingLiU" panose="02020500000000000000" pitchFamily="18" charset="-120"/>
                  <a:cs typeface="Times New Roman" panose="02020603050405020304" pitchFamily="18" charset="0"/>
                </a:endParaRPr>
              </a:p>
              <a:p>
                <a:pPr>
                  <a:spcBef>
                    <a:spcPts val="1200"/>
                  </a:spcBef>
                  <a:spcAft>
                    <a:spcPts val="1200"/>
                  </a:spcAft>
                  <a:buFont typeface="Wingdings" panose="05000000000000000000" pitchFamily="2" charset="2"/>
                  <a:buChar char="Ø"/>
                </a:pPr>
                <a:r>
                  <a:rPr lang="en-US" sz="3400" dirty="0">
                    <a:latin typeface="Calibri" panose="020F0502020204030204" pitchFamily="34" charset="0"/>
                    <a:ea typeface="PMingLiU" panose="02020500000000000000" pitchFamily="18" charset="-120"/>
                    <a:cs typeface="Times New Roman" panose="02020603050405020304" pitchFamily="18" charset="0"/>
                  </a:rPr>
                  <a:t> The </a:t>
                </a:r>
                <a:r>
                  <a:rPr lang="en-US" sz="3400" b="1" dirty="0">
                    <a:latin typeface="Calibri" panose="020F0502020204030204" pitchFamily="34" charset="0"/>
                    <a:ea typeface="PMingLiU" panose="02020500000000000000" pitchFamily="18" charset="-120"/>
                    <a:cs typeface="Times New Roman" panose="02020603050405020304" pitchFamily="18" charset="0"/>
                  </a:rPr>
                  <a:t>Bonferroni correction </a:t>
                </a:r>
                <a:r>
                  <a:rPr lang="en-US" sz="3400" dirty="0">
                    <a:latin typeface="Calibri" panose="020F0502020204030204" pitchFamily="34" charset="0"/>
                    <a:ea typeface="PMingLiU" panose="02020500000000000000" pitchFamily="18" charset="-120"/>
                    <a:cs typeface="Times New Roman" panose="02020603050405020304" pitchFamily="18" charset="0"/>
                  </a:rPr>
                  <a:t>rejects the null hypothesis for each </a:t>
                </a:r>
                <a:endParaRPr lang="en-US" sz="3400" i="1" dirty="0">
                  <a:latin typeface="Cambria Math" panose="02040503050406030204" pitchFamily="18" charset="0"/>
                  <a:ea typeface="PMingLiU" panose="02020500000000000000" pitchFamily="18" charset="-120"/>
                  <a:cs typeface="Times New Roman" panose="02020603050405020304" pitchFamily="18" charset="0"/>
                </a:endParaRP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ea typeface="PMingLiU" panose="02020500000000000000" pitchFamily="18" charset="-120"/>
                              <a:cs typeface="Times New Roman" panose="02020603050405020304" pitchFamily="18" charset="0"/>
                            </a:rPr>
                          </m:ctrlPr>
                        </m:sSubPr>
                        <m:e>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𝑝</m:t>
                          </m:r>
                        </m:e>
                        <m:sub>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𝑖</m:t>
                          </m:r>
                        </m:sub>
                      </m:sSub>
                      <m:r>
                        <a:rPr lang="en-US" sz="34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34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3400" i="1" smtClean="0">
                              <a:latin typeface="Cambria Math" panose="02040503050406030204" pitchFamily="18" charset="0"/>
                              <a:ea typeface="Cambria Math" panose="02040503050406030204" pitchFamily="18" charset="0"/>
                              <a:cs typeface="Times New Roman" panose="02020603050405020304" pitchFamily="18" charset="0"/>
                            </a:rPr>
                            <m:t>𝛼</m:t>
                          </m:r>
                        </m:num>
                        <m:den>
                          <m:r>
                            <a:rPr lang="en-US" sz="3400" b="0" i="1" smtClean="0">
                              <a:latin typeface="Cambria Math" panose="02040503050406030204" pitchFamily="18" charset="0"/>
                              <a:ea typeface="Cambria Math" panose="02040503050406030204" pitchFamily="18" charset="0"/>
                              <a:cs typeface="Times New Roman" panose="02020603050405020304" pitchFamily="18" charset="0"/>
                            </a:rPr>
                            <m:t>𝑚</m:t>
                          </m:r>
                        </m:den>
                      </m:f>
                    </m:oMath>
                  </m:oMathPara>
                </a14:m>
                <a:endParaRPr lang="en-US" sz="3000" dirty="0">
                  <a:latin typeface="Calibri" panose="020F0502020204030204" pitchFamily="34" charset="0"/>
                  <a:ea typeface="PMingLiU" panose="02020500000000000000" pitchFamily="18" charset="-120"/>
                  <a:cs typeface="Times New Roman" panose="02020603050405020304" pitchFamily="18" charset="0"/>
                </a:endParaRP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 Most stringent - controls the prob of </a:t>
                </a:r>
                <a:r>
                  <a:rPr lang="en-US" sz="3000" i="1" dirty="0">
                    <a:latin typeface="Calibri" panose="020F0502020204030204" pitchFamily="34" charset="0"/>
                    <a:ea typeface="PMingLiU" panose="02020500000000000000" pitchFamily="18" charset="-120"/>
                    <a:cs typeface="Times New Roman" panose="02020603050405020304" pitchFamily="18" charset="0"/>
                  </a:rPr>
                  <a:t>at least one </a:t>
                </a:r>
                <a:r>
                  <a:rPr lang="en-US" sz="3000" dirty="0">
                    <a:latin typeface="Calibri" panose="020F0502020204030204" pitchFamily="34" charset="0"/>
                    <a:ea typeface="PMingLiU" panose="02020500000000000000" pitchFamily="18" charset="-120"/>
                    <a:cs typeface="Times New Roman" panose="02020603050405020304" pitchFamily="18" charset="0"/>
                  </a:rPr>
                  <a:t>Type 1 error</a:t>
                </a: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 Minimizes Type 1 error at the expense of power</a:t>
                </a:r>
              </a:p>
              <a:p>
                <a:pPr marL="457200" lvl="1" indent="0" algn="ctr">
                  <a:spcBef>
                    <a:spcPts val="1200"/>
                  </a:spcBef>
                  <a:spcAft>
                    <a:spcPts val="1200"/>
                  </a:spcAft>
                  <a:buNone/>
                </a:pPr>
                <a:r>
                  <a:rPr lang="en-US" sz="3000" dirty="0">
                    <a:latin typeface="Calibri" panose="020F0502020204030204" pitchFamily="34" charset="0"/>
                    <a:ea typeface="PMingLiU" panose="02020500000000000000" pitchFamily="18" charset="-120"/>
                    <a:cs typeface="Times New Roman" panose="02020603050405020304" pitchFamily="18" charset="0"/>
                  </a:rPr>
                  <a:t>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𝐹𝑃</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𝐹𝑁</m:t>
                    </m:r>
                  </m:oMath>
                </a14:m>
                <a:endParaRPr lang="en-US" sz="3400" dirty="0">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CB2319A-4085-4032-9A54-97773D9CEF70}"/>
                  </a:ext>
                </a:extLst>
              </p:cNvPr>
              <p:cNvSpPr>
                <a:spLocks noGrp="1" noRot="1" noChangeAspect="1" noMove="1" noResize="1" noEditPoints="1" noAdjustHandles="1" noChangeArrowheads="1" noChangeShapeType="1" noTextEdit="1"/>
              </p:cNvSpPr>
              <p:nvPr>
                <p:ph idx="1"/>
              </p:nvPr>
            </p:nvSpPr>
            <p:spPr>
              <a:xfrm>
                <a:off x="838200" y="1460500"/>
                <a:ext cx="10515600" cy="5194300"/>
              </a:xfrm>
              <a:blipFill>
                <a:blip r:embed="rId3"/>
                <a:stretch>
                  <a:fillRect l="-1275" t="-3873" r="-1507"/>
                </a:stretch>
              </a:blipFill>
            </p:spPr>
            <p:txBody>
              <a:bodyPr/>
              <a:lstStyle/>
              <a:p>
                <a:r>
                  <a:rPr lang="en-US">
                    <a:noFill/>
                  </a:rPr>
                  <a:t> </a:t>
                </a:r>
              </a:p>
            </p:txBody>
          </p:sp>
        </mc:Fallback>
      </mc:AlternateContent>
      <p:sp>
        <p:nvSpPr>
          <p:cNvPr id="6" name="AutoShape 4" descr="{\displaystyle p_{i}\leq {\frac {\alpha }{m}}}">
            <a:extLst>
              <a:ext uri="{FF2B5EF4-FFF2-40B4-BE49-F238E27FC236}">
                <a16:creationId xmlns:a16="http://schemas.microsoft.com/office/drawing/2014/main" id="{E239759B-E5F0-42DC-BB11-4FCA22319C50}"/>
              </a:ext>
            </a:extLst>
          </p:cNvPr>
          <p:cNvSpPr>
            <a:spLocks noChangeAspect="1" noChangeArrowheads="1"/>
          </p:cNvSpPr>
          <p:nvPr/>
        </p:nvSpPr>
        <p:spPr bwMode="auto">
          <a:xfrm>
            <a:off x="35083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displaystyle \leq \alpha }">
            <a:extLst>
              <a:ext uri="{FF2B5EF4-FFF2-40B4-BE49-F238E27FC236}">
                <a16:creationId xmlns:a16="http://schemas.microsoft.com/office/drawing/2014/main" id="{51C2ADDE-98A8-4163-8890-BBBEFC631F61}"/>
              </a:ext>
            </a:extLst>
          </p:cNvPr>
          <p:cNvSpPr>
            <a:spLocks noChangeAspect="1" noChangeArrowheads="1"/>
          </p:cNvSpPr>
          <p:nvPr/>
        </p:nvSpPr>
        <p:spPr bwMode="auto">
          <a:xfrm>
            <a:off x="5807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93A2300-0F7F-4DCE-B4BF-17DAAAAC9683}"/>
                  </a:ext>
                </a:extLst>
              </p:cNvPr>
              <p:cNvSpPr txBox="1"/>
              <p:nvPr/>
            </p:nvSpPr>
            <p:spPr>
              <a:xfrm>
                <a:off x="7581900" y="3810000"/>
                <a:ext cx="2308068" cy="793679"/>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0.05</m:t>
                          </m:r>
                        </m:num>
                        <m:den>
                          <m:r>
                            <a:rPr lang="en-US" sz="2400" b="0" i="1" smtClean="0">
                              <a:latin typeface="Cambria Math" panose="02040503050406030204" pitchFamily="18" charset="0"/>
                            </a:rPr>
                            <m:t>8</m:t>
                          </m:r>
                        </m:den>
                      </m:f>
                      <m:r>
                        <a:rPr lang="en-US" sz="2400" b="0" i="1" smtClean="0">
                          <a:latin typeface="Cambria Math" panose="02040503050406030204" pitchFamily="18" charset="0"/>
                        </a:rPr>
                        <m:t>=0.00625</m:t>
                      </m:r>
                    </m:oMath>
                  </m:oMathPara>
                </a14:m>
                <a:endParaRPr lang="en-US" sz="2400" dirty="0"/>
              </a:p>
            </p:txBody>
          </p:sp>
        </mc:Choice>
        <mc:Fallback xmlns="">
          <p:sp>
            <p:nvSpPr>
              <p:cNvPr id="4" name="TextBox 3">
                <a:extLst>
                  <a:ext uri="{FF2B5EF4-FFF2-40B4-BE49-F238E27FC236}">
                    <a16:creationId xmlns:a16="http://schemas.microsoft.com/office/drawing/2014/main" id="{293A2300-0F7F-4DCE-B4BF-17DAAAAC9683}"/>
                  </a:ext>
                </a:extLst>
              </p:cNvPr>
              <p:cNvSpPr txBox="1">
                <a:spLocks noRot="1" noChangeAspect="1" noMove="1" noResize="1" noEditPoints="1" noAdjustHandles="1" noChangeArrowheads="1" noChangeShapeType="1" noTextEdit="1"/>
              </p:cNvSpPr>
              <p:nvPr/>
            </p:nvSpPr>
            <p:spPr>
              <a:xfrm>
                <a:off x="7581900" y="3810000"/>
                <a:ext cx="2308068" cy="79367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806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46AE-7260-4FF5-95A6-3415D2110A2A}"/>
              </a:ext>
            </a:extLst>
          </p:cNvPr>
          <p:cNvSpPr>
            <a:spLocks noGrp="1"/>
          </p:cNvSpPr>
          <p:nvPr>
            <p:ph type="title"/>
          </p:nvPr>
        </p:nvSpPr>
        <p:spPr/>
        <p:txBody>
          <a:bodyPr/>
          <a:lstStyle/>
          <a:p>
            <a:r>
              <a:rPr lang="en-US" sz="3600" dirty="0">
                <a:ea typeface="PMingLiU" panose="02020500000000000000" pitchFamily="18" charset="-120"/>
                <a:cs typeface="Times New Roman" panose="02020603050405020304" pitchFamily="18" charset="0"/>
              </a:rPr>
              <a:t>Approach 2: </a:t>
            </a:r>
            <a:r>
              <a:rPr lang="en-US" sz="3600" dirty="0" err="1">
                <a:ea typeface="PMingLiU" panose="02020500000000000000" pitchFamily="18" charset="-120"/>
                <a:cs typeface="Times New Roman" panose="02020603050405020304" pitchFamily="18" charset="0"/>
              </a:rPr>
              <a:t>Benjamini</a:t>
            </a:r>
            <a:r>
              <a:rPr lang="en-US" sz="3600" dirty="0">
                <a:ea typeface="PMingLiU" panose="02020500000000000000" pitchFamily="18" charset="-120"/>
                <a:cs typeface="Times New Roman" panose="02020603050405020304" pitchFamily="18" charset="0"/>
              </a:rPr>
              <a:t>-Hochberg to control for FDR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26F6EB-72FD-448F-8875-E3CF038F1E9C}"/>
                  </a:ext>
                </a:extLst>
              </p:cNvPr>
              <p:cNvSpPr>
                <a:spLocks noGrp="1"/>
              </p:cNvSpPr>
              <p:nvPr>
                <p:ph idx="1"/>
              </p:nvPr>
            </p:nvSpPr>
            <p:spPr/>
            <p:txBody>
              <a:bodyPr>
                <a:normAutofit/>
              </a:bodyPr>
              <a:lstStyle/>
              <a:p>
                <a:pPr>
                  <a:spcBef>
                    <a:spcPts val="1200"/>
                  </a:spcBef>
                  <a:spcAft>
                    <a:spcPts val="1200"/>
                  </a:spcAft>
                  <a:buFont typeface="Wingdings" panose="05000000000000000000" pitchFamily="2" charset="2"/>
                  <a:buChar char="Ø"/>
                </a:pPr>
                <a:r>
                  <a:rPr lang="en-US" sz="3400" b="1" dirty="0">
                    <a:latin typeface="Calibri" panose="020F0502020204030204" pitchFamily="34" charset="0"/>
                    <a:ea typeface="PMingLiU" panose="02020500000000000000" pitchFamily="18" charset="-120"/>
                    <a:cs typeface="Times New Roman" panose="02020603050405020304" pitchFamily="18" charset="0"/>
                  </a:rPr>
                  <a:t> False discovery rate (FDR): </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𝐹𝐷𝑅</m:t>
                      </m:r>
                      <m:r>
                        <a:rPr lang="en-US" sz="3400" b="0" i="1" smtClean="0">
                          <a:latin typeface="Cambria Math" panose="02040503050406030204" pitchFamily="18" charset="0"/>
                          <a:ea typeface="PMingLiU" panose="02020500000000000000" pitchFamily="18" charset="-120"/>
                          <a:cs typeface="Times New Roman" panose="02020603050405020304" pitchFamily="18" charset="0"/>
                        </a:rPr>
                        <m:t>=</m:t>
                      </m:r>
                      <m:f>
                        <m:fPr>
                          <m:ctrlPr>
                            <a:rPr lang="en-US" sz="3400" b="0" i="1" smtClean="0">
                              <a:latin typeface="Cambria Math" panose="02040503050406030204" pitchFamily="18" charset="0"/>
                              <a:ea typeface="PMingLiU" panose="02020500000000000000" pitchFamily="18" charset="-120"/>
                              <a:cs typeface="Times New Roman" panose="02020603050405020304" pitchFamily="18" charset="0"/>
                            </a:rPr>
                          </m:ctrlPr>
                        </m:fPr>
                        <m:num>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𝐹𝑃</m:t>
                          </m:r>
                        </m:num>
                        <m:den>
                          <m:r>
                            <a:rPr lang="en-US" sz="3400" b="0" i="1" smtClean="0">
                              <a:latin typeface="Cambria Math" panose="02040503050406030204" pitchFamily="18" charset="0"/>
                              <a:ea typeface="PMingLiU" panose="02020500000000000000" pitchFamily="18" charset="-120"/>
                              <a:cs typeface="Times New Roman" panose="02020603050405020304" pitchFamily="18" charset="0"/>
                            </a:rPr>
                            <m:t>𝐹𝑃</m:t>
                          </m:r>
                          <m:r>
                            <a:rPr lang="en-US" sz="3400" b="0" i="1" smtClean="0">
                              <a:latin typeface="Cambria Math" panose="02040503050406030204" pitchFamily="18" charset="0"/>
                              <a:ea typeface="PMingLiU" panose="02020500000000000000" pitchFamily="18" charset="-120"/>
                              <a:cs typeface="Times New Roman" panose="02020603050405020304" pitchFamily="18" charset="0"/>
                            </a:rPr>
                            <m:t>+</m:t>
                          </m:r>
                          <m:r>
                            <a:rPr lang="en-US" sz="3400" b="0" i="1" smtClean="0">
                              <a:latin typeface="Cambria Math" panose="02040503050406030204" pitchFamily="18" charset="0"/>
                              <a:ea typeface="PMingLiU" panose="02020500000000000000" pitchFamily="18" charset="-120"/>
                              <a:cs typeface="Times New Roman" panose="02020603050405020304" pitchFamily="18" charset="0"/>
                            </a:rPr>
                            <m:t>𝑇𝑃</m:t>
                          </m:r>
                        </m:den>
                      </m:f>
                    </m:oMath>
                  </m:oMathPara>
                </a14:m>
                <a:endParaRPr lang="en-US" sz="3400" dirty="0">
                  <a:latin typeface="Calibri" panose="020F0502020204030204" pitchFamily="34" charset="0"/>
                  <a:ea typeface="PMingLiU" panose="02020500000000000000" pitchFamily="18" charset="-120"/>
                  <a:cs typeface="Times New Roman" panose="02020603050405020304" pitchFamily="18" charset="0"/>
                </a:endParaRPr>
              </a:p>
              <a:p>
                <a:pPr>
                  <a:spcBef>
                    <a:spcPts val="1200"/>
                  </a:spcBef>
                  <a:spcAft>
                    <a:spcPts val="1200"/>
                  </a:spcAft>
                  <a:buFont typeface="Wingdings" panose="05000000000000000000" pitchFamily="2" charset="2"/>
                  <a:buChar char="Ø"/>
                </a:pPr>
                <a:r>
                  <a:rPr lang="en-US" sz="3400" dirty="0">
                    <a:latin typeface="Calibri" panose="020F0502020204030204" pitchFamily="34" charset="0"/>
                    <a:ea typeface="PMingLiU" panose="02020500000000000000" pitchFamily="18" charset="-120"/>
                    <a:cs typeface="Times New Roman" panose="02020603050405020304" pitchFamily="18" charset="0"/>
                  </a:rPr>
                  <a:t> </a:t>
                </a:r>
                <a:r>
                  <a:rPr lang="en-US" sz="3400" dirty="0" err="1">
                    <a:latin typeface="Calibri" panose="020F0502020204030204" pitchFamily="34" charset="0"/>
                    <a:ea typeface="PMingLiU" panose="02020500000000000000" pitchFamily="18" charset="-120"/>
                    <a:cs typeface="Times New Roman" panose="02020603050405020304" pitchFamily="18" charset="0"/>
                  </a:rPr>
                  <a:t>Benjamini</a:t>
                </a:r>
                <a:r>
                  <a:rPr lang="en-US" sz="3400" dirty="0">
                    <a:latin typeface="Calibri" panose="020F0502020204030204" pitchFamily="34" charset="0"/>
                    <a:ea typeface="PMingLiU" panose="02020500000000000000" pitchFamily="18" charset="-120"/>
                    <a:cs typeface="Times New Roman" panose="02020603050405020304" pitchFamily="18" charset="0"/>
                  </a:rPr>
                  <a:t>-Hochberg tries to achieve the smallest FDR</a:t>
                </a: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Less stringent than Bonferroni correction</a:t>
                </a:r>
              </a:p>
              <a:p>
                <a:pPr lvl="1">
                  <a:spcBef>
                    <a:spcPts val="1200"/>
                  </a:spcBef>
                  <a:spcAft>
                    <a:spcPts val="1200"/>
                  </a:spcAft>
                </a:pPr>
                <a:r>
                  <a:rPr lang="en-US" sz="3000" dirty="0">
                    <a:latin typeface="Calibri" panose="020F0502020204030204" pitchFamily="34" charset="0"/>
                    <a:ea typeface="PMingLiU" panose="02020500000000000000" pitchFamily="18" charset="-120"/>
                    <a:cs typeface="Times New Roman" panose="02020603050405020304" pitchFamily="18" charset="0"/>
                  </a:rPr>
                  <a:t>Greater power, but at the cost of increased Type 1 errors</a:t>
                </a:r>
              </a:p>
            </p:txBody>
          </p:sp>
        </mc:Choice>
        <mc:Fallback xmlns="">
          <p:sp>
            <p:nvSpPr>
              <p:cNvPr id="3" name="Content Placeholder 2">
                <a:extLst>
                  <a:ext uri="{FF2B5EF4-FFF2-40B4-BE49-F238E27FC236}">
                    <a16:creationId xmlns:a16="http://schemas.microsoft.com/office/drawing/2014/main" id="{E126F6EB-72FD-448F-8875-E3CF038F1E9C}"/>
                  </a:ext>
                </a:extLst>
              </p:cNvPr>
              <p:cNvSpPr>
                <a:spLocks noGrp="1" noRot="1" noChangeAspect="1" noMove="1" noResize="1" noEditPoints="1" noAdjustHandles="1" noChangeArrowheads="1" noChangeShapeType="1" noTextEdit="1"/>
              </p:cNvSpPr>
              <p:nvPr>
                <p:ph idx="1"/>
              </p:nvPr>
            </p:nvSpPr>
            <p:spPr>
              <a:blipFill>
                <a:blip r:embed="rId3"/>
                <a:stretch>
                  <a:fillRect l="-1449" t="-3081"/>
                </a:stretch>
              </a:blipFill>
            </p:spPr>
            <p:txBody>
              <a:bodyPr/>
              <a:lstStyle/>
              <a:p>
                <a:r>
                  <a:rPr lang="en-US">
                    <a:noFill/>
                  </a:rPr>
                  <a:t> </a:t>
                </a:r>
              </a:p>
            </p:txBody>
          </p:sp>
        </mc:Fallback>
      </mc:AlternateContent>
    </p:spTree>
    <p:extLst>
      <p:ext uri="{BB962C8B-B14F-4D97-AF65-F5344CB8AC3E}">
        <p14:creationId xmlns:p14="http://schemas.microsoft.com/office/powerpoint/2010/main" val="275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0AB426F-29B5-4B86-9665-0A23E2B69299}"/>
              </a:ext>
            </a:extLst>
          </p:cNvPr>
          <p:cNvGraphicFramePr>
            <a:graphicFrameLocks noGrp="1"/>
          </p:cNvGraphicFramePr>
          <p:nvPr>
            <p:extLst>
              <p:ext uri="{D42A27DB-BD31-4B8C-83A1-F6EECF244321}">
                <p14:modId xmlns:p14="http://schemas.microsoft.com/office/powerpoint/2010/main" val="491370025"/>
              </p:ext>
            </p:extLst>
          </p:nvPr>
        </p:nvGraphicFramePr>
        <p:xfrm>
          <a:off x="1323707" y="77091"/>
          <a:ext cx="9544586" cy="6724137"/>
        </p:xfrm>
        <a:graphic>
          <a:graphicData uri="http://schemas.openxmlformats.org/drawingml/2006/table">
            <a:tbl>
              <a:tblPr firstRow="1" bandRow="1">
                <a:tableStyleId>{5C22544A-7EE6-4342-B048-85BDC9FD1C3A}</a:tableStyleId>
              </a:tblPr>
              <a:tblGrid>
                <a:gridCol w="2770283">
                  <a:extLst>
                    <a:ext uri="{9D8B030D-6E8A-4147-A177-3AD203B41FA5}">
                      <a16:colId xmlns:a16="http://schemas.microsoft.com/office/drawing/2014/main" val="3788017216"/>
                    </a:ext>
                  </a:extLst>
                </a:gridCol>
                <a:gridCol w="2560962">
                  <a:extLst>
                    <a:ext uri="{9D8B030D-6E8A-4147-A177-3AD203B41FA5}">
                      <a16:colId xmlns:a16="http://schemas.microsoft.com/office/drawing/2014/main" val="2118809559"/>
                    </a:ext>
                  </a:extLst>
                </a:gridCol>
                <a:gridCol w="4213341">
                  <a:extLst>
                    <a:ext uri="{9D8B030D-6E8A-4147-A177-3AD203B41FA5}">
                      <a16:colId xmlns:a16="http://schemas.microsoft.com/office/drawing/2014/main" val="752749280"/>
                    </a:ext>
                  </a:extLst>
                </a:gridCol>
              </a:tblGrid>
              <a:tr h="413047">
                <a:tc gridSpan="2">
                  <a:txBody>
                    <a:bodyPr/>
                    <a:lstStyle/>
                    <a:p>
                      <a:pPr algn="ctr"/>
                      <a:r>
                        <a:rPr lang="en-US" dirty="0"/>
                        <a:t>Objective Variables (10)</a:t>
                      </a:r>
                    </a:p>
                  </a:txBody>
                  <a:tcPr/>
                </a:tc>
                <a:tc hMerge="1">
                  <a:txBody>
                    <a:bodyPr/>
                    <a:lstStyle/>
                    <a:p>
                      <a:endParaRPr lang="en-US"/>
                    </a:p>
                  </a:txBody>
                  <a:tcPr/>
                </a:tc>
                <a:tc>
                  <a:txBody>
                    <a:bodyPr/>
                    <a:lstStyle/>
                    <a:p>
                      <a:pPr algn="ctr"/>
                      <a:r>
                        <a:rPr lang="en-US" dirty="0"/>
                        <a:t>Subjective Variables (9)</a:t>
                      </a:r>
                    </a:p>
                  </a:txBody>
                  <a:tcPr/>
                </a:tc>
                <a:extLst>
                  <a:ext uri="{0D108BD9-81ED-4DB2-BD59-A6C34878D82A}">
                    <a16:rowId xmlns:a16="http://schemas.microsoft.com/office/drawing/2014/main" val="267013187"/>
                  </a:ext>
                </a:extLst>
              </a:tr>
              <a:tr h="712930">
                <a:tc gridSpan="2">
                  <a:txBody>
                    <a:bodyPr/>
                    <a:lstStyle/>
                    <a:p>
                      <a:pPr algn="ctr"/>
                      <a:r>
                        <a:rPr lang="en-US" dirty="0"/>
                        <a:t>Objective measures from an individual’s application </a:t>
                      </a:r>
                    </a:p>
                  </a:txBody>
                  <a:tcPr/>
                </a:tc>
                <a:tc hMerge="1">
                  <a:txBody>
                    <a:bodyPr/>
                    <a:lstStyle/>
                    <a:p>
                      <a:endParaRPr lang="en-US"/>
                    </a:p>
                  </a:txBody>
                  <a:tcPr/>
                </a:tc>
                <a:tc>
                  <a:txBody>
                    <a:bodyPr/>
                    <a:lstStyle/>
                    <a:p>
                      <a:pPr algn="ctr"/>
                      <a:r>
                        <a:rPr lang="en-US" dirty="0"/>
                        <a:t>Qualities characterized from PS and LOR using the linguistic algorithm </a:t>
                      </a:r>
                    </a:p>
                  </a:txBody>
                  <a:tcPr/>
                </a:tc>
                <a:extLst>
                  <a:ext uri="{0D108BD9-81ED-4DB2-BD59-A6C34878D82A}">
                    <a16:rowId xmlns:a16="http://schemas.microsoft.com/office/drawing/2014/main" val="1904680118"/>
                  </a:ext>
                </a:extLst>
              </a:tr>
              <a:tr h="413047">
                <a:tc>
                  <a:txBody>
                    <a:bodyPr/>
                    <a:lstStyle/>
                    <a:p>
                      <a:pPr algn="ctr">
                        <a:spcBef>
                          <a:spcPts val="600"/>
                        </a:spcBef>
                        <a:spcAft>
                          <a:spcPts val="600"/>
                        </a:spcAft>
                      </a:pPr>
                      <a:r>
                        <a:rPr lang="en-US" dirty="0"/>
                        <a:t>Step 1 score </a:t>
                      </a:r>
                    </a:p>
                    <a:p>
                      <a:pPr algn="ctr">
                        <a:spcBef>
                          <a:spcPts val="600"/>
                        </a:spcBef>
                        <a:spcAft>
                          <a:spcPts val="600"/>
                        </a:spcAft>
                      </a:pPr>
                      <a:r>
                        <a:rPr lang="en-US" dirty="0"/>
                        <a:t>Step 2 score </a:t>
                      </a:r>
                    </a:p>
                    <a:p>
                      <a:pPr algn="ctr">
                        <a:spcBef>
                          <a:spcPts val="600"/>
                        </a:spcBef>
                        <a:spcAft>
                          <a:spcPts val="600"/>
                        </a:spcAft>
                      </a:pPr>
                      <a:r>
                        <a:rPr lang="en-US" dirty="0"/>
                        <a:t>Peer Reviewed Journal Articles/Abstracts </a:t>
                      </a:r>
                    </a:p>
                    <a:p>
                      <a:pPr algn="ctr">
                        <a:spcBef>
                          <a:spcPts val="600"/>
                        </a:spcBef>
                        <a:spcAft>
                          <a:spcPts val="600"/>
                        </a:spcAft>
                      </a:pPr>
                      <a:r>
                        <a:rPr lang="en-US" dirty="0"/>
                        <a:t>Peer Reviewed Journal Articles/Abstracts</a:t>
                      </a:r>
                    </a:p>
                    <a:p>
                      <a:pPr algn="ctr">
                        <a:spcBef>
                          <a:spcPts val="600"/>
                        </a:spcBef>
                        <a:spcAft>
                          <a:spcPts val="600"/>
                        </a:spcAft>
                      </a:pPr>
                      <a:r>
                        <a:rPr lang="en-US" dirty="0"/>
                        <a:t>Book Chapter (Peer Reviewed)</a:t>
                      </a:r>
                    </a:p>
                    <a:p>
                      <a:pPr algn="ctr">
                        <a:spcBef>
                          <a:spcPts val="600"/>
                        </a:spcBef>
                        <a:spcAft>
                          <a:spcPts val="600"/>
                        </a:spcAft>
                      </a:pPr>
                      <a:r>
                        <a:rPr lang="en-US" dirty="0"/>
                        <a:t>Poster Presentation</a:t>
                      </a:r>
                    </a:p>
                    <a:p>
                      <a:pPr algn="ctr">
                        <a:spcBef>
                          <a:spcPts val="600"/>
                        </a:spcBef>
                        <a:spcAft>
                          <a:spcPts val="600"/>
                        </a:spcAft>
                      </a:pPr>
                      <a:r>
                        <a:rPr lang="en-US" dirty="0"/>
                        <a:t>Oral Presentation</a:t>
                      </a:r>
                    </a:p>
                    <a:p>
                      <a:pPr algn="ctr">
                        <a:spcBef>
                          <a:spcPts val="600"/>
                        </a:spcBef>
                        <a:spcAft>
                          <a:spcPts val="600"/>
                        </a:spcAft>
                      </a:pPr>
                      <a:r>
                        <a:rPr lang="en-US" dirty="0"/>
                        <a:t>Online Publication (Peer Reviewed)</a:t>
                      </a:r>
                    </a:p>
                    <a:p>
                      <a:pPr algn="ctr">
                        <a:spcBef>
                          <a:spcPts val="600"/>
                        </a:spcBef>
                        <a:spcAft>
                          <a:spcPts val="600"/>
                        </a:spcAft>
                      </a:pPr>
                      <a:r>
                        <a:rPr lang="en-US" dirty="0"/>
                        <a:t>Non Peer Reviewed Online Publication</a:t>
                      </a:r>
                    </a:p>
                    <a:p>
                      <a:pPr algn="ctr">
                        <a:spcBef>
                          <a:spcPts val="600"/>
                        </a:spcBef>
                        <a:spcAft>
                          <a:spcPts val="600"/>
                        </a:spcAft>
                      </a:pPr>
                      <a:r>
                        <a:rPr lang="en-US" dirty="0"/>
                        <a:t>Other Articles</a:t>
                      </a:r>
                    </a:p>
                  </a:txBody>
                  <a:tcPr/>
                </a:tc>
                <a:tc>
                  <a:txBody>
                    <a:bodyPr/>
                    <a:lstStyle/>
                    <a:p>
                      <a:pPr algn="ctr">
                        <a:spcBef>
                          <a:spcPts val="600"/>
                        </a:spcBef>
                        <a:spcAft>
                          <a:spcPts val="600"/>
                        </a:spcAft>
                      </a:pPr>
                      <a:r>
                        <a:rPr lang="en-US" dirty="0"/>
                        <a:t>“step_1”</a:t>
                      </a:r>
                    </a:p>
                    <a:p>
                      <a:pPr marL="0" marR="0" lvl="0" indent="0" algn="ctr" defTabSz="914400" rtl="0" eaLnBrk="1" fontAlgn="auto" latinLnBrk="0" hangingPunct="1">
                        <a:lnSpc>
                          <a:spcPct val="100000"/>
                        </a:lnSpc>
                        <a:spcBef>
                          <a:spcPts val="600"/>
                        </a:spcBef>
                        <a:spcAft>
                          <a:spcPts val="600"/>
                        </a:spcAft>
                        <a:buClrTx/>
                        <a:buSzTx/>
                        <a:buFontTx/>
                        <a:buNone/>
                        <a:tabLst/>
                        <a:defRPr/>
                      </a:pPr>
                      <a:r>
                        <a:rPr lang="en-US" dirty="0"/>
                        <a:t>“step_2”</a:t>
                      </a:r>
                    </a:p>
                    <a:p>
                      <a:pPr marL="0" marR="0" lvl="0" indent="0" algn="ctr" defTabSz="914400" rtl="0" eaLnBrk="1" fontAlgn="auto" latinLnBrk="0" hangingPunct="1">
                        <a:lnSpc>
                          <a:spcPct val="100000"/>
                        </a:lnSpc>
                        <a:spcBef>
                          <a:spcPts val="600"/>
                        </a:spcBef>
                        <a:spcAft>
                          <a:spcPts val="600"/>
                        </a:spcAft>
                        <a:buClrTx/>
                        <a:buSzTx/>
                        <a:buFontTx/>
                        <a:buNone/>
                        <a:tabLst/>
                        <a:defRPr/>
                      </a:pPr>
                      <a:r>
                        <a:rPr lang="en-US" dirty="0"/>
                        <a:t>“</a:t>
                      </a:r>
                      <a:r>
                        <a:rPr lang="en-US" dirty="0" err="1"/>
                        <a:t>peer_art_abs</a:t>
                      </a:r>
                      <a:r>
                        <a:rPr lang="en-US"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algn="ctr">
                        <a:spcBef>
                          <a:spcPts val="0"/>
                        </a:spcBef>
                        <a:spcAft>
                          <a:spcPts val="0"/>
                        </a:spcAft>
                      </a:pPr>
                      <a:r>
                        <a:rPr lang="en-US" dirty="0"/>
                        <a:t>“</a:t>
                      </a:r>
                      <a:r>
                        <a:rPr lang="en-US" dirty="0" err="1"/>
                        <a:t>extra_art_abs</a:t>
                      </a:r>
                      <a:r>
                        <a:rPr lang="en-US" dirty="0"/>
                        <a:t>”</a:t>
                      </a:r>
                    </a:p>
                    <a:p>
                      <a:pPr algn="ctr">
                        <a:spcBef>
                          <a:spcPts val="0"/>
                        </a:spcBef>
                        <a:spcAft>
                          <a:spcPts val="0"/>
                        </a:spcAft>
                      </a:pPr>
                      <a:endParaRPr lang="en-US" dirty="0"/>
                    </a:p>
                    <a:p>
                      <a:pPr algn="ctr">
                        <a:spcBef>
                          <a:spcPts val="0"/>
                        </a:spcBef>
                        <a:spcAft>
                          <a:spcPts val="0"/>
                        </a:spcAft>
                      </a:pPr>
                      <a:endParaRPr lang="en-US" dirty="0"/>
                    </a:p>
                    <a:p>
                      <a:pPr algn="ctr">
                        <a:spcBef>
                          <a:spcPts val="0"/>
                        </a:spcBef>
                        <a:spcAft>
                          <a:spcPts val="0"/>
                        </a:spcAft>
                      </a:pPr>
                      <a:r>
                        <a:rPr lang="en-US" dirty="0"/>
                        <a:t>“</a:t>
                      </a:r>
                      <a:r>
                        <a:rPr lang="en-US" dirty="0" err="1"/>
                        <a:t>book_chap</a:t>
                      </a:r>
                      <a:r>
                        <a:rPr lang="en-US" dirty="0"/>
                        <a:t>”</a:t>
                      </a:r>
                    </a:p>
                    <a:p>
                      <a:pPr algn="ctr">
                        <a:spcBef>
                          <a:spcPts val="0"/>
                        </a:spcBef>
                        <a:spcAft>
                          <a:spcPts val="0"/>
                        </a:spcAft>
                      </a:pPr>
                      <a:endParaRPr lang="en-US" dirty="0"/>
                    </a:p>
                    <a:p>
                      <a:pPr algn="ctr">
                        <a:spcBef>
                          <a:spcPts val="600"/>
                        </a:spcBef>
                        <a:spcAft>
                          <a:spcPts val="0"/>
                        </a:spcAft>
                      </a:pPr>
                      <a:r>
                        <a:rPr lang="en-US" dirty="0"/>
                        <a:t>“poster”</a:t>
                      </a:r>
                    </a:p>
                    <a:p>
                      <a:pPr algn="ctr">
                        <a:spcBef>
                          <a:spcPts val="1400"/>
                        </a:spcBef>
                        <a:spcAft>
                          <a:spcPts val="1400"/>
                        </a:spcAft>
                      </a:pPr>
                      <a:r>
                        <a:rPr lang="en-US" dirty="0"/>
                        <a:t>“oral”</a:t>
                      </a:r>
                    </a:p>
                    <a:p>
                      <a:pPr algn="ctr">
                        <a:spcBef>
                          <a:spcPts val="0"/>
                        </a:spcBef>
                        <a:spcAft>
                          <a:spcPts val="0"/>
                        </a:spcAft>
                      </a:pPr>
                      <a:r>
                        <a:rPr lang="en-US" dirty="0"/>
                        <a:t>“</a:t>
                      </a:r>
                      <a:r>
                        <a:rPr lang="en-US" dirty="0" err="1"/>
                        <a:t>online_pub_peer</a:t>
                      </a:r>
                      <a:r>
                        <a:rPr lang="en-US" dirty="0"/>
                        <a:t>”</a:t>
                      </a:r>
                    </a:p>
                    <a:p>
                      <a:pPr algn="ctr">
                        <a:spcBef>
                          <a:spcPts val="0"/>
                        </a:spcBef>
                        <a:spcAft>
                          <a:spcPts val="0"/>
                        </a:spcAft>
                      </a:pPr>
                      <a:endParaRPr lang="en-US" dirty="0"/>
                    </a:p>
                    <a:p>
                      <a:pPr algn="ctr">
                        <a:spcBef>
                          <a:spcPts val="1200"/>
                        </a:spcBef>
                        <a:spcAft>
                          <a:spcPts val="0"/>
                        </a:spcAft>
                      </a:pPr>
                      <a:r>
                        <a:rPr lang="en-US" dirty="0"/>
                        <a:t>“</a:t>
                      </a:r>
                      <a:r>
                        <a:rPr lang="en-US" dirty="0" err="1"/>
                        <a:t>online_pub_non_peer</a:t>
                      </a:r>
                      <a:r>
                        <a:rPr lang="en-US" dirty="0"/>
                        <a:t>”</a:t>
                      </a:r>
                    </a:p>
                    <a:p>
                      <a:pPr algn="ctr">
                        <a:spcBef>
                          <a:spcPts val="0"/>
                        </a:spcBef>
                        <a:spcAft>
                          <a:spcPts val="0"/>
                        </a:spcAft>
                      </a:pPr>
                      <a:endParaRPr lang="en-US" dirty="0"/>
                    </a:p>
                    <a:p>
                      <a:pPr algn="ctr">
                        <a:spcBef>
                          <a:spcPts val="1200"/>
                        </a:spcBef>
                        <a:spcAft>
                          <a:spcPts val="0"/>
                        </a:spcAft>
                      </a:pPr>
                      <a:r>
                        <a:rPr lang="en-US" dirty="0"/>
                        <a:t>“</a:t>
                      </a:r>
                      <a:r>
                        <a:rPr lang="en-US" dirty="0" err="1"/>
                        <a:t>other_art</a:t>
                      </a:r>
                      <a:r>
                        <a:rPr lang="en-US" dirty="0"/>
                        <a:t>”</a:t>
                      </a:r>
                    </a:p>
                  </a:txBody>
                  <a:tcPr/>
                </a:tc>
                <a:tc>
                  <a:txBody>
                    <a:bodyPr/>
                    <a:lstStyle/>
                    <a:p>
                      <a:pPr algn="ctr">
                        <a:spcBef>
                          <a:spcPts val="600"/>
                        </a:spcBef>
                        <a:spcAft>
                          <a:spcPts val="600"/>
                        </a:spcAft>
                      </a:pPr>
                      <a:r>
                        <a:rPr lang="en-US" dirty="0"/>
                        <a:t>Standout</a:t>
                      </a:r>
                    </a:p>
                    <a:p>
                      <a:pPr algn="ctr">
                        <a:spcBef>
                          <a:spcPts val="600"/>
                        </a:spcBef>
                        <a:spcAft>
                          <a:spcPts val="600"/>
                        </a:spcAft>
                      </a:pPr>
                      <a:r>
                        <a:rPr lang="en-US" dirty="0"/>
                        <a:t>Ability</a:t>
                      </a:r>
                    </a:p>
                    <a:p>
                      <a:pPr algn="ctr">
                        <a:spcBef>
                          <a:spcPts val="600"/>
                        </a:spcBef>
                        <a:spcAft>
                          <a:spcPts val="600"/>
                        </a:spcAft>
                      </a:pPr>
                      <a:r>
                        <a:rPr lang="en-US" dirty="0"/>
                        <a:t>Grindstone</a:t>
                      </a:r>
                    </a:p>
                    <a:p>
                      <a:pPr algn="ctr">
                        <a:spcBef>
                          <a:spcPts val="600"/>
                        </a:spcBef>
                        <a:spcAft>
                          <a:spcPts val="600"/>
                        </a:spcAft>
                      </a:pPr>
                      <a:r>
                        <a:rPr lang="en-US" dirty="0"/>
                        <a:t>Teaching</a:t>
                      </a:r>
                    </a:p>
                    <a:p>
                      <a:pPr algn="ctr">
                        <a:spcBef>
                          <a:spcPts val="600"/>
                        </a:spcBef>
                        <a:spcAft>
                          <a:spcPts val="600"/>
                        </a:spcAft>
                      </a:pPr>
                      <a:r>
                        <a:rPr lang="en-US" dirty="0"/>
                        <a:t>Research</a:t>
                      </a:r>
                    </a:p>
                    <a:p>
                      <a:pPr algn="ctr">
                        <a:spcBef>
                          <a:spcPts val="600"/>
                        </a:spcBef>
                        <a:spcAft>
                          <a:spcPts val="600"/>
                        </a:spcAft>
                      </a:pPr>
                      <a:r>
                        <a:rPr lang="en-US" dirty="0"/>
                        <a:t>Analytic</a:t>
                      </a:r>
                    </a:p>
                    <a:p>
                      <a:pPr algn="ctr">
                        <a:spcBef>
                          <a:spcPts val="600"/>
                        </a:spcBef>
                        <a:spcAft>
                          <a:spcPts val="600"/>
                        </a:spcAft>
                      </a:pPr>
                      <a:r>
                        <a:rPr lang="en-US" dirty="0"/>
                        <a:t>Clout</a:t>
                      </a:r>
                    </a:p>
                    <a:p>
                      <a:pPr algn="ctr">
                        <a:spcBef>
                          <a:spcPts val="600"/>
                        </a:spcBef>
                        <a:spcAft>
                          <a:spcPts val="600"/>
                        </a:spcAft>
                      </a:pPr>
                      <a:r>
                        <a:rPr lang="en-US" dirty="0"/>
                        <a:t>Authentic</a:t>
                      </a:r>
                    </a:p>
                    <a:p>
                      <a:pPr algn="ctr">
                        <a:spcBef>
                          <a:spcPts val="600"/>
                        </a:spcBef>
                        <a:spcAft>
                          <a:spcPts val="600"/>
                        </a:spcAft>
                      </a:pPr>
                      <a:r>
                        <a:rPr lang="en-US" dirty="0"/>
                        <a:t>Tone</a:t>
                      </a:r>
                    </a:p>
                  </a:txBody>
                  <a:tcPr/>
                </a:tc>
                <a:extLst>
                  <a:ext uri="{0D108BD9-81ED-4DB2-BD59-A6C34878D82A}">
                    <a16:rowId xmlns:a16="http://schemas.microsoft.com/office/drawing/2014/main" val="2048179144"/>
                  </a:ext>
                </a:extLst>
              </a:tr>
            </a:tbl>
          </a:graphicData>
        </a:graphic>
      </p:graphicFrame>
    </p:spTree>
    <p:extLst>
      <p:ext uri="{BB962C8B-B14F-4D97-AF65-F5344CB8AC3E}">
        <p14:creationId xmlns:p14="http://schemas.microsoft.com/office/powerpoint/2010/main" val="348947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D007-63E7-4EF7-AE82-EE2AEE42BCD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9CBD621-4492-4EA5-98A4-D16E4DB4038A}"/>
              </a:ext>
            </a:extLst>
          </p:cNvPr>
          <p:cNvPicPr>
            <a:picLocks noGrp="1" noChangeAspect="1"/>
          </p:cNvPicPr>
          <p:nvPr>
            <p:ph idx="1"/>
          </p:nvPr>
        </p:nvPicPr>
        <p:blipFill rotWithShape="1">
          <a:blip r:embed="rId2"/>
          <a:srcRect t="235"/>
          <a:stretch/>
        </p:blipFill>
        <p:spPr>
          <a:xfrm>
            <a:off x="1308836" y="1813330"/>
            <a:ext cx="9021434" cy="3231340"/>
          </a:xfrm>
          <a:prstGeom prst="rect">
            <a:avLst/>
          </a:prstGeom>
        </p:spPr>
      </p:pic>
      <p:sp>
        <p:nvSpPr>
          <p:cNvPr id="5" name="TextBox 4">
            <a:extLst>
              <a:ext uri="{FF2B5EF4-FFF2-40B4-BE49-F238E27FC236}">
                <a16:creationId xmlns:a16="http://schemas.microsoft.com/office/drawing/2014/main" id="{A38F6548-8F67-46F6-AE86-AA777FCD19AC}"/>
              </a:ext>
            </a:extLst>
          </p:cNvPr>
          <p:cNvSpPr txBox="1"/>
          <p:nvPr/>
        </p:nvSpPr>
        <p:spPr>
          <a:xfrm>
            <a:off x="382772" y="5507664"/>
            <a:ext cx="10696354" cy="646331"/>
          </a:xfrm>
          <a:prstGeom prst="rect">
            <a:avLst/>
          </a:prstGeom>
          <a:noFill/>
        </p:spPr>
        <p:txBody>
          <a:bodyPr wrap="square" rtlCol="0">
            <a:spAutoFit/>
          </a:bodyPr>
          <a:lstStyle/>
          <a:p>
            <a:r>
              <a:rPr lang="en-US" dirty="0"/>
              <a:t>Step 1 score max is 626, which is likely an error. Removed observations with Step 1 score &gt; 300. Turns out that there is only 1 such point. </a:t>
            </a:r>
          </a:p>
        </p:txBody>
      </p:sp>
    </p:spTree>
    <p:extLst>
      <p:ext uri="{BB962C8B-B14F-4D97-AF65-F5344CB8AC3E}">
        <p14:creationId xmlns:p14="http://schemas.microsoft.com/office/powerpoint/2010/main" val="193604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4BEB-EBFC-450D-B078-3F57591AF161}"/>
              </a:ext>
            </a:extLst>
          </p:cNvPr>
          <p:cNvSpPr>
            <a:spLocks noGrp="1"/>
          </p:cNvSpPr>
          <p:nvPr>
            <p:ph type="title"/>
          </p:nvPr>
        </p:nvSpPr>
        <p:spPr/>
        <p:txBody>
          <a:bodyPr/>
          <a:lstStyle/>
          <a:p>
            <a:r>
              <a:rPr lang="en-US" dirty="0"/>
              <a:t>2020-21 Dataset</a:t>
            </a:r>
          </a:p>
        </p:txBody>
      </p:sp>
      <p:sp>
        <p:nvSpPr>
          <p:cNvPr id="3" name="Text Placeholder 2">
            <a:extLst>
              <a:ext uri="{FF2B5EF4-FFF2-40B4-BE49-F238E27FC236}">
                <a16:creationId xmlns:a16="http://schemas.microsoft.com/office/drawing/2014/main" id="{55F49F7D-3075-4700-89A2-A3F2C66C721D}"/>
              </a:ext>
            </a:extLst>
          </p:cNvPr>
          <p:cNvSpPr>
            <a:spLocks noGrp="1"/>
          </p:cNvSpPr>
          <p:nvPr>
            <p:ph type="body" idx="1"/>
          </p:nvPr>
        </p:nvSpPr>
        <p:spPr/>
        <p:txBody>
          <a:bodyPr/>
          <a:lstStyle/>
          <a:p>
            <a:r>
              <a:rPr lang="en-US" dirty="0"/>
              <a:t>Subjective variables were characterized by the Linguistics algorithm from both LOR and PS </a:t>
            </a:r>
          </a:p>
        </p:txBody>
      </p:sp>
    </p:spTree>
    <p:extLst>
      <p:ext uri="{BB962C8B-B14F-4D97-AF65-F5344CB8AC3E}">
        <p14:creationId xmlns:p14="http://schemas.microsoft.com/office/powerpoint/2010/main" val="1058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70A0ADF-ED7B-4B9B-B16A-6DE39C18A8C9}"/>
              </a:ext>
            </a:extLst>
          </p:cNvPr>
          <p:cNvPicPr>
            <a:picLocks noChangeAspect="1"/>
          </p:cNvPicPr>
          <p:nvPr/>
        </p:nvPicPr>
        <p:blipFill rotWithShape="1">
          <a:blip r:embed="rId3"/>
          <a:srcRect r="73461"/>
          <a:stretch/>
        </p:blipFill>
        <p:spPr>
          <a:xfrm>
            <a:off x="515706" y="710810"/>
            <a:ext cx="2611582" cy="2876951"/>
          </a:xfrm>
          <a:prstGeom prst="rect">
            <a:avLst/>
          </a:prstGeom>
        </p:spPr>
      </p:pic>
      <p:pic>
        <p:nvPicPr>
          <p:cNvPr id="11" name="Picture 10">
            <a:extLst>
              <a:ext uri="{FF2B5EF4-FFF2-40B4-BE49-F238E27FC236}">
                <a16:creationId xmlns:a16="http://schemas.microsoft.com/office/drawing/2014/main" id="{3C8B1E89-709E-4A6F-BE7B-2F57461D7B3E}"/>
              </a:ext>
            </a:extLst>
          </p:cNvPr>
          <p:cNvPicPr>
            <a:picLocks noChangeAspect="1"/>
          </p:cNvPicPr>
          <p:nvPr/>
        </p:nvPicPr>
        <p:blipFill rotWithShape="1">
          <a:blip r:embed="rId4"/>
          <a:srcRect r="73097"/>
          <a:stretch/>
        </p:blipFill>
        <p:spPr>
          <a:xfrm>
            <a:off x="515706" y="3738970"/>
            <a:ext cx="2644908" cy="2857899"/>
          </a:xfrm>
          <a:prstGeom prst="rect">
            <a:avLst/>
          </a:prstGeom>
        </p:spPr>
      </p:pic>
      <p:sp>
        <p:nvSpPr>
          <p:cNvPr id="17" name="Rectangle 16">
            <a:extLst>
              <a:ext uri="{FF2B5EF4-FFF2-40B4-BE49-F238E27FC236}">
                <a16:creationId xmlns:a16="http://schemas.microsoft.com/office/drawing/2014/main" id="{4EE2403C-99FD-4C4A-8E32-D25E3EE850B1}"/>
              </a:ext>
            </a:extLst>
          </p:cNvPr>
          <p:cNvSpPr/>
          <p:nvPr/>
        </p:nvSpPr>
        <p:spPr>
          <a:xfrm>
            <a:off x="844890" y="1941109"/>
            <a:ext cx="1639824"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A06B7F-00B0-4EB5-B1E2-5A99745E1061}"/>
              </a:ext>
            </a:extLst>
          </p:cNvPr>
          <p:cNvSpPr/>
          <p:nvPr/>
        </p:nvSpPr>
        <p:spPr>
          <a:xfrm>
            <a:off x="844890" y="3136837"/>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A8AB645-10CA-4A26-B8D9-A2452E794309}"/>
              </a:ext>
            </a:extLst>
          </p:cNvPr>
          <p:cNvSpPr/>
          <p:nvPr/>
        </p:nvSpPr>
        <p:spPr>
          <a:xfrm>
            <a:off x="844890" y="4987548"/>
            <a:ext cx="1639824"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2A6540-F8E9-41A2-AD16-CB577121A979}"/>
              </a:ext>
            </a:extLst>
          </p:cNvPr>
          <p:cNvSpPr/>
          <p:nvPr/>
        </p:nvSpPr>
        <p:spPr>
          <a:xfrm>
            <a:off x="844890" y="6183276"/>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3704DAD-291F-4E4A-8A05-D1350F77E520}"/>
              </a:ext>
            </a:extLst>
          </p:cNvPr>
          <p:cNvPicPr>
            <a:picLocks noChangeAspect="1"/>
          </p:cNvPicPr>
          <p:nvPr/>
        </p:nvPicPr>
        <p:blipFill rotWithShape="1">
          <a:blip r:embed="rId3"/>
          <a:srcRect l="53658"/>
          <a:stretch/>
        </p:blipFill>
        <p:spPr>
          <a:xfrm>
            <a:off x="3160614" y="710809"/>
            <a:ext cx="4560408" cy="2876951"/>
          </a:xfrm>
          <a:prstGeom prst="rect">
            <a:avLst/>
          </a:prstGeom>
        </p:spPr>
      </p:pic>
      <p:sp>
        <p:nvSpPr>
          <p:cNvPr id="14" name="Rectangle 13">
            <a:extLst>
              <a:ext uri="{FF2B5EF4-FFF2-40B4-BE49-F238E27FC236}">
                <a16:creationId xmlns:a16="http://schemas.microsoft.com/office/drawing/2014/main" id="{43EC739D-34D3-43EF-8E9D-7934B796D404}"/>
              </a:ext>
            </a:extLst>
          </p:cNvPr>
          <p:cNvSpPr/>
          <p:nvPr/>
        </p:nvSpPr>
        <p:spPr>
          <a:xfrm>
            <a:off x="4797038" y="1941109"/>
            <a:ext cx="1554480"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AF7D2B5-CF0A-490E-8687-DE06BAFB86B0}"/>
              </a:ext>
            </a:extLst>
          </p:cNvPr>
          <p:cNvSpPr/>
          <p:nvPr/>
        </p:nvSpPr>
        <p:spPr>
          <a:xfrm>
            <a:off x="4817346" y="3136837"/>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375B4F-7BC4-4553-AE38-0DD2535D74B6}"/>
              </a:ext>
            </a:extLst>
          </p:cNvPr>
          <p:cNvSpPr txBox="1"/>
          <p:nvPr/>
        </p:nvSpPr>
        <p:spPr>
          <a:xfrm>
            <a:off x="7314310" y="2903857"/>
            <a:ext cx="4207072" cy="646331"/>
          </a:xfrm>
          <a:prstGeom prst="rect">
            <a:avLst/>
          </a:prstGeom>
          <a:solidFill>
            <a:srgbClr val="92D050">
              <a:alpha val="35000"/>
            </a:srgbClr>
          </a:solidFill>
        </p:spPr>
        <p:txBody>
          <a:bodyPr wrap="square" rtlCol="0">
            <a:spAutoFit/>
          </a:bodyPr>
          <a:lstStyle/>
          <a:p>
            <a:r>
              <a:rPr lang="en-US" dirty="0"/>
              <a:t>Step 1 score is no longer significant once we adjust for multiple testing.</a:t>
            </a:r>
          </a:p>
        </p:txBody>
      </p:sp>
      <p:sp>
        <p:nvSpPr>
          <p:cNvPr id="4" name="TextBox 3">
            <a:extLst>
              <a:ext uri="{FF2B5EF4-FFF2-40B4-BE49-F238E27FC236}">
                <a16:creationId xmlns:a16="http://schemas.microsoft.com/office/drawing/2014/main" id="{7185B180-4104-4F59-BF32-F9CB756E2F1F}"/>
              </a:ext>
            </a:extLst>
          </p:cNvPr>
          <p:cNvSpPr txBox="1"/>
          <p:nvPr/>
        </p:nvSpPr>
        <p:spPr>
          <a:xfrm>
            <a:off x="7314310" y="1431130"/>
            <a:ext cx="4207072" cy="1200329"/>
          </a:xfrm>
          <a:prstGeom prst="rect">
            <a:avLst/>
          </a:prstGeom>
          <a:solidFill>
            <a:srgbClr val="FF0000">
              <a:alpha val="35000"/>
            </a:srgbClr>
          </a:solidFill>
        </p:spPr>
        <p:txBody>
          <a:bodyPr wrap="square" rtlCol="0">
            <a:spAutoFit/>
          </a:bodyPr>
          <a:lstStyle/>
          <a:p>
            <a:r>
              <a:rPr lang="en-US" b="1" dirty="0"/>
              <a:t>Non-peer-reviewed online publication</a:t>
            </a:r>
            <a:r>
              <a:rPr lang="en-US" dirty="0"/>
              <a:t> remains significantly different between male and female applicants even after multiple testing correction.</a:t>
            </a:r>
          </a:p>
        </p:txBody>
      </p:sp>
      <p:pic>
        <p:nvPicPr>
          <p:cNvPr id="22" name="Picture 21">
            <a:extLst>
              <a:ext uri="{FF2B5EF4-FFF2-40B4-BE49-F238E27FC236}">
                <a16:creationId xmlns:a16="http://schemas.microsoft.com/office/drawing/2014/main" id="{72AB73C2-C386-4332-9A3A-07B7EA0C285D}"/>
              </a:ext>
            </a:extLst>
          </p:cNvPr>
          <p:cNvPicPr>
            <a:picLocks noChangeAspect="1"/>
          </p:cNvPicPr>
          <p:nvPr/>
        </p:nvPicPr>
        <p:blipFill rotWithShape="1">
          <a:blip r:embed="rId4"/>
          <a:srcRect l="53613"/>
          <a:stretch/>
        </p:blipFill>
        <p:spPr>
          <a:xfrm>
            <a:off x="3127288" y="3738970"/>
            <a:ext cx="4560409" cy="2857899"/>
          </a:xfrm>
          <a:prstGeom prst="rect">
            <a:avLst/>
          </a:prstGeom>
        </p:spPr>
      </p:pic>
      <p:sp>
        <p:nvSpPr>
          <p:cNvPr id="16" name="Rectangle 15">
            <a:extLst>
              <a:ext uri="{FF2B5EF4-FFF2-40B4-BE49-F238E27FC236}">
                <a16:creationId xmlns:a16="http://schemas.microsoft.com/office/drawing/2014/main" id="{920150A7-D245-4E4C-BC1B-396E2B2408A6}"/>
              </a:ext>
            </a:extLst>
          </p:cNvPr>
          <p:cNvSpPr/>
          <p:nvPr/>
        </p:nvSpPr>
        <p:spPr>
          <a:xfrm>
            <a:off x="4809230" y="4987548"/>
            <a:ext cx="1542288" cy="180372"/>
          </a:xfrm>
          <a:prstGeom prst="rect">
            <a:avLst/>
          </a:prstGeom>
          <a:solidFill>
            <a:srgbClr val="FF0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B06E9C-842C-4D50-9526-0401D3AE3A2D}"/>
              </a:ext>
            </a:extLst>
          </p:cNvPr>
          <p:cNvSpPr/>
          <p:nvPr/>
        </p:nvSpPr>
        <p:spPr>
          <a:xfrm>
            <a:off x="4769606" y="6178013"/>
            <a:ext cx="1542288" cy="180372"/>
          </a:xfrm>
          <a:prstGeom prst="rect">
            <a:avLst/>
          </a:prstGeom>
          <a:solidFill>
            <a:srgbClr val="92D05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C870463-5E91-4BA8-B0E6-253D3D57906A}"/>
              </a:ext>
            </a:extLst>
          </p:cNvPr>
          <p:cNvSpPr txBox="1"/>
          <p:nvPr/>
        </p:nvSpPr>
        <p:spPr>
          <a:xfrm>
            <a:off x="7314310" y="4565544"/>
            <a:ext cx="4207072" cy="1723549"/>
          </a:xfrm>
          <a:prstGeom prst="rect">
            <a:avLst/>
          </a:prstGeom>
          <a:solidFill>
            <a:schemeClr val="accent4">
              <a:lumMod val="40000"/>
              <a:lumOff val="60000"/>
              <a:alpha val="80000"/>
            </a:schemeClr>
          </a:solidFill>
        </p:spPr>
        <p:txBody>
          <a:bodyPr wrap="square" rtlCol="0">
            <a:spAutoFit/>
          </a:bodyPr>
          <a:lstStyle/>
          <a:p>
            <a:pPr>
              <a:spcBef>
                <a:spcPts val="600"/>
              </a:spcBef>
              <a:spcAft>
                <a:spcPts val="600"/>
              </a:spcAft>
            </a:pPr>
            <a:r>
              <a:rPr lang="en-US" dirty="0"/>
              <a:t>The two methods arrive at the same conclusion: </a:t>
            </a:r>
            <a:endParaRPr lang="en-US" b="1" dirty="0"/>
          </a:p>
          <a:p>
            <a:pPr>
              <a:spcBef>
                <a:spcPts val="600"/>
              </a:spcBef>
              <a:spcAft>
                <a:spcPts val="600"/>
              </a:spcAft>
            </a:pPr>
            <a:r>
              <a:rPr lang="en-US" sz="2000" b="1" dirty="0"/>
              <a:t>Male and female applicants differ only in the number of non-peer reviewed online publication (F &gt; M).</a:t>
            </a:r>
            <a:endParaRPr lang="en-US" b="1" dirty="0"/>
          </a:p>
        </p:txBody>
      </p:sp>
      <p:sp>
        <p:nvSpPr>
          <p:cNvPr id="5" name="TextBox 4">
            <a:extLst>
              <a:ext uri="{FF2B5EF4-FFF2-40B4-BE49-F238E27FC236}">
                <a16:creationId xmlns:a16="http://schemas.microsoft.com/office/drawing/2014/main" id="{31E0BB2B-C204-4D2E-B25A-04F4B40586E1}"/>
              </a:ext>
            </a:extLst>
          </p:cNvPr>
          <p:cNvSpPr txBox="1"/>
          <p:nvPr/>
        </p:nvSpPr>
        <p:spPr>
          <a:xfrm>
            <a:off x="8877581" y="568907"/>
            <a:ext cx="2643801" cy="646331"/>
          </a:xfrm>
          <a:prstGeom prst="rect">
            <a:avLst/>
          </a:prstGeom>
          <a:solidFill>
            <a:schemeClr val="bg2"/>
          </a:solidFill>
        </p:spPr>
        <p:txBody>
          <a:bodyPr wrap="none" rtlCol="0">
            <a:spAutoFit/>
          </a:bodyPr>
          <a:lstStyle/>
          <a:p>
            <a:r>
              <a:rPr lang="en-US" dirty="0"/>
              <a:t>Group 1 female (n1 = 187)</a:t>
            </a:r>
          </a:p>
          <a:p>
            <a:r>
              <a:rPr lang="en-US" dirty="0"/>
              <a:t>Group 2 male (n2 = 289)</a:t>
            </a:r>
          </a:p>
        </p:txBody>
      </p:sp>
      <p:sp>
        <p:nvSpPr>
          <p:cNvPr id="7" name="TextBox 6">
            <a:extLst>
              <a:ext uri="{FF2B5EF4-FFF2-40B4-BE49-F238E27FC236}">
                <a16:creationId xmlns:a16="http://schemas.microsoft.com/office/drawing/2014/main" id="{BDFECF34-4C47-4281-BE80-8876C1B00595}"/>
              </a:ext>
            </a:extLst>
          </p:cNvPr>
          <p:cNvSpPr txBox="1"/>
          <p:nvPr/>
        </p:nvSpPr>
        <p:spPr>
          <a:xfrm>
            <a:off x="0" y="131665"/>
            <a:ext cx="2147447" cy="400110"/>
          </a:xfrm>
          <a:prstGeom prst="rect">
            <a:avLst/>
          </a:prstGeom>
          <a:solidFill>
            <a:schemeClr val="bg2"/>
          </a:solidFill>
        </p:spPr>
        <p:txBody>
          <a:bodyPr wrap="none" rtlCol="0">
            <a:spAutoFit/>
          </a:bodyPr>
          <a:lstStyle/>
          <a:p>
            <a:r>
              <a:rPr lang="en-US" sz="2000" dirty="0"/>
              <a:t>2020-21 Objective </a:t>
            </a:r>
          </a:p>
        </p:txBody>
      </p:sp>
      <p:sp>
        <p:nvSpPr>
          <p:cNvPr id="24" name="TextBox 23">
            <a:extLst>
              <a:ext uri="{FF2B5EF4-FFF2-40B4-BE49-F238E27FC236}">
                <a16:creationId xmlns:a16="http://schemas.microsoft.com/office/drawing/2014/main" id="{B54F88DD-8AB2-4161-B12B-4EBCFAE22B64}"/>
              </a:ext>
            </a:extLst>
          </p:cNvPr>
          <p:cNvSpPr txBox="1"/>
          <p:nvPr/>
        </p:nvSpPr>
        <p:spPr>
          <a:xfrm>
            <a:off x="4322698" y="241492"/>
            <a:ext cx="4039054" cy="830997"/>
          </a:xfrm>
          <a:prstGeom prst="rect">
            <a:avLst/>
          </a:prstGeom>
          <a:noFill/>
        </p:spPr>
        <p:txBody>
          <a:bodyPr wrap="none" rtlCol="0">
            <a:spAutoFit/>
          </a:bodyPr>
          <a:lstStyle/>
          <a:p>
            <a:r>
              <a:rPr lang="en-US" sz="2400" dirty="0">
                <a:latin typeface="+mj-lt"/>
              </a:rPr>
              <a:t>Testing 10 Objective Variables </a:t>
            </a:r>
          </a:p>
          <a:p>
            <a:r>
              <a:rPr lang="en-US" sz="2400" dirty="0">
                <a:latin typeface="+mj-lt"/>
              </a:rPr>
              <a:t>w/ Multiple Testing Corrections</a:t>
            </a:r>
          </a:p>
        </p:txBody>
      </p:sp>
    </p:spTree>
    <p:extLst>
      <p:ext uri="{BB962C8B-B14F-4D97-AF65-F5344CB8AC3E}">
        <p14:creationId xmlns:p14="http://schemas.microsoft.com/office/powerpoint/2010/main" val="128422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4609</TotalTime>
  <Words>2389</Words>
  <Application>Microsoft Office PowerPoint</Application>
  <PresentationFormat>Widescreen</PresentationFormat>
  <Paragraphs>304</Paragraphs>
  <Slides>38</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droid sans</vt:lpstr>
      <vt:lpstr>Arial</vt:lpstr>
      <vt:lpstr>Calibri</vt:lpstr>
      <vt:lpstr>Calibri Light</vt:lpstr>
      <vt:lpstr>Cambria Math</vt:lpstr>
      <vt:lpstr>Roboto</vt:lpstr>
      <vt:lpstr>Segoe UI</vt:lpstr>
      <vt:lpstr>Symbol</vt:lpstr>
      <vt:lpstr>Times New Roman</vt:lpstr>
      <vt:lpstr>Wingdings</vt:lpstr>
      <vt:lpstr>Office Theme</vt:lpstr>
      <vt:lpstr>ERAS Linguistics Statistical Analyses</vt:lpstr>
      <vt:lpstr>Task 1: Check whether the t tests were done correctly. </vt:lpstr>
      <vt:lpstr>Why correct for multiple testing?</vt:lpstr>
      <vt:lpstr>Approach 1: Bonferroni to control for FWER</vt:lpstr>
      <vt:lpstr>Approach 2: Benjamini-Hochberg to control for FDR</vt:lpstr>
      <vt:lpstr>PowerPoint Presentation</vt:lpstr>
      <vt:lpstr>PowerPoint Presentation</vt:lpstr>
      <vt:lpstr>2020-21 Dataset</vt:lpstr>
      <vt:lpstr>PowerPoint Presentation</vt:lpstr>
      <vt:lpstr>PowerPoint Presentation</vt:lpstr>
      <vt:lpstr>PowerPoint Presentation</vt:lpstr>
      <vt:lpstr>Take correlation among predictor variables into account</vt:lpstr>
      <vt:lpstr>PowerPoint Presentation</vt:lpstr>
      <vt:lpstr>PowerPoint Presentation</vt:lpstr>
      <vt:lpstr>PowerPoint Presentation</vt:lpstr>
      <vt:lpstr>PowerPoint Presentation</vt:lpstr>
      <vt:lpstr>PowerPoint Presentation</vt:lpstr>
      <vt:lpstr>2019-2020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cycles combined</vt:lpstr>
      <vt:lpstr>Normality Check – Shapiro test (p &lt; 0.05 indicates absence of normality)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2: substitute metric for Step 1 score?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Tiffany Ho</dc:creator>
  <cp:lastModifiedBy>Tiffany Ho</cp:lastModifiedBy>
  <cp:revision>11</cp:revision>
  <dcterms:created xsi:type="dcterms:W3CDTF">2022-01-23T22:10:05Z</dcterms:created>
  <dcterms:modified xsi:type="dcterms:W3CDTF">2022-02-09T16:27:51Z</dcterms:modified>
</cp:coreProperties>
</file>