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1" r:id="rId4"/>
    <p:sldId id="264" r:id="rId5"/>
    <p:sldId id="266" r:id="rId6"/>
    <p:sldId id="263" r:id="rId7"/>
    <p:sldId id="269" r:id="rId8"/>
    <p:sldId id="286" r:id="rId9"/>
    <p:sldId id="262" r:id="rId10"/>
    <p:sldId id="258" r:id="rId11"/>
    <p:sldId id="267" r:id="rId12"/>
    <p:sldId id="287" r:id="rId13"/>
    <p:sldId id="290" r:id="rId14"/>
    <p:sldId id="270" r:id="rId15"/>
    <p:sldId id="289" r:id="rId16"/>
    <p:sldId id="288" r:id="rId17"/>
    <p:sldId id="291" r:id="rId18"/>
    <p:sldId id="281" r:id="rId19"/>
    <p:sldId id="284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40" autoAdjust="0"/>
  </p:normalViewPr>
  <p:slideViewPr>
    <p:cSldViewPr snapToGrid="0">
      <p:cViewPr varScale="1">
        <p:scale>
          <a:sx n="58" d="100"/>
          <a:sy n="5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BE5-1E5C-40BC-8B8B-138879D6324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DB6A6-63F1-4F42-A819-9DF713235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I_and_type_II_erro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amilywise_error_rat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_selec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Overfitting" TargetMode="External"/><Relationship Id="rId5" Type="http://schemas.openxmlformats.org/officeDocument/2006/relationships/hyperlink" Target="https://en.wikipedia.org/wiki/Akaike_information_criterion" TargetMode="External"/><Relationship Id="rId4" Type="http://schemas.openxmlformats.org/officeDocument/2006/relationships/hyperlink" Target="https://en.wikipedia.org/wiki/Likelihood_functi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FWER is the probability of making at least one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ype I and type II errors"/>
              </a:rPr>
              <a:t>type I error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family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 assuring FWER &lt;= alpha, the probability of making one or more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ype I and type II errors"/>
              </a:rPr>
              <a:t>type I errors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family is controlled at level alpha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Bonferroni correction rejects the null hypothesis for each {\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p_{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}\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{\frac {\alpha }{m}}}, thereby controlling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Familywise error rate"/>
              </a:rPr>
              <a:t>FWER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 {\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\alpha }.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FN = Type 2 error; power  =  1 – FN = TP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FP = Type 1 error; 1 – FP = TN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0.05 / 8 = 0.00625 = 0.625%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Remove outliers in step scores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cutoffs: 190, 200, 210, 220,…, 240</a:t>
            </a:r>
          </a:p>
          <a:p>
            <a:pPr marL="171450" indent="-171450">
              <a:buFontTx/>
              <a:buChar char="-"/>
            </a:pPr>
            <a:r>
              <a:rPr lang="en-US" dirty="0"/>
              <a:t>Subset analysis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BH assumptions: all the null p values are independent from each other AND independent from all the non-null p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Bonferroni doesn’t make the same assumptions, more robust/safe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- Our variables are not independent, so we should use Bonferroni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 idea of the FDR is to try to achieve the smallest possible fraction of false signals among all those that appear to be true.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Power is the probability of avoiding a Type II error.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statistics, it’s usually assumed that there’s a set of variables that we are interested in. Once we determine that, we do multiple hypotheses and control FDR rate. The variables to test should be pre-determined BEFORE statistical analyses and shouldn’t be adjusted based on some pre-liminary tests.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important to take correlation into account?</a:t>
            </a:r>
          </a:p>
          <a:p>
            <a:r>
              <a:rPr lang="en-US" dirty="0"/>
              <a:t>(TO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test assumes normal distribution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DO: why FDR over Bonferroni</a:t>
            </a:r>
          </a:p>
          <a:p>
            <a:r>
              <a:rPr lang="en-US" dirty="0"/>
              <a:t>Data visualization: https://www.datanovia.com/en/blog/how-to-perform-t-test-for-multiple-groups-in-r/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Logistic regression: compare one variable against all the others (e.g. holding all the other ones constant)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doesn’t make a lot of sense to do this here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Bayesian information criterion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criterion for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odel selection"/>
              </a:rPr>
              <a:t>model selection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among a finite set of models; models with lower BIC are generally preferred. It is based, in part, on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Likelihood function"/>
              </a:rPr>
              <a:t>likelihood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it is closely related to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kaike information criterion"/>
              </a:rPr>
              <a:t>Akaike information criterion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(AIC).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When fitting models, it is possible to increase the likelihood by adding parameters, but doing so may result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Overfitting"/>
              </a:rPr>
              <a:t>overfitting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Both BIC and AIC attempt to resolve this problem by introducing a penalty term for the number of parameters in the model; the penalty term is larger in BIC than in AIC.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is the </a:t>
            </a:r>
            <a:r>
              <a:rPr lang="en-US" sz="1200" b="1" dirty="0"/>
              <a:t>same conclusion</a:t>
            </a:r>
            <a:r>
              <a:rPr lang="en-US" sz="1200" dirty="0"/>
              <a:t> as those arrived by FDR multiple testing approach. The agreement </a:t>
            </a:r>
            <a:r>
              <a:rPr lang="en-US" sz="1200" b="1" dirty="0"/>
              <a:t>increases</a:t>
            </a:r>
            <a:r>
              <a:rPr lang="en-US" sz="1200" dirty="0"/>
              <a:t> our </a:t>
            </a:r>
            <a:r>
              <a:rPr lang="en-US" sz="1200" b="1" dirty="0"/>
              <a:t>confidence</a:t>
            </a:r>
            <a:r>
              <a:rPr lang="en-US" sz="1200" dirty="0"/>
              <a:t> in the conclusion.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0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Combine the years and do the analyses again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850A-F35C-4ECF-BADB-54279259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765A3-91A1-4F21-8061-AE11490ED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A397-63FB-491E-9E61-F3063A3C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C8CB-645E-40DC-A64F-9B8F955E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E8C6-F343-4D9D-B090-90A86E8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DFCE-D4B3-432B-B570-98AFA49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04A1-BCFE-47E5-B420-CF80087C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1043-AA4D-4378-9AE9-A96910E4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4D60-82C3-4E3C-9C0F-BC4CBDE5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F07E-CBCC-42AC-9E60-383FA13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12AC1-4268-4612-8C70-12A046955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75C93-C0C3-4AA9-BD85-C0355EE52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6582-8E03-4771-A51C-186A99D2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899F-3DAE-4752-8C80-916915A8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F9F6-F7E7-4927-AB1D-0F2AD56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3D97-00BD-4C66-ACC1-E0043D0F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24FB-758F-4FDA-868B-5B66369D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2A85-1A94-4D78-8C00-24DADBF0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AA20-6F68-493E-BDA1-0732A547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13C6-C67D-4BDF-8647-7CB6981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E6E2-8E2C-409E-AC2E-D6082BA4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013F-6A3B-4623-A580-5E1ABFEB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56A7-BE59-4467-935B-B4AF5BF5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BBA-0FE3-45E7-9D04-4EAE423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17C7-941F-4983-8343-C64E948E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0D5-00E1-4E68-A2B8-452BB1C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8F39-FA56-44FC-AE68-2691EDBDD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92D4-EBA3-480A-954B-385DF54F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A463E-A1BB-4088-8E1C-23003AC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6726-EE0E-494A-8441-E8E21AF9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0888A-D6EF-4CE1-86DB-F311F510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B7E4-E38C-447A-9E16-4311E7EA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C5A9-D20D-4E32-9F87-EAC9287F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9A04-1168-4323-9CF3-7A080F23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42E4F-57EA-4BA5-9A7D-7DE9F1DB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B5379-409C-474F-A392-E21581852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372E3-078F-4EBA-9947-18BF625F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329F3-78DE-466C-BACC-F20E1F76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F9165-DCEA-428B-944F-8C0C6D76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351-B984-4AAC-A584-50302F28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277B-EAA5-4DF7-B4D9-3E62F8E2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177F7-C943-4AED-B022-851F732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8D48-5C60-42A2-BFF7-CF309AED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94AF8-FA18-4962-8D2D-11B5316B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FF0A7-1C72-44FB-A6F8-6ABA6AB3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91BE-A407-4FDB-80E8-4DB8FFC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7429-907E-4A3E-91C2-25161511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1B18-7D07-4C2D-801E-3001E285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8AF4-4EAD-4488-8B8A-64D62B65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5891D-62E3-448C-B59B-8ACBFD7D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9848-5AEE-4DEA-8B4C-799619C2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2B50-823B-42F1-959F-8A945996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ED4E-7BE7-4D62-9B2E-A9266025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51D4C-07BB-42C2-BB4C-66CDC9362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18B5-D250-4B9C-B13E-57F49F41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76AA-9B5C-4003-A666-83328917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ABD5-348B-4E2B-8DC2-FB235BB6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AAD6-8052-436E-9CD2-F10A4E2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C146-E599-4709-AFDE-CB5545F6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9442-DF37-4EBB-9F2E-34C63D06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A143-DBE3-4BB5-9E1A-DE6A0D9B8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F09A-9CE9-4645-B226-E7AAD1D0AFC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E9C8-6017-435C-BE0E-2DB76CF3F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72AC-79C3-4640-88DD-7D5E0318F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E45-A966-4D5D-A9F9-4058B6CA0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ERAS Linguistics</a:t>
            </a:r>
            <a:br>
              <a:rPr lang="en-US" dirty="0"/>
            </a:br>
            <a:r>
              <a:rPr lang="en-US" dirty="0"/>
              <a:t>Statistical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CADA-76AE-42D4-8720-567BABCC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3600" dirty="0"/>
              <a:t>2/2/22</a:t>
            </a:r>
          </a:p>
        </p:txBody>
      </p:sp>
    </p:spTree>
    <p:extLst>
      <p:ext uri="{BB962C8B-B14F-4D97-AF65-F5344CB8AC3E}">
        <p14:creationId xmlns:p14="http://schemas.microsoft.com/office/powerpoint/2010/main" val="184181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A0ADF-ED7B-4B9B-B16A-6DE39C18A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61"/>
          <a:stretch/>
        </p:blipFill>
        <p:spPr>
          <a:xfrm>
            <a:off x="515706" y="710810"/>
            <a:ext cx="2611582" cy="2876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8B1E89-709E-4A6F-BE7B-2F57461D7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097"/>
          <a:stretch/>
        </p:blipFill>
        <p:spPr>
          <a:xfrm>
            <a:off x="515706" y="3738970"/>
            <a:ext cx="2644908" cy="28578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E2403C-99FD-4C4A-8E32-D25E3EE850B1}"/>
              </a:ext>
            </a:extLst>
          </p:cNvPr>
          <p:cNvSpPr/>
          <p:nvPr/>
        </p:nvSpPr>
        <p:spPr>
          <a:xfrm>
            <a:off x="844890" y="1941109"/>
            <a:ext cx="1639824" cy="18037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A06B7F-00B0-4EB5-B1E2-5A99745E1061}"/>
              </a:ext>
            </a:extLst>
          </p:cNvPr>
          <p:cNvSpPr/>
          <p:nvPr/>
        </p:nvSpPr>
        <p:spPr>
          <a:xfrm>
            <a:off x="844890" y="3136837"/>
            <a:ext cx="1542288" cy="18037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AB645-10CA-4A26-B8D9-A2452E794309}"/>
              </a:ext>
            </a:extLst>
          </p:cNvPr>
          <p:cNvSpPr/>
          <p:nvPr/>
        </p:nvSpPr>
        <p:spPr>
          <a:xfrm>
            <a:off x="844890" y="4987548"/>
            <a:ext cx="1639824" cy="18037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A6540-F8E9-41A2-AD16-CB577121A979}"/>
              </a:ext>
            </a:extLst>
          </p:cNvPr>
          <p:cNvSpPr/>
          <p:nvPr/>
        </p:nvSpPr>
        <p:spPr>
          <a:xfrm>
            <a:off x="844890" y="6183276"/>
            <a:ext cx="1542288" cy="18037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704DAD-291F-4E4A-8A05-D1350F77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58"/>
          <a:stretch/>
        </p:blipFill>
        <p:spPr>
          <a:xfrm>
            <a:off x="3160614" y="710809"/>
            <a:ext cx="4560408" cy="28769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EC739D-34D3-43EF-8E9D-7934B796D404}"/>
              </a:ext>
            </a:extLst>
          </p:cNvPr>
          <p:cNvSpPr/>
          <p:nvPr/>
        </p:nvSpPr>
        <p:spPr>
          <a:xfrm>
            <a:off x="4797038" y="1941109"/>
            <a:ext cx="1554480" cy="18037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7D2B5-CF0A-490E-8687-DE06BAFB86B0}"/>
              </a:ext>
            </a:extLst>
          </p:cNvPr>
          <p:cNvSpPr/>
          <p:nvPr/>
        </p:nvSpPr>
        <p:spPr>
          <a:xfrm>
            <a:off x="4817346" y="3136837"/>
            <a:ext cx="1542288" cy="18037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75B4F-7BC4-4553-AE38-0DD2535D74B6}"/>
              </a:ext>
            </a:extLst>
          </p:cNvPr>
          <p:cNvSpPr txBox="1"/>
          <p:nvPr/>
        </p:nvSpPr>
        <p:spPr>
          <a:xfrm>
            <a:off x="7314310" y="2903857"/>
            <a:ext cx="4207072" cy="646331"/>
          </a:xfrm>
          <a:prstGeom prst="rect">
            <a:avLst/>
          </a:prstGeom>
          <a:solidFill>
            <a:srgbClr val="92D050">
              <a:alpha val="3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1 score is no longer significant once we adjust for multiple testing.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5B180-4104-4F59-BF32-F9CB756E2F1F}"/>
              </a:ext>
            </a:extLst>
          </p:cNvPr>
          <p:cNvSpPr txBox="1"/>
          <p:nvPr/>
        </p:nvSpPr>
        <p:spPr>
          <a:xfrm>
            <a:off x="7314310" y="1431130"/>
            <a:ext cx="4207072" cy="1200329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Non-peer-reviewed online publication</a:t>
            </a:r>
            <a:r>
              <a:rPr lang="en-US" dirty="0"/>
              <a:t> remains significantly different between male and female applicants even after multiple testing correction.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AB73C2-C386-4332-9A3A-07B7EA0C2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3"/>
          <a:stretch/>
        </p:blipFill>
        <p:spPr>
          <a:xfrm>
            <a:off x="3127288" y="3738970"/>
            <a:ext cx="4560409" cy="28578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0150A7-D245-4E4C-BC1B-396E2B2408A6}"/>
              </a:ext>
            </a:extLst>
          </p:cNvPr>
          <p:cNvSpPr/>
          <p:nvPr/>
        </p:nvSpPr>
        <p:spPr>
          <a:xfrm>
            <a:off x="4809230" y="4987548"/>
            <a:ext cx="1542288" cy="18037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06E9C-842C-4D50-9526-0401D3AE3A2D}"/>
              </a:ext>
            </a:extLst>
          </p:cNvPr>
          <p:cNvSpPr/>
          <p:nvPr/>
        </p:nvSpPr>
        <p:spPr>
          <a:xfrm>
            <a:off x="4769606" y="6178013"/>
            <a:ext cx="1542288" cy="18037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70463-5E91-4BA8-B0E6-253D3D57906A}"/>
              </a:ext>
            </a:extLst>
          </p:cNvPr>
          <p:cNvSpPr txBox="1"/>
          <p:nvPr/>
        </p:nvSpPr>
        <p:spPr>
          <a:xfrm>
            <a:off x="7314310" y="4565544"/>
            <a:ext cx="4207072" cy="1723549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two methods arrive at the same conclusion: 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Male and female applicants differ only in the number of non-peer reviewed online publication (F &gt; M).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0BB2B-C204-4D2E-B25A-04F4B40586E1}"/>
              </a:ext>
            </a:extLst>
          </p:cNvPr>
          <p:cNvSpPr txBox="1"/>
          <p:nvPr/>
        </p:nvSpPr>
        <p:spPr>
          <a:xfrm>
            <a:off x="8877581" y="568907"/>
            <a:ext cx="264380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Group 1 female (n1 = 187)</a:t>
            </a:r>
          </a:p>
          <a:p>
            <a:r>
              <a:rPr lang="en-US" dirty="0"/>
              <a:t>Group 2 male (n2 = 289)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ECF34-4C47-4281-BE80-8876C1B00595}"/>
              </a:ext>
            </a:extLst>
          </p:cNvPr>
          <p:cNvSpPr txBox="1"/>
          <p:nvPr/>
        </p:nvSpPr>
        <p:spPr>
          <a:xfrm>
            <a:off x="0" y="131665"/>
            <a:ext cx="214744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Objective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F88DD-8AB2-4161-B12B-4EBCFAE22B64}"/>
              </a:ext>
            </a:extLst>
          </p:cNvPr>
          <p:cNvSpPr txBox="1"/>
          <p:nvPr/>
        </p:nvSpPr>
        <p:spPr>
          <a:xfrm>
            <a:off x="4322698" y="241492"/>
            <a:ext cx="403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Testing 10 Objective Variables </a:t>
            </a:r>
          </a:p>
          <a:p>
            <a:r>
              <a:rPr lang="en-US" sz="2400" dirty="0">
                <a:latin typeface="+mj-lt"/>
              </a:rPr>
              <a:t>w/ Multiple Testing Corrections</a:t>
            </a:r>
          </a:p>
        </p:txBody>
      </p:sp>
    </p:spTree>
    <p:extLst>
      <p:ext uri="{BB962C8B-B14F-4D97-AF65-F5344CB8AC3E}">
        <p14:creationId xmlns:p14="http://schemas.microsoft.com/office/powerpoint/2010/main" val="128422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57DEE-CF9A-45C0-A4C0-DD64D180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76"/>
          <a:stretch/>
        </p:blipFill>
        <p:spPr>
          <a:xfrm>
            <a:off x="1217354" y="1519285"/>
            <a:ext cx="9728943" cy="3819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4CF9B-659D-4EF7-8EB9-EF36552B304B}"/>
              </a:ext>
            </a:extLst>
          </p:cNvPr>
          <p:cNvSpPr txBox="1"/>
          <p:nvPr/>
        </p:nvSpPr>
        <p:spPr>
          <a:xfrm>
            <a:off x="1217354" y="759124"/>
            <a:ext cx="9728943" cy="8002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 Regression on 10 Objective Variables Adjusted with FDR Correction</a:t>
            </a:r>
            <a:endParaRPr lang="en-US" sz="2200" b="1" dirty="0"/>
          </a:p>
          <a:p>
            <a:pPr algn="ctr"/>
            <a:r>
              <a:rPr lang="en-US" sz="2200" dirty="0"/>
              <a:t>1 variable was selected and 9 were excluded from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4D6A1-09D5-4A35-A484-7E73BA938C77}"/>
              </a:ext>
            </a:extLst>
          </p:cNvPr>
          <p:cNvSpPr txBox="1"/>
          <p:nvPr/>
        </p:nvSpPr>
        <p:spPr>
          <a:xfrm>
            <a:off x="1231529" y="5407826"/>
            <a:ext cx="97289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Conclusion: While holding all other variables constant, M and F applicants differ in </a:t>
            </a:r>
            <a:r>
              <a:rPr lang="en-US" sz="2200" b="1" dirty="0"/>
              <a:t>non-peer-reviewed online publication</a:t>
            </a:r>
            <a:r>
              <a:rPr lang="en-US" sz="2200" dirty="0"/>
              <a:t>. </a:t>
            </a:r>
            <a:r>
              <a:rPr lang="en-US" sz="2200" strike="sngStrike" dirty="0"/>
              <a:t>This is the </a:t>
            </a:r>
            <a:r>
              <a:rPr lang="en-US" sz="2200" b="1" strike="sngStrike" dirty="0"/>
              <a:t>same conclusion</a:t>
            </a:r>
            <a:r>
              <a:rPr lang="en-US" sz="2200" strike="sngStrike" dirty="0"/>
              <a:t> as those arrived by the previous multiple testing approaches. </a:t>
            </a:r>
            <a:r>
              <a:rPr lang="en-US" sz="2200" strike="sngStrike" dirty="0">
                <a:highlight>
                  <a:srgbClr val="FFFF00"/>
                </a:highlight>
              </a:rPr>
              <a:t>The agreement </a:t>
            </a:r>
            <a:r>
              <a:rPr lang="en-US" sz="2200" b="1" strike="sngStrike" dirty="0">
                <a:highlight>
                  <a:srgbClr val="FFFF00"/>
                </a:highlight>
              </a:rPr>
              <a:t>increases</a:t>
            </a:r>
            <a:r>
              <a:rPr lang="en-US" sz="2200" strike="sngStrike" dirty="0">
                <a:highlight>
                  <a:srgbClr val="FFFF00"/>
                </a:highlight>
              </a:rPr>
              <a:t> our </a:t>
            </a:r>
            <a:r>
              <a:rPr lang="en-US" sz="2200" b="1" strike="sngStrike" dirty="0">
                <a:highlight>
                  <a:srgbClr val="FFFF00"/>
                </a:highlight>
              </a:rPr>
              <a:t>confidence</a:t>
            </a:r>
            <a:r>
              <a:rPr lang="en-US" sz="2200" strike="sngStrike" dirty="0">
                <a:highlight>
                  <a:srgbClr val="FFFF00"/>
                </a:highlight>
              </a:rPr>
              <a:t> in the conclusion.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0A787-AD0F-48FB-A2DF-247D31EEED5C}"/>
              </a:ext>
            </a:extLst>
          </p:cNvPr>
          <p:cNvSpPr/>
          <p:nvPr/>
        </p:nvSpPr>
        <p:spPr>
          <a:xfrm>
            <a:off x="1231529" y="4496197"/>
            <a:ext cx="9728943" cy="8332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341F0-D511-4E4D-AB14-AF1407279835}"/>
              </a:ext>
            </a:extLst>
          </p:cNvPr>
          <p:cNvSpPr txBox="1"/>
          <p:nvPr/>
        </p:nvSpPr>
        <p:spPr>
          <a:xfrm>
            <a:off x="0" y="193591"/>
            <a:ext cx="214744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Objective </a:t>
            </a:r>
          </a:p>
        </p:txBody>
      </p:sp>
    </p:spTree>
    <p:extLst>
      <p:ext uri="{BB962C8B-B14F-4D97-AF65-F5344CB8AC3E}">
        <p14:creationId xmlns:p14="http://schemas.microsoft.com/office/powerpoint/2010/main" val="163991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0703D-C5E5-4B0B-AE4F-5270FA858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359" y="1032937"/>
            <a:ext cx="8748122" cy="3967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C905D-43B8-4C2C-8990-CBA12144AB0A}"/>
              </a:ext>
            </a:extLst>
          </p:cNvPr>
          <p:cNvSpPr txBox="1"/>
          <p:nvPr/>
        </p:nvSpPr>
        <p:spPr>
          <a:xfrm>
            <a:off x="1719359" y="5271065"/>
            <a:ext cx="8742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3 variables were selected and 8 were excluded from the model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regression model shows male and female applicants’ LORs differ in </a:t>
            </a:r>
            <a:r>
              <a:rPr lang="en-US" sz="2400" b="1" dirty="0"/>
              <a:t>Authentic,</a:t>
            </a:r>
            <a:r>
              <a:rPr lang="en-US" sz="2400" dirty="0"/>
              <a:t> </a:t>
            </a:r>
            <a:r>
              <a:rPr lang="en-US" sz="2400" b="1" dirty="0"/>
              <a:t>Clout, and achieve</a:t>
            </a:r>
            <a:r>
              <a:rPr lang="en-US" sz="2400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F7E5C-2E7A-4FC0-919D-DCA9525997DB}"/>
              </a:ext>
            </a:extLst>
          </p:cNvPr>
          <p:cNvSpPr/>
          <p:nvPr/>
        </p:nvSpPr>
        <p:spPr>
          <a:xfrm>
            <a:off x="1724514" y="3657413"/>
            <a:ext cx="8742967" cy="134269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79AA3-369F-414F-93E9-5E111F6EE634}"/>
              </a:ext>
            </a:extLst>
          </p:cNvPr>
          <p:cNvSpPr txBox="1"/>
          <p:nvPr/>
        </p:nvSpPr>
        <p:spPr>
          <a:xfrm>
            <a:off x="1269512" y="191405"/>
            <a:ext cx="965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 Regression on 11 Subjective Variables </a:t>
            </a:r>
          </a:p>
          <a:p>
            <a:pPr algn="ctr"/>
            <a:r>
              <a:rPr lang="en-US" sz="2400" b="1" dirty="0"/>
              <a:t>Adjusted with FDR Correction</a:t>
            </a:r>
            <a:endParaRPr 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A7C4-1EA0-48E2-86FC-2870900DFB68}"/>
              </a:ext>
            </a:extLst>
          </p:cNvPr>
          <p:cNvSpPr txBox="1"/>
          <p:nvPr/>
        </p:nvSpPr>
        <p:spPr>
          <a:xfrm>
            <a:off x="0" y="180870"/>
            <a:ext cx="277819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Subjective - LOR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AFBC2-755D-458D-B981-4F1C703E7F43}"/>
              </a:ext>
            </a:extLst>
          </p:cNvPr>
          <p:cNvSpPr/>
          <p:nvPr/>
        </p:nvSpPr>
        <p:spPr>
          <a:xfrm>
            <a:off x="7282150" y="1584464"/>
            <a:ext cx="2655064" cy="233318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8BAC-B088-4DBD-B824-4852417302DD}"/>
              </a:ext>
            </a:extLst>
          </p:cNvPr>
          <p:cNvSpPr/>
          <p:nvPr/>
        </p:nvSpPr>
        <p:spPr>
          <a:xfrm>
            <a:off x="1719359" y="1584464"/>
            <a:ext cx="1058837" cy="233318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430DF-1030-45B6-8C42-4EC01EBE4881}"/>
              </a:ext>
            </a:extLst>
          </p:cNvPr>
          <p:cNvSpPr txBox="1"/>
          <p:nvPr/>
        </p:nvSpPr>
        <p:spPr>
          <a:xfrm>
            <a:off x="0" y="376811"/>
            <a:ext cx="199445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Subj - 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7C8AF-69C2-45CB-A458-5A5A96AD2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"/>
          <a:stretch/>
        </p:blipFill>
        <p:spPr>
          <a:xfrm>
            <a:off x="2218414" y="241503"/>
            <a:ext cx="9366206" cy="309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BCEB90-F888-48DF-9FC9-620ADD421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24" y="3428999"/>
            <a:ext cx="9611385" cy="3187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CBB11F-FC44-4B45-9611-BDF75D2FF090}"/>
              </a:ext>
            </a:extLst>
          </p:cNvPr>
          <p:cNvSpPr/>
          <p:nvPr/>
        </p:nvSpPr>
        <p:spPr>
          <a:xfrm>
            <a:off x="8634382" y="1051560"/>
            <a:ext cx="1533746" cy="425196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167F1-9F35-4355-A0D9-FD14BECD947A}"/>
              </a:ext>
            </a:extLst>
          </p:cNvPr>
          <p:cNvSpPr/>
          <p:nvPr/>
        </p:nvSpPr>
        <p:spPr>
          <a:xfrm>
            <a:off x="2514600" y="1051561"/>
            <a:ext cx="906374" cy="425196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40E1B-5007-4588-937D-8D4CA7977BC2}"/>
              </a:ext>
            </a:extLst>
          </p:cNvPr>
          <p:cNvSpPr/>
          <p:nvPr/>
        </p:nvSpPr>
        <p:spPr>
          <a:xfrm>
            <a:off x="8634382" y="3060967"/>
            <a:ext cx="1533746" cy="22402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F3BB0-B368-455B-A300-E19F5A1F326F}"/>
              </a:ext>
            </a:extLst>
          </p:cNvPr>
          <p:cNvSpPr/>
          <p:nvPr/>
        </p:nvSpPr>
        <p:spPr>
          <a:xfrm>
            <a:off x="2514600" y="3060967"/>
            <a:ext cx="561753" cy="22402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E9996-9E96-4EA2-8144-3D879DD6D45B}"/>
              </a:ext>
            </a:extLst>
          </p:cNvPr>
          <p:cNvSpPr/>
          <p:nvPr/>
        </p:nvSpPr>
        <p:spPr>
          <a:xfrm>
            <a:off x="8690020" y="4280313"/>
            <a:ext cx="1595207" cy="425196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1A794-50BB-498E-9267-8C354DDEE540}"/>
              </a:ext>
            </a:extLst>
          </p:cNvPr>
          <p:cNvSpPr/>
          <p:nvPr/>
        </p:nvSpPr>
        <p:spPr>
          <a:xfrm>
            <a:off x="2442648" y="4280314"/>
            <a:ext cx="906374" cy="425196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76D01-D738-4350-A374-F3C2CB3E52B1}"/>
              </a:ext>
            </a:extLst>
          </p:cNvPr>
          <p:cNvSpPr/>
          <p:nvPr/>
        </p:nvSpPr>
        <p:spPr>
          <a:xfrm>
            <a:off x="8690020" y="6339339"/>
            <a:ext cx="1595207" cy="22402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4142F-3F22-457A-B5AC-18D4BCB1DE84}"/>
              </a:ext>
            </a:extLst>
          </p:cNvPr>
          <p:cNvSpPr/>
          <p:nvPr/>
        </p:nvSpPr>
        <p:spPr>
          <a:xfrm>
            <a:off x="2445305" y="6319008"/>
            <a:ext cx="561753" cy="22402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C5062-7350-4546-AB19-7EB317107020}"/>
              </a:ext>
            </a:extLst>
          </p:cNvPr>
          <p:cNvSpPr/>
          <p:nvPr/>
        </p:nvSpPr>
        <p:spPr>
          <a:xfrm>
            <a:off x="10168129" y="1051561"/>
            <a:ext cx="301752" cy="2233436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1BC4D-433C-4ED2-A246-1BFD1086F426}"/>
              </a:ext>
            </a:extLst>
          </p:cNvPr>
          <p:cNvSpPr/>
          <p:nvPr/>
        </p:nvSpPr>
        <p:spPr>
          <a:xfrm>
            <a:off x="10285227" y="4280312"/>
            <a:ext cx="312669" cy="228305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1EE9B-4607-4C0A-B278-9642F6ED1AB4}"/>
              </a:ext>
            </a:extLst>
          </p:cNvPr>
          <p:cNvGrpSpPr/>
          <p:nvPr/>
        </p:nvGrpSpPr>
        <p:grpSpPr>
          <a:xfrm>
            <a:off x="1454404" y="1449756"/>
            <a:ext cx="9674326" cy="4141370"/>
            <a:chOff x="1594104" y="1700521"/>
            <a:chExt cx="9674326" cy="41413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BDC35A-4F39-41B0-A78A-692234A8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104" y="1700521"/>
              <a:ext cx="9674326" cy="414136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EBB526-4C68-4881-A814-D6F45F33B116}"/>
                </a:ext>
              </a:extLst>
            </p:cNvPr>
            <p:cNvSpPr/>
            <p:nvPr/>
          </p:nvSpPr>
          <p:spPr>
            <a:xfrm>
              <a:off x="7100635" y="2229218"/>
              <a:ext cx="2751303" cy="686868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3768CD-71D6-4E35-B375-72A0CC6ED515}"/>
                </a:ext>
              </a:extLst>
            </p:cNvPr>
            <p:cNvSpPr/>
            <p:nvPr/>
          </p:nvSpPr>
          <p:spPr>
            <a:xfrm>
              <a:off x="1608957" y="2244682"/>
              <a:ext cx="1026451" cy="686868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2014C-73B6-4964-A75D-C194188DE939}"/>
                </a:ext>
              </a:extLst>
            </p:cNvPr>
            <p:cNvSpPr/>
            <p:nvPr/>
          </p:nvSpPr>
          <p:spPr>
            <a:xfrm>
              <a:off x="1594104" y="4953001"/>
              <a:ext cx="4145102" cy="888890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0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2019-2020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9F7D-3075-4700-89A2-A3F2C66C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12CD2-4F2F-4B97-B736-EAEB776B6B34}"/>
              </a:ext>
            </a:extLst>
          </p:cNvPr>
          <p:cNvSpPr txBox="1"/>
          <p:nvPr/>
        </p:nvSpPr>
        <p:spPr>
          <a:xfrm>
            <a:off x="0" y="241492"/>
            <a:ext cx="246753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2019-20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0D5C7-39C4-459F-A8D1-456B9E8544E1}"/>
              </a:ext>
            </a:extLst>
          </p:cNvPr>
          <p:cNvSpPr txBox="1"/>
          <p:nvPr/>
        </p:nvSpPr>
        <p:spPr>
          <a:xfrm>
            <a:off x="0" y="869941"/>
            <a:ext cx="264380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Group 1 female (n1 = 159)</a:t>
            </a:r>
          </a:p>
          <a:p>
            <a:r>
              <a:rPr lang="en-US" dirty="0"/>
              <a:t>Group 2 male (n2 = 293)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46500-6AB0-49B6-8372-B88A989CC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51"/>
          <a:stretch/>
        </p:blipFill>
        <p:spPr>
          <a:xfrm>
            <a:off x="2810668" y="51526"/>
            <a:ext cx="2717550" cy="3202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1F070-83A5-487D-8614-50122619B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49"/>
          <a:stretch/>
        </p:blipFill>
        <p:spPr>
          <a:xfrm>
            <a:off x="5587328" y="112328"/>
            <a:ext cx="4664445" cy="3141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F2D0D-476F-475D-BA9F-7890069F4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26"/>
          <a:stretch/>
        </p:blipFill>
        <p:spPr>
          <a:xfrm>
            <a:off x="5497049" y="3426276"/>
            <a:ext cx="4754724" cy="3220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23F1B-CB91-4B6D-8838-EC5D52C85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853"/>
          <a:stretch/>
        </p:blipFill>
        <p:spPr>
          <a:xfrm>
            <a:off x="2720391" y="3454171"/>
            <a:ext cx="2648542" cy="31921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692213-EDDD-4E48-8D81-10FDED172F8A}"/>
              </a:ext>
            </a:extLst>
          </p:cNvPr>
          <p:cNvSpPr/>
          <p:nvPr/>
        </p:nvSpPr>
        <p:spPr>
          <a:xfrm>
            <a:off x="8727312" y="981308"/>
            <a:ext cx="405114" cy="2272478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ED1E0-7925-4A33-BC22-36B2F8C961CF}"/>
              </a:ext>
            </a:extLst>
          </p:cNvPr>
          <p:cNvSpPr/>
          <p:nvPr/>
        </p:nvSpPr>
        <p:spPr>
          <a:xfrm>
            <a:off x="8727312" y="4373819"/>
            <a:ext cx="364601" cy="2272478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D039AF-601C-4993-8074-D9175B9A3ADA}"/>
              </a:ext>
            </a:extLst>
          </p:cNvPr>
          <p:cNvGrpSpPr/>
          <p:nvPr/>
        </p:nvGrpSpPr>
        <p:grpSpPr>
          <a:xfrm>
            <a:off x="1527796" y="1683057"/>
            <a:ext cx="9569092" cy="3923944"/>
            <a:chOff x="-6976817" y="2097602"/>
            <a:chExt cx="9569092" cy="3923944"/>
          </a:xfrm>
          <a:solidFill>
            <a:srgbClr val="92D050">
              <a:alpha val="74118"/>
            </a:srgbClr>
          </a:solidFill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832327-2A11-48CD-83D9-8D58811A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"/>
            <a:stretch/>
          </p:blipFill>
          <p:spPr>
            <a:xfrm>
              <a:off x="-6976816" y="2097602"/>
              <a:ext cx="9569091" cy="39239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07C466-6386-44CC-A732-439047A9AF8B}"/>
                </a:ext>
              </a:extLst>
            </p:cNvPr>
            <p:cNvSpPr/>
            <p:nvPr/>
          </p:nvSpPr>
          <p:spPr>
            <a:xfrm>
              <a:off x="-6976817" y="5118547"/>
              <a:ext cx="3932827" cy="894917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C2E8C-8953-4690-9B27-D07198F9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44" y="203937"/>
            <a:ext cx="9593621" cy="318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B4539-503B-42B3-BA0F-6BA20CAE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44" y="3541049"/>
            <a:ext cx="9573717" cy="3184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2CE0F-10B9-44E0-ABF6-898472489E73}"/>
              </a:ext>
            </a:extLst>
          </p:cNvPr>
          <p:cNvSpPr txBox="1"/>
          <p:nvPr/>
        </p:nvSpPr>
        <p:spPr>
          <a:xfrm>
            <a:off x="0" y="376811"/>
            <a:ext cx="2352119" cy="4308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2019-20 Subj - LOR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29FF6-6F6B-4245-BA04-766D9DDEF914}"/>
              </a:ext>
            </a:extLst>
          </p:cNvPr>
          <p:cNvSpPr/>
          <p:nvPr/>
        </p:nvSpPr>
        <p:spPr>
          <a:xfrm>
            <a:off x="9133898" y="2077210"/>
            <a:ext cx="1339204" cy="231650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85112-EF96-4866-A507-DA3B68E2ADD4}"/>
              </a:ext>
            </a:extLst>
          </p:cNvPr>
          <p:cNvSpPr/>
          <p:nvPr/>
        </p:nvSpPr>
        <p:spPr>
          <a:xfrm>
            <a:off x="2780948" y="2077211"/>
            <a:ext cx="1139542" cy="23164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BF375-6F1B-4FAA-8D9C-24ABEF3D0873}"/>
              </a:ext>
            </a:extLst>
          </p:cNvPr>
          <p:cNvSpPr/>
          <p:nvPr/>
        </p:nvSpPr>
        <p:spPr>
          <a:xfrm>
            <a:off x="9174410" y="5407151"/>
            <a:ext cx="1339204" cy="23164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1B3F9-6827-4123-AF98-004E21150F38}"/>
              </a:ext>
            </a:extLst>
          </p:cNvPr>
          <p:cNvSpPr/>
          <p:nvPr/>
        </p:nvSpPr>
        <p:spPr>
          <a:xfrm>
            <a:off x="2780948" y="5407151"/>
            <a:ext cx="1139542" cy="231649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0A369-D108-4B01-8F8B-424E09975B61}"/>
              </a:ext>
            </a:extLst>
          </p:cNvPr>
          <p:cNvSpPr/>
          <p:nvPr/>
        </p:nvSpPr>
        <p:spPr>
          <a:xfrm>
            <a:off x="10464823" y="1056795"/>
            <a:ext cx="413391" cy="233174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AB048-38DD-4778-B8D6-EED40EBF86F4}"/>
              </a:ext>
            </a:extLst>
          </p:cNvPr>
          <p:cNvSpPr/>
          <p:nvPr/>
        </p:nvSpPr>
        <p:spPr>
          <a:xfrm>
            <a:off x="10513614" y="4381585"/>
            <a:ext cx="364601" cy="2344068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BBA8CA-F144-40E7-8331-06ADEE544E57}"/>
              </a:ext>
            </a:extLst>
          </p:cNvPr>
          <p:cNvGrpSpPr/>
          <p:nvPr/>
        </p:nvGrpSpPr>
        <p:grpSpPr>
          <a:xfrm>
            <a:off x="1266776" y="1648234"/>
            <a:ext cx="9658447" cy="4143288"/>
            <a:chOff x="1308085" y="1522350"/>
            <a:chExt cx="9658447" cy="41432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91BBE0-0281-45EF-BDDC-222226037B6B}"/>
                </a:ext>
              </a:extLst>
            </p:cNvPr>
            <p:cNvGrpSpPr/>
            <p:nvPr/>
          </p:nvGrpSpPr>
          <p:grpSpPr>
            <a:xfrm>
              <a:off x="1308085" y="1522350"/>
              <a:ext cx="9658447" cy="4143288"/>
              <a:chOff x="1063086" y="2889603"/>
              <a:chExt cx="9658447" cy="414328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E09C45F-BC74-4C6C-A077-E6ADF0748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786" y="2889603"/>
                <a:ext cx="9652747" cy="41164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A133A1-D71B-4B37-8660-EA74CB304483}"/>
                  </a:ext>
                </a:extLst>
              </p:cNvPr>
              <p:cNvSpPr/>
              <p:nvPr/>
            </p:nvSpPr>
            <p:spPr>
              <a:xfrm>
                <a:off x="1063086" y="6193253"/>
                <a:ext cx="4009297" cy="839638"/>
              </a:xfrm>
              <a:prstGeom prst="rect">
                <a:avLst/>
              </a:prstGeom>
              <a:solidFill>
                <a:srgbClr val="92D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CE0D5A-4EA6-4EA8-8D7F-28D20C0F215B}"/>
                </a:ext>
              </a:extLst>
            </p:cNvPr>
            <p:cNvSpPr/>
            <p:nvPr/>
          </p:nvSpPr>
          <p:spPr>
            <a:xfrm>
              <a:off x="6735222" y="2088242"/>
              <a:ext cx="2596650" cy="220618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F07B76-1BA0-4F37-97D0-EDFEEC5765BC}"/>
                </a:ext>
              </a:extLst>
            </p:cNvPr>
            <p:cNvSpPr/>
            <p:nvPr/>
          </p:nvSpPr>
          <p:spPr>
            <a:xfrm>
              <a:off x="1308085" y="2088243"/>
              <a:ext cx="1339204" cy="220617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4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B607C-AE2D-4B79-8670-FAFB16CC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0" y="145385"/>
            <a:ext cx="9445155" cy="320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63162-38DF-4A8C-AEF5-701C24EB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0" y="3429000"/>
            <a:ext cx="9425331" cy="3191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16E3BA-F235-4CA2-87C9-86BB0C84D871}"/>
              </a:ext>
            </a:extLst>
          </p:cNvPr>
          <p:cNvSpPr txBox="1"/>
          <p:nvPr/>
        </p:nvSpPr>
        <p:spPr>
          <a:xfrm>
            <a:off x="0" y="331719"/>
            <a:ext cx="199445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Subj - 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7EDA1-59C9-44BF-B98B-CF5269AFBF89}"/>
              </a:ext>
            </a:extLst>
          </p:cNvPr>
          <p:cNvSpPr/>
          <p:nvPr/>
        </p:nvSpPr>
        <p:spPr>
          <a:xfrm>
            <a:off x="10091740" y="970290"/>
            <a:ext cx="297166" cy="237633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4D500-9213-4F77-B3E5-6258DBC07C2C}"/>
              </a:ext>
            </a:extLst>
          </p:cNvPr>
          <p:cNvSpPr/>
          <p:nvPr/>
        </p:nvSpPr>
        <p:spPr>
          <a:xfrm>
            <a:off x="10091740" y="4264334"/>
            <a:ext cx="297166" cy="235599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08BC1F-C2CE-42A0-9866-96F11B8BFABC}"/>
              </a:ext>
            </a:extLst>
          </p:cNvPr>
          <p:cNvGrpSpPr/>
          <p:nvPr/>
        </p:nvGrpSpPr>
        <p:grpSpPr>
          <a:xfrm>
            <a:off x="1148684" y="1185401"/>
            <a:ext cx="9894632" cy="4322452"/>
            <a:chOff x="1148684" y="1185401"/>
            <a:chExt cx="9894632" cy="43224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FE42DD-DD88-421B-A4F8-04D2C67BD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8684" y="1185401"/>
              <a:ext cx="9894632" cy="432245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A58F0-1B96-4595-AF55-68AA4A8B55AF}"/>
                </a:ext>
              </a:extLst>
            </p:cNvPr>
            <p:cNvSpPr/>
            <p:nvPr/>
          </p:nvSpPr>
          <p:spPr>
            <a:xfrm>
              <a:off x="1148684" y="4594033"/>
              <a:ext cx="4139412" cy="913819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2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0C4BF7-56AE-407C-9492-49033692C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0364"/>
              </p:ext>
            </p:extLst>
          </p:nvPr>
        </p:nvGraphicFramePr>
        <p:xfrm>
          <a:off x="1" y="0"/>
          <a:ext cx="12191999" cy="685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81">
                  <a:extLst>
                    <a:ext uri="{9D8B030D-6E8A-4147-A177-3AD203B41FA5}">
                      <a16:colId xmlns:a16="http://schemas.microsoft.com/office/drawing/2014/main" val="2062071107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933340170"/>
                    </a:ext>
                  </a:extLst>
                </a:gridCol>
                <a:gridCol w="1590446">
                  <a:extLst>
                    <a:ext uri="{9D8B030D-6E8A-4147-A177-3AD203B41FA5}">
                      <a16:colId xmlns:a16="http://schemas.microsoft.com/office/drawing/2014/main" val="3174837762"/>
                    </a:ext>
                  </a:extLst>
                </a:gridCol>
                <a:gridCol w="1443809">
                  <a:extLst>
                    <a:ext uri="{9D8B030D-6E8A-4147-A177-3AD203B41FA5}">
                      <a16:colId xmlns:a16="http://schemas.microsoft.com/office/drawing/2014/main" val="107605077"/>
                    </a:ext>
                  </a:extLst>
                </a:gridCol>
                <a:gridCol w="1376131">
                  <a:extLst>
                    <a:ext uri="{9D8B030D-6E8A-4147-A177-3AD203B41FA5}">
                      <a16:colId xmlns:a16="http://schemas.microsoft.com/office/drawing/2014/main" val="96127252"/>
                    </a:ext>
                  </a:extLst>
                </a:gridCol>
                <a:gridCol w="2143157">
                  <a:extLst>
                    <a:ext uri="{9D8B030D-6E8A-4147-A177-3AD203B41FA5}">
                      <a16:colId xmlns:a16="http://schemas.microsoft.com/office/drawing/2014/main" val="1641174391"/>
                    </a:ext>
                  </a:extLst>
                </a:gridCol>
              </a:tblGrid>
              <a:tr h="1445739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 found sig different between M and F</a:t>
                      </a:r>
                    </a:p>
                    <a:p>
                      <a:pPr algn="ctr"/>
                      <a:r>
                        <a:rPr lang="en-US" sz="2000" dirty="0"/>
                        <a:t>[not significant]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p.adj.bon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p.adj.fdr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p.regress.adj.fdr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37898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2020-21 Obj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Online_pub_non_peer</a:t>
                      </a:r>
                      <a:r>
                        <a:rPr lang="en-US" sz="1800" dirty="0"/>
                        <a:t>, F &gt; M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0.003</a:t>
                      </a:r>
                      <a:r>
                        <a:rPr lang="en-US" sz="2000" u="sng" dirty="0"/>
                        <a:t>33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0.033</a:t>
                      </a:r>
                      <a:r>
                        <a:rPr lang="en-US" sz="2000" u="sng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0.033</a:t>
                      </a:r>
                      <a:r>
                        <a:rPr lang="en-US" sz="2000" u="sng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0.010</a:t>
                      </a:r>
                      <a:r>
                        <a:rPr lang="en-US" sz="2000" u="sng" dirty="0"/>
                        <a:t>164</a:t>
                      </a:r>
                      <a:r>
                        <a:rPr lang="en-US" sz="20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6969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[Step_1]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0.049</a:t>
                      </a:r>
                      <a:r>
                        <a:rPr lang="en-US" sz="2000" u="sng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[0.491]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[0.246]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[0.189</a:t>
                      </a:r>
                      <a:r>
                        <a:rPr lang="en-US" sz="2000" u="sng" dirty="0"/>
                        <a:t>559</a:t>
                      </a:r>
                      <a:r>
                        <a:rPr lang="en-US" sz="2000" dirty="0"/>
                        <a:t>6]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84380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2020-21 Subj - LOR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Authenticity, F &lt; M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010</a:t>
                      </a:r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090</a:t>
                      </a:r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090</a:t>
                      </a:r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160</a:t>
                      </a:r>
                      <a:r>
                        <a:rPr lang="en-US" sz="2000" u="none" dirty="0"/>
                        <a:t>1991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345793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Clout, F &gt; 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085</a:t>
                      </a:r>
                      <a:r>
                        <a:rPr lang="en-US" sz="2000" u="none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770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385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  <a:r>
                        <a:rPr lang="en-US" sz="2000" u="sng" dirty="0"/>
                        <a:t>370</a:t>
                      </a:r>
                      <a:r>
                        <a:rPr lang="en-US" sz="2000" u="none" dirty="0"/>
                        <a:t>8244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79243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Achieve, F &gt; 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0.013</a:t>
                      </a:r>
                      <a:r>
                        <a:rPr lang="en-US" sz="2000" u="sng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[0.145]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0.048</a:t>
                      </a:r>
                      <a:r>
                        <a:rPr lang="en-US" sz="2000" u="sng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0.044</a:t>
                      </a:r>
                      <a:r>
                        <a:rPr lang="en-US" sz="2000" u="sng" dirty="0"/>
                        <a:t>288</a:t>
                      </a:r>
                      <a:r>
                        <a:rPr lang="en-US" sz="2000" dirty="0"/>
                        <a:t>3958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29007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[Ability]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0.041</a:t>
                      </a:r>
                      <a:r>
                        <a:rPr lang="en-US" sz="2000" u="sng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[0.458]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/>
                        <a:t>[0.114]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[0.112</a:t>
                      </a:r>
                      <a:r>
                        <a:rPr lang="en-US" sz="2000" u="sng" dirty="0"/>
                        <a:t>869</a:t>
                      </a:r>
                      <a:r>
                        <a:rPr lang="en-US" sz="2000" dirty="0"/>
                        <a:t>9]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30342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2020-21 Subj - PS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[Achieve]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0.007</a:t>
                      </a:r>
                      <a:r>
                        <a:rPr lang="en-US" sz="2000" u="sng" dirty="0"/>
                        <a:t>86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[0.086</a:t>
                      </a:r>
                      <a:r>
                        <a:rPr lang="en-US" sz="2000" u="sng" dirty="0"/>
                        <a:t>5]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[0.0556]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[0.055</a:t>
                      </a:r>
                      <a:r>
                        <a:rPr lang="en-US" sz="2000" u="sng" dirty="0"/>
                        <a:t>643</a:t>
                      </a:r>
                      <a:r>
                        <a:rPr lang="en-US" sz="2000" dirty="0"/>
                        <a:t>15]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53120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[Ability]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[0.111]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[0.0556]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[0.055</a:t>
                      </a:r>
                      <a:r>
                        <a:rPr lang="en-US" sz="2000" u="sng" dirty="0"/>
                        <a:t>643</a:t>
                      </a:r>
                      <a:r>
                        <a:rPr lang="en-US" sz="2000" dirty="0"/>
                        <a:t>15]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23860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[Tone]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0.0429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[0.472]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[0.157]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[0.152</a:t>
                      </a:r>
                      <a:r>
                        <a:rPr lang="en-US" sz="2000" u="sng" dirty="0"/>
                        <a:t>388</a:t>
                      </a:r>
                      <a:r>
                        <a:rPr lang="en-US" sz="2000" dirty="0"/>
                        <a:t>33]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75522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2019-20 Obj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11664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2019-20 Subj - LOR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[Grindstone]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0.0429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[0.472]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[0.302]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[0.3235660]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90679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2019-20 Subj - PS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---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943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C7BD4B-D0B3-42B6-8F14-7D770A39C916}"/>
              </a:ext>
            </a:extLst>
          </p:cNvPr>
          <p:cNvSpPr txBox="1"/>
          <p:nvPr/>
        </p:nvSpPr>
        <p:spPr>
          <a:xfrm>
            <a:off x="231354" y="396608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[Bracket]: non-sig.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965168-382D-45B3-BA6A-B05E7ECC25D6}"/>
              </a:ext>
            </a:extLst>
          </p:cNvPr>
          <p:cNvCxnSpPr/>
          <p:nvPr/>
        </p:nvCxnSpPr>
        <p:spPr>
          <a:xfrm>
            <a:off x="-1" y="234650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24A51-6BA6-4C10-907A-8BD0CA8F5671}"/>
              </a:ext>
            </a:extLst>
          </p:cNvPr>
          <p:cNvCxnSpPr/>
          <p:nvPr/>
        </p:nvCxnSpPr>
        <p:spPr>
          <a:xfrm>
            <a:off x="0" y="415214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864C0-2766-44E6-B5BB-DABD71DD3F65}"/>
              </a:ext>
            </a:extLst>
          </p:cNvPr>
          <p:cNvCxnSpPr/>
          <p:nvPr/>
        </p:nvCxnSpPr>
        <p:spPr>
          <a:xfrm>
            <a:off x="-1" y="550449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B6FE5-496B-4627-B95A-61C5281B0310}"/>
              </a:ext>
            </a:extLst>
          </p:cNvPr>
          <p:cNvCxnSpPr/>
          <p:nvPr/>
        </p:nvCxnSpPr>
        <p:spPr>
          <a:xfrm>
            <a:off x="0" y="5951097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630CE-67A9-4FBB-8B4A-3FD2B06413DC}"/>
              </a:ext>
            </a:extLst>
          </p:cNvPr>
          <p:cNvCxnSpPr/>
          <p:nvPr/>
        </p:nvCxnSpPr>
        <p:spPr>
          <a:xfrm>
            <a:off x="-1" y="640564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1FCB04-D3DC-4335-8A5D-D5D0D38FCC2A}"/>
              </a:ext>
            </a:extLst>
          </p:cNvPr>
          <p:cNvCxnSpPr/>
          <p:nvPr/>
        </p:nvCxnSpPr>
        <p:spPr>
          <a:xfrm>
            <a:off x="0" y="144560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0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101A2-D6A3-4471-A844-713F457BF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/>
          <a:stretch/>
        </p:blipFill>
        <p:spPr>
          <a:xfrm>
            <a:off x="0" y="881350"/>
            <a:ext cx="12192000" cy="57865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954F00-0B01-45FA-A61F-1FD0AF4079D9}"/>
              </a:ext>
            </a:extLst>
          </p:cNvPr>
          <p:cNvSpPr/>
          <p:nvPr/>
        </p:nvSpPr>
        <p:spPr>
          <a:xfrm>
            <a:off x="431800" y="1770119"/>
            <a:ext cx="996950" cy="4127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6C36A-36E6-43A9-AEFF-291405DDF73B}"/>
              </a:ext>
            </a:extLst>
          </p:cNvPr>
          <p:cNvSpPr/>
          <p:nvPr/>
        </p:nvSpPr>
        <p:spPr>
          <a:xfrm>
            <a:off x="1524000" y="1227586"/>
            <a:ext cx="1073150" cy="4536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D53C77-48D3-4B30-8815-737E2BAEA707}"/>
              </a:ext>
            </a:extLst>
          </p:cNvPr>
          <p:cNvSpPr txBox="1">
            <a:spLocks/>
          </p:cNvSpPr>
          <p:nvPr/>
        </p:nvSpPr>
        <p:spPr>
          <a:xfrm>
            <a:off x="1428750" y="1901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2: substitute metric for Step 1 score? </a:t>
            </a:r>
          </a:p>
        </p:txBody>
      </p:sp>
    </p:spTree>
    <p:extLst>
      <p:ext uri="{BB962C8B-B14F-4D97-AF65-F5344CB8AC3E}">
        <p14:creationId xmlns:p14="http://schemas.microsoft.com/office/powerpoint/2010/main" val="16969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1C84-89CA-4B0F-983C-58C153DB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Task 1: Check whether the t tests were done correctly.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321D-0637-4F23-919D-CC10181B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59"/>
            <a:ext cx="10515600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35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Yes, but can be improved in two ways. </a:t>
            </a:r>
          </a:p>
          <a:p>
            <a:pPr marL="514350" indent="-514350">
              <a:spcBef>
                <a:spcPts val="1200"/>
              </a:spcBef>
              <a:buAutoNum type="arabicParenR"/>
            </a:pPr>
            <a:r>
              <a:rPr lang="en-US" sz="35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Correct for multiple testing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Bonferroni vs 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Benjamini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-Hochberg </a:t>
            </a:r>
            <a:endParaRPr lang="en-US" sz="3100" dirty="0">
              <a:solidFill>
                <a:srgbClr val="0070C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1200"/>
              </a:spcBef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Take correlation among </a:t>
            </a:r>
            <a:r>
              <a:rPr lang="en-US" sz="35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predictor variables into account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Regression with FDR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58A33-413F-40FA-8D5E-4C33DF53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182" y="2658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6F02-7AFC-43B3-A3FE-A019D44CB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924"/>
                <a:ext cx="10515600" cy="54646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Want to see if M and F applicants have the same qualifications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Translates to 8 hypotheses that need be tested simultaneously –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“They have the same Step 1 score”, “They have the same Step 2 score”, “They have the same number of peer-reviewed article abstracts”, etc.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Testing 1 hypothesis with </a:t>
                </a:r>
                <a:r>
                  <a:rPr lang="el-GR" dirty="0"/>
                  <a:t>α</a:t>
                </a:r>
                <a:r>
                  <a:rPr lang="en-US" dirty="0"/>
                  <a:t> = 0.05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endParaRPr lang="en-US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Testing 8 hypotheses would </a:t>
                </a:r>
                <a:r>
                  <a:rPr lang="en-US" u="sng" dirty="0"/>
                  <a:t>increase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least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positive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positive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r>
                  <a:rPr lang="en-US" b="0" dirty="0"/>
                  <a:t>					   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1−0.05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≈0.3366</m:t>
                    </m:r>
                  </m:oMath>
                </a14:m>
                <a:endParaRPr lang="en-US" b="0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With 8 tests being done, we have </a:t>
                </a:r>
                <a:r>
                  <a:rPr lang="en-US" b="1" dirty="0">
                    <a:solidFill>
                      <a:srgbClr val="FF0000"/>
                    </a:solidFill>
                  </a:rPr>
                  <a:t>33.66%</a:t>
                </a:r>
                <a:r>
                  <a:rPr lang="en-US" dirty="0"/>
                  <a:t> chance of observing at least 1 significant result, even if all the tests are actually </a:t>
                </a:r>
                <a:r>
                  <a:rPr lang="en-US" b="1" dirty="0"/>
                  <a:t>not</a:t>
                </a:r>
                <a:r>
                  <a:rPr lang="en-US" dirty="0"/>
                  <a:t> significant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6F02-7AFC-43B3-A3FE-A019D44CB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924"/>
                <a:ext cx="10515600" cy="5464600"/>
              </a:xfrm>
              <a:blipFill>
                <a:blip r:embed="rId2"/>
                <a:stretch>
                  <a:fillRect l="-1043" t="-178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BD9BEA7-8826-416D-8E35-90CAF533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dirty="0"/>
              <a:t>Why correct for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42891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864A-A4A5-4C54-A077-C03EBE0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5" y="24984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ea typeface="PMingLiU" panose="02020500000000000000" pitchFamily="18" charset="-120"/>
                <a:cs typeface="Times New Roman" panose="02020603050405020304" pitchFamily="18" charset="0"/>
              </a:rPr>
              <a:t>Approach 1: Bonferroni to control for FWER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2319A-4085-4032-9A54-97773D9CE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1943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sz="3400" b="1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Family-wise error rate (FWER):</a:t>
                </a:r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𝐹𝑊𝐸𝑅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0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be a family of hypotheses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4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The </a:t>
                </a:r>
                <a:r>
                  <a:rPr lang="en-US" sz="3400" b="1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Bonferroni correction </a:t>
                </a:r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rejects the null hypothesis for each </a:t>
                </a:r>
                <a:endParaRPr lang="en-US" sz="3400" i="1" dirty="0">
                  <a:latin typeface="Cambria Math" panose="020405030504060302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Most stringent - controls the prob of </a:t>
                </a:r>
                <a:r>
                  <a:rPr lang="en-US" sz="3000" i="1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at least one </a:t>
                </a:r>
                <a:r>
                  <a:rPr lang="en-US" sz="30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Type 1 error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Minimizes Type 1 error at the expense of power</a:t>
                </a:r>
              </a:p>
              <a:p>
                <a:pPr marL="457200" lvl="1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0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 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𝐹𝑁</m:t>
                    </m:r>
                  </m:oMath>
                </a14:m>
                <a:endParaRPr lang="en-US" sz="34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2319A-4085-4032-9A54-97773D9CE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194300"/>
              </a:xfrm>
              <a:blipFill>
                <a:blip r:embed="rId3"/>
                <a:stretch>
                  <a:fillRect l="-1275" t="-387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4" descr="{\displaystyle p_{i}\leq {\frac {\alpha }{m}}}">
            <a:extLst>
              <a:ext uri="{FF2B5EF4-FFF2-40B4-BE49-F238E27FC236}">
                <a16:creationId xmlns:a16="http://schemas.microsoft.com/office/drawing/2014/main" id="{E239759B-E5F0-42DC-BB11-4FCA22319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8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{\displaystyle \leq \alpha }">
            <a:extLst>
              <a:ext uri="{FF2B5EF4-FFF2-40B4-BE49-F238E27FC236}">
                <a16:creationId xmlns:a16="http://schemas.microsoft.com/office/drawing/2014/main" id="{51C2ADDE-98A8-4163-8890-BBBEFC631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7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A2300-0F7F-4DCE-B4BF-17DAAAAC9683}"/>
                  </a:ext>
                </a:extLst>
              </p:cNvPr>
              <p:cNvSpPr txBox="1"/>
              <p:nvPr/>
            </p:nvSpPr>
            <p:spPr>
              <a:xfrm>
                <a:off x="7581900" y="3810000"/>
                <a:ext cx="2308068" cy="79367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=0.00625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A2300-0F7F-4DCE-B4BF-17DAAAAC9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3810000"/>
                <a:ext cx="2308068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0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46AE-7260-4FF5-95A6-3415D211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PMingLiU" panose="02020500000000000000" pitchFamily="18" charset="-120"/>
                <a:cs typeface="Times New Roman" panose="02020603050405020304" pitchFamily="18" charset="0"/>
              </a:rPr>
              <a:t>Approach 2: </a:t>
            </a:r>
            <a:r>
              <a:rPr lang="en-US" sz="3600" dirty="0" err="1">
                <a:ea typeface="PMingLiU" panose="02020500000000000000" pitchFamily="18" charset="-120"/>
                <a:cs typeface="Times New Roman" panose="02020603050405020304" pitchFamily="18" charset="0"/>
              </a:rPr>
              <a:t>Benjamini</a:t>
            </a:r>
            <a:r>
              <a:rPr lang="en-US" sz="3600" dirty="0">
                <a:ea typeface="PMingLiU" panose="02020500000000000000" pitchFamily="18" charset="-120"/>
                <a:cs typeface="Times New Roman" panose="02020603050405020304" pitchFamily="18" charset="0"/>
              </a:rPr>
              <a:t>-Hochberg to control for FDR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6F6EB-72FD-448F-8875-E3CF038F1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sz="3400" b="1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False discovery rate (FDR):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𝐹𝐷𝑅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US" sz="34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Benjamini</a:t>
                </a:r>
                <a:r>
                  <a:rPr lang="en-US" sz="34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-Hochberg tries to achieve the smallest FDR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Less stringent than Bonferroni correction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Greater power, but at the cost of increased Type 1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6F6EB-72FD-448F-8875-E3CF038F1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9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AB426F-29B5-4B86-9665-0A23E2B6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18276"/>
              </p:ext>
            </p:extLst>
          </p:nvPr>
        </p:nvGraphicFramePr>
        <p:xfrm>
          <a:off x="1323707" y="77091"/>
          <a:ext cx="9544586" cy="67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283">
                  <a:extLst>
                    <a:ext uri="{9D8B030D-6E8A-4147-A177-3AD203B41FA5}">
                      <a16:colId xmlns:a16="http://schemas.microsoft.com/office/drawing/2014/main" val="3788017216"/>
                    </a:ext>
                  </a:extLst>
                </a:gridCol>
                <a:gridCol w="2560962">
                  <a:extLst>
                    <a:ext uri="{9D8B030D-6E8A-4147-A177-3AD203B41FA5}">
                      <a16:colId xmlns:a16="http://schemas.microsoft.com/office/drawing/2014/main" val="2118809559"/>
                    </a:ext>
                  </a:extLst>
                </a:gridCol>
                <a:gridCol w="4213341">
                  <a:extLst>
                    <a:ext uri="{9D8B030D-6E8A-4147-A177-3AD203B41FA5}">
                      <a16:colId xmlns:a16="http://schemas.microsoft.com/office/drawing/2014/main" val="752749280"/>
                    </a:ext>
                  </a:extLst>
                </a:gridCol>
              </a:tblGrid>
              <a:tr h="41304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 Variables (10)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 Variables 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3187"/>
                  </a:ext>
                </a:extLst>
              </a:tr>
              <a:tr h="71293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 measures from an individual’s application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Qualities characterized from PS and LOR using the linguistic algorithm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80118"/>
                  </a:ext>
                </a:extLst>
              </a:tr>
              <a:tr h="41304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Step 1 score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Step 2 score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Peer Reviewed Journal Articles/Abstracts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Peer Reviewed Journal Articles/Abstracts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Book Chapter (Peer Reviewed)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Poster Presentation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Oral Presentation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Online Publication (Peer Reviewed)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Non Peer Reviewed Online Publication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Other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“step_1”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“step_2”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peer_art_abs</a:t>
                      </a:r>
                      <a:r>
                        <a:rPr lang="en-US" dirty="0"/>
                        <a:t>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extra_art_abs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book_chap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“poster”</a:t>
                      </a:r>
                    </a:p>
                    <a:p>
                      <a:pPr algn="ctr">
                        <a:spcBef>
                          <a:spcPts val="1400"/>
                        </a:spcBef>
                        <a:spcAft>
                          <a:spcPts val="1400"/>
                        </a:spcAft>
                      </a:pPr>
                      <a:r>
                        <a:rPr lang="en-US" dirty="0"/>
                        <a:t>“oral”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online_pub_peer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online_pub_non_peer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other_art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Standout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Ability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Grindstone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Teaching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Research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Analytic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Clout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Authentic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Tone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Achieve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Power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791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B7BF2D-3602-466B-A7E9-5ABD50846A81}"/>
              </a:ext>
            </a:extLst>
          </p:cNvPr>
          <p:cNvSpPr txBox="1"/>
          <p:nvPr/>
        </p:nvSpPr>
        <p:spPr>
          <a:xfrm>
            <a:off x="7017746" y="5857579"/>
            <a:ext cx="361353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For publication, need to </a:t>
            </a:r>
            <a:r>
              <a:rPr lang="en-US" b="1" dirty="0"/>
              <a:t>justify</a:t>
            </a:r>
            <a:r>
              <a:rPr lang="en-US" dirty="0"/>
              <a:t> why these variables were chosen among the 97 variables available. 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D67E49FD-4573-4235-951F-E070F5610121}"/>
              </a:ext>
            </a:extLst>
          </p:cNvPr>
          <p:cNvSpPr/>
          <p:nvPr/>
        </p:nvSpPr>
        <p:spPr>
          <a:xfrm>
            <a:off x="8031295" y="1333041"/>
            <a:ext cx="182880" cy="18288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06FDE81-3F30-4C19-9BC0-FE9352F94A22}"/>
              </a:ext>
            </a:extLst>
          </p:cNvPr>
          <p:cNvSpPr/>
          <p:nvPr/>
        </p:nvSpPr>
        <p:spPr>
          <a:xfrm>
            <a:off x="9266914" y="1333041"/>
            <a:ext cx="182880" cy="1828800"/>
          </a:xfrm>
          <a:prstGeom prst="righ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64E359DE-C7E1-4A88-A857-A90EE839D4A2}"/>
              </a:ext>
            </a:extLst>
          </p:cNvPr>
          <p:cNvSpPr/>
          <p:nvPr/>
        </p:nvSpPr>
        <p:spPr>
          <a:xfrm>
            <a:off x="8122735" y="3428999"/>
            <a:ext cx="182880" cy="1429439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24EE78B0-1FA8-4D41-92A8-3922F8ABF47C}"/>
              </a:ext>
            </a:extLst>
          </p:cNvPr>
          <p:cNvSpPr/>
          <p:nvPr/>
        </p:nvSpPr>
        <p:spPr>
          <a:xfrm>
            <a:off x="9183813" y="3428999"/>
            <a:ext cx="182880" cy="1429439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D12365DF-3FFF-40E9-AFD6-2DD20938F924}"/>
              </a:ext>
            </a:extLst>
          </p:cNvPr>
          <p:cNvSpPr/>
          <p:nvPr/>
        </p:nvSpPr>
        <p:spPr>
          <a:xfrm>
            <a:off x="8122735" y="5125596"/>
            <a:ext cx="182880" cy="614192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F1C7D4C-F4DD-4DBC-8927-986EF9DECDBB}"/>
              </a:ext>
            </a:extLst>
          </p:cNvPr>
          <p:cNvSpPr/>
          <p:nvPr/>
        </p:nvSpPr>
        <p:spPr>
          <a:xfrm>
            <a:off x="9194829" y="5125596"/>
            <a:ext cx="182880" cy="614192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9F7D-3075-4700-89A2-A3F2C66C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Subjective variables were characterized by the Linguistics algorithm from both LOR and PS </a:t>
            </a:r>
          </a:p>
        </p:txBody>
      </p:sp>
    </p:spTree>
    <p:extLst>
      <p:ext uri="{BB962C8B-B14F-4D97-AF65-F5344CB8AC3E}">
        <p14:creationId xmlns:p14="http://schemas.microsoft.com/office/powerpoint/2010/main" val="1058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4E778-F97D-440A-ADDC-B696FB04D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92"/>
          <a:stretch/>
        </p:blipFill>
        <p:spPr>
          <a:xfrm>
            <a:off x="321376" y="618974"/>
            <a:ext cx="3579293" cy="3057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32A39-F5F3-4F86-B951-974A8E6DC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32"/>
          <a:stretch/>
        </p:blipFill>
        <p:spPr>
          <a:xfrm>
            <a:off x="321376" y="3761943"/>
            <a:ext cx="3565003" cy="3096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43853-064E-47B3-BE4F-159F25C1DDC1}"/>
              </a:ext>
            </a:extLst>
          </p:cNvPr>
          <p:cNvSpPr txBox="1"/>
          <p:nvPr/>
        </p:nvSpPr>
        <p:spPr>
          <a:xfrm>
            <a:off x="0" y="141044"/>
            <a:ext cx="277819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Subjective - LOR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D6D9A9-05B5-4A06-9593-2B563E9BB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33"/>
          <a:stretch/>
        </p:blipFill>
        <p:spPr>
          <a:xfrm>
            <a:off x="3900669" y="618974"/>
            <a:ext cx="5050042" cy="305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4DF553-AB04-45C8-A829-81C8B35D0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83"/>
          <a:stretch/>
        </p:blipFill>
        <p:spPr>
          <a:xfrm>
            <a:off x="3886379" y="3761942"/>
            <a:ext cx="5050042" cy="3096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7803B-45ED-45D1-B63B-E89C4E377896}"/>
              </a:ext>
            </a:extLst>
          </p:cNvPr>
          <p:cNvSpPr txBox="1"/>
          <p:nvPr/>
        </p:nvSpPr>
        <p:spPr>
          <a:xfrm>
            <a:off x="3466276" y="198933"/>
            <a:ext cx="6810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Subjective Vars in LOR w/ Multiple Testing Corrections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E9C7A-4E1A-4F96-8F57-3E21355D7C94}"/>
              </a:ext>
            </a:extLst>
          </p:cNvPr>
          <p:cNvSpPr/>
          <p:nvPr/>
        </p:nvSpPr>
        <p:spPr>
          <a:xfrm>
            <a:off x="656701" y="2021431"/>
            <a:ext cx="1033272" cy="423979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0DB15-49B4-4CF1-906D-5D51D5EC4D93}"/>
              </a:ext>
            </a:extLst>
          </p:cNvPr>
          <p:cNvSpPr/>
          <p:nvPr/>
        </p:nvSpPr>
        <p:spPr>
          <a:xfrm>
            <a:off x="5544095" y="2021433"/>
            <a:ext cx="2063635" cy="42397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35C22-A276-4A9B-8AB2-D5527F1A5932}"/>
              </a:ext>
            </a:extLst>
          </p:cNvPr>
          <p:cNvSpPr/>
          <p:nvPr/>
        </p:nvSpPr>
        <p:spPr>
          <a:xfrm>
            <a:off x="656701" y="5204469"/>
            <a:ext cx="1033272" cy="423979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574E-C788-4601-84A3-2BA79C4E787C}"/>
              </a:ext>
            </a:extLst>
          </p:cNvPr>
          <p:cNvSpPr/>
          <p:nvPr/>
        </p:nvSpPr>
        <p:spPr>
          <a:xfrm>
            <a:off x="5544095" y="5204471"/>
            <a:ext cx="2063635" cy="42397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34B298-0C3A-4A3D-AB8A-A6831D7EF95B}"/>
              </a:ext>
            </a:extLst>
          </p:cNvPr>
          <p:cNvSpPr/>
          <p:nvPr/>
        </p:nvSpPr>
        <p:spPr>
          <a:xfrm>
            <a:off x="5567738" y="1430448"/>
            <a:ext cx="1665731" cy="423978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EC88A-906C-4386-9FA0-77B49F1B213D}"/>
              </a:ext>
            </a:extLst>
          </p:cNvPr>
          <p:cNvSpPr/>
          <p:nvPr/>
        </p:nvSpPr>
        <p:spPr>
          <a:xfrm>
            <a:off x="666398" y="1425700"/>
            <a:ext cx="1033272" cy="434573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DC7A3B-DB35-456A-A066-0BCE5BCC63D6}"/>
              </a:ext>
            </a:extLst>
          </p:cNvPr>
          <p:cNvSpPr/>
          <p:nvPr/>
        </p:nvSpPr>
        <p:spPr>
          <a:xfrm>
            <a:off x="5567738" y="4601911"/>
            <a:ext cx="1665731" cy="190007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3C33E-5B7C-4349-B2CB-F835BCE0AC34}"/>
              </a:ext>
            </a:extLst>
          </p:cNvPr>
          <p:cNvSpPr/>
          <p:nvPr/>
        </p:nvSpPr>
        <p:spPr>
          <a:xfrm>
            <a:off x="666398" y="4597163"/>
            <a:ext cx="1033272" cy="194755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E1F25-AC8F-4B4E-8180-A33B5E2E460F}"/>
              </a:ext>
            </a:extLst>
          </p:cNvPr>
          <p:cNvSpPr/>
          <p:nvPr/>
        </p:nvSpPr>
        <p:spPr>
          <a:xfrm>
            <a:off x="656701" y="4808182"/>
            <a:ext cx="1033272" cy="19000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5335A6-B048-4E46-A29A-93C304C7E93E}"/>
              </a:ext>
            </a:extLst>
          </p:cNvPr>
          <p:cNvSpPr/>
          <p:nvPr/>
        </p:nvSpPr>
        <p:spPr>
          <a:xfrm>
            <a:off x="5544096" y="4808184"/>
            <a:ext cx="1817404" cy="190005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83030-6A99-4345-A8DA-2183BBCED4A5}"/>
              </a:ext>
            </a:extLst>
          </p:cNvPr>
          <p:cNvSpPr txBox="1"/>
          <p:nvPr/>
        </p:nvSpPr>
        <p:spPr>
          <a:xfrm>
            <a:off x="8871042" y="1805112"/>
            <a:ext cx="3093052" cy="486287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/>
              <a:t>Notes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Bonferroni and FDR give different results on “achieve.”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recommend reporting FDR’s result.</a:t>
            </a:r>
            <a:endParaRPr lang="en-US" sz="2000" u="sng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/>
              <a:t>Conclusion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With FDR correction, M and F applicants’ LOR differ in -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“achieve”: F &gt; 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“Authentic”: F &lt; 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“Clout”: F &gt;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FAE99-E387-4A41-AE24-2D2FE5AFBDAF}"/>
              </a:ext>
            </a:extLst>
          </p:cNvPr>
          <p:cNvSpPr txBox="1"/>
          <p:nvPr/>
        </p:nvSpPr>
        <p:spPr>
          <a:xfrm>
            <a:off x="9095667" y="996106"/>
            <a:ext cx="264380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Group 1 female (n1 = 187)</a:t>
            </a:r>
          </a:p>
          <a:p>
            <a:r>
              <a:rPr lang="en-US" dirty="0"/>
              <a:t>Group 2 male (n2 = 289)</a:t>
            </a:r>
          </a:p>
        </p:txBody>
      </p:sp>
    </p:spTree>
    <p:extLst>
      <p:ext uri="{BB962C8B-B14F-4D97-AF65-F5344CB8AC3E}">
        <p14:creationId xmlns:p14="http://schemas.microsoft.com/office/powerpoint/2010/main" val="13619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3A52-3027-44F7-AA60-91D3718D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Take correlation among </a:t>
            </a:r>
            <a:r>
              <a:rPr lang="en-US" sz="3600" dirty="0">
                <a:ea typeface="PMingLiU" panose="02020500000000000000" pitchFamily="18" charset="-120"/>
                <a:cs typeface="Times New Roman" panose="02020603050405020304" pitchFamily="18" charset="0"/>
              </a:rPr>
              <a:t>predictor variables into account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9257-60F3-42EA-AA7C-1F6A5035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524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can reasonably assume that the predictor variables are correlated to some extent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Important to take correlation into account – regression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Questions answered by the model</a:t>
            </a:r>
          </a:p>
          <a:p>
            <a:pPr lvl="1"/>
            <a:r>
              <a:rPr lang="en-US" dirty="0"/>
              <a:t>Does any X differ significantly between male and female? If so, which one(s)? </a:t>
            </a:r>
          </a:p>
          <a:p>
            <a:pPr marL="0" indent="0">
              <a:buNone/>
            </a:pPr>
            <a:r>
              <a:rPr lang="en-US" dirty="0"/>
              <a:t>Brief summary of the operations done: </a:t>
            </a:r>
          </a:p>
          <a:p>
            <a:r>
              <a:rPr lang="en-US" sz="2400" dirty="0"/>
              <a:t>Perform repeated regressions</a:t>
            </a:r>
          </a:p>
          <a:p>
            <a:r>
              <a:rPr lang="en-US" sz="2400" dirty="0"/>
              <a:t>Calculate the FDR with </a:t>
            </a:r>
            <a:r>
              <a:rPr lang="en-US" sz="2400" dirty="0" err="1"/>
              <a:t>Benjamini</a:t>
            </a:r>
            <a:r>
              <a:rPr lang="en-US" sz="2400" dirty="0"/>
              <a:t> &amp; Hochberg correction</a:t>
            </a:r>
          </a:p>
          <a:p>
            <a:r>
              <a:rPr lang="en-US" sz="2400" dirty="0"/>
              <a:t>Find which variables should be retained for or excluded from further multivariate analysis according to their corrected p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1561</Words>
  <Application>Microsoft Office PowerPoint</Application>
  <PresentationFormat>Widescreen</PresentationFormat>
  <Paragraphs>239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Roboto</vt:lpstr>
      <vt:lpstr>Wingdings</vt:lpstr>
      <vt:lpstr>Office Theme</vt:lpstr>
      <vt:lpstr>ERAS Linguistics Statistical Analyses</vt:lpstr>
      <vt:lpstr>Task 1: Check whether the t tests were done correctly. </vt:lpstr>
      <vt:lpstr>Why correct for multiple testing?</vt:lpstr>
      <vt:lpstr>Approach 1: Bonferroni to control for FWER</vt:lpstr>
      <vt:lpstr>Approach 2: Benjamini-Hochberg to control for FDR</vt:lpstr>
      <vt:lpstr>PowerPoint Presentation</vt:lpstr>
      <vt:lpstr>2020-21 Dataset</vt:lpstr>
      <vt:lpstr>PowerPoint Presentation</vt:lpstr>
      <vt:lpstr>Take correlation among predictor variables into account</vt:lpstr>
      <vt:lpstr>PowerPoint Presentation</vt:lpstr>
      <vt:lpstr>PowerPoint Presentation</vt:lpstr>
      <vt:lpstr>PowerPoint Presentation</vt:lpstr>
      <vt:lpstr>PowerPoint Presentation</vt:lpstr>
      <vt:lpstr>2019-2020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Ho</dc:creator>
  <cp:lastModifiedBy>Tiffany Ho</cp:lastModifiedBy>
  <cp:revision>17</cp:revision>
  <dcterms:created xsi:type="dcterms:W3CDTF">2022-01-23T22:10:05Z</dcterms:created>
  <dcterms:modified xsi:type="dcterms:W3CDTF">2022-02-10T03:56:49Z</dcterms:modified>
</cp:coreProperties>
</file>