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28" r:id="rId3"/>
    <p:sldId id="263" r:id="rId4"/>
    <p:sldId id="334" r:id="rId5"/>
    <p:sldId id="333" r:id="rId6"/>
    <p:sldId id="295" r:id="rId7"/>
    <p:sldId id="319" r:id="rId8"/>
    <p:sldId id="320" r:id="rId9"/>
    <p:sldId id="303" r:id="rId10"/>
    <p:sldId id="301" r:id="rId11"/>
    <p:sldId id="302" r:id="rId12"/>
    <p:sldId id="321" r:id="rId13"/>
    <p:sldId id="269" r:id="rId14"/>
    <p:sldId id="324" r:id="rId15"/>
    <p:sldId id="323" r:id="rId16"/>
    <p:sldId id="305" r:id="rId17"/>
    <p:sldId id="307" r:id="rId18"/>
    <p:sldId id="306" r:id="rId19"/>
    <p:sldId id="308" r:id="rId20"/>
    <p:sldId id="314" r:id="rId21"/>
    <p:sldId id="270" r:id="rId22"/>
    <p:sldId id="325" r:id="rId23"/>
    <p:sldId id="327" r:id="rId24"/>
    <p:sldId id="310" r:id="rId25"/>
    <p:sldId id="329" r:id="rId26"/>
    <p:sldId id="332" r:id="rId27"/>
    <p:sldId id="284" r:id="rId28"/>
    <p:sldId id="298" r:id="rId29"/>
    <p:sldId id="335" r:id="rId30"/>
    <p:sldId id="331" r:id="rId31"/>
    <p:sldId id="311" r:id="rId32"/>
    <p:sldId id="312" r:id="rId33"/>
    <p:sldId id="31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0958" autoAdjust="0"/>
  </p:normalViewPr>
  <p:slideViewPr>
    <p:cSldViewPr snapToGrid="0">
      <p:cViewPr varScale="1">
        <p:scale>
          <a:sx n="61" d="100"/>
          <a:sy n="61"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E9BE5-1E5C-40BC-8B8B-138879D63244}" type="datetimeFigureOut">
              <a:rPr lang="en-US" smtClean="0"/>
              <a:t>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DB6A6-63F1-4F42-A819-9DF713235B81}" type="slidenum">
              <a:rPr lang="en-US" smtClean="0"/>
              <a:t>‹#›</a:t>
            </a:fld>
            <a:endParaRPr lang="en-US"/>
          </a:p>
        </p:txBody>
      </p:sp>
    </p:spTree>
    <p:extLst>
      <p:ext uri="{BB962C8B-B14F-4D97-AF65-F5344CB8AC3E}">
        <p14:creationId xmlns:p14="http://schemas.microsoft.com/office/powerpoint/2010/main" val="36571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tisticsbyjim.com/glossary/outlier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statisticsbyjim.com/hypothesis-testing/nonparametric-parametric-tests/" TargetMode="External"/><Relationship Id="rId5" Type="http://schemas.openxmlformats.org/officeDocument/2006/relationships/hyperlink" Target="https://statisticsbyjim.com/glossary/sample/" TargetMode="External"/><Relationship Id="rId4" Type="http://schemas.openxmlformats.org/officeDocument/2006/relationships/hyperlink" Target="https://statisticsbyjim.com/glossary/pow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statistics, it’s usually assumed that there’s a set of variables that we are interested in. Once we determine that, we do multiple hypotheses and control FDR rate. The variables to test should be pre-determined BEFORE statistical analyses and shouldn’t be adjusted based on some pre-liminary tests. </a:t>
            </a:r>
          </a:p>
        </p:txBody>
      </p:sp>
      <p:sp>
        <p:nvSpPr>
          <p:cNvPr id="4" name="Slide Number Placeholder 3"/>
          <p:cNvSpPr>
            <a:spLocks noGrp="1"/>
          </p:cNvSpPr>
          <p:nvPr>
            <p:ph type="sldNum" sz="quarter" idx="5"/>
          </p:nvPr>
        </p:nvSpPr>
        <p:spPr/>
        <p:txBody>
          <a:bodyPr/>
          <a:lstStyle/>
          <a:p>
            <a:fld id="{DA0DB6A6-63F1-4F42-A819-9DF713235B81}" type="slidenum">
              <a:rPr lang="en-US" smtClean="0"/>
              <a:t>3</a:t>
            </a:fld>
            <a:endParaRPr lang="en-US"/>
          </a:p>
        </p:txBody>
      </p:sp>
    </p:spTree>
    <p:extLst>
      <p:ext uri="{BB962C8B-B14F-4D97-AF65-F5344CB8AC3E}">
        <p14:creationId xmlns:p14="http://schemas.microsoft.com/office/powerpoint/2010/main" val="271893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 remove outliers and how to analyze data when they are present? </a:t>
            </a:r>
          </a:p>
          <a:p>
            <a:endParaRPr lang="en-US" dirty="0"/>
          </a:p>
          <a:p>
            <a:pPr marL="0" marR="0">
              <a:lnSpc>
                <a:spcPct val="107000"/>
              </a:lnSpc>
              <a:spcBef>
                <a:spcPts val="0"/>
              </a:spcBef>
              <a:spcAft>
                <a:spcPts val="1950"/>
              </a:spcAft>
            </a:pP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Outliers</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can distort statistical analyses and violate their assumptions. Resisting the temptation to remove outliers inappropriately can be difficult. Outliers increase the variability in your data, which decreases statistical </a:t>
            </a: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4"/>
              </a:rPr>
              <a:t>power</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Consequently, excluding outliers can cause your results to become statistically significant.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lnSpc>
                <a:spcPct val="107000"/>
              </a:lnSpc>
              <a:spcBef>
                <a:spcPts val="0"/>
              </a:spcBef>
              <a:spcAft>
                <a:spcPts val="1950"/>
              </a:spcAft>
            </a:pPr>
            <a:endPar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1950"/>
              </a:spcAft>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However, removing outliers is legitimate only for specific reasons. If the outlier in question is:</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 measurement / data entry error: correct the error if possible. If you can’t fix it, remove that observation because you know it’s incorrect.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Not a part of the population you are studying (i.e., unusual properties or conditions), you can legitimately remove the outlier.</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800100" marR="0" lvl="1" indent="-342900">
              <a:lnSpc>
                <a:spcPct val="107000"/>
              </a:lnSpc>
              <a:spcBef>
                <a:spcPts val="0"/>
              </a:spcBef>
              <a:spcAft>
                <a:spcPts val="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you must be able to attribute a specific cause or reason for why that </a:t>
            </a: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5"/>
              </a:rPr>
              <a:t>sample</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item does not fit your target population.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 natural part of the population you are studying, you should not remove it.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800100" marR="0" lvl="1" indent="-342900">
              <a:lnSpc>
                <a:spcPct val="107000"/>
              </a:lnSpc>
              <a:spcBef>
                <a:spcPts val="0"/>
              </a:spcBef>
              <a:spcAft>
                <a:spcPts val="195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All data distributions have a spread of values. Extreme values can occur, but they have lower probabilities. If your sample size is large enough, you’re bound to obtain unusual values. In a normal distribution, approximately 1 in 340 observations will be at least three standard deviations away from the mean. However, random chance might include extreme values in smaller datasets! In other words, the process or population you’re studying might produce weird values naturally. There’s nothing wrong with these data points. They’re unusual, but they are a normal part of the data distribution.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marR="0" lvl="1" indent="-342900">
              <a:lnSpc>
                <a:spcPct val="107000"/>
              </a:lnSpc>
              <a:spcBef>
                <a:spcPts val="0"/>
              </a:spcBef>
              <a:spcAft>
                <a:spcPts val="195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If there is no justifiable reason to remove that point, we should leave it in even when the data point is influential. It’s bad practice to remove data points simply to produce a better fitting model or statistically significant results.</a:t>
            </a:r>
            <a:endParaRPr lang="en-US" dirty="0"/>
          </a:p>
          <a:p>
            <a:endParaRPr lang="en-US" dirty="0"/>
          </a:p>
          <a:p>
            <a:r>
              <a:rPr lang="en-US" b="0" i="0" u="none" strike="noStrike" dirty="0">
                <a:solidFill>
                  <a:srgbClr val="27968B"/>
                </a:solidFill>
                <a:effectLst/>
                <a:latin typeface="droid sans"/>
                <a:hlinkClick r:id="rId6"/>
              </a:rPr>
              <a:t>Nonparametric hypothesis tests are robust to outliers</a:t>
            </a:r>
            <a:r>
              <a:rPr lang="en-US" b="0" i="0" u="none" strike="noStrike" dirty="0">
                <a:solidFill>
                  <a:srgbClr val="767673"/>
                </a:solidFill>
                <a:effectLst/>
                <a:latin typeface="droid sans"/>
              </a:rPr>
              <a:t> -</a:t>
            </a:r>
            <a:r>
              <a:rPr lang="en-US" b="0" i="0" dirty="0">
                <a:solidFill>
                  <a:srgbClr val="767673"/>
                </a:solidFill>
                <a:effectLst/>
                <a:latin typeface="droid sans"/>
              </a:rPr>
              <a:t> outliers won’t necessarily violate their assumptions or distort their results.</a:t>
            </a:r>
            <a:endParaRPr lang="en-US" dirty="0"/>
          </a:p>
          <a:p>
            <a:r>
              <a:rPr lang="en-US" dirty="0"/>
              <a:t>https://statisticsbyjim.com/basics/remove-outliers/#:~:text=Removing%20outliers%20is%20legitimate%20only,area%20and%20data%20collection%20process.&amp;text=Outliers%20increase%20the%20variability%20in,results%20to%20become%20statistically%20significant.</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9</a:t>
            </a:fld>
            <a:endParaRPr lang="en-US"/>
          </a:p>
        </p:txBody>
      </p:sp>
    </p:spTree>
    <p:extLst>
      <p:ext uri="{BB962C8B-B14F-4D97-AF65-F5344CB8AC3E}">
        <p14:creationId xmlns:p14="http://schemas.microsoft.com/office/powerpoint/2010/main" val="55862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non parametric when normal – </a:t>
            </a:r>
          </a:p>
          <a:p>
            <a:pPr marL="228600" indent="-228600">
              <a:buFont typeface="+mj-lt"/>
              <a:buAutoNum type="arabicPeriod"/>
            </a:pPr>
            <a:r>
              <a:rPr lang="en-US" dirty="0"/>
              <a:t>https://stats.stackexchange.com/questions/376394/what-will-happen-if-i-use-a-nonparametric-test-with-normally-distributed-data</a:t>
            </a:r>
          </a:p>
          <a:p>
            <a:pPr marL="228600" indent="-228600">
              <a:buFont typeface="+mj-lt"/>
              <a:buAutoNum type="arabicPeriod"/>
            </a:pPr>
            <a:r>
              <a:rPr lang="en-US" dirty="0"/>
              <a:t>https://www.analyticsvidhya.com/blog/2017/11/a-guide-to-conduct-analysis-using-non-parametric-tests/</a:t>
            </a:r>
          </a:p>
        </p:txBody>
      </p:sp>
      <p:sp>
        <p:nvSpPr>
          <p:cNvPr id="4" name="Slide Number Placeholder 3"/>
          <p:cNvSpPr>
            <a:spLocks noGrp="1"/>
          </p:cNvSpPr>
          <p:nvPr>
            <p:ph type="sldNum" sz="quarter" idx="5"/>
          </p:nvPr>
        </p:nvSpPr>
        <p:spPr/>
        <p:txBody>
          <a:bodyPr/>
          <a:lstStyle/>
          <a:p>
            <a:fld id="{DA0DB6A6-63F1-4F42-A819-9DF713235B81}" type="slidenum">
              <a:rPr lang="en-US" smtClean="0"/>
              <a:t>10</a:t>
            </a:fld>
            <a:endParaRPr lang="en-US"/>
          </a:p>
        </p:txBody>
      </p:sp>
    </p:spTree>
    <p:extLst>
      <p:ext uri="{BB962C8B-B14F-4D97-AF65-F5344CB8AC3E}">
        <p14:creationId xmlns:p14="http://schemas.microsoft.com/office/powerpoint/2010/main" val="384038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Levene</a:t>
            </a:r>
            <a:r>
              <a:rPr lang="en-US" dirty="0"/>
              <a:t> test: equality of variances</a:t>
            </a:r>
          </a:p>
          <a:p>
            <a:r>
              <a:rPr lang="en-US" dirty="0"/>
              <a:t>p &gt; 0.05 -&gt; equal variance -&gt; use Student t-test</a:t>
            </a:r>
          </a:p>
        </p:txBody>
      </p:sp>
      <p:sp>
        <p:nvSpPr>
          <p:cNvPr id="4" name="Slide Number Placeholder 3"/>
          <p:cNvSpPr>
            <a:spLocks noGrp="1"/>
          </p:cNvSpPr>
          <p:nvPr>
            <p:ph type="sldNum" sz="quarter" idx="5"/>
          </p:nvPr>
        </p:nvSpPr>
        <p:spPr/>
        <p:txBody>
          <a:bodyPr/>
          <a:lstStyle/>
          <a:p>
            <a:fld id="{DA0DB6A6-63F1-4F42-A819-9DF713235B81}" type="slidenum">
              <a:rPr lang="en-US" smtClean="0"/>
              <a:t>17</a:t>
            </a:fld>
            <a:endParaRPr lang="en-US"/>
          </a:p>
        </p:txBody>
      </p:sp>
    </p:spTree>
    <p:extLst>
      <p:ext uri="{BB962C8B-B14F-4D97-AF65-F5344CB8AC3E}">
        <p14:creationId xmlns:p14="http://schemas.microsoft.com/office/powerpoint/2010/main" val="410263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pPr marL="171450" indent="-171450">
              <a:buFontTx/>
              <a:buChar char="-"/>
            </a:pPr>
            <a:r>
              <a:rPr lang="en-US" dirty="0"/>
              <a:t>Remove outliers in step scores </a:t>
            </a:r>
          </a:p>
          <a:p>
            <a:pPr marL="171450" indent="-171450">
              <a:buFontTx/>
              <a:buChar char="-"/>
            </a:pPr>
            <a:r>
              <a:rPr lang="en-US" dirty="0"/>
              <a:t>cutoffs: 190, 200, 210, 220,…, 240</a:t>
            </a:r>
          </a:p>
          <a:p>
            <a:pPr marL="171450" indent="-171450">
              <a:buFontTx/>
              <a:buChar char="-"/>
            </a:pPr>
            <a:r>
              <a:rPr lang="en-US" dirty="0"/>
              <a:t>Subset analysis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27</a:t>
            </a:fld>
            <a:endParaRPr lang="en-US"/>
          </a:p>
        </p:txBody>
      </p:sp>
    </p:spTree>
    <p:extLst>
      <p:ext uri="{BB962C8B-B14F-4D97-AF65-F5344CB8AC3E}">
        <p14:creationId xmlns:p14="http://schemas.microsoft.com/office/powerpoint/2010/main" val="66985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850A-F35C-4ECF-BADB-542792598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765A3-91A1-4F21-8061-AE11490ED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D6A397-63FB-491E-9E61-F3063A3C1E46}"/>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5" name="Footer Placeholder 4">
            <a:extLst>
              <a:ext uri="{FF2B5EF4-FFF2-40B4-BE49-F238E27FC236}">
                <a16:creationId xmlns:a16="http://schemas.microsoft.com/office/drawing/2014/main" id="{DA60C8CB-645E-40DC-A64F-9B8F955EF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0E8C6-F343-4D9D-B090-90A86E8DAC8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39364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FCE-D4B3-432B-B570-98AFA49EE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F04A1-BCFE-47E5-B420-CF80087C6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21043-AA4D-4378-9AE9-A96910E443A2}"/>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5" name="Footer Placeholder 4">
            <a:extLst>
              <a:ext uri="{FF2B5EF4-FFF2-40B4-BE49-F238E27FC236}">
                <a16:creationId xmlns:a16="http://schemas.microsoft.com/office/drawing/2014/main" id="{4F244D60-82C3-4E3C-9C0F-BC4CBDE55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CF07E-CBCC-42AC-9E60-383FA13836B8}"/>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5888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12AC1-4268-4612-8C70-12A046955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275C93-C0C3-4AA9-BD85-C0355EE52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6582-8E03-4771-A51C-186A99D29152}"/>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5" name="Footer Placeholder 4">
            <a:extLst>
              <a:ext uri="{FF2B5EF4-FFF2-40B4-BE49-F238E27FC236}">
                <a16:creationId xmlns:a16="http://schemas.microsoft.com/office/drawing/2014/main" id="{45BB899F-3DAE-4752-8C80-916915A8B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FF9F6-F7E7-4927-AB1D-0F2AD569A5B2}"/>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51272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3D97-00BD-4C66-ACC1-E0043D0FA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624FB-758F-4FDA-868B-5B66369D8D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72A85-1A94-4D78-8C00-24DADBF03F3E}"/>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5" name="Footer Placeholder 4">
            <a:extLst>
              <a:ext uri="{FF2B5EF4-FFF2-40B4-BE49-F238E27FC236}">
                <a16:creationId xmlns:a16="http://schemas.microsoft.com/office/drawing/2014/main" id="{D27DAA20-6F68-493E-BDA1-0732A547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213C6-C67D-4BDF-8647-7CB69812111D}"/>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400635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E6E2-8E2C-409E-AC2E-D6082BA4A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8013F-6A3B-4623-A580-5E1ABFEB94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556A7-BE59-4467-935B-B4AF5BF52F15}"/>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5" name="Footer Placeholder 4">
            <a:extLst>
              <a:ext uri="{FF2B5EF4-FFF2-40B4-BE49-F238E27FC236}">
                <a16:creationId xmlns:a16="http://schemas.microsoft.com/office/drawing/2014/main" id="{4C442BBA-0FE3-45E7-9D04-4EAE42338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17C7-941F-4983-8343-C64E948EB98B}"/>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9703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B0D5-00E1-4E68-A2B8-452BB1C11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88F39-FA56-44FC-AE68-2691EDBDD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692D4-EBA3-480A-954B-385DF54F6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A463E-A1BB-4088-8E1C-23003ACC0BD9}"/>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6" name="Footer Placeholder 5">
            <a:extLst>
              <a:ext uri="{FF2B5EF4-FFF2-40B4-BE49-F238E27FC236}">
                <a16:creationId xmlns:a16="http://schemas.microsoft.com/office/drawing/2014/main" id="{BEE46726-EE0E-494A-8441-E8E21AF97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0888A-D6EF-4CE1-86DB-F311F510A29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09701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B7E4-E38C-447A-9E16-4311E7EA8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2C5A9-D20D-4E32-9F87-EAC9287F9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09A04-1168-4323-9CF3-7A080F23E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42E4F-57EA-4BA5-9A7D-7DE9F1DBE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B5379-409C-474F-A392-E21581852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372E3-078F-4EBA-9947-18BF625FD948}"/>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8" name="Footer Placeholder 7">
            <a:extLst>
              <a:ext uri="{FF2B5EF4-FFF2-40B4-BE49-F238E27FC236}">
                <a16:creationId xmlns:a16="http://schemas.microsoft.com/office/drawing/2014/main" id="{3E2329F3-78DE-466C-BACC-F20E1F767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3F9165-DCEA-428B-944F-8C0C6D76300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80452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C351-B984-4AAC-A584-50302F286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A277B-EAA5-4DF7-B4D9-3E62F8E23D20}"/>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4" name="Footer Placeholder 3">
            <a:extLst>
              <a:ext uri="{FF2B5EF4-FFF2-40B4-BE49-F238E27FC236}">
                <a16:creationId xmlns:a16="http://schemas.microsoft.com/office/drawing/2014/main" id="{E24177F7-C943-4AED-B022-851F732F0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808D48-5C60-42A2-BFF7-CF309AED0F1A}"/>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7118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94AF8-FA18-4962-8D2D-11B5316B9010}"/>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3" name="Footer Placeholder 2">
            <a:extLst>
              <a:ext uri="{FF2B5EF4-FFF2-40B4-BE49-F238E27FC236}">
                <a16:creationId xmlns:a16="http://schemas.microsoft.com/office/drawing/2014/main" id="{CE3FF0A7-1C72-44FB-A6F8-6ABA6AB30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91BE-A407-4FDB-80E8-4DB8FFC8C20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925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429-907E-4A3E-91C2-25161511F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1B18-7D07-4C2D-801E-3001E285F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88AF4-4EAD-4488-8B8A-64D62B652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5891D-62E3-448C-B59B-8ACBFD7D91C5}"/>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6" name="Footer Placeholder 5">
            <a:extLst>
              <a:ext uri="{FF2B5EF4-FFF2-40B4-BE49-F238E27FC236}">
                <a16:creationId xmlns:a16="http://schemas.microsoft.com/office/drawing/2014/main" id="{069C9848-5AEE-4DEA-8B4C-799619C22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42B50-823B-42F1-959F-8A945996E9E7}"/>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171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ED4E-7BE7-4D62-9B2E-A9266025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51D4C-07BB-42C2-BB4C-66CDC9362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1A18B5-D250-4B9C-B13E-57F49F41D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276AA-9B5C-4003-A666-8332891777A5}"/>
              </a:ext>
            </a:extLst>
          </p:cNvPr>
          <p:cNvSpPr>
            <a:spLocks noGrp="1"/>
          </p:cNvSpPr>
          <p:nvPr>
            <p:ph type="dt" sz="half" idx="10"/>
          </p:nvPr>
        </p:nvSpPr>
        <p:spPr/>
        <p:txBody>
          <a:bodyPr/>
          <a:lstStyle/>
          <a:p>
            <a:fld id="{3FADF09A-9CE9-4645-B226-E7AAD1D0AFC8}" type="datetimeFigureOut">
              <a:rPr lang="en-US" smtClean="0"/>
              <a:t>2/26/2022</a:t>
            </a:fld>
            <a:endParaRPr lang="en-US"/>
          </a:p>
        </p:txBody>
      </p:sp>
      <p:sp>
        <p:nvSpPr>
          <p:cNvPr id="6" name="Footer Placeholder 5">
            <a:extLst>
              <a:ext uri="{FF2B5EF4-FFF2-40B4-BE49-F238E27FC236}">
                <a16:creationId xmlns:a16="http://schemas.microsoft.com/office/drawing/2014/main" id="{A2B8ABD5-348B-4E2B-8DC2-FB235BB6E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4AAD6-8052-436E-9CD2-F10A4E2D537E}"/>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97844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DC146-E599-4709-AFDE-CB5545F68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A9442-DF37-4EBB-9F2E-34C63D06A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A143-DBE3-4BB5-9E1A-DE6A0D9B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F09A-9CE9-4645-B226-E7AAD1D0AFC8}" type="datetimeFigureOut">
              <a:rPr lang="en-US" smtClean="0"/>
              <a:t>2/26/2022</a:t>
            </a:fld>
            <a:endParaRPr lang="en-US"/>
          </a:p>
        </p:txBody>
      </p:sp>
      <p:sp>
        <p:nvSpPr>
          <p:cNvPr id="5" name="Footer Placeholder 4">
            <a:extLst>
              <a:ext uri="{FF2B5EF4-FFF2-40B4-BE49-F238E27FC236}">
                <a16:creationId xmlns:a16="http://schemas.microsoft.com/office/drawing/2014/main" id="{5F65E9C8-6017-435C-BE0E-2DB76CF3F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D72AC-79C3-4640-88DD-7D5E0318F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2F2EE-021D-4619-A236-A96537AC287E}" type="slidenum">
              <a:rPr lang="en-US" smtClean="0"/>
              <a:t>‹#›</a:t>
            </a:fld>
            <a:endParaRPr lang="en-US"/>
          </a:p>
        </p:txBody>
      </p:sp>
    </p:spTree>
    <p:extLst>
      <p:ext uri="{BB962C8B-B14F-4D97-AF65-F5344CB8AC3E}">
        <p14:creationId xmlns:p14="http://schemas.microsoft.com/office/powerpoint/2010/main" val="53906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5E45-A966-4D5D-A9F9-4058B6CA03E4}"/>
              </a:ext>
            </a:extLst>
          </p:cNvPr>
          <p:cNvSpPr>
            <a:spLocks noGrp="1"/>
          </p:cNvSpPr>
          <p:nvPr>
            <p:ph type="ctrTitle"/>
          </p:nvPr>
        </p:nvSpPr>
        <p:spPr/>
        <p:txBody>
          <a:bodyPr/>
          <a:lstStyle/>
          <a:p>
            <a:r>
              <a:rPr lang="en-US" sz="5400" dirty="0"/>
              <a:t>ERAS Linguistics</a:t>
            </a:r>
            <a:br>
              <a:rPr lang="en-US" dirty="0"/>
            </a:br>
            <a:r>
              <a:rPr lang="en-US" dirty="0"/>
              <a:t>Statistical Analyses</a:t>
            </a:r>
          </a:p>
        </p:txBody>
      </p:sp>
      <p:sp>
        <p:nvSpPr>
          <p:cNvPr id="3" name="Subtitle 2">
            <a:extLst>
              <a:ext uri="{FF2B5EF4-FFF2-40B4-BE49-F238E27FC236}">
                <a16:creationId xmlns:a16="http://schemas.microsoft.com/office/drawing/2014/main" id="{B4D8CADA-76AE-42D4-8720-567BABCC444F}"/>
              </a:ext>
            </a:extLst>
          </p:cNvPr>
          <p:cNvSpPr>
            <a:spLocks noGrp="1"/>
          </p:cNvSpPr>
          <p:nvPr>
            <p:ph type="subTitle" idx="1"/>
          </p:nvPr>
        </p:nvSpPr>
        <p:spPr/>
        <p:txBody>
          <a:bodyPr>
            <a:normAutofit/>
          </a:bodyPr>
          <a:lstStyle/>
          <a:p>
            <a:endParaRPr lang="en-US" sz="2800" dirty="0"/>
          </a:p>
          <a:p>
            <a:r>
              <a:rPr lang="en-US" sz="3600" dirty="0"/>
              <a:t>2/16/22</a:t>
            </a:r>
          </a:p>
        </p:txBody>
      </p:sp>
    </p:spTree>
    <p:extLst>
      <p:ext uri="{BB962C8B-B14F-4D97-AF65-F5344CB8AC3E}">
        <p14:creationId xmlns:p14="http://schemas.microsoft.com/office/powerpoint/2010/main" val="18418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FA8B57-3614-4FC0-BFD8-1D064A64FAA4}"/>
              </a:ext>
            </a:extLst>
          </p:cNvPr>
          <p:cNvPicPr>
            <a:picLocks noChangeAspect="1"/>
          </p:cNvPicPr>
          <p:nvPr/>
        </p:nvPicPr>
        <p:blipFill>
          <a:blip r:embed="rId3"/>
          <a:stretch>
            <a:fillRect/>
          </a:stretch>
        </p:blipFill>
        <p:spPr>
          <a:xfrm>
            <a:off x="719348" y="284172"/>
            <a:ext cx="9888330" cy="2867425"/>
          </a:xfrm>
          <a:prstGeom prst="rect">
            <a:avLst/>
          </a:prstGeom>
        </p:spPr>
      </p:pic>
      <p:pic>
        <p:nvPicPr>
          <p:cNvPr id="9" name="Picture 8">
            <a:extLst>
              <a:ext uri="{FF2B5EF4-FFF2-40B4-BE49-F238E27FC236}">
                <a16:creationId xmlns:a16="http://schemas.microsoft.com/office/drawing/2014/main" id="{BE040BDD-415C-4B8B-8E5A-29BD03A58DCE}"/>
              </a:ext>
            </a:extLst>
          </p:cNvPr>
          <p:cNvPicPr>
            <a:picLocks noChangeAspect="1"/>
          </p:cNvPicPr>
          <p:nvPr/>
        </p:nvPicPr>
        <p:blipFill>
          <a:blip r:embed="rId4"/>
          <a:stretch>
            <a:fillRect/>
          </a:stretch>
        </p:blipFill>
        <p:spPr>
          <a:xfrm>
            <a:off x="617579" y="3459823"/>
            <a:ext cx="9888330" cy="2953162"/>
          </a:xfrm>
          <a:prstGeom prst="rect">
            <a:avLst/>
          </a:prstGeom>
        </p:spPr>
      </p:pic>
      <p:sp>
        <p:nvSpPr>
          <p:cNvPr id="4" name="Rectangle 3">
            <a:extLst>
              <a:ext uri="{FF2B5EF4-FFF2-40B4-BE49-F238E27FC236}">
                <a16:creationId xmlns:a16="http://schemas.microsoft.com/office/drawing/2014/main" id="{651376CA-695C-46FF-8BD9-02F13D3D5FAD}"/>
              </a:ext>
            </a:extLst>
          </p:cNvPr>
          <p:cNvSpPr/>
          <p:nvPr/>
        </p:nvSpPr>
        <p:spPr>
          <a:xfrm>
            <a:off x="1057662" y="2682635"/>
            <a:ext cx="8458478" cy="23068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BF6C8C-2D54-4041-B188-FD5E5389910A}"/>
              </a:ext>
            </a:extLst>
          </p:cNvPr>
          <p:cNvSpPr/>
          <p:nvPr/>
        </p:nvSpPr>
        <p:spPr>
          <a:xfrm>
            <a:off x="954880" y="4705718"/>
            <a:ext cx="8458478" cy="23068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E7F3703-732D-4440-8C17-2DB94E04FED6}"/>
              </a:ext>
            </a:extLst>
          </p:cNvPr>
          <p:cNvSpPr/>
          <p:nvPr/>
        </p:nvSpPr>
        <p:spPr>
          <a:xfrm>
            <a:off x="954880" y="5906463"/>
            <a:ext cx="8458478" cy="23068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1D6E87-BF87-4488-80C1-8DE8FA3226C6}"/>
              </a:ext>
            </a:extLst>
          </p:cNvPr>
          <p:cNvSpPr txBox="1"/>
          <p:nvPr/>
        </p:nvSpPr>
        <p:spPr>
          <a:xfrm>
            <a:off x="10662414" y="284172"/>
            <a:ext cx="1529586" cy="369332"/>
          </a:xfrm>
          <a:prstGeom prst="rect">
            <a:avLst/>
          </a:prstGeom>
          <a:solidFill>
            <a:schemeClr val="bg2"/>
          </a:solidFill>
        </p:spPr>
        <p:txBody>
          <a:bodyPr wrap="none" rtlCol="0">
            <a:spAutoFit/>
          </a:bodyPr>
          <a:lstStyle/>
          <a:p>
            <a:r>
              <a:rPr lang="en-US" dirty="0"/>
              <a:t>Combined Obj</a:t>
            </a:r>
          </a:p>
        </p:txBody>
      </p:sp>
    </p:spTree>
    <p:extLst>
      <p:ext uri="{BB962C8B-B14F-4D97-AF65-F5344CB8AC3E}">
        <p14:creationId xmlns:p14="http://schemas.microsoft.com/office/powerpoint/2010/main" val="90930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8FA619-2F86-41A0-A795-ACBA9F0B3CF1}"/>
              </a:ext>
            </a:extLst>
          </p:cNvPr>
          <p:cNvPicPr>
            <a:picLocks noGrp="1" noChangeAspect="1"/>
          </p:cNvPicPr>
          <p:nvPr>
            <p:ph idx="1"/>
          </p:nvPr>
        </p:nvPicPr>
        <p:blipFill>
          <a:blip r:embed="rId2"/>
          <a:stretch>
            <a:fillRect/>
          </a:stretch>
        </p:blipFill>
        <p:spPr>
          <a:xfrm>
            <a:off x="650420" y="3557215"/>
            <a:ext cx="8811855" cy="3115110"/>
          </a:xfrm>
        </p:spPr>
      </p:pic>
      <p:pic>
        <p:nvPicPr>
          <p:cNvPr id="4" name="Picture 3">
            <a:extLst>
              <a:ext uri="{FF2B5EF4-FFF2-40B4-BE49-F238E27FC236}">
                <a16:creationId xmlns:a16="http://schemas.microsoft.com/office/drawing/2014/main" id="{F60469B6-63CF-430B-BDDC-195097CDD3AC}"/>
              </a:ext>
            </a:extLst>
          </p:cNvPr>
          <p:cNvPicPr>
            <a:picLocks noChangeAspect="1"/>
          </p:cNvPicPr>
          <p:nvPr/>
        </p:nvPicPr>
        <p:blipFill>
          <a:blip r:embed="rId3"/>
          <a:stretch>
            <a:fillRect/>
          </a:stretch>
        </p:blipFill>
        <p:spPr>
          <a:xfrm>
            <a:off x="650420" y="204728"/>
            <a:ext cx="8735644" cy="3096057"/>
          </a:xfrm>
          <a:prstGeom prst="rect">
            <a:avLst/>
          </a:prstGeom>
        </p:spPr>
      </p:pic>
      <p:sp>
        <p:nvSpPr>
          <p:cNvPr id="5" name="TextBox 4">
            <a:extLst>
              <a:ext uri="{FF2B5EF4-FFF2-40B4-BE49-F238E27FC236}">
                <a16:creationId xmlns:a16="http://schemas.microsoft.com/office/drawing/2014/main" id="{81367A2A-C1DC-429B-82A2-BA22073B4932}"/>
              </a:ext>
            </a:extLst>
          </p:cNvPr>
          <p:cNvSpPr txBox="1"/>
          <p:nvPr/>
        </p:nvSpPr>
        <p:spPr>
          <a:xfrm>
            <a:off x="8840424" y="4266956"/>
            <a:ext cx="2701156" cy="2031325"/>
          </a:xfrm>
          <a:prstGeom prst="rect">
            <a:avLst/>
          </a:prstGeom>
          <a:solidFill>
            <a:schemeClr val="accent4">
              <a:lumMod val="40000"/>
              <a:lumOff val="60000"/>
            </a:schemeClr>
          </a:solidFill>
        </p:spPr>
        <p:txBody>
          <a:bodyPr wrap="square" rtlCol="0">
            <a:spAutoFit/>
          </a:bodyPr>
          <a:lstStyle/>
          <a:p>
            <a:pPr algn="ctr"/>
            <a:r>
              <a:rPr lang="en-US" dirty="0"/>
              <a:t>Additional one-sided tests revealed: </a:t>
            </a:r>
          </a:p>
          <a:p>
            <a:pPr algn="ctr"/>
            <a:endParaRPr lang="en-US" dirty="0"/>
          </a:p>
          <a:p>
            <a:pPr algn="ctr"/>
            <a:r>
              <a:rPr lang="en-US" dirty="0"/>
              <a:t>Achieve: F &gt; M</a:t>
            </a:r>
          </a:p>
          <a:p>
            <a:pPr algn="ctr"/>
            <a:r>
              <a:rPr lang="en-US" dirty="0"/>
              <a:t>Authentic: F &lt; M</a:t>
            </a:r>
          </a:p>
          <a:p>
            <a:pPr algn="ctr"/>
            <a:r>
              <a:rPr lang="en-US" dirty="0"/>
              <a:t>Clout: F &gt; M</a:t>
            </a:r>
          </a:p>
          <a:p>
            <a:pPr algn="ctr"/>
            <a:r>
              <a:rPr lang="en-US" dirty="0"/>
              <a:t>Grindstone: F &gt; M</a:t>
            </a:r>
          </a:p>
        </p:txBody>
      </p:sp>
      <p:sp>
        <p:nvSpPr>
          <p:cNvPr id="7" name="TextBox 6">
            <a:extLst>
              <a:ext uri="{FF2B5EF4-FFF2-40B4-BE49-F238E27FC236}">
                <a16:creationId xmlns:a16="http://schemas.microsoft.com/office/drawing/2014/main" id="{C6C7CFA2-C8D9-4D47-A173-C465BB6750EB}"/>
              </a:ext>
            </a:extLst>
          </p:cNvPr>
          <p:cNvSpPr txBox="1"/>
          <p:nvPr/>
        </p:nvSpPr>
        <p:spPr>
          <a:xfrm>
            <a:off x="10620993" y="282720"/>
            <a:ext cx="1571007" cy="369332"/>
          </a:xfrm>
          <a:prstGeom prst="rect">
            <a:avLst/>
          </a:prstGeom>
          <a:solidFill>
            <a:schemeClr val="bg2"/>
          </a:solidFill>
        </p:spPr>
        <p:txBody>
          <a:bodyPr wrap="none" rtlCol="0">
            <a:spAutoFit/>
          </a:bodyPr>
          <a:lstStyle/>
          <a:p>
            <a:r>
              <a:rPr lang="en-US" dirty="0"/>
              <a:t>Combined LOR</a:t>
            </a:r>
          </a:p>
        </p:txBody>
      </p:sp>
      <p:sp>
        <p:nvSpPr>
          <p:cNvPr id="8" name="Rectangle 7">
            <a:extLst>
              <a:ext uri="{FF2B5EF4-FFF2-40B4-BE49-F238E27FC236}">
                <a16:creationId xmlns:a16="http://schemas.microsoft.com/office/drawing/2014/main" id="{10146358-7003-4B09-AE1E-23DB244381CE}"/>
              </a:ext>
            </a:extLst>
          </p:cNvPr>
          <p:cNvSpPr/>
          <p:nvPr/>
        </p:nvSpPr>
        <p:spPr>
          <a:xfrm>
            <a:off x="1003797" y="4607128"/>
            <a:ext cx="7332129" cy="18815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7E887C-814A-47A8-9B7F-118DEC0F465A}"/>
              </a:ext>
            </a:extLst>
          </p:cNvPr>
          <p:cNvSpPr/>
          <p:nvPr/>
        </p:nvSpPr>
        <p:spPr>
          <a:xfrm>
            <a:off x="1003796" y="5020692"/>
            <a:ext cx="7332129" cy="58266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93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F6EE3F-9382-47FC-BC94-2EADEA298054}"/>
              </a:ext>
            </a:extLst>
          </p:cNvPr>
          <p:cNvPicPr>
            <a:picLocks noChangeAspect="1"/>
          </p:cNvPicPr>
          <p:nvPr/>
        </p:nvPicPr>
        <p:blipFill>
          <a:blip r:embed="rId2"/>
          <a:stretch>
            <a:fillRect/>
          </a:stretch>
        </p:blipFill>
        <p:spPr>
          <a:xfrm>
            <a:off x="1804388" y="246121"/>
            <a:ext cx="8583223" cy="3086531"/>
          </a:xfrm>
          <a:prstGeom prst="rect">
            <a:avLst/>
          </a:prstGeom>
        </p:spPr>
      </p:pic>
      <p:sp>
        <p:nvSpPr>
          <p:cNvPr id="6" name="TextBox 5">
            <a:extLst>
              <a:ext uri="{FF2B5EF4-FFF2-40B4-BE49-F238E27FC236}">
                <a16:creationId xmlns:a16="http://schemas.microsoft.com/office/drawing/2014/main" id="{506F5FFF-39F7-4212-8D5B-70E8F2FB3E0A}"/>
              </a:ext>
            </a:extLst>
          </p:cNvPr>
          <p:cNvSpPr txBox="1"/>
          <p:nvPr/>
        </p:nvSpPr>
        <p:spPr>
          <a:xfrm>
            <a:off x="10766610" y="290223"/>
            <a:ext cx="1425390" cy="369332"/>
          </a:xfrm>
          <a:prstGeom prst="rect">
            <a:avLst/>
          </a:prstGeom>
          <a:solidFill>
            <a:schemeClr val="bg2"/>
          </a:solidFill>
        </p:spPr>
        <p:txBody>
          <a:bodyPr wrap="none" rtlCol="0">
            <a:spAutoFit/>
          </a:bodyPr>
          <a:lstStyle/>
          <a:p>
            <a:r>
              <a:rPr lang="en-US" dirty="0"/>
              <a:t>Combined PS</a:t>
            </a:r>
          </a:p>
        </p:txBody>
      </p:sp>
      <p:pic>
        <p:nvPicPr>
          <p:cNvPr id="8" name="Picture 7">
            <a:extLst>
              <a:ext uri="{FF2B5EF4-FFF2-40B4-BE49-F238E27FC236}">
                <a16:creationId xmlns:a16="http://schemas.microsoft.com/office/drawing/2014/main" id="{5A8DC1F5-A145-490B-95D7-CC35B7CFDC44}"/>
              </a:ext>
            </a:extLst>
          </p:cNvPr>
          <p:cNvPicPr>
            <a:picLocks noChangeAspect="1"/>
          </p:cNvPicPr>
          <p:nvPr/>
        </p:nvPicPr>
        <p:blipFill>
          <a:blip r:embed="rId3"/>
          <a:stretch>
            <a:fillRect/>
          </a:stretch>
        </p:blipFill>
        <p:spPr>
          <a:xfrm>
            <a:off x="1804388" y="3525349"/>
            <a:ext cx="8507012" cy="3086531"/>
          </a:xfrm>
          <a:prstGeom prst="rect">
            <a:avLst/>
          </a:prstGeom>
        </p:spPr>
      </p:pic>
    </p:spTree>
    <p:extLst>
      <p:ext uri="{BB962C8B-B14F-4D97-AF65-F5344CB8AC3E}">
        <p14:creationId xmlns:p14="http://schemas.microsoft.com/office/powerpoint/2010/main" val="412005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2020-21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r>
              <a:rPr lang="en-US" dirty="0"/>
              <a:t>Subjective variables were characterized by the Linguistics algorithm from both LOR and PS </a:t>
            </a:r>
          </a:p>
        </p:txBody>
      </p:sp>
    </p:spTree>
    <p:extLst>
      <p:ext uri="{BB962C8B-B14F-4D97-AF65-F5344CB8AC3E}">
        <p14:creationId xmlns:p14="http://schemas.microsoft.com/office/powerpoint/2010/main" val="1058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2706-AEA8-4FB2-87D7-B28A5CB5658A}"/>
              </a:ext>
            </a:extLst>
          </p:cNvPr>
          <p:cNvSpPr>
            <a:spLocks noGrp="1"/>
          </p:cNvSpPr>
          <p:nvPr>
            <p:ph type="title"/>
          </p:nvPr>
        </p:nvSpPr>
        <p:spPr>
          <a:xfrm>
            <a:off x="838200" y="365126"/>
            <a:ext cx="10515600" cy="843220"/>
          </a:xfrm>
        </p:spPr>
        <p:txBody>
          <a:bodyPr>
            <a:normAutofit/>
          </a:bodyPr>
          <a:lstStyle/>
          <a:p>
            <a:r>
              <a:rPr lang="en-US" sz="3600" dirty="0"/>
              <a:t>Normalcy Check </a:t>
            </a:r>
          </a:p>
        </p:txBody>
      </p:sp>
      <p:sp>
        <p:nvSpPr>
          <p:cNvPr id="6" name="TextBox 5">
            <a:extLst>
              <a:ext uri="{FF2B5EF4-FFF2-40B4-BE49-F238E27FC236}">
                <a16:creationId xmlns:a16="http://schemas.microsoft.com/office/drawing/2014/main" id="{F26C949C-184B-4C48-B7F2-2682D6CB5B60}"/>
              </a:ext>
            </a:extLst>
          </p:cNvPr>
          <p:cNvSpPr txBox="1"/>
          <p:nvPr/>
        </p:nvSpPr>
        <p:spPr>
          <a:xfrm>
            <a:off x="838200" y="1259271"/>
            <a:ext cx="7507014" cy="461665"/>
          </a:xfrm>
          <a:prstGeom prst="rect">
            <a:avLst/>
          </a:prstGeom>
          <a:noFill/>
        </p:spPr>
        <p:txBody>
          <a:bodyPr wrap="square">
            <a:spAutoFit/>
          </a:bodyPr>
          <a:lstStyle/>
          <a:p>
            <a:pPr marL="342900" indent="-342900">
              <a:buFont typeface="Wingdings" panose="05000000000000000000" pitchFamily="2" charset="2"/>
              <a:buChar char="Ø"/>
            </a:pPr>
            <a:r>
              <a:rPr lang="en-US" sz="2400" dirty="0"/>
              <a:t>Shapiro test: p &lt; 0.05 indicates absence of normality </a:t>
            </a:r>
          </a:p>
        </p:txBody>
      </p:sp>
      <p:grpSp>
        <p:nvGrpSpPr>
          <p:cNvPr id="10" name="Group 9">
            <a:extLst>
              <a:ext uri="{FF2B5EF4-FFF2-40B4-BE49-F238E27FC236}">
                <a16:creationId xmlns:a16="http://schemas.microsoft.com/office/drawing/2014/main" id="{090F1DC2-9795-4575-A847-4D8ED35B1C22}"/>
              </a:ext>
            </a:extLst>
          </p:cNvPr>
          <p:cNvGrpSpPr/>
          <p:nvPr/>
        </p:nvGrpSpPr>
        <p:grpSpPr>
          <a:xfrm>
            <a:off x="599877" y="1906758"/>
            <a:ext cx="10992245" cy="3325789"/>
            <a:chOff x="606970" y="2085434"/>
            <a:chExt cx="10992245" cy="3325789"/>
          </a:xfrm>
        </p:grpSpPr>
        <p:pic>
          <p:nvPicPr>
            <p:cNvPr id="3" name="Picture 2">
              <a:extLst>
                <a:ext uri="{FF2B5EF4-FFF2-40B4-BE49-F238E27FC236}">
                  <a16:creationId xmlns:a16="http://schemas.microsoft.com/office/drawing/2014/main" id="{8D7E0F6B-5393-4958-AC6E-4F098E4F16E6}"/>
                </a:ext>
              </a:extLst>
            </p:cNvPr>
            <p:cNvPicPr>
              <a:picLocks noChangeAspect="1"/>
            </p:cNvPicPr>
            <p:nvPr/>
          </p:nvPicPr>
          <p:blipFill rotWithShape="1">
            <a:blip r:embed="rId2"/>
            <a:srcRect r="4177"/>
            <a:stretch/>
          </p:blipFill>
          <p:spPr>
            <a:xfrm>
              <a:off x="606970" y="2085434"/>
              <a:ext cx="5303520" cy="3325789"/>
            </a:xfrm>
            <a:prstGeom prst="rect">
              <a:avLst/>
            </a:prstGeom>
          </p:spPr>
        </p:pic>
        <p:pic>
          <p:nvPicPr>
            <p:cNvPr id="4" name="Picture 3">
              <a:extLst>
                <a:ext uri="{FF2B5EF4-FFF2-40B4-BE49-F238E27FC236}">
                  <a16:creationId xmlns:a16="http://schemas.microsoft.com/office/drawing/2014/main" id="{C28DF6F6-82E5-4E09-8FB2-7E30444A2772}"/>
                </a:ext>
              </a:extLst>
            </p:cNvPr>
            <p:cNvPicPr>
              <a:picLocks noChangeAspect="1"/>
            </p:cNvPicPr>
            <p:nvPr/>
          </p:nvPicPr>
          <p:blipFill rotWithShape="1">
            <a:blip r:embed="rId3"/>
            <a:srcRect r="4177"/>
            <a:stretch/>
          </p:blipFill>
          <p:spPr>
            <a:xfrm>
              <a:off x="6295695" y="2085434"/>
              <a:ext cx="5303520" cy="3301118"/>
            </a:xfrm>
            <a:prstGeom prst="rect">
              <a:avLst/>
            </a:prstGeom>
          </p:spPr>
        </p:pic>
        <p:sp>
          <p:nvSpPr>
            <p:cNvPr id="7" name="TextBox 6">
              <a:extLst>
                <a:ext uri="{FF2B5EF4-FFF2-40B4-BE49-F238E27FC236}">
                  <a16:creationId xmlns:a16="http://schemas.microsoft.com/office/drawing/2014/main" id="{E0BB99D7-C254-4862-A9FE-63D69FF96FCB}"/>
                </a:ext>
              </a:extLst>
            </p:cNvPr>
            <p:cNvSpPr txBox="1"/>
            <p:nvPr/>
          </p:nvSpPr>
          <p:spPr>
            <a:xfrm>
              <a:off x="973832" y="2085434"/>
              <a:ext cx="755015" cy="338554"/>
            </a:xfrm>
            <a:prstGeom prst="rect">
              <a:avLst/>
            </a:prstGeom>
            <a:solidFill>
              <a:schemeClr val="bg2"/>
            </a:solidFill>
          </p:spPr>
          <p:txBody>
            <a:bodyPr wrap="none" rtlCol="0">
              <a:spAutoFit/>
            </a:bodyPr>
            <a:lstStyle/>
            <a:p>
              <a:r>
                <a:rPr lang="en-US" sz="1600" dirty="0"/>
                <a:t>female</a:t>
              </a:r>
            </a:p>
          </p:txBody>
        </p:sp>
        <p:sp>
          <p:nvSpPr>
            <p:cNvPr id="8" name="TextBox 7">
              <a:extLst>
                <a:ext uri="{FF2B5EF4-FFF2-40B4-BE49-F238E27FC236}">
                  <a16:creationId xmlns:a16="http://schemas.microsoft.com/office/drawing/2014/main" id="{A80136D9-A715-436A-82DF-39833D146623}"/>
                </a:ext>
              </a:extLst>
            </p:cNvPr>
            <p:cNvSpPr txBox="1"/>
            <p:nvPr/>
          </p:nvSpPr>
          <p:spPr>
            <a:xfrm>
              <a:off x="6794688" y="2096935"/>
              <a:ext cx="595035" cy="338554"/>
            </a:xfrm>
            <a:prstGeom prst="rect">
              <a:avLst/>
            </a:prstGeom>
            <a:solidFill>
              <a:schemeClr val="bg2"/>
            </a:solidFill>
          </p:spPr>
          <p:txBody>
            <a:bodyPr wrap="none" rtlCol="0">
              <a:spAutoFit/>
            </a:bodyPr>
            <a:lstStyle/>
            <a:p>
              <a:r>
                <a:rPr lang="en-US" sz="1600" dirty="0"/>
                <a:t>male</a:t>
              </a:r>
            </a:p>
          </p:txBody>
        </p:sp>
      </p:grpSp>
      <p:sp>
        <p:nvSpPr>
          <p:cNvPr id="9" name="TextBox 8">
            <a:extLst>
              <a:ext uri="{FF2B5EF4-FFF2-40B4-BE49-F238E27FC236}">
                <a16:creationId xmlns:a16="http://schemas.microsoft.com/office/drawing/2014/main" id="{C7563AAE-348D-460A-9B61-1FF327B26290}"/>
              </a:ext>
            </a:extLst>
          </p:cNvPr>
          <p:cNvSpPr txBox="1"/>
          <p:nvPr/>
        </p:nvSpPr>
        <p:spPr>
          <a:xfrm>
            <a:off x="838200" y="5483244"/>
            <a:ext cx="10118219"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a:t>None of the objective variables have normal distributions. Cannot use t-test. </a:t>
            </a:r>
          </a:p>
          <a:p>
            <a:pPr marL="342900" indent="-342900">
              <a:buFont typeface="Wingdings" panose="05000000000000000000" pitchFamily="2" charset="2"/>
              <a:buChar char="Ø"/>
            </a:pPr>
            <a:r>
              <a:rPr lang="en-US" sz="2400" dirty="0"/>
              <a:t>Use the non-parametric equivalent of t-test: </a:t>
            </a:r>
            <a:r>
              <a:rPr lang="en-US" sz="2400" b="1" dirty="0"/>
              <a:t>Mann-Whitney U test</a:t>
            </a:r>
          </a:p>
        </p:txBody>
      </p:sp>
    </p:spTree>
    <p:extLst>
      <p:ext uri="{BB962C8B-B14F-4D97-AF65-F5344CB8AC3E}">
        <p14:creationId xmlns:p14="http://schemas.microsoft.com/office/powerpoint/2010/main" val="316842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74F110DD-BFB0-4552-A029-BD0A34EFE34B}"/>
              </a:ext>
            </a:extLst>
          </p:cNvPr>
          <p:cNvCxnSpPr>
            <a:cxnSpLocks/>
          </p:cNvCxnSpPr>
          <p:nvPr/>
        </p:nvCxnSpPr>
        <p:spPr>
          <a:xfrm>
            <a:off x="6044794" y="-3133"/>
            <a:ext cx="0" cy="68580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EE903D23-90CC-4969-AD28-7EA34FF0B0F9}"/>
              </a:ext>
            </a:extLst>
          </p:cNvPr>
          <p:cNvGrpSpPr/>
          <p:nvPr/>
        </p:nvGrpSpPr>
        <p:grpSpPr>
          <a:xfrm>
            <a:off x="0" y="-20795"/>
            <a:ext cx="12192000" cy="6878795"/>
            <a:chOff x="0" y="-20795"/>
            <a:chExt cx="12192000" cy="6878795"/>
          </a:xfrm>
        </p:grpSpPr>
        <p:cxnSp>
          <p:nvCxnSpPr>
            <p:cNvPr id="20" name="Straight Connector 19">
              <a:extLst>
                <a:ext uri="{FF2B5EF4-FFF2-40B4-BE49-F238E27FC236}">
                  <a16:creationId xmlns:a16="http://schemas.microsoft.com/office/drawing/2014/main" id="{5D8C757A-CDCC-4303-825A-D911875A9F15}"/>
                </a:ext>
              </a:extLst>
            </p:cNvPr>
            <p:cNvCxnSpPr/>
            <p:nvPr/>
          </p:nvCxnSpPr>
          <p:spPr>
            <a:xfrm>
              <a:off x="0" y="3429000"/>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2A79104-8BE1-4584-A232-26C74589A664}"/>
                </a:ext>
              </a:extLst>
            </p:cNvPr>
            <p:cNvPicPr>
              <a:picLocks noChangeAspect="1"/>
            </p:cNvPicPr>
            <p:nvPr/>
          </p:nvPicPr>
          <p:blipFill>
            <a:blip r:embed="rId2"/>
            <a:stretch>
              <a:fillRect/>
            </a:stretch>
          </p:blipFill>
          <p:spPr>
            <a:xfrm>
              <a:off x="655320" y="-20795"/>
              <a:ext cx="5303520" cy="3338636"/>
            </a:xfrm>
            <a:prstGeom prst="rect">
              <a:avLst/>
            </a:prstGeom>
          </p:spPr>
        </p:pic>
        <p:pic>
          <p:nvPicPr>
            <p:cNvPr id="11" name="Picture 10">
              <a:extLst>
                <a:ext uri="{FF2B5EF4-FFF2-40B4-BE49-F238E27FC236}">
                  <a16:creationId xmlns:a16="http://schemas.microsoft.com/office/drawing/2014/main" id="{7C16D21B-FB7A-4EA9-9182-AFB242C68003}"/>
                </a:ext>
              </a:extLst>
            </p:cNvPr>
            <p:cNvPicPr>
              <a:picLocks noChangeAspect="1"/>
            </p:cNvPicPr>
            <p:nvPr/>
          </p:nvPicPr>
          <p:blipFill>
            <a:blip r:embed="rId3"/>
            <a:stretch>
              <a:fillRect/>
            </a:stretch>
          </p:blipFill>
          <p:spPr>
            <a:xfrm>
              <a:off x="6096000" y="-3133"/>
              <a:ext cx="5303520" cy="3320974"/>
            </a:xfrm>
            <a:prstGeom prst="rect">
              <a:avLst/>
            </a:prstGeom>
          </p:spPr>
        </p:pic>
        <p:pic>
          <p:nvPicPr>
            <p:cNvPr id="13" name="Picture 12">
              <a:extLst>
                <a:ext uri="{FF2B5EF4-FFF2-40B4-BE49-F238E27FC236}">
                  <a16:creationId xmlns:a16="http://schemas.microsoft.com/office/drawing/2014/main" id="{9F1B20B0-69A6-4B52-9007-47C39DF68E3F}"/>
                </a:ext>
              </a:extLst>
            </p:cNvPr>
            <p:cNvPicPr>
              <a:picLocks noChangeAspect="1"/>
            </p:cNvPicPr>
            <p:nvPr/>
          </p:nvPicPr>
          <p:blipFill>
            <a:blip r:embed="rId4"/>
            <a:stretch>
              <a:fillRect/>
            </a:stretch>
          </p:blipFill>
          <p:spPr>
            <a:xfrm>
              <a:off x="655320" y="3540159"/>
              <a:ext cx="5303520" cy="3317841"/>
            </a:xfrm>
            <a:prstGeom prst="rect">
              <a:avLst/>
            </a:prstGeom>
          </p:spPr>
        </p:pic>
        <p:pic>
          <p:nvPicPr>
            <p:cNvPr id="15" name="Picture 14">
              <a:extLst>
                <a:ext uri="{FF2B5EF4-FFF2-40B4-BE49-F238E27FC236}">
                  <a16:creationId xmlns:a16="http://schemas.microsoft.com/office/drawing/2014/main" id="{E801156F-2474-459E-80E0-53CAFD295BDE}"/>
                </a:ext>
              </a:extLst>
            </p:cNvPr>
            <p:cNvPicPr>
              <a:picLocks noChangeAspect="1"/>
            </p:cNvPicPr>
            <p:nvPr/>
          </p:nvPicPr>
          <p:blipFill>
            <a:blip r:embed="rId5"/>
            <a:stretch>
              <a:fillRect/>
            </a:stretch>
          </p:blipFill>
          <p:spPr>
            <a:xfrm>
              <a:off x="6096000" y="3502196"/>
              <a:ext cx="5303520" cy="3355804"/>
            </a:xfrm>
            <a:prstGeom prst="rect">
              <a:avLst/>
            </a:prstGeom>
          </p:spPr>
        </p:pic>
      </p:grpSp>
      <p:sp>
        <p:nvSpPr>
          <p:cNvPr id="16" name="TextBox 15">
            <a:extLst>
              <a:ext uri="{FF2B5EF4-FFF2-40B4-BE49-F238E27FC236}">
                <a16:creationId xmlns:a16="http://schemas.microsoft.com/office/drawing/2014/main" id="{022D1433-E6DC-43C5-91F5-8CE46781017F}"/>
              </a:ext>
            </a:extLst>
          </p:cNvPr>
          <p:cNvSpPr txBox="1"/>
          <p:nvPr/>
        </p:nvSpPr>
        <p:spPr>
          <a:xfrm>
            <a:off x="39784" y="1472688"/>
            <a:ext cx="563744" cy="369332"/>
          </a:xfrm>
          <a:prstGeom prst="rect">
            <a:avLst/>
          </a:prstGeom>
          <a:solidFill>
            <a:schemeClr val="accent1">
              <a:lumMod val="20000"/>
              <a:lumOff val="80000"/>
            </a:schemeClr>
          </a:solidFill>
        </p:spPr>
        <p:txBody>
          <a:bodyPr wrap="none" rtlCol="0">
            <a:spAutoFit/>
          </a:bodyPr>
          <a:lstStyle/>
          <a:p>
            <a:r>
              <a:rPr lang="en-US" b="1" dirty="0"/>
              <a:t>LOR</a:t>
            </a:r>
          </a:p>
        </p:txBody>
      </p:sp>
      <p:sp>
        <p:nvSpPr>
          <p:cNvPr id="17" name="TextBox 16">
            <a:extLst>
              <a:ext uri="{FF2B5EF4-FFF2-40B4-BE49-F238E27FC236}">
                <a16:creationId xmlns:a16="http://schemas.microsoft.com/office/drawing/2014/main" id="{F9F2517B-568E-4346-B2F4-BC0CCBAC714C}"/>
              </a:ext>
            </a:extLst>
          </p:cNvPr>
          <p:cNvSpPr txBox="1"/>
          <p:nvPr/>
        </p:nvSpPr>
        <p:spPr>
          <a:xfrm>
            <a:off x="2929572" y="3259723"/>
            <a:ext cx="755015" cy="338554"/>
          </a:xfrm>
          <a:prstGeom prst="rect">
            <a:avLst/>
          </a:prstGeom>
          <a:solidFill>
            <a:schemeClr val="bg2"/>
          </a:solidFill>
        </p:spPr>
        <p:txBody>
          <a:bodyPr wrap="none" rtlCol="0">
            <a:spAutoFit/>
          </a:bodyPr>
          <a:lstStyle/>
          <a:p>
            <a:r>
              <a:rPr lang="en-US" sz="1600" dirty="0"/>
              <a:t>female</a:t>
            </a:r>
          </a:p>
        </p:txBody>
      </p:sp>
      <p:sp>
        <p:nvSpPr>
          <p:cNvPr id="18" name="TextBox 17">
            <a:extLst>
              <a:ext uri="{FF2B5EF4-FFF2-40B4-BE49-F238E27FC236}">
                <a16:creationId xmlns:a16="http://schemas.microsoft.com/office/drawing/2014/main" id="{8EFE8A8B-C043-4FF1-A128-3EABFD8FE81A}"/>
              </a:ext>
            </a:extLst>
          </p:cNvPr>
          <p:cNvSpPr txBox="1"/>
          <p:nvPr/>
        </p:nvSpPr>
        <p:spPr>
          <a:xfrm>
            <a:off x="8450242" y="3259723"/>
            <a:ext cx="595035" cy="338554"/>
          </a:xfrm>
          <a:prstGeom prst="rect">
            <a:avLst/>
          </a:prstGeom>
          <a:solidFill>
            <a:schemeClr val="bg2"/>
          </a:solidFill>
        </p:spPr>
        <p:txBody>
          <a:bodyPr wrap="none" rtlCol="0">
            <a:spAutoFit/>
          </a:bodyPr>
          <a:lstStyle/>
          <a:p>
            <a:r>
              <a:rPr lang="en-US" sz="1600" dirty="0"/>
              <a:t>male</a:t>
            </a:r>
          </a:p>
        </p:txBody>
      </p:sp>
      <p:sp>
        <p:nvSpPr>
          <p:cNvPr id="19" name="TextBox 18">
            <a:extLst>
              <a:ext uri="{FF2B5EF4-FFF2-40B4-BE49-F238E27FC236}">
                <a16:creationId xmlns:a16="http://schemas.microsoft.com/office/drawing/2014/main" id="{CB9B2EEB-A57C-4A12-BA13-2B83CE0DFDBB}"/>
              </a:ext>
            </a:extLst>
          </p:cNvPr>
          <p:cNvSpPr txBox="1"/>
          <p:nvPr/>
        </p:nvSpPr>
        <p:spPr>
          <a:xfrm>
            <a:off x="113105" y="5015981"/>
            <a:ext cx="417102" cy="369332"/>
          </a:xfrm>
          <a:prstGeom prst="rect">
            <a:avLst/>
          </a:prstGeom>
          <a:solidFill>
            <a:schemeClr val="accent1">
              <a:lumMod val="20000"/>
              <a:lumOff val="80000"/>
            </a:schemeClr>
          </a:solidFill>
        </p:spPr>
        <p:txBody>
          <a:bodyPr wrap="none" rtlCol="0">
            <a:spAutoFit/>
          </a:bodyPr>
          <a:lstStyle/>
          <a:p>
            <a:r>
              <a:rPr lang="en-US" b="1" dirty="0"/>
              <a:t>PS</a:t>
            </a:r>
          </a:p>
        </p:txBody>
      </p:sp>
      <p:sp>
        <p:nvSpPr>
          <p:cNvPr id="24" name="Rectangle 23">
            <a:extLst>
              <a:ext uri="{FF2B5EF4-FFF2-40B4-BE49-F238E27FC236}">
                <a16:creationId xmlns:a16="http://schemas.microsoft.com/office/drawing/2014/main" id="{9A904B5C-7A83-4148-B9D3-738C9F284595}"/>
              </a:ext>
            </a:extLst>
          </p:cNvPr>
          <p:cNvSpPr/>
          <p:nvPr/>
        </p:nvSpPr>
        <p:spPr>
          <a:xfrm flipV="1">
            <a:off x="1046836" y="0"/>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52E4A3E-5100-4EBE-AEB4-CC8BC6092599}"/>
              </a:ext>
            </a:extLst>
          </p:cNvPr>
          <p:cNvSpPr/>
          <p:nvPr/>
        </p:nvSpPr>
        <p:spPr>
          <a:xfrm flipV="1">
            <a:off x="6487516" y="0"/>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1F1AEE-00E9-4328-88EF-D3C50DCC2EAF}"/>
              </a:ext>
            </a:extLst>
          </p:cNvPr>
          <p:cNvSpPr/>
          <p:nvPr/>
        </p:nvSpPr>
        <p:spPr>
          <a:xfrm flipV="1">
            <a:off x="1046836" y="2740506"/>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0F5E30-7661-46A6-B688-6211E1E5165F}"/>
              </a:ext>
            </a:extLst>
          </p:cNvPr>
          <p:cNvSpPr/>
          <p:nvPr/>
        </p:nvSpPr>
        <p:spPr>
          <a:xfrm flipV="1">
            <a:off x="6487516" y="2740506"/>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BABBBF5-8C5A-4D5E-9575-69C8308C649D}"/>
              </a:ext>
            </a:extLst>
          </p:cNvPr>
          <p:cNvSpPr/>
          <p:nvPr/>
        </p:nvSpPr>
        <p:spPr>
          <a:xfrm>
            <a:off x="1046836" y="924256"/>
            <a:ext cx="4912004" cy="582016"/>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B9EA3F-F2AA-4291-AC7D-536B25A39B01}"/>
              </a:ext>
            </a:extLst>
          </p:cNvPr>
          <p:cNvSpPr/>
          <p:nvPr/>
        </p:nvSpPr>
        <p:spPr>
          <a:xfrm>
            <a:off x="1032259" y="3047628"/>
            <a:ext cx="4912004" cy="212095"/>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6BACE29-5F0E-4715-BDAC-698CB46D0FB6}"/>
              </a:ext>
            </a:extLst>
          </p:cNvPr>
          <p:cNvSpPr/>
          <p:nvPr/>
        </p:nvSpPr>
        <p:spPr>
          <a:xfrm>
            <a:off x="1032259" y="3845456"/>
            <a:ext cx="4912004" cy="272039"/>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4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anim calcmode="lin" valueType="num">
                                      <p:cBhvr>
                                        <p:cTn id="20" dur="500" fill="hold"/>
                                        <p:tgtEl>
                                          <p:spTgt spid="26"/>
                                        </p:tgtEl>
                                        <p:attrNameLst>
                                          <p:attrName>ppt_x</p:attrName>
                                        </p:attrNameLst>
                                      </p:cBhvr>
                                      <p:tavLst>
                                        <p:tav tm="0">
                                          <p:val>
                                            <p:strVal val="#ppt_x"/>
                                          </p:val>
                                        </p:tav>
                                        <p:tav tm="100000">
                                          <p:val>
                                            <p:strVal val="#ppt_x"/>
                                          </p:val>
                                        </p:tav>
                                      </p:tavLst>
                                    </p:anim>
                                    <p:anim calcmode="lin" valueType="num">
                                      <p:cBhvr>
                                        <p:cTn id="21" dur="5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anim calcmode="lin" valueType="num">
                                      <p:cBhvr>
                                        <p:cTn id="25" dur="500" fill="hold"/>
                                        <p:tgtEl>
                                          <p:spTgt spid="27"/>
                                        </p:tgtEl>
                                        <p:attrNameLst>
                                          <p:attrName>ppt_x</p:attrName>
                                        </p:attrNameLst>
                                      </p:cBhvr>
                                      <p:tavLst>
                                        <p:tav tm="0">
                                          <p:val>
                                            <p:strVal val="#ppt_x"/>
                                          </p:val>
                                        </p:tav>
                                        <p:tav tm="100000">
                                          <p:val>
                                            <p:strVal val="#ppt_x"/>
                                          </p:val>
                                        </p:tav>
                                      </p:tavLst>
                                    </p:anim>
                                    <p:anim calcmode="lin" valueType="num">
                                      <p:cBhvr>
                                        <p:cTn id="2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anim calcmode="lin" valueType="num">
                                      <p:cBhvr>
                                        <p:cTn id="32" dur="500" fill="hold"/>
                                        <p:tgtEl>
                                          <p:spTgt spid="28"/>
                                        </p:tgtEl>
                                        <p:attrNameLst>
                                          <p:attrName>ppt_x</p:attrName>
                                        </p:attrNameLst>
                                      </p:cBhvr>
                                      <p:tavLst>
                                        <p:tav tm="0">
                                          <p:val>
                                            <p:strVal val="#ppt_x"/>
                                          </p:val>
                                        </p:tav>
                                        <p:tav tm="100000">
                                          <p:val>
                                            <p:strVal val="#ppt_x"/>
                                          </p:val>
                                        </p:tav>
                                      </p:tavLst>
                                    </p:anim>
                                    <p:anim calcmode="lin" valueType="num">
                                      <p:cBhvr>
                                        <p:cTn id="33" dur="500" fill="hold"/>
                                        <p:tgtEl>
                                          <p:spTgt spid="2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anim calcmode="lin" valueType="num">
                                      <p:cBhvr>
                                        <p:cTn id="37" dur="500" fill="hold"/>
                                        <p:tgtEl>
                                          <p:spTgt spid="29"/>
                                        </p:tgtEl>
                                        <p:attrNameLst>
                                          <p:attrName>ppt_x</p:attrName>
                                        </p:attrNameLst>
                                      </p:cBhvr>
                                      <p:tavLst>
                                        <p:tav tm="0">
                                          <p:val>
                                            <p:strVal val="#ppt_x"/>
                                          </p:val>
                                        </p:tav>
                                        <p:tav tm="100000">
                                          <p:val>
                                            <p:strVal val="#ppt_x"/>
                                          </p:val>
                                        </p:tav>
                                      </p:tavLst>
                                    </p:anim>
                                    <p:anim calcmode="lin" valueType="num">
                                      <p:cBhvr>
                                        <p:cTn id="38" dur="500" fill="hold"/>
                                        <p:tgtEl>
                                          <p:spTgt spid="2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anim calcmode="lin" valueType="num">
                                      <p:cBhvr>
                                        <p:cTn id="42" dur="500" fill="hold"/>
                                        <p:tgtEl>
                                          <p:spTgt spid="30"/>
                                        </p:tgtEl>
                                        <p:attrNameLst>
                                          <p:attrName>ppt_x</p:attrName>
                                        </p:attrNameLst>
                                      </p:cBhvr>
                                      <p:tavLst>
                                        <p:tav tm="0">
                                          <p:val>
                                            <p:strVal val="#ppt_x"/>
                                          </p:val>
                                        </p:tav>
                                        <p:tav tm="100000">
                                          <p:val>
                                            <p:strVal val="#ppt_x"/>
                                          </p:val>
                                        </p:tav>
                                      </p:tavLst>
                                    </p:anim>
                                    <p:anim calcmode="lin" valueType="num">
                                      <p:cBhvr>
                                        <p:cTn id="43"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E85BFC-923E-48DD-A24C-95D761BB7E96}"/>
              </a:ext>
            </a:extLst>
          </p:cNvPr>
          <p:cNvPicPr>
            <a:picLocks noChangeAspect="1"/>
          </p:cNvPicPr>
          <p:nvPr/>
        </p:nvPicPr>
        <p:blipFill>
          <a:blip r:embed="rId2"/>
          <a:stretch>
            <a:fillRect/>
          </a:stretch>
        </p:blipFill>
        <p:spPr>
          <a:xfrm>
            <a:off x="369069" y="0"/>
            <a:ext cx="11453862" cy="6858000"/>
          </a:xfrm>
          <a:prstGeom prst="rect">
            <a:avLst/>
          </a:prstGeom>
        </p:spPr>
      </p:pic>
      <p:sp>
        <p:nvSpPr>
          <p:cNvPr id="6" name="TextBox 5">
            <a:extLst>
              <a:ext uri="{FF2B5EF4-FFF2-40B4-BE49-F238E27FC236}">
                <a16:creationId xmlns:a16="http://schemas.microsoft.com/office/drawing/2014/main" id="{D2BD598C-7959-4286-99F3-DB76AF650B2C}"/>
              </a:ext>
            </a:extLst>
          </p:cNvPr>
          <p:cNvSpPr txBox="1"/>
          <p:nvPr/>
        </p:nvSpPr>
        <p:spPr>
          <a:xfrm>
            <a:off x="0" y="273268"/>
            <a:ext cx="1380250" cy="369332"/>
          </a:xfrm>
          <a:prstGeom prst="rect">
            <a:avLst/>
          </a:prstGeom>
          <a:solidFill>
            <a:schemeClr val="bg2"/>
          </a:solidFill>
        </p:spPr>
        <p:txBody>
          <a:bodyPr wrap="none" rtlCol="0">
            <a:spAutoFit/>
          </a:bodyPr>
          <a:lstStyle/>
          <a:p>
            <a:r>
              <a:rPr lang="en-US" dirty="0"/>
              <a:t>2020-21 LOR</a:t>
            </a:r>
          </a:p>
        </p:txBody>
      </p:sp>
      <p:sp>
        <p:nvSpPr>
          <p:cNvPr id="7" name="Oval 6">
            <a:extLst>
              <a:ext uri="{FF2B5EF4-FFF2-40B4-BE49-F238E27FC236}">
                <a16:creationId xmlns:a16="http://schemas.microsoft.com/office/drawing/2014/main" id="{B825DAA8-FF46-4FC8-A52B-6B895278F4DB}"/>
              </a:ext>
            </a:extLst>
          </p:cNvPr>
          <p:cNvSpPr/>
          <p:nvPr/>
        </p:nvSpPr>
        <p:spPr>
          <a:xfrm>
            <a:off x="3786472" y="934487"/>
            <a:ext cx="512956" cy="56470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1E7A34-CA29-4DB5-BC32-410069786AD3}"/>
              </a:ext>
            </a:extLst>
          </p:cNvPr>
          <p:cNvSpPr/>
          <p:nvPr/>
        </p:nvSpPr>
        <p:spPr>
          <a:xfrm>
            <a:off x="8671293" y="934487"/>
            <a:ext cx="430177" cy="8730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C473BA4-99F3-4DB7-AE4A-5F8960E94532}"/>
              </a:ext>
            </a:extLst>
          </p:cNvPr>
          <p:cNvSpPr/>
          <p:nvPr/>
        </p:nvSpPr>
        <p:spPr>
          <a:xfrm>
            <a:off x="3851521" y="5909250"/>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43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7222D6-2977-4A98-BE38-BABBA451D99F}"/>
              </a:ext>
            </a:extLst>
          </p:cNvPr>
          <p:cNvPicPr>
            <a:picLocks noChangeAspect="1"/>
          </p:cNvPicPr>
          <p:nvPr/>
        </p:nvPicPr>
        <p:blipFill>
          <a:blip r:embed="rId3"/>
          <a:stretch>
            <a:fillRect/>
          </a:stretch>
        </p:blipFill>
        <p:spPr>
          <a:xfrm>
            <a:off x="0" y="0"/>
            <a:ext cx="9033186" cy="5651653"/>
          </a:xfrm>
          <a:prstGeom prst="rect">
            <a:avLst/>
          </a:prstGeom>
        </p:spPr>
      </p:pic>
      <p:pic>
        <p:nvPicPr>
          <p:cNvPr id="9" name="Picture 8">
            <a:extLst>
              <a:ext uri="{FF2B5EF4-FFF2-40B4-BE49-F238E27FC236}">
                <a16:creationId xmlns:a16="http://schemas.microsoft.com/office/drawing/2014/main" id="{5712FAE7-41E7-438F-B372-A754BFC41676}"/>
              </a:ext>
            </a:extLst>
          </p:cNvPr>
          <p:cNvPicPr>
            <a:picLocks noChangeAspect="1"/>
          </p:cNvPicPr>
          <p:nvPr/>
        </p:nvPicPr>
        <p:blipFill>
          <a:blip r:embed="rId4"/>
          <a:stretch>
            <a:fillRect/>
          </a:stretch>
        </p:blipFill>
        <p:spPr>
          <a:xfrm>
            <a:off x="7324309" y="5433237"/>
            <a:ext cx="4655642" cy="1177413"/>
          </a:xfrm>
          <a:prstGeom prst="rect">
            <a:avLst/>
          </a:prstGeom>
        </p:spPr>
      </p:pic>
      <p:sp>
        <p:nvSpPr>
          <p:cNvPr id="10" name="TextBox 9">
            <a:extLst>
              <a:ext uri="{FF2B5EF4-FFF2-40B4-BE49-F238E27FC236}">
                <a16:creationId xmlns:a16="http://schemas.microsoft.com/office/drawing/2014/main" id="{F1E66BCB-9648-434A-A70A-0ED4DB682ECB}"/>
              </a:ext>
            </a:extLst>
          </p:cNvPr>
          <p:cNvSpPr txBox="1"/>
          <p:nvPr/>
        </p:nvSpPr>
        <p:spPr>
          <a:xfrm>
            <a:off x="0" y="177575"/>
            <a:ext cx="1380250" cy="369332"/>
          </a:xfrm>
          <a:prstGeom prst="rect">
            <a:avLst/>
          </a:prstGeom>
          <a:solidFill>
            <a:schemeClr val="bg2"/>
          </a:solidFill>
        </p:spPr>
        <p:txBody>
          <a:bodyPr wrap="none" rtlCol="0">
            <a:spAutoFit/>
          </a:bodyPr>
          <a:lstStyle/>
          <a:p>
            <a:r>
              <a:rPr lang="en-US" dirty="0"/>
              <a:t>2020-21 LOR</a:t>
            </a:r>
          </a:p>
        </p:txBody>
      </p:sp>
      <p:sp>
        <p:nvSpPr>
          <p:cNvPr id="11" name="TextBox 10">
            <a:extLst>
              <a:ext uri="{FF2B5EF4-FFF2-40B4-BE49-F238E27FC236}">
                <a16:creationId xmlns:a16="http://schemas.microsoft.com/office/drawing/2014/main" id="{22F2AEE1-13A8-4DDD-86DE-D9FC97BA212B}"/>
              </a:ext>
            </a:extLst>
          </p:cNvPr>
          <p:cNvSpPr txBox="1"/>
          <p:nvPr/>
        </p:nvSpPr>
        <p:spPr>
          <a:xfrm>
            <a:off x="8951971" y="692988"/>
            <a:ext cx="3109195" cy="4601260"/>
          </a:xfrm>
          <a:prstGeom prst="rect">
            <a:avLst/>
          </a:prstGeom>
          <a:solidFill>
            <a:schemeClr val="accent4">
              <a:lumMod val="20000"/>
              <a:lumOff val="80000"/>
            </a:schemeClr>
          </a:solidFill>
        </p:spPr>
        <p:txBody>
          <a:bodyPr wrap="square" rtlCol="0">
            <a:spAutoFit/>
          </a:bodyPr>
          <a:lstStyle/>
          <a:p>
            <a:pPr algn="ctr">
              <a:spcBef>
                <a:spcPts val="600"/>
              </a:spcBef>
              <a:spcAft>
                <a:spcPts val="600"/>
              </a:spcAft>
            </a:pPr>
            <a:r>
              <a:rPr lang="en-US" u="sng" dirty="0"/>
              <a:t>Summary on LOR ‘Standout’</a:t>
            </a:r>
          </a:p>
          <a:p>
            <a:pPr marL="285750" indent="-285750">
              <a:buFont typeface="Wingdings" panose="05000000000000000000" pitchFamily="2" charset="2"/>
              <a:buChar char="Ø"/>
            </a:pPr>
            <a:r>
              <a:rPr lang="en-US" dirty="0"/>
              <a:t>Assess normality </a:t>
            </a:r>
          </a:p>
          <a:p>
            <a:pPr marL="742950" lvl="1" indent="-285750">
              <a:buFont typeface="Arial" panose="020B0604020202020204" pitchFamily="34" charset="0"/>
              <a:buChar char="•"/>
            </a:pPr>
            <a:r>
              <a:rPr lang="en-US" dirty="0"/>
              <a:t>Shapiro test</a:t>
            </a:r>
          </a:p>
          <a:p>
            <a:pPr marL="742950" lvl="1" indent="-285750">
              <a:buFont typeface="Arial" panose="020B0604020202020204" pitchFamily="34" charset="0"/>
              <a:buChar char="•"/>
            </a:pPr>
            <a:r>
              <a:rPr lang="en-US" dirty="0"/>
              <a:t>p &gt; 0.05: pop are normally distributed</a:t>
            </a:r>
          </a:p>
          <a:p>
            <a:endParaRPr lang="en-US" dirty="0"/>
          </a:p>
          <a:p>
            <a:pPr marL="285750" indent="-285750">
              <a:buFont typeface="Wingdings" panose="05000000000000000000" pitchFamily="2" charset="2"/>
              <a:buChar char="Ø"/>
            </a:pPr>
            <a:r>
              <a:rPr lang="en-US" dirty="0"/>
              <a:t>No outliers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Assess equality of variances</a:t>
            </a:r>
          </a:p>
          <a:p>
            <a:pPr marL="742950" lvl="1" indent="-285750">
              <a:buFont typeface="Arial" panose="020B0604020202020204" pitchFamily="34" charset="0"/>
              <a:buChar char="•"/>
            </a:pPr>
            <a:r>
              <a:rPr lang="en-US" dirty="0" err="1"/>
              <a:t>Levene</a:t>
            </a:r>
            <a:r>
              <a:rPr lang="en-US" dirty="0"/>
              <a:t> test</a:t>
            </a:r>
          </a:p>
          <a:p>
            <a:pPr marL="742950" lvl="1" indent="-285750">
              <a:buFont typeface="Arial" panose="020B0604020202020204" pitchFamily="34" charset="0"/>
              <a:buChar char="•"/>
            </a:pPr>
            <a:r>
              <a:rPr lang="en-US" dirty="0"/>
              <a:t>P &gt; 0.05: population variances are equal</a:t>
            </a:r>
          </a:p>
          <a:p>
            <a:pPr lvl="1"/>
            <a:endParaRPr lang="en-US" dirty="0"/>
          </a:p>
          <a:p>
            <a:pPr marL="342900" indent="-342900">
              <a:buFont typeface="Wingdings" panose="05000000000000000000" pitchFamily="2" charset="2"/>
              <a:buChar char="Ø"/>
            </a:pPr>
            <a:r>
              <a:rPr lang="en-US" dirty="0"/>
              <a:t>Use t-test for ‘Standout’ </a:t>
            </a:r>
            <a:r>
              <a:rPr lang="en-US" sz="1800" b="1" dirty="0"/>
              <a:t> </a:t>
            </a:r>
            <a:r>
              <a:rPr lang="en-US" sz="1800" dirty="0"/>
              <a:t>(Mann-Whitney U test for all others</a:t>
            </a:r>
            <a:r>
              <a:rPr lang="en-US" dirty="0"/>
              <a:t>)</a:t>
            </a:r>
          </a:p>
        </p:txBody>
      </p:sp>
    </p:spTree>
    <p:extLst>
      <p:ext uri="{BB962C8B-B14F-4D97-AF65-F5344CB8AC3E}">
        <p14:creationId xmlns:p14="http://schemas.microsoft.com/office/powerpoint/2010/main" val="13217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40A0C7-BCF4-4F9B-A5D7-778C01C5BAF5}"/>
              </a:ext>
            </a:extLst>
          </p:cNvPr>
          <p:cNvPicPr>
            <a:picLocks noChangeAspect="1"/>
          </p:cNvPicPr>
          <p:nvPr/>
        </p:nvPicPr>
        <p:blipFill>
          <a:blip r:embed="rId2"/>
          <a:stretch>
            <a:fillRect/>
          </a:stretch>
        </p:blipFill>
        <p:spPr>
          <a:xfrm>
            <a:off x="1409107" y="645899"/>
            <a:ext cx="9659698" cy="2838846"/>
          </a:xfrm>
          <a:prstGeom prst="rect">
            <a:avLst/>
          </a:prstGeom>
        </p:spPr>
      </p:pic>
      <p:pic>
        <p:nvPicPr>
          <p:cNvPr id="7" name="Picture 6">
            <a:extLst>
              <a:ext uri="{FF2B5EF4-FFF2-40B4-BE49-F238E27FC236}">
                <a16:creationId xmlns:a16="http://schemas.microsoft.com/office/drawing/2014/main" id="{03A8B8BC-E148-43C7-91D1-E3F180AC715F}"/>
              </a:ext>
            </a:extLst>
          </p:cNvPr>
          <p:cNvPicPr>
            <a:picLocks noChangeAspect="1"/>
          </p:cNvPicPr>
          <p:nvPr/>
        </p:nvPicPr>
        <p:blipFill>
          <a:blip r:embed="rId3"/>
          <a:stretch>
            <a:fillRect/>
          </a:stretch>
        </p:blipFill>
        <p:spPr>
          <a:xfrm>
            <a:off x="1409107" y="3589490"/>
            <a:ext cx="9621593" cy="2886478"/>
          </a:xfrm>
          <a:prstGeom prst="rect">
            <a:avLst/>
          </a:prstGeom>
        </p:spPr>
      </p:pic>
      <p:sp>
        <p:nvSpPr>
          <p:cNvPr id="8" name="TextBox 7">
            <a:extLst>
              <a:ext uri="{FF2B5EF4-FFF2-40B4-BE49-F238E27FC236}">
                <a16:creationId xmlns:a16="http://schemas.microsoft.com/office/drawing/2014/main" id="{6F2C015B-17E4-4A0A-8B8B-05241DEEDA7D}"/>
              </a:ext>
            </a:extLst>
          </p:cNvPr>
          <p:cNvSpPr txBox="1"/>
          <p:nvPr/>
        </p:nvSpPr>
        <p:spPr>
          <a:xfrm>
            <a:off x="0" y="141044"/>
            <a:ext cx="1465466" cy="400110"/>
          </a:xfrm>
          <a:prstGeom prst="rect">
            <a:avLst/>
          </a:prstGeom>
          <a:solidFill>
            <a:schemeClr val="bg2"/>
          </a:solidFill>
        </p:spPr>
        <p:txBody>
          <a:bodyPr wrap="none" rtlCol="0">
            <a:spAutoFit/>
          </a:bodyPr>
          <a:lstStyle/>
          <a:p>
            <a:r>
              <a:rPr lang="en-US" sz="2000" dirty="0"/>
              <a:t>2020-21 Obj</a:t>
            </a:r>
          </a:p>
        </p:txBody>
      </p:sp>
      <p:sp>
        <p:nvSpPr>
          <p:cNvPr id="6" name="Rectangle 5">
            <a:extLst>
              <a:ext uri="{FF2B5EF4-FFF2-40B4-BE49-F238E27FC236}">
                <a16:creationId xmlns:a16="http://schemas.microsoft.com/office/drawing/2014/main" id="{6A099E8B-6554-4D04-B807-643BE7DAEC75}"/>
              </a:ext>
            </a:extLst>
          </p:cNvPr>
          <p:cNvSpPr/>
          <p:nvPr/>
        </p:nvSpPr>
        <p:spPr>
          <a:xfrm>
            <a:off x="1748779" y="1863929"/>
            <a:ext cx="8321040" cy="19609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A8A35E-464A-40BD-ACAF-41D3FB3B94AA}"/>
              </a:ext>
            </a:extLst>
          </p:cNvPr>
          <p:cNvSpPr/>
          <p:nvPr/>
        </p:nvSpPr>
        <p:spPr>
          <a:xfrm>
            <a:off x="1699160" y="4836631"/>
            <a:ext cx="8321040" cy="19609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02D3F2-6711-48AB-87FB-6379E4494FCD}"/>
              </a:ext>
            </a:extLst>
          </p:cNvPr>
          <p:cNvSpPr/>
          <p:nvPr/>
        </p:nvSpPr>
        <p:spPr>
          <a:xfrm>
            <a:off x="1699160" y="6045117"/>
            <a:ext cx="8321040" cy="19609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96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8260F-C703-4FCA-88AC-38E039A702C3}"/>
              </a:ext>
            </a:extLst>
          </p:cNvPr>
          <p:cNvPicPr>
            <a:picLocks noChangeAspect="1"/>
          </p:cNvPicPr>
          <p:nvPr/>
        </p:nvPicPr>
        <p:blipFill>
          <a:blip r:embed="rId2"/>
          <a:stretch>
            <a:fillRect/>
          </a:stretch>
        </p:blipFill>
        <p:spPr>
          <a:xfrm>
            <a:off x="1693898" y="141044"/>
            <a:ext cx="9164329" cy="3105583"/>
          </a:xfrm>
          <a:prstGeom prst="rect">
            <a:avLst/>
          </a:prstGeom>
        </p:spPr>
      </p:pic>
      <p:pic>
        <p:nvPicPr>
          <p:cNvPr id="7" name="Picture 6">
            <a:extLst>
              <a:ext uri="{FF2B5EF4-FFF2-40B4-BE49-F238E27FC236}">
                <a16:creationId xmlns:a16="http://schemas.microsoft.com/office/drawing/2014/main" id="{82A74665-A336-4B37-B0B2-9C64896A549F}"/>
              </a:ext>
            </a:extLst>
          </p:cNvPr>
          <p:cNvPicPr>
            <a:picLocks noChangeAspect="1"/>
          </p:cNvPicPr>
          <p:nvPr/>
        </p:nvPicPr>
        <p:blipFill>
          <a:blip r:embed="rId3"/>
          <a:stretch>
            <a:fillRect/>
          </a:stretch>
        </p:blipFill>
        <p:spPr>
          <a:xfrm>
            <a:off x="1693898" y="3430856"/>
            <a:ext cx="9135750" cy="3067478"/>
          </a:xfrm>
          <a:prstGeom prst="rect">
            <a:avLst/>
          </a:prstGeom>
        </p:spPr>
      </p:pic>
      <p:sp>
        <p:nvSpPr>
          <p:cNvPr id="8" name="TextBox 7">
            <a:extLst>
              <a:ext uri="{FF2B5EF4-FFF2-40B4-BE49-F238E27FC236}">
                <a16:creationId xmlns:a16="http://schemas.microsoft.com/office/drawing/2014/main" id="{C9723892-AAD1-4313-B5DF-377A4DF138B8}"/>
              </a:ext>
            </a:extLst>
          </p:cNvPr>
          <p:cNvSpPr txBox="1"/>
          <p:nvPr/>
        </p:nvSpPr>
        <p:spPr>
          <a:xfrm>
            <a:off x="0" y="141044"/>
            <a:ext cx="1511119" cy="400110"/>
          </a:xfrm>
          <a:prstGeom prst="rect">
            <a:avLst/>
          </a:prstGeom>
          <a:solidFill>
            <a:schemeClr val="bg2"/>
          </a:solidFill>
        </p:spPr>
        <p:txBody>
          <a:bodyPr wrap="none" rtlCol="0">
            <a:spAutoFit/>
          </a:bodyPr>
          <a:lstStyle/>
          <a:p>
            <a:r>
              <a:rPr lang="en-US" sz="2000" dirty="0"/>
              <a:t>2020-21 LOR</a:t>
            </a:r>
          </a:p>
        </p:txBody>
      </p:sp>
      <p:sp>
        <p:nvSpPr>
          <p:cNvPr id="9" name="Rectangle 8">
            <a:extLst>
              <a:ext uri="{FF2B5EF4-FFF2-40B4-BE49-F238E27FC236}">
                <a16:creationId xmlns:a16="http://schemas.microsoft.com/office/drawing/2014/main" id="{9D5067C3-3ECB-4620-B035-FD616DD6A9FA}"/>
              </a:ext>
            </a:extLst>
          </p:cNvPr>
          <p:cNvSpPr/>
          <p:nvPr/>
        </p:nvSpPr>
        <p:spPr>
          <a:xfrm flipV="1">
            <a:off x="2025030" y="2573080"/>
            <a:ext cx="6364058" cy="202018"/>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C6DBF-5CB9-4FF9-BE03-719FD9FB0CB8}"/>
              </a:ext>
            </a:extLst>
          </p:cNvPr>
          <p:cNvSpPr/>
          <p:nvPr/>
        </p:nvSpPr>
        <p:spPr>
          <a:xfrm flipV="1">
            <a:off x="2025030" y="5851452"/>
            <a:ext cx="6364058" cy="202018"/>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5007A9-557B-4B16-BE77-F1EF1851B51B}"/>
              </a:ext>
            </a:extLst>
          </p:cNvPr>
          <p:cNvSpPr/>
          <p:nvPr/>
        </p:nvSpPr>
        <p:spPr>
          <a:xfrm>
            <a:off x="2034858" y="1555690"/>
            <a:ext cx="7937677" cy="41833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27671-D442-4A36-9530-BF532788B3BE}"/>
              </a:ext>
            </a:extLst>
          </p:cNvPr>
          <p:cNvSpPr/>
          <p:nvPr/>
        </p:nvSpPr>
        <p:spPr>
          <a:xfrm>
            <a:off x="2025029" y="4834062"/>
            <a:ext cx="7937677" cy="41833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E4DE725-E402-4A51-BE8B-F538A2C1D467}"/>
              </a:ext>
            </a:extLst>
          </p:cNvPr>
          <p:cNvSpPr txBox="1"/>
          <p:nvPr/>
        </p:nvSpPr>
        <p:spPr>
          <a:xfrm>
            <a:off x="141337" y="3429000"/>
            <a:ext cx="1465476" cy="707886"/>
          </a:xfrm>
          <a:prstGeom prst="rect">
            <a:avLst/>
          </a:prstGeom>
          <a:solidFill>
            <a:schemeClr val="accent4">
              <a:lumMod val="60000"/>
              <a:lumOff val="40000"/>
            </a:schemeClr>
          </a:solidFill>
        </p:spPr>
        <p:txBody>
          <a:bodyPr wrap="square" rtlCol="0">
            <a:spAutoFit/>
          </a:bodyPr>
          <a:lstStyle/>
          <a:p>
            <a:pPr algn="ctr"/>
            <a:r>
              <a:rPr lang="en-US" sz="2000" dirty="0"/>
              <a:t>t test for “Standout”</a:t>
            </a:r>
          </a:p>
        </p:txBody>
      </p:sp>
    </p:spTree>
    <p:extLst>
      <p:ext uri="{BB962C8B-B14F-4D97-AF65-F5344CB8AC3E}">
        <p14:creationId xmlns:p14="http://schemas.microsoft.com/office/powerpoint/2010/main" val="157515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26E8-BD2C-46B1-899F-B400ED6A2EE6}"/>
              </a:ext>
            </a:extLst>
          </p:cNvPr>
          <p:cNvSpPr>
            <a:spLocks noGrp="1"/>
          </p:cNvSpPr>
          <p:nvPr>
            <p:ph type="title"/>
          </p:nvPr>
        </p:nvSpPr>
        <p:spPr>
          <a:xfrm>
            <a:off x="838200" y="365125"/>
            <a:ext cx="10515600" cy="980199"/>
          </a:xfrm>
        </p:spPr>
        <p:txBody>
          <a:bodyPr/>
          <a:lstStyle/>
          <a:p>
            <a:r>
              <a:rPr lang="en-US" dirty="0"/>
              <a:t>Recap / Overview</a:t>
            </a:r>
          </a:p>
        </p:txBody>
      </p:sp>
      <p:sp>
        <p:nvSpPr>
          <p:cNvPr id="3" name="Content Placeholder 2">
            <a:extLst>
              <a:ext uri="{FF2B5EF4-FFF2-40B4-BE49-F238E27FC236}">
                <a16:creationId xmlns:a16="http://schemas.microsoft.com/office/drawing/2014/main" id="{F84CA373-72CC-4560-961B-CC30F2B3BADE}"/>
              </a:ext>
            </a:extLst>
          </p:cNvPr>
          <p:cNvSpPr>
            <a:spLocks noGrp="1"/>
          </p:cNvSpPr>
          <p:nvPr>
            <p:ph idx="1"/>
          </p:nvPr>
        </p:nvSpPr>
        <p:spPr>
          <a:xfrm>
            <a:off x="838200" y="1597572"/>
            <a:ext cx="10515600" cy="4740165"/>
          </a:xfrm>
        </p:spPr>
        <p:txBody>
          <a:bodyPr>
            <a:normAutofit fontScale="92500"/>
          </a:bodyPr>
          <a:lstStyle/>
          <a:p>
            <a:pPr>
              <a:buFont typeface="Wingdings" panose="05000000000000000000" pitchFamily="2" charset="2"/>
              <a:buChar char="Ø"/>
            </a:pPr>
            <a:r>
              <a:rPr lang="en-US" sz="3200" dirty="0"/>
              <a:t> </a:t>
            </a:r>
            <a:r>
              <a:rPr lang="en-US" sz="3200" u="sng" dirty="0"/>
              <a:t>Last time</a:t>
            </a:r>
            <a:r>
              <a:rPr lang="en-US" sz="3200" dirty="0"/>
              <a:t>: Correct multiple testing using </a:t>
            </a:r>
          </a:p>
          <a:p>
            <a:pPr lvl="1"/>
            <a:r>
              <a:rPr lang="en-US" sz="2800" dirty="0">
                <a:ea typeface="PMingLiU" panose="02020500000000000000" pitchFamily="18" charset="-120"/>
                <a:cs typeface="Times New Roman" panose="02020603050405020304" pitchFamily="18" charset="0"/>
              </a:rPr>
              <a:t>Bonferroni </a:t>
            </a:r>
            <a:r>
              <a:rPr lang="en-US" sz="2800" dirty="0">
                <a:ea typeface="PMingLiU" panose="02020500000000000000" pitchFamily="18" charset="-120"/>
                <a:cs typeface="Times New Roman" panose="02020603050405020304" pitchFamily="18" charset="0"/>
                <a:sym typeface="Wingdings" panose="05000000000000000000" pitchFamily="2" charset="2"/>
              </a:rPr>
              <a:t> </a:t>
            </a:r>
            <a:r>
              <a:rPr lang="en-US" sz="2800" dirty="0">
                <a:ea typeface="PMingLiU" panose="02020500000000000000" pitchFamily="18" charset="-120"/>
                <a:cs typeface="Times New Roman" panose="02020603050405020304" pitchFamily="18" charset="0"/>
              </a:rPr>
              <a:t>FWER</a:t>
            </a:r>
          </a:p>
          <a:p>
            <a:pPr lvl="1"/>
            <a:r>
              <a:rPr lang="en-US" sz="2800" dirty="0" err="1">
                <a:ea typeface="PMingLiU" panose="02020500000000000000" pitchFamily="18" charset="-120"/>
                <a:cs typeface="Times New Roman" panose="02020603050405020304" pitchFamily="18" charset="0"/>
              </a:rPr>
              <a:t>Benjamini</a:t>
            </a:r>
            <a:r>
              <a:rPr lang="en-US" sz="2800" dirty="0">
                <a:ea typeface="PMingLiU" panose="02020500000000000000" pitchFamily="18" charset="-120"/>
                <a:cs typeface="Times New Roman" panose="02020603050405020304" pitchFamily="18" charset="0"/>
              </a:rPr>
              <a:t>-Hochberg </a:t>
            </a:r>
            <a:r>
              <a:rPr lang="en-US" sz="2800" dirty="0">
                <a:ea typeface="PMingLiU" panose="02020500000000000000" pitchFamily="18" charset="-120"/>
                <a:cs typeface="Times New Roman" panose="02020603050405020304" pitchFamily="18" charset="0"/>
                <a:sym typeface="Wingdings" panose="05000000000000000000" pitchFamily="2" charset="2"/>
              </a:rPr>
              <a:t> </a:t>
            </a:r>
            <a:r>
              <a:rPr lang="en-US" sz="2800" dirty="0">
                <a:ea typeface="PMingLiU" panose="02020500000000000000" pitchFamily="18" charset="-120"/>
                <a:cs typeface="Times New Roman" panose="02020603050405020304" pitchFamily="18" charset="0"/>
              </a:rPr>
              <a:t>FDR </a:t>
            </a:r>
          </a:p>
          <a:p>
            <a:pPr>
              <a:buFont typeface="Wingdings" panose="05000000000000000000" pitchFamily="2" charset="2"/>
              <a:buChar char="Ø"/>
            </a:pPr>
            <a:r>
              <a:rPr lang="en-US" sz="3200" dirty="0">
                <a:ea typeface="PMingLiU" panose="02020500000000000000" pitchFamily="18" charset="-120"/>
                <a:cs typeface="Times New Roman" panose="02020603050405020304" pitchFamily="18" charset="0"/>
              </a:rPr>
              <a:t> </a:t>
            </a:r>
            <a:r>
              <a:rPr lang="en-US" sz="3200" u="sng" dirty="0">
                <a:ea typeface="PMingLiU" panose="02020500000000000000" pitchFamily="18" charset="-120"/>
                <a:cs typeface="Times New Roman" panose="02020603050405020304" pitchFamily="18" charset="0"/>
              </a:rPr>
              <a:t>Amendment</a:t>
            </a:r>
            <a:r>
              <a:rPr lang="en-US" sz="3200" dirty="0">
                <a:ea typeface="PMingLiU" panose="02020500000000000000" pitchFamily="18" charset="-120"/>
                <a:cs typeface="Times New Roman" panose="02020603050405020304" pitchFamily="18" charset="0"/>
              </a:rPr>
              <a:t>: instead of t-test, should use Mann-</a:t>
            </a:r>
            <a:r>
              <a:rPr lang="en-US" sz="3200" dirty="0" err="1">
                <a:ea typeface="PMingLiU" panose="02020500000000000000" pitchFamily="18" charset="-120"/>
                <a:cs typeface="Times New Roman" panose="02020603050405020304" pitchFamily="18" charset="0"/>
              </a:rPr>
              <a:t>Witney</a:t>
            </a:r>
            <a:r>
              <a:rPr lang="en-US" sz="3200" dirty="0">
                <a:ea typeface="PMingLiU" panose="02020500000000000000" pitchFamily="18" charset="-120"/>
                <a:cs typeface="Times New Roman" panose="02020603050405020304" pitchFamily="18" charset="0"/>
              </a:rPr>
              <a:t> U test </a:t>
            </a:r>
          </a:p>
          <a:p>
            <a:pPr>
              <a:buFont typeface="Wingdings" panose="05000000000000000000" pitchFamily="2" charset="2"/>
              <a:buChar char="Ø"/>
            </a:pPr>
            <a:r>
              <a:rPr lang="en-US" sz="3200" dirty="0">
                <a:ea typeface="PMingLiU" panose="02020500000000000000" pitchFamily="18" charset="-120"/>
                <a:cs typeface="Times New Roman" panose="02020603050405020304" pitchFamily="18" charset="0"/>
              </a:rPr>
              <a:t> Assumptions typically made by parametric tests (e.g. t-test)</a:t>
            </a:r>
          </a:p>
          <a:p>
            <a:pPr lvl="1"/>
            <a:r>
              <a:rPr lang="en-US" sz="2800" dirty="0">
                <a:ea typeface="PMingLiU" panose="02020500000000000000" pitchFamily="18" charset="-120"/>
                <a:cs typeface="Times New Roman" panose="02020603050405020304" pitchFamily="18" charset="0"/>
              </a:rPr>
              <a:t>Normality </a:t>
            </a:r>
          </a:p>
          <a:p>
            <a:pPr lvl="1"/>
            <a:r>
              <a:rPr lang="en-US" sz="2800" dirty="0">
                <a:ea typeface="PMingLiU" panose="02020500000000000000" pitchFamily="18" charset="-120"/>
                <a:cs typeface="Times New Roman" panose="02020603050405020304" pitchFamily="18" charset="0"/>
              </a:rPr>
              <a:t>Equal variances</a:t>
            </a:r>
          </a:p>
          <a:p>
            <a:pPr lvl="1"/>
            <a:r>
              <a:rPr lang="en-US" sz="2800" dirty="0">
                <a:ea typeface="PMingLiU" panose="02020500000000000000" pitchFamily="18" charset="-120"/>
                <a:cs typeface="Times New Roman" panose="02020603050405020304" pitchFamily="18" charset="0"/>
              </a:rPr>
              <a:t>No outliers </a:t>
            </a:r>
          </a:p>
          <a:p>
            <a:pPr>
              <a:buFont typeface="Wingdings" panose="05000000000000000000" pitchFamily="2" charset="2"/>
              <a:buChar char="Ø"/>
            </a:pPr>
            <a:r>
              <a:rPr lang="en-US" sz="3200" dirty="0">
                <a:ea typeface="PMingLiU" panose="02020500000000000000" pitchFamily="18" charset="-120"/>
                <a:cs typeface="Times New Roman" panose="02020603050405020304" pitchFamily="18" charset="0"/>
              </a:rPr>
              <a:t> Non-parametric tests (e.g. Mann-</a:t>
            </a:r>
            <a:r>
              <a:rPr lang="en-US" sz="3200" dirty="0" err="1">
                <a:ea typeface="PMingLiU" panose="02020500000000000000" pitchFamily="18" charset="-120"/>
                <a:cs typeface="Times New Roman" panose="02020603050405020304" pitchFamily="18" charset="0"/>
              </a:rPr>
              <a:t>Witney</a:t>
            </a:r>
            <a:r>
              <a:rPr lang="en-US" sz="3200" dirty="0">
                <a:ea typeface="PMingLiU" panose="02020500000000000000" pitchFamily="18" charset="-120"/>
                <a:cs typeface="Times New Roman" panose="02020603050405020304" pitchFamily="18" charset="0"/>
              </a:rPr>
              <a:t> U) do not have such assumptions</a:t>
            </a:r>
          </a:p>
        </p:txBody>
      </p:sp>
    </p:spTree>
    <p:extLst>
      <p:ext uri="{BB962C8B-B14F-4D97-AF65-F5344CB8AC3E}">
        <p14:creationId xmlns:p14="http://schemas.microsoft.com/office/powerpoint/2010/main" val="164083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18920-2F9B-4F93-BCE7-4755B7F25B35}"/>
              </a:ext>
            </a:extLst>
          </p:cNvPr>
          <p:cNvPicPr>
            <a:picLocks noChangeAspect="1"/>
          </p:cNvPicPr>
          <p:nvPr/>
        </p:nvPicPr>
        <p:blipFill>
          <a:blip r:embed="rId2"/>
          <a:stretch>
            <a:fillRect/>
          </a:stretch>
        </p:blipFill>
        <p:spPr>
          <a:xfrm>
            <a:off x="1732941" y="342469"/>
            <a:ext cx="8726118" cy="3086531"/>
          </a:xfrm>
          <a:prstGeom prst="rect">
            <a:avLst/>
          </a:prstGeom>
        </p:spPr>
      </p:pic>
      <p:sp>
        <p:nvSpPr>
          <p:cNvPr id="4" name="TextBox 3">
            <a:extLst>
              <a:ext uri="{FF2B5EF4-FFF2-40B4-BE49-F238E27FC236}">
                <a16:creationId xmlns:a16="http://schemas.microsoft.com/office/drawing/2014/main" id="{9568D88C-AE5E-4589-AABA-7C1D44F3FD13}"/>
              </a:ext>
            </a:extLst>
          </p:cNvPr>
          <p:cNvSpPr txBox="1"/>
          <p:nvPr/>
        </p:nvSpPr>
        <p:spPr>
          <a:xfrm>
            <a:off x="0" y="141044"/>
            <a:ext cx="1351652" cy="400110"/>
          </a:xfrm>
          <a:prstGeom prst="rect">
            <a:avLst/>
          </a:prstGeom>
          <a:solidFill>
            <a:schemeClr val="bg2"/>
          </a:solidFill>
        </p:spPr>
        <p:txBody>
          <a:bodyPr wrap="none" rtlCol="0">
            <a:spAutoFit/>
          </a:bodyPr>
          <a:lstStyle/>
          <a:p>
            <a:r>
              <a:rPr lang="en-US" sz="2000" dirty="0"/>
              <a:t>2020-21 PS</a:t>
            </a:r>
          </a:p>
        </p:txBody>
      </p:sp>
      <p:pic>
        <p:nvPicPr>
          <p:cNvPr id="6" name="Picture 5">
            <a:extLst>
              <a:ext uri="{FF2B5EF4-FFF2-40B4-BE49-F238E27FC236}">
                <a16:creationId xmlns:a16="http://schemas.microsoft.com/office/drawing/2014/main" id="{B42BAE08-ED53-401F-AE63-F5A49B11899C}"/>
              </a:ext>
            </a:extLst>
          </p:cNvPr>
          <p:cNvPicPr>
            <a:picLocks noChangeAspect="1"/>
          </p:cNvPicPr>
          <p:nvPr/>
        </p:nvPicPr>
        <p:blipFill>
          <a:blip r:embed="rId3"/>
          <a:stretch>
            <a:fillRect/>
          </a:stretch>
        </p:blipFill>
        <p:spPr>
          <a:xfrm>
            <a:off x="1656731" y="3429000"/>
            <a:ext cx="8802328" cy="3096057"/>
          </a:xfrm>
          <a:prstGeom prst="rect">
            <a:avLst/>
          </a:prstGeom>
        </p:spPr>
      </p:pic>
      <p:sp>
        <p:nvSpPr>
          <p:cNvPr id="5" name="Rectangle 4">
            <a:extLst>
              <a:ext uri="{FF2B5EF4-FFF2-40B4-BE49-F238E27FC236}">
                <a16:creationId xmlns:a16="http://schemas.microsoft.com/office/drawing/2014/main" id="{989F2C16-0D3B-4737-B215-3FF8256E358B}"/>
              </a:ext>
            </a:extLst>
          </p:cNvPr>
          <p:cNvSpPr/>
          <p:nvPr/>
        </p:nvSpPr>
        <p:spPr>
          <a:xfrm>
            <a:off x="2057123" y="1151547"/>
            <a:ext cx="7352691" cy="209420"/>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D63185-DB3D-41C4-99EC-7E9AFE627F1E}"/>
              </a:ext>
            </a:extLst>
          </p:cNvPr>
          <p:cNvSpPr/>
          <p:nvPr/>
        </p:nvSpPr>
        <p:spPr>
          <a:xfrm>
            <a:off x="1954341" y="6274213"/>
            <a:ext cx="7352691" cy="209420"/>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B22FBB-7F8C-483C-BC72-5248F628CCA2}"/>
              </a:ext>
            </a:extLst>
          </p:cNvPr>
          <p:cNvSpPr/>
          <p:nvPr/>
        </p:nvSpPr>
        <p:spPr>
          <a:xfrm>
            <a:off x="1954341" y="4250556"/>
            <a:ext cx="7352691" cy="400700"/>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44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2019-2020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131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F99E-691A-4439-8D2E-A2528317F644}"/>
              </a:ext>
            </a:extLst>
          </p:cNvPr>
          <p:cNvSpPr txBox="1">
            <a:spLocks/>
          </p:cNvSpPr>
          <p:nvPr/>
        </p:nvSpPr>
        <p:spPr>
          <a:xfrm>
            <a:off x="838200" y="365126"/>
            <a:ext cx="10515600" cy="84322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Normalcy Check </a:t>
            </a:r>
            <a:endParaRPr lang="en-US" sz="3600" dirty="0"/>
          </a:p>
        </p:txBody>
      </p:sp>
      <p:sp>
        <p:nvSpPr>
          <p:cNvPr id="3" name="TextBox 2">
            <a:extLst>
              <a:ext uri="{FF2B5EF4-FFF2-40B4-BE49-F238E27FC236}">
                <a16:creationId xmlns:a16="http://schemas.microsoft.com/office/drawing/2014/main" id="{E57EF24E-5A03-4F9C-BA9B-78F0E4D9FD2A}"/>
              </a:ext>
            </a:extLst>
          </p:cNvPr>
          <p:cNvSpPr txBox="1"/>
          <p:nvPr/>
        </p:nvSpPr>
        <p:spPr>
          <a:xfrm>
            <a:off x="838200" y="1259271"/>
            <a:ext cx="7507014" cy="461665"/>
          </a:xfrm>
          <a:prstGeom prst="rect">
            <a:avLst/>
          </a:prstGeom>
          <a:noFill/>
        </p:spPr>
        <p:txBody>
          <a:bodyPr wrap="square">
            <a:spAutoFit/>
          </a:bodyPr>
          <a:lstStyle/>
          <a:p>
            <a:pPr marL="342900" indent="-342900">
              <a:buFont typeface="Wingdings" panose="05000000000000000000" pitchFamily="2" charset="2"/>
              <a:buChar char="Ø"/>
            </a:pPr>
            <a:r>
              <a:rPr lang="en-US" sz="2400" dirty="0"/>
              <a:t>Shapiro test: p &lt; 0.05 indicates absence of normality </a:t>
            </a:r>
          </a:p>
        </p:txBody>
      </p:sp>
      <p:sp>
        <p:nvSpPr>
          <p:cNvPr id="4" name="TextBox 3">
            <a:extLst>
              <a:ext uri="{FF2B5EF4-FFF2-40B4-BE49-F238E27FC236}">
                <a16:creationId xmlns:a16="http://schemas.microsoft.com/office/drawing/2014/main" id="{68E19981-09FF-4F70-831B-364A2E77D260}"/>
              </a:ext>
            </a:extLst>
          </p:cNvPr>
          <p:cNvSpPr txBox="1"/>
          <p:nvPr/>
        </p:nvSpPr>
        <p:spPr>
          <a:xfrm>
            <a:off x="838200" y="5483244"/>
            <a:ext cx="10118219"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a:t>None of the objective variables have normal distributions. Cannot use t-test. </a:t>
            </a:r>
          </a:p>
          <a:p>
            <a:pPr marL="342900" indent="-342900">
              <a:buFont typeface="Wingdings" panose="05000000000000000000" pitchFamily="2" charset="2"/>
              <a:buChar char="Ø"/>
            </a:pPr>
            <a:r>
              <a:rPr lang="en-US" sz="2400" dirty="0"/>
              <a:t>Use the non-parametric equivalent of t-test: </a:t>
            </a:r>
            <a:r>
              <a:rPr lang="en-US" sz="2400" b="1" dirty="0"/>
              <a:t>Mann-Whitney U test</a:t>
            </a:r>
          </a:p>
        </p:txBody>
      </p:sp>
      <p:pic>
        <p:nvPicPr>
          <p:cNvPr id="8" name="Picture 7">
            <a:extLst>
              <a:ext uri="{FF2B5EF4-FFF2-40B4-BE49-F238E27FC236}">
                <a16:creationId xmlns:a16="http://schemas.microsoft.com/office/drawing/2014/main" id="{4E5FD898-6D37-4455-9794-54FB119A1316}"/>
              </a:ext>
            </a:extLst>
          </p:cNvPr>
          <p:cNvPicPr>
            <a:picLocks noChangeAspect="1"/>
          </p:cNvPicPr>
          <p:nvPr/>
        </p:nvPicPr>
        <p:blipFill>
          <a:blip r:embed="rId2"/>
          <a:stretch>
            <a:fillRect/>
          </a:stretch>
        </p:blipFill>
        <p:spPr>
          <a:xfrm>
            <a:off x="655957" y="1968279"/>
            <a:ext cx="5303520" cy="3301255"/>
          </a:xfrm>
          <a:prstGeom prst="rect">
            <a:avLst/>
          </a:prstGeom>
        </p:spPr>
      </p:pic>
      <p:pic>
        <p:nvPicPr>
          <p:cNvPr id="10" name="Picture 9">
            <a:extLst>
              <a:ext uri="{FF2B5EF4-FFF2-40B4-BE49-F238E27FC236}">
                <a16:creationId xmlns:a16="http://schemas.microsoft.com/office/drawing/2014/main" id="{74A3611E-AFC6-4CC8-B69E-B1B58CF09AD6}"/>
              </a:ext>
            </a:extLst>
          </p:cNvPr>
          <p:cNvPicPr>
            <a:picLocks noChangeAspect="1"/>
          </p:cNvPicPr>
          <p:nvPr/>
        </p:nvPicPr>
        <p:blipFill>
          <a:blip r:embed="rId3"/>
          <a:stretch>
            <a:fillRect/>
          </a:stretch>
        </p:blipFill>
        <p:spPr>
          <a:xfrm>
            <a:off x="6096000" y="1950446"/>
            <a:ext cx="5303520" cy="3303288"/>
          </a:xfrm>
          <a:prstGeom prst="rect">
            <a:avLst/>
          </a:prstGeom>
        </p:spPr>
      </p:pic>
      <p:sp>
        <p:nvSpPr>
          <p:cNvPr id="11" name="TextBox 10">
            <a:extLst>
              <a:ext uri="{FF2B5EF4-FFF2-40B4-BE49-F238E27FC236}">
                <a16:creationId xmlns:a16="http://schemas.microsoft.com/office/drawing/2014/main" id="{2DB67DF3-FD44-4A97-A321-611DB35A74FE}"/>
              </a:ext>
            </a:extLst>
          </p:cNvPr>
          <p:cNvSpPr txBox="1"/>
          <p:nvPr/>
        </p:nvSpPr>
        <p:spPr>
          <a:xfrm>
            <a:off x="1072055" y="1968279"/>
            <a:ext cx="755015" cy="338554"/>
          </a:xfrm>
          <a:prstGeom prst="rect">
            <a:avLst/>
          </a:prstGeom>
          <a:solidFill>
            <a:schemeClr val="bg2"/>
          </a:solidFill>
        </p:spPr>
        <p:txBody>
          <a:bodyPr wrap="none" rtlCol="0">
            <a:spAutoFit/>
          </a:bodyPr>
          <a:lstStyle/>
          <a:p>
            <a:r>
              <a:rPr lang="en-US" sz="1600" dirty="0"/>
              <a:t>female</a:t>
            </a:r>
          </a:p>
        </p:txBody>
      </p:sp>
      <p:sp>
        <p:nvSpPr>
          <p:cNvPr id="12" name="TextBox 11">
            <a:extLst>
              <a:ext uri="{FF2B5EF4-FFF2-40B4-BE49-F238E27FC236}">
                <a16:creationId xmlns:a16="http://schemas.microsoft.com/office/drawing/2014/main" id="{B8B35559-1834-48A8-8164-84A026A271C3}"/>
              </a:ext>
            </a:extLst>
          </p:cNvPr>
          <p:cNvSpPr txBox="1"/>
          <p:nvPr/>
        </p:nvSpPr>
        <p:spPr>
          <a:xfrm>
            <a:off x="6589986" y="1950446"/>
            <a:ext cx="595035" cy="338554"/>
          </a:xfrm>
          <a:prstGeom prst="rect">
            <a:avLst/>
          </a:prstGeom>
          <a:solidFill>
            <a:schemeClr val="bg2"/>
          </a:solidFill>
        </p:spPr>
        <p:txBody>
          <a:bodyPr wrap="none" rtlCol="0">
            <a:spAutoFit/>
          </a:bodyPr>
          <a:lstStyle/>
          <a:p>
            <a:r>
              <a:rPr lang="en-US" sz="1600" dirty="0"/>
              <a:t>male</a:t>
            </a:r>
          </a:p>
        </p:txBody>
      </p:sp>
    </p:spTree>
    <p:extLst>
      <p:ext uri="{BB962C8B-B14F-4D97-AF65-F5344CB8AC3E}">
        <p14:creationId xmlns:p14="http://schemas.microsoft.com/office/powerpoint/2010/main" val="3221804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32CC95A-E29A-4962-922E-690D3BBAB11B}"/>
              </a:ext>
            </a:extLst>
          </p:cNvPr>
          <p:cNvPicPr>
            <a:picLocks noChangeAspect="1"/>
          </p:cNvPicPr>
          <p:nvPr/>
        </p:nvPicPr>
        <p:blipFill>
          <a:blip r:embed="rId2"/>
          <a:stretch>
            <a:fillRect/>
          </a:stretch>
        </p:blipFill>
        <p:spPr>
          <a:xfrm>
            <a:off x="745095" y="26319"/>
            <a:ext cx="5303520" cy="3313659"/>
          </a:xfrm>
          <a:prstGeom prst="rect">
            <a:avLst/>
          </a:prstGeom>
        </p:spPr>
      </p:pic>
      <p:pic>
        <p:nvPicPr>
          <p:cNvPr id="23" name="Picture 22">
            <a:extLst>
              <a:ext uri="{FF2B5EF4-FFF2-40B4-BE49-F238E27FC236}">
                <a16:creationId xmlns:a16="http://schemas.microsoft.com/office/drawing/2014/main" id="{5310BFDE-3426-4991-BE02-EBD210C5D9A3}"/>
              </a:ext>
            </a:extLst>
          </p:cNvPr>
          <p:cNvPicPr>
            <a:picLocks noChangeAspect="1"/>
          </p:cNvPicPr>
          <p:nvPr/>
        </p:nvPicPr>
        <p:blipFill>
          <a:blip r:embed="rId3"/>
          <a:stretch>
            <a:fillRect/>
          </a:stretch>
        </p:blipFill>
        <p:spPr>
          <a:xfrm>
            <a:off x="6368979" y="11763"/>
            <a:ext cx="5303520" cy="3296112"/>
          </a:xfrm>
          <a:prstGeom prst="rect">
            <a:avLst/>
          </a:prstGeom>
        </p:spPr>
      </p:pic>
      <p:pic>
        <p:nvPicPr>
          <p:cNvPr id="32" name="Picture 31">
            <a:extLst>
              <a:ext uri="{FF2B5EF4-FFF2-40B4-BE49-F238E27FC236}">
                <a16:creationId xmlns:a16="http://schemas.microsoft.com/office/drawing/2014/main" id="{70E10032-E067-4D47-B052-2CEFCC7B8F75}"/>
              </a:ext>
            </a:extLst>
          </p:cNvPr>
          <p:cNvPicPr>
            <a:picLocks noChangeAspect="1"/>
          </p:cNvPicPr>
          <p:nvPr/>
        </p:nvPicPr>
        <p:blipFill>
          <a:blip r:embed="rId4"/>
          <a:stretch>
            <a:fillRect/>
          </a:stretch>
        </p:blipFill>
        <p:spPr>
          <a:xfrm>
            <a:off x="745095" y="3685359"/>
            <a:ext cx="5303520" cy="3172641"/>
          </a:xfrm>
          <a:prstGeom prst="rect">
            <a:avLst/>
          </a:prstGeom>
        </p:spPr>
      </p:pic>
      <p:pic>
        <p:nvPicPr>
          <p:cNvPr id="33" name="Picture 32">
            <a:extLst>
              <a:ext uri="{FF2B5EF4-FFF2-40B4-BE49-F238E27FC236}">
                <a16:creationId xmlns:a16="http://schemas.microsoft.com/office/drawing/2014/main" id="{6E8CF1D8-11F7-4299-A423-8EF707F1AA9B}"/>
              </a:ext>
            </a:extLst>
          </p:cNvPr>
          <p:cNvPicPr>
            <a:picLocks noChangeAspect="1"/>
          </p:cNvPicPr>
          <p:nvPr/>
        </p:nvPicPr>
        <p:blipFill>
          <a:blip r:embed="rId5"/>
          <a:stretch>
            <a:fillRect/>
          </a:stretch>
        </p:blipFill>
        <p:spPr>
          <a:xfrm>
            <a:off x="6331752" y="3686904"/>
            <a:ext cx="5303520" cy="3171096"/>
          </a:xfrm>
          <a:prstGeom prst="rect">
            <a:avLst/>
          </a:prstGeom>
        </p:spPr>
      </p:pic>
      <p:cxnSp>
        <p:nvCxnSpPr>
          <p:cNvPr id="22" name="Straight Connector 21">
            <a:extLst>
              <a:ext uri="{FF2B5EF4-FFF2-40B4-BE49-F238E27FC236}">
                <a16:creationId xmlns:a16="http://schemas.microsoft.com/office/drawing/2014/main" id="{74F110DD-BFB0-4552-A029-BD0A34EFE34B}"/>
              </a:ext>
            </a:extLst>
          </p:cNvPr>
          <p:cNvCxnSpPr>
            <a:cxnSpLocks/>
          </p:cNvCxnSpPr>
          <p:nvPr/>
        </p:nvCxnSpPr>
        <p:spPr>
          <a:xfrm>
            <a:off x="6190183" y="-19926"/>
            <a:ext cx="0" cy="68580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8C757A-CDCC-4303-825A-D911875A9F15}"/>
              </a:ext>
            </a:extLst>
          </p:cNvPr>
          <p:cNvCxnSpPr/>
          <p:nvPr/>
        </p:nvCxnSpPr>
        <p:spPr>
          <a:xfrm>
            <a:off x="-29218" y="3477152"/>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2D1433-E6DC-43C5-91F5-8CE46781017F}"/>
              </a:ext>
            </a:extLst>
          </p:cNvPr>
          <p:cNvSpPr txBox="1"/>
          <p:nvPr/>
        </p:nvSpPr>
        <p:spPr>
          <a:xfrm>
            <a:off x="39784" y="1472688"/>
            <a:ext cx="563744" cy="369332"/>
          </a:xfrm>
          <a:prstGeom prst="rect">
            <a:avLst/>
          </a:prstGeom>
          <a:solidFill>
            <a:schemeClr val="accent1">
              <a:lumMod val="20000"/>
              <a:lumOff val="80000"/>
            </a:schemeClr>
          </a:solidFill>
        </p:spPr>
        <p:txBody>
          <a:bodyPr wrap="none" rtlCol="0">
            <a:spAutoFit/>
          </a:bodyPr>
          <a:lstStyle/>
          <a:p>
            <a:r>
              <a:rPr lang="en-US" b="1" dirty="0"/>
              <a:t>LOR</a:t>
            </a:r>
          </a:p>
        </p:txBody>
      </p:sp>
      <p:sp>
        <p:nvSpPr>
          <p:cNvPr id="17" name="TextBox 16">
            <a:extLst>
              <a:ext uri="{FF2B5EF4-FFF2-40B4-BE49-F238E27FC236}">
                <a16:creationId xmlns:a16="http://schemas.microsoft.com/office/drawing/2014/main" id="{F9F2517B-568E-4346-B2F4-BC0CCBAC714C}"/>
              </a:ext>
            </a:extLst>
          </p:cNvPr>
          <p:cNvSpPr txBox="1"/>
          <p:nvPr/>
        </p:nvSpPr>
        <p:spPr>
          <a:xfrm>
            <a:off x="3019347" y="3346267"/>
            <a:ext cx="755015" cy="338554"/>
          </a:xfrm>
          <a:prstGeom prst="rect">
            <a:avLst/>
          </a:prstGeom>
          <a:solidFill>
            <a:schemeClr val="bg2"/>
          </a:solidFill>
        </p:spPr>
        <p:txBody>
          <a:bodyPr wrap="none" rtlCol="0">
            <a:spAutoFit/>
          </a:bodyPr>
          <a:lstStyle/>
          <a:p>
            <a:r>
              <a:rPr lang="en-US" sz="1600" dirty="0"/>
              <a:t>female</a:t>
            </a:r>
          </a:p>
        </p:txBody>
      </p:sp>
      <p:sp>
        <p:nvSpPr>
          <p:cNvPr id="18" name="TextBox 17">
            <a:extLst>
              <a:ext uri="{FF2B5EF4-FFF2-40B4-BE49-F238E27FC236}">
                <a16:creationId xmlns:a16="http://schemas.microsoft.com/office/drawing/2014/main" id="{8EFE8A8B-C043-4FF1-A128-3EABFD8FE81A}"/>
              </a:ext>
            </a:extLst>
          </p:cNvPr>
          <p:cNvSpPr txBox="1"/>
          <p:nvPr/>
        </p:nvSpPr>
        <p:spPr>
          <a:xfrm>
            <a:off x="8723221" y="3346267"/>
            <a:ext cx="595035" cy="338554"/>
          </a:xfrm>
          <a:prstGeom prst="rect">
            <a:avLst/>
          </a:prstGeom>
          <a:solidFill>
            <a:schemeClr val="bg2"/>
          </a:solidFill>
        </p:spPr>
        <p:txBody>
          <a:bodyPr wrap="none" rtlCol="0">
            <a:spAutoFit/>
          </a:bodyPr>
          <a:lstStyle/>
          <a:p>
            <a:r>
              <a:rPr lang="en-US" sz="1600" dirty="0"/>
              <a:t>male</a:t>
            </a:r>
          </a:p>
        </p:txBody>
      </p:sp>
      <p:sp>
        <p:nvSpPr>
          <p:cNvPr id="19" name="TextBox 18">
            <a:extLst>
              <a:ext uri="{FF2B5EF4-FFF2-40B4-BE49-F238E27FC236}">
                <a16:creationId xmlns:a16="http://schemas.microsoft.com/office/drawing/2014/main" id="{CB9B2EEB-A57C-4A12-BA13-2B83CE0DFDBB}"/>
              </a:ext>
            </a:extLst>
          </p:cNvPr>
          <p:cNvSpPr txBox="1"/>
          <p:nvPr/>
        </p:nvSpPr>
        <p:spPr>
          <a:xfrm>
            <a:off x="113105" y="5015981"/>
            <a:ext cx="417102" cy="369332"/>
          </a:xfrm>
          <a:prstGeom prst="rect">
            <a:avLst/>
          </a:prstGeom>
          <a:solidFill>
            <a:schemeClr val="accent1">
              <a:lumMod val="20000"/>
              <a:lumOff val="80000"/>
            </a:schemeClr>
          </a:solidFill>
        </p:spPr>
        <p:txBody>
          <a:bodyPr wrap="none" rtlCol="0">
            <a:spAutoFit/>
          </a:bodyPr>
          <a:lstStyle/>
          <a:p>
            <a:r>
              <a:rPr lang="en-US" b="1" dirty="0"/>
              <a:t>PS</a:t>
            </a:r>
          </a:p>
        </p:txBody>
      </p:sp>
      <p:sp>
        <p:nvSpPr>
          <p:cNvPr id="24" name="Rectangle 23">
            <a:extLst>
              <a:ext uri="{FF2B5EF4-FFF2-40B4-BE49-F238E27FC236}">
                <a16:creationId xmlns:a16="http://schemas.microsoft.com/office/drawing/2014/main" id="{9A904B5C-7A83-4148-B9D3-738C9F284595}"/>
              </a:ext>
            </a:extLst>
          </p:cNvPr>
          <p:cNvSpPr/>
          <p:nvPr/>
        </p:nvSpPr>
        <p:spPr>
          <a:xfrm flipV="1">
            <a:off x="1103240" y="651133"/>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52E4A3E-5100-4EBE-AEB4-CC8BC6092599}"/>
              </a:ext>
            </a:extLst>
          </p:cNvPr>
          <p:cNvSpPr/>
          <p:nvPr/>
        </p:nvSpPr>
        <p:spPr>
          <a:xfrm flipV="1">
            <a:off x="6723268" y="651133"/>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1F1AEE-00E9-4328-88EF-D3C50DCC2EAF}"/>
              </a:ext>
            </a:extLst>
          </p:cNvPr>
          <p:cNvSpPr/>
          <p:nvPr/>
        </p:nvSpPr>
        <p:spPr>
          <a:xfrm flipV="1">
            <a:off x="1099384" y="2740505"/>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0F5E30-7661-46A6-B688-6211E1E5165F}"/>
              </a:ext>
            </a:extLst>
          </p:cNvPr>
          <p:cNvSpPr/>
          <p:nvPr/>
        </p:nvSpPr>
        <p:spPr>
          <a:xfrm flipV="1">
            <a:off x="6723268" y="2740505"/>
            <a:ext cx="4912004" cy="272039"/>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BABBBF5-8C5A-4D5E-9575-69C8308C649D}"/>
              </a:ext>
            </a:extLst>
          </p:cNvPr>
          <p:cNvSpPr/>
          <p:nvPr/>
        </p:nvSpPr>
        <p:spPr>
          <a:xfrm>
            <a:off x="1046836" y="6249665"/>
            <a:ext cx="4912004" cy="582016"/>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B9EA3F-F2AA-4291-AC7D-536B25A39B01}"/>
              </a:ext>
            </a:extLst>
          </p:cNvPr>
          <p:cNvSpPr/>
          <p:nvPr/>
        </p:nvSpPr>
        <p:spPr>
          <a:xfrm>
            <a:off x="1099384" y="3016298"/>
            <a:ext cx="4912004" cy="301114"/>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6BACE29-5F0E-4715-BDAC-698CB46D0FB6}"/>
              </a:ext>
            </a:extLst>
          </p:cNvPr>
          <p:cNvSpPr/>
          <p:nvPr/>
        </p:nvSpPr>
        <p:spPr>
          <a:xfrm>
            <a:off x="1099384" y="1848754"/>
            <a:ext cx="4912004" cy="272039"/>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7E6B7FF-FB77-49F2-BD3A-93BB9BBF4C8A}"/>
              </a:ext>
            </a:extLst>
          </p:cNvPr>
          <p:cNvSpPr/>
          <p:nvPr/>
        </p:nvSpPr>
        <p:spPr>
          <a:xfrm>
            <a:off x="6723268" y="340702"/>
            <a:ext cx="4912004" cy="272039"/>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44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anim calcmode="lin" valueType="num">
                                      <p:cBhvr>
                                        <p:cTn id="20" dur="500" fill="hold"/>
                                        <p:tgtEl>
                                          <p:spTgt spid="26"/>
                                        </p:tgtEl>
                                        <p:attrNameLst>
                                          <p:attrName>ppt_x</p:attrName>
                                        </p:attrNameLst>
                                      </p:cBhvr>
                                      <p:tavLst>
                                        <p:tav tm="0">
                                          <p:val>
                                            <p:strVal val="#ppt_x"/>
                                          </p:val>
                                        </p:tav>
                                        <p:tav tm="100000">
                                          <p:val>
                                            <p:strVal val="#ppt_x"/>
                                          </p:val>
                                        </p:tav>
                                      </p:tavLst>
                                    </p:anim>
                                    <p:anim calcmode="lin" valueType="num">
                                      <p:cBhvr>
                                        <p:cTn id="21" dur="5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anim calcmode="lin" valueType="num">
                                      <p:cBhvr>
                                        <p:cTn id="25" dur="500" fill="hold"/>
                                        <p:tgtEl>
                                          <p:spTgt spid="27"/>
                                        </p:tgtEl>
                                        <p:attrNameLst>
                                          <p:attrName>ppt_x</p:attrName>
                                        </p:attrNameLst>
                                      </p:cBhvr>
                                      <p:tavLst>
                                        <p:tav tm="0">
                                          <p:val>
                                            <p:strVal val="#ppt_x"/>
                                          </p:val>
                                        </p:tav>
                                        <p:tav tm="100000">
                                          <p:val>
                                            <p:strVal val="#ppt_x"/>
                                          </p:val>
                                        </p:tav>
                                      </p:tavLst>
                                    </p:anim>
                                    <p:anim calcmode="lin" valueType="num">
                                      <p:cBhvr>
                                        <p:cTn id="2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anim calcmode="lin" valueType="num">
                                      <p:cBhvr>
                                        <p:cTn id="32" dur="500" fill="hold"/>
                                        <p:tgtEl>
                                          <p:spTgt spid="28"/>
                                        </p:tgtEl>
                                        <p:attrNameLst>
                                          <p:attrName>ppt_x</p:attrName>
                                        </p:attrNameLst>
                                      </p:cBhvr>
                                      <p:tavLst>
                                        <p:tav tm="0">
                                          <p:val>
                                            <p:strVal val="#ppt_x"/>
                                          </p:val>
                                        </p:tav>
                                        <p:tav tm="100000">
                                          <p:val>
                                            <p:strVal val="#ppt_x"/>
                                          </p:val>
                                        </p:tav>
                                      </p:tavLst>
                                    </p:anim>
                                    <p:anim calcmode="lin" valueType="num">
                                      <p:cBhvr>
                                        <p:cTn id="33" dur="500" fill="hold"/>
                                        <p:tgtEl>
                                          <p:spTgt spid="2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anim calcmode="lin" valueType="num">
                                      <p:cBhvr>
                                        <p:cTn id="37" dur="500" fill="hold"/>
                                        <p:tgtEl>
                                          <p:spTgt spid="29"/>
                                        </p:tgtEl>
                                        <p:attrNameLst>
                                          <p:attrName>ppt_x</p:attrName>
                                        </p:attrNameLst>
                                      </p:cBhvr>
                                      <p:tavLst>
                                        <p:tav tm="0">
                                          <p:val>
                                            <p:strVal val="#ppt_x"/>
                                          </p:val>
                                        </p:tav>
                                        <p:tav tm="100000">
                                          <p:val>
                                            <p:strVal val="#ppt_x"/>
                                          </p:val>
                                        </p:tav>
                                      </p:tavLst>
                                    </p:anim>
                                    <p:anim calcmode="lin" valueType="num">
                                      <p:cBhvr>
                                        <p:cTn id="38" dur="500" fill="hold"/>
                                        <p:tgtEl>
                                          <p:spTgt spid="2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anim calcmode="lin" valueType="num">
                                      <p:cBhvr>
                                        <p:cTn id="42" dur="500" fill="hold"/>
                                        <p:tgtEl>
                                          <p:spTgt spid="30"/>
                                        </p:tgtEl>
                                        <p:attrNameLst>
                                          <p:attrName>ppt_x</p:attrName>
                                        </p:attrNameLst>
                                      </p:cBhvr>
                                      <p:tavLst>
                                        <p:tav tm="0">
                                          <p:val>
                                            <p:strVal val="#ppt_x"/>
                                          </p:val>
                                        </p:tav>
                                        <p:tav tm="100000">
                                          <p:val>
                                            <p:strVal val="#ppt_x"/>
                                          </p:val>
                                        </p:tav>
                                      </p:tavLst>
                                    </p:anim>
                                    <p:anim calcmode="lin" valueType="num">
                                      <p:cBhvr>
                                        <p:cTn id="43" dur="5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anim calcmode="lin" valueType="num">
                                      <p:cBhvr>
                                        <p:cTn id="47" dur="500" fill="hold"/>
                                        <p:tgtEl>
                                          <p:spTgt spid="34"/>
                                        </p:tgtEl>
                                        <p:attrNameLst>
                                          <p:attrName>ppt_x</p:attrName>
                                        </p:attrNameLst>
                                      </p:cBhvr>
                                      <p:tavLst>
                                        <p:tav tm="0">
                                          <p:val>
                                            <p:strVal val="#ppt_x"/>
                                          </p:val>
                                        </p:tav>
                                        <p:tav tm="100000">
                                          <p:val>
                                            <p:strVal val="#ppt_x"/>
                                          </p:val>
                                        </p:tav>
                                      </p:tavLst>
                                    </p:anim>
                                    <p:anim calcmode="lin" valueType="num">
                                      <p:cBhvr>
                                        <p:cTn id="48"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53F92F-5725-42F5-87CD-6F5F7C53AFB7}"/>
              </a:ext>
            </a:extLst>
          </p:cNvPr>
          <p:cNvPicPr>
            <a:picLocks noChangeAspect="1"/>
          </p:cNvPicPr>
          <p:nvPr/>
        </p:nvPicPr>
        <p:blipFill>
          <a:blip r:embed="rId2"/>
          <a:stretch>
            <a:fillRect/>
          </a:stretch>
        </p:blipFill>
        <p:spPr>
          <a:xfrm>
            <a:off x="5957193" y="2405793"/>
            <a:ext cx="6126480" cy="4368125"/>
          </a:xfrm>
          <a:prstGeom prst="rect">
            <a:avLst/>
          </a:prstGeom>
        </p:spPr>
      </p:pic>
      <p:pic>
        <p:nvPicPr>
          <p:cNvPr id="3" name="Picture 2">
            <a:extLst>
              <a:ext uri="{FF2B5EF4-FFF2-40B4-BE49-F238E27FC236}">
                <a16:creationId xmlns:a16="http://schemas.microsoft.com/office/drawing/2014/main" id="{99680BC3-FC94-403D-94E0-33CA8F58D25C}"/>
              </a:ext>
            </a:extLst>
          </p:cNvPr>
          <p:cNvPicPr>
            <a:picLocks noChangeAspect="1"/>
          </p:cNvPicPr>
          <p:nvPr/>
        </p:nvPicPr>
        <p:blipFill>
          <a:blip r:embed="rId3"/>
          <a:stretch>
            <a:fillRect/>
          </a:stretch>
        </p:blipFill>
        <p:spPr>
          <a:xfrm>
            <a:off x="108327" y="84082"/>
            <a:ext cx="6126480" cy="4005450"/>
          </a:xfrm>
          <a:prstGeom prst="rect">
            <a:avLst/>
          </a:prstGeom>
        </p:spPr>
      </p:pic>
      <p:sp>
        <p:nvSpPr>
          <p:cNvPr id="5" name="TextBox 4">
            <a:extLst>
              <a:ext uri="{FF2B5EF4-FFF2-40B4-BE49-F238E27FC236}">
                <a16:creationId xmlns:a16="http://schemas.microsoft.com/office/drawing/2014/main" id="{AD67C0BE-F20B-4007-AF34-73F34F9CA851}"/>
              </a:ext>
            </a:extLst>
          </p:cNvPr>
          <p:cNvSpPr txBox="1"/>
          <p:nvPr/>
        </p:nvSpPr>
        <p:spPr>
          <a:xfrm>
            <a:off x="8264873" y="592457"/>
            <a:ext cx="1511119" cy="400110"/>
          </a:xfrm>
          <a:prstGeom prst="rect">
            <a:avLst/>
          </a:prstGeom>
          <a:solidFill>
            <a:schemeClr val="bg2"/>
          </a:solidFill>
        </p:spPr>
        <p:txBody>
          <a:bodyPr wrap="none" rtlCol="0">
            <a:spAutoFit/>
          </a:bodyPr>
          <a:lstStyle/>
          <a:p>
            <a:r>
              <a:rPr lang="en-US" sz="2000" dirty="0"/>
              <a:t>2019-20 LOR</a:t>
            </a:r>
          </a:p>
        </p:txBody>
      </p:sp>
      <p:sp>
        <p:nvSpPr>
          <p:cNvPr id="2" name="TextBox 1">
            <a:extLst>
              <a:ext uri="{FF2B5EF4-FFF2-40B4-BE49-F238E27FC236}">
                <a16:creationId xmlns:a16="http://schemas.microsoft.com/office/drawing/2014/main" id="{A55ECA5B-4D3B-488F-99B9-8FC26B0091E8}"/>
              </a:ext>
            </a:extLst>
          </p:cNvPr>
          <p:cNvSpPr txBox="1"/>
          <p:nvPr/>
        </p:nvSpPr>
        <p:spPr>
          <a:xfrm>
            <a:off x="6814761" y="1125088"/>
            <a:ext cx="468895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Both ‘achieve’ and ‘Grindstone’ have outliers in both F and M groups. </a:t>
            </a:r>
          </a:p>
          <a:p>
            <a:pPr marL="285750" indent="-285750">
              <a:buFont typeface="Arial" panose="020B0604020202020204" pitchFamily="34" charset="0"/>
              <a:buChar char="•"/>
            </a:pPr>
            <a:r>
              <a:rPr lang="en-US" sz="2000" dirty="0"/>
              <a:t>Perform MWU test.</a:t>
            </a:r>
          </a:p>
        </p:txBody>
      </p:sp>
    </p:spTree>
    <p:extLst>
      <p:ext uri="{BB962C8B-B14F-4D97-AF65-F5344CB8AC3E}">
        <p14:creationId xmlns:p14="http://schemas.microsoft.com/office/powerpoint/2010/main" val="276495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B9A9FD-B132-4B87-B67D-FF7CAFA12D68}"/>
              </a:ext>
            </a:extLst>
          </p:cNvPr>
          <p:cNvPicPr>
            <a:picLocks noChangeAspect="1"/>
          </p:cNvPicPr>
          <p:nvPr/>
        </p:nvPicPr>
        <p:blipFill>
          <a:blip r:embed="rId2"/>
          <a:stretch>
            <a:fillRect/>
          </a:stretch>
        </p:blipFill>
        <p:spPr>
          <a:xfrm>
            <a:off x="-1" y="9054"/>
            <a:ext cx="7589520" cy="2320073"/>
          </a:xfrm>
          <a:prstGeom prst="rect">
            <a:avLst/>
          </a:prstGeom>
        </p:spPr>
      </p:pic>
      <p:pic>
        <p:nvPicPr>
          <p:cNvPr id="3" name="Picture 2">
            <a:extLst>
              <a:ext uri="{FF2B5EF4-FFF2-40B4-BE49-F238E27FC236}">
                <a16:creationId xmlns:a16="http://schemas.microsoft.com/office/drawing/2014/main" id="{5DB1B7A7-5D40-490B-ABD6-1F562A77161B}"/>
              </a:ext>
            </a:extLst>
          </p:cNvPr>
          <p:cNvPicPr>
            <a:picLocks noChangeAspect="1"/>
          </p:cNvPicPr>
          <p:nvPr/>
        </p:nvPicPr>
        <p:blipFill>
          <a:blip r:embed="rId3"/>
          <a:stretch>
            <a:fillRect/>
          </a:stretch>
        </p:blipFill>
        <p:spPr>
          <a:xfrm>
            <a:off x="5257762" y="2288040"/>
            <a:ext cx="7589520" cy="2731555"/>
          </a:xfrm>
          <a:prstGeom prst="rect">
            <a:avLst/>
          </a:prstGeom>
        </p:spPr>
      </p:pic>
      <p:pic>
        <p:nvPicPr>
          <p:cNvPr id="4" name="Picture 3">
            <a:extLst>
              <a:ext uri="{FF2B5EF4-FFF2-40B4-BE49-F238E27FC236}">
                <a16:creationId xmlns:a16="http://schemas.microsoft.com/office/drawing/2014/main" id="{D84B3B28-F083-4485-B13B-5158AA797F44}"/>
              </a:ext>
            </a:extLst>
          </p:cNvPr>
          <p:cNvPicPr>
            <a:picLocks noChangeAspect="1"/>
          </p:cNvPicPr>
          <p:nvPr/>
        </p:nvPicPr>
        <p:blipFill>
          <a:blip r:embed="rId4"/>
          <a:stretch>
            <a:fillRect/>
          </a:stretch>
        </p:blipFill>
        <p:spPr>
          <a:xfrm>
            <a:off x="0" y="4217104"/>
            <a:ext cx="7378995" cy="2631842"/>
          </a:xfrm>
          <a:prstGeom prst="rect">
            <a:avLst/>
          </a:prstGeom>
        </p:spPr>
      </p:pic>
      <p:sp>
        <p:nvSpPr>
          <p:cNvPr id="5" name="TextBox 4">
            <a:extLst>
              <a:ext uri="{FF2B5EF4-FFF2-40B4-BE49-F238E27FC236}">
                <a16:creationId xmlns:a16="http://schemas.microsoft.com/office/drawing/2014/main" id="{C850B38D-CAC6-40F6-A0DB-2F3F1518B74C}"/>
              </a:ext>
            </a:extLst>
          </p:cNvPr>
          <p:cNvSpPr txBox="1"/>
          <p:nvPr/>
        </p:nvSpPr>
        <p:spPr>
          <a:xfrm>
            <a:off x="7752112" y="753591"/>
            <a:ext cx="3555590" cy="830997"/>
          </a:xfrm>
          <a:prstGeom prst="rect">
            <a:avLst/>
          </a:prstGeom>
          <a:solidFill>
            <a:schemeClr val="bg2"/>
          </a:solidFill>
        </p:spPr>
        <p:txBody>
          <a:bodyPr wrap="none" rtlCol="0">
            <a:spAutoFit/>
          </a:bodyPr>
          <a:lstStyle/>
          <a:p>
            <a:pPr algn="ctr"/>
            <a:r>
              <a:rPr lang="en-US" sz="2400" dirty="0"/>
              <a:t>2019-20 data</a:t>
            </a:r>
          </a:p>
          <a:p>
            <a:pPr algn="ctr"/>
            <a:r>
              <a:rPr lang="en-US" sz="2400" dirty="0"/>
              <a:t>no sig using FDR correction</a:t>
            </a:r>
          </a:p>
        </p:txBody>
      </p:sp>
    </p:spTree>
    <p:extLst>
      <p:ext uri="{BB962C8B-B14F-4D97-AF65-F5344CB8AC3E}">
        <p14:creationId xmlns:p14="http://schemas.microsoft.com/office/powerpoint/2010/main" val="409169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B1E74DC-2D06-43A1-A92E-A61A49B7BAFC}"/>
              </a:ext>
            </a:extLst>
          </p:cNvPr>
          <p:cNvGraphicFramePr>
            <a:graphicFrameLocks noGrp="1"/>
          </p:cNvGraphicFramePr>
          <p:nvPr>
            <p:extLst>
              <p:ext uri="{D42A27DB-BD31-4B8C-83A1-F6EECF244321}">
                <p14:modId xmlns:p14="http://schemas.microsoft.com/office/powerpoint/2010/main" val="3873303861"/>
              </p:ext>
            </p:extLst>
          </p:nvPr>
        </p:nvGraphicFramePr>
        <p:xfrm>
          <a:off x="1527543" y="228600"/>
          <a:ext cx="9136914" cy="6400800"/>
        </p:xfrm>
        <a:graphic>
          <a:graphicData uri="http://schemas.openxmlformats.org/drawingml/2006/table">
            <a:tbl>
              <a:tblPr firstRow="1" bandRow="1">
                <a:tableStyleId>{5C22544A-7EE6-4342-B048-85BDC9FD1C3A}</a:tableStyleId>
              </a:tblPr>
              <a:tblGrid>
                <a:gridCol w="3045638">
                  <a:extLst>
                    <a:ext uri="{9D8B030D-6E8A-4147-A177-3AD203B41FA5}">
                      <a16:colId xmlns:a16="http://schemas.microsoft.com/office/drawing/2014/main" val="4055612713"/>
                    </a:ext>
                  </a:extLst>
                </a:gridCol>
                <a:gridCol w="3045638">
                  <a:extLst>
                    <a:ext uri="{9D8B030D-6E8A-4147-A177-3AD203B41FA5}">
                      <a16:colId xmlns:a16="http://schemas.microsoft.com/office/drawing/2014/main" val="3779534383"/>
                    </a:ext>
                  </a:extLst>
                </a:gridCol>
                <a:gridCol w="3045638">
                  <a:extLst>
                    <a:ext uri="{9D8B030D-6E8A-4147-A177-3AD203B41FA5}">
                      <a16:colId xmlns:a16="http://schemas.microsoft.com/office/drawing/2014/main" val="818450451"/>
                    </a:ext>
                  </a:extLst>
                </a:gridCol>
              </a:tblGrid>
              <a:tr h="370840">
                <a:tc>
                  <a:txBody>
                    <a:bodyPr/>
                    <a:lstStyle/>
                    <a:p>
                      <a:pPr algn="ctr"/>
                      <a:endParaRPr lang="en-US" sz="2400"/>
                    </a:p>
                  </a:txBody>
                  <a:tcPr/>
                </a:tc>
                <a:tc>
                  <a:txBody>
                    <a:bodyPr/>
                    <a:lstStyle/>
                    <a:p>
                      <a:pPr algn="ctr"/>
                      <a:r>
                        <a:rPr lang="en-US" sz="2400" dirty="0"/>
                        <a:t>Significance by FDR</a:t>
                      </a:r>
                    </a:p>
                  </a:txBody>
                  <a:tcPr/>
                </a:tc>
                <a:tc>
                  <a:txBody>
                    <a:bodyPr/>
                    <a:lstStyle/>
                    <a:p>
                      <a:pPr algn="ctr"/>
                      <a:r>
                        <a:rPr lang="en-US" sz="2400" dirty="0"/>
                        <a:t>Sidedness</a:t>
                      </a:r>
                    </a:p>
                  </a:txBody>
                  <a:tcPr/>
                </a:tc>
                <a:extLst>
                  <a:ext uri="{0D108BD9-81ED-4DB2-BD59-A6C34878D82A}">
                    <a16:rowId xmlns:a16="http://schemas.microsoft.com/office/drawing/2014/main" val="4115978538"/>
                  </a:ext>
                </a:extLst>
              </a:tr>
              <a:tr h="370840">
                <a:tc>
                  <a:txBody>
                    <a:bodyPr/>
                    <a:lstStyle/>
                    <a:p>
                      <a:pPr algn="ctr"/>
                      <a:r>
                        <a:rPr lang="en-US" sz="2400" dirty="0"/>
                        <a:t>Combined Obj</a:t>
                      </a:r>
                    </a:p>
                  </a:txBody>
                  <a:tcPr>
                    <a:solidFill>
                      <a:schemeClr val="accent1">
                        <a:lumMod val="20000"/>
                        <a:lumOff val="80000"/>
                      </a:schemeClr>
                    </a:solidFill>
                  </a:tcPr>
                </a:tc>
                <a:tc>
                  <a:txBody>
                    <a:bodyPr/>
                    <a:lstStyle/>
                    <a:p>
                      <a:pPr algn="ctr"/>
                      <a:r>
                        <a:rPr lang="en-US" sz="2400" dirty="0" err="1"/>
                        <a:t>Online_pub_non_peer</a:t>
                      </a:r>
                      <a:endParaRPr lang="en-US" sz="2400" dirty="0"/>
                    </a:p>
                  </a:txBody>
                  <a:tcPr>
                    <a:solidFill>
                      <a:schemeClr val="accent1">
                        <a:lumMod val="20000"/>
                        <a:lumOff val="80000"/>
                      </a:schemeClr>
                    </a:solidFill>
                  </a:tcPr>
                </a:tc>
                <a:tc>
                  <a:txBody>
                    <a:bodyPr/>
                    <a:lstStyle/>
                    <a:p>
                      <a:pPr algn="ctr"/>
                      <a:r>
                        <a:rPr lang="en-US" sz="2400" dirty="0"/>
                        <a:t>F &gt; M</a:t>
                      </a:r>
                    </a:p>
                  </a:txBody>
                  <a:tcPr>
                    <a:solidFill>
                      <a:schemeClr val="accent1">
                        <a:lumMod val="20000"/>
                        <a:lumOff val="80000"/>
                      </a:schemeClr>
                    </a:solidFill>
                  </a:tcPr>
                </a:tc>
                <a:extLst>
                  <a:ext uri="{0D108BD9-81ED-4DB2-BD59-A6C34878D82A}">
                    <a16:rowId xmlns:a16="http://schemas.microsoft.com/office/drawing/2014/main" val="3337529193"/>
                  </a:ext>
                </a:extLst>
              </a:tr>
              <a:tr h="370840">
                <a:tc>
                  <a:txBody>
                    <a:bodyPr/>
                    <a:lstStyle/>
                    <a:p>
                      <a:pPr algn="ctr"/>
                      <a:endParaRPr lang="en-US" sz="2400" dirty="0"/>
                    </a:p>
                  </a:txBody>
                  <a:tcPr>
                    <a:solidFill>
                      <a:schemeClr val="accent1">
                        <a:lumMod val="20000"/>
                        <a:lumOff val="80000"/>
                      </a:schemeClr>
                    </a:solidFill>
                  </a:tcPr>
                </a:tc>
                <a:tc>
                  <a:txBody>
                    <a:bodyPr/>
                    <a:lstStyle/>
                    <a:p>
                      <a:pPr algn="ctr"/>
                      <a:r>
                        <a:rPr lang="en-US" sz="2400" dirty="0"/>
                        <a:t>Step_1</a:t>
                      </a:r>
                    </a:p>
                  </a:txBody>
                  <a:tcPr>
                    <a:solidFill>
                      <a:schemeClr val="accent1">
                        <a:lumMod val="20000"/>
                        <a:lumOff val="80000"/>
                      </a:schemeClr>
                    </a:solidFill>
                  </a:tcPr>
                </a:tc>
                <a:tc>
                  <a:txBody>
                    <a:bodyPr/>
                    <a:lstStyle/>
                    <a:p>
                      <a:pPr algn="ctr"/>
                      <a:r>
                        <a:rPr lang="en-US" sz="2400" dirty="0"/>
                        <a:t>F &lt; M</a:t>
                      </a:r>
                    </a:p>
                  </a:txBody>
                  <a:tcPr>
                    <a:solidFill>
                      <a:schemeClr val="accent1">
                        <a:lumMod val="20000"/>
                        <a:lumOff val="80000"/>
                      </a:schemeClr>
                    </a:solidFill>
                  </a:tcPr>
                </a:tc>
                <a:extLst>
                  <a:ext uri="{0D108BD9-81ED-4DB2-BD59-A6C34878D82A}">
                    <a16:rowId xmlns:a16="http://schemas.microsoft.com/office/drawing/2014/main" val="1972252991"/>
                  </a:ext>
                </a:extLst>
              </a:tr>
              <a:tr h="370840">
                <a:tc>
                  <a:txBody>
                    <a:bodyPr/>
                    <a:lstStyle/>
                    <a:p>
                      <a:pPr algn="ctr"/>
                      <a:r>
                        <a:rPr lang="en-US" sz="2400" dirty="0"/>
                        <a:t>Combined LOR</a:t>
                      </a:r>
                    </a:p>
                  </a:txBody>
                  <a:tcPr>
                    <a:solidFill>
                      <a:schemeClr val="accent1">
                        <a:lumMod val="40000"/>
                        <a:lumOff val="60000"/>
                      </a:schemeClr>
                    </a:solidFill>
                  </a:tcPr>
                </a:tc>
                <a:tc>
                  <a:txBody>
                    <a:bodyPr/>
                    <a:lstStyle/>
                    <a:p>
                      <a:pPr algn="ctr"/>
                      <a:r>
                        <a:rPr lang="en-US" sz="2400" dirty="0"/>
                        <a:t>Achieve </a:t>
                      </a:r>
                    </a:p>
                  </a:txBody>
                  <a:tcPr>
                    <a:solidFill>
                      <a:schemeClr val="accent1">
                        <a:lumMod val="40000"/>
                        <a:lumOff val="60000"/>
                      </a:schemeClr>
                    </a:solidFill>
                  </a:tcPr>
                </a:tc>
                <a:tc>
                  <a:txBody>
                    <a:bodyPr/>
                    <a:lstStyle/>
                    <a:p>
                      <a:pPr algn="ctr"/>
                      <a:r>
                        <a:rPr lang="en-US" sz="2400" dirty="0"/>
                        <a:t>F &gt; M</a:t>
                      </a:r>
                    </a:p>
                  </a:txBody>
                  <a:tcPr>
                    <a:solidFill>
                      <a:schemeClr val="accent1">
                        <a:lumMod val="40000"/>
                        <a:lumOff val="60000"/>
                      </a:schemeClr>
                    </a:solidFill>
                  </a:tcPr>
                </a:tc>
                <a:extLst>
                  <a:ext uri="{0D108BD9-81ED-4DB2-BD59-A6C34878D82A}">
                    <a16:rowId xmlns:a16="http://schemas.microsoft.com/office/drawing/2014/main" val="1017580283"/>
                  </a:ext>
                </a:extLst>
              </a:tr>
              <a:tr h="370840">
                <a:tc>
                  <a:txBody>
                    <a:bodyPr/>
                    <a:lstStyle/>
                    <a:p>
                      <a:pPr algn="ctr"/>
                      <a:endParaRPr lang="en-US" sz="2400" dirty="0"/>
                    </a:p>
                  </a:txBody>
                  <a:tcPr>
                    <a:solidFill>
                      <a:schemeClr val="accent1">
                        <a:lumMod val="40000"/>
                        <a:lumOff val="60000"/>
                      </a:schemeClr>
                    </a:solidFill>
                  </a:tcPr>
                </a:tc>
                <a:tc>
                  <a:txBody>
                    <a:bodyPr/>
                    <a:lstStyle/>
                    <a:p>
                      <a:pPr algn="ctr"/>
                      <a:r>
                        <a:rPr lang="en-US" sz="2400" dirty="0"/>
                        <a:t>Authentic</a:t>
                      </a:r>
                    </a:p>
                  </a:txBody>
                  <a:tcPr>
                    <a:solidFill>
                      <a:schemeClr val="accent1">
                        <a:lumMod val="40000"/>
                        <a:lumOff val="60000"/>
                      </a:schemeClr>
                    </a:solidFill>
                  </a:tcPr>
                </a:tc>
                <a:tc>
                  <a:txBody>
                    <a:bodyPr/>
                    <a:lstStyle/>
                    <a:p>
                      <a:pPr algn="ctr"/>
                      <a:r>
                        <a:rPr lang="en-US" sz="2400" dirty="0"/>
                        <a:t>F &lt; M</a:t>
                      </a:r>
                    </a:p>
                  </a:txBody>
                  <a:tcPr>
                    <a:solidFill>
                      <a:schemeClr val="accent1">
                        <a:lumMod val="40000"/>
                        <a:lumOff val="60000"/>
                      </a:schemeClr>
                    </a:solidFill>
                  </a:tcPr>
                </a:tc>
                <a:extLst>
                  <a:ext uri="{0D108BD9-81ED-4DB2-BD59-A6C34878D82A}">
                    <a16:rowId xmlns:a16="http://schemas.microsoft.com/office/drawing/2014/main" val="3174380929"/>
                  </a:ext>
                </a:extLst>
              </a:tr>
              <a:tr h="370840">
                <a:tc>
                  <a:txBody>
                    <a:bodyPr/>
                    <a:lstStyle/>
                    <a:p>
                      <a:pPr algn="ctr"/>
                      <a:endParaRPr lang="en-US" sz="2400"/>
                    </a:p>
                  </a:txBody>
                  <a:tcPr>
                    <a:solidFill>
                      <a:schemeClr val="accent1">
                        <a:lumMod val="40000"/>
                        <a:lumOff val="60000"/>
                      </a:schemeClr>
                    </a:solidFill>
                  </a:tcPr>
                </a:tc>
                <a:tc>
                  <a:txBody>
                    <a:bodyPr/>
                    <a:lstStyle/>
                    <a:p>
                      <a:pPr algn="ctr"/>
                      <a:r>
                        <a:rPr lang="en-US" sz="2400" dirty="0"/>
                        <a:t>Clout</a:t>
                      </a:r>
                    </a:p>
                  </a:txBody>
                  <a:tcPr>
                    <a:solidFill>
                      <a:schemeClr val="accent1">
                        <a:lumMod val="40000"/>
                        <a:lumOff val="60000"/>
                      </a:schemeClr>
                    </a:solidFill>
                  </a:tcPr>
                </a:tc>
                <a:tc>
                  <a:txBody>
                    <a:bodyPr/>
                    <a:lstStyle/>
                    <a:p>
                      <a:pPr algn="ctr"/>
                      <a:r>
                        <a:rPr lang="en-US" sz="2400" dirty="0"/>
                        <a:t>F &gt; M</a:t>
                      </a:r>
                    </a:p>
                  </a:txBody>
                  <a:tcPr>
                    <a:solidFill>
                      <a:schemeClr val="accent1">
                        <a:lumMod val="40000"/>
                        <a:lumOff val="60000"/>
                      </a:schemeClr>
                    </a:solidFill>
                  </a:tcPr>
                </a:tc>
                <a:extLst>
                  <a:ext uri="{0D108BD9-81ED-4DB2-BD59-A6C34878D82A}">
                    <a16:rowId xmlns:a16="http://schemas.microsoft.com/office/drawing/2014/main" val="3797997768"/>
                  </a:ext>
                </a:extLst>
              </a:tr>
              <a:tr h="370840">
                <a:tc>
                  <a:txBody>
                    <a:bodyPr/>
                    <a:lstStyle/>
                    <a:p>
                      <a:pPr algn="ctr"/>
                      <a:endParaRPr lang="en-US" sz="2400"/>
                    </a:p>
                  </a:txBody>
                  <a:tcPr>
                    <a:solidFill>
                      <a:schemeClr val="accent1">
                        <a:lumMod val="40000"/>
                        <a:lumOff val="60000"/>
                      </a:schemeClr>
                    </a:solidFill>
                  </a:tcPr>
                </a:tc>
                <a:tc>
                  <a:txBody>
                    <a:bodyPr/>
                    <a:lstStyle/>
                    <a:p>
                      <a:pPr algn="ctr"/>
                      <a:r>
                        <a:rPr lang="en-US" sz="2400" dirty="0"/>
                        <a:t>Grindstone</a:t>
                      </a:r>
                    </a:p>
                  </a:txBody>
                  <a:tcPr>
                    <a:solidFill>
                      <a:schemeClr val="accent1">
                        <a:lumMod val="40000"/>
                        <a:lumOff val="60000"/>
                      </a:schemeClr>
                    </a:solidFill>
                  </a:tcPr>
                </a:tc>
                <a:tc>
                  <a:txBody>
                    <a:bodyPr/>
                    <a:lstStyle/>
                    <a:p>
                      <a:pPr algn="ctr"/>
                      <a:r>
                        <a:rPr lang="en-US" sz="2400" dirty="0"/>
                        <a:t>F &gt; M</a:t>
                      </a:r>
                    </a:p>
                  </a:txBody>
                  <a:tcPr>
                    <a:solidFill>
                      <a:schemeClr val="accent1">
                        <a:lumMod val="40000"/>
                        <a:lumOff val="60000"/>
                      </a:schemeClr>
                    </a:solidFill>
                  </a:tcPr>
                </a:tc>
                <a:extLst>
                  <a:ext uri="{0D108BD9-81ED-4DB2-BD59-A6C34878D82A}">
                    <a16:rowId xmlns:a16="http://schemas.microsoft.com/office/drawing/2014/main" val="2744422338"/>
                  </a:ext>
                </a:extLst>
              </a:tr>
              <a:tr h="370840">
                <a:tc>
                  <a:txBody>
                    <a:bodyPr/>
                    <a:lstStyle/>
                    <a:p>
                      <a:pPr algn="ctr"/>
                      <a:r>
                        <a:rPr lang="en-US" sz="2400" dirty="0"/>
                        <a:t>2020-21 Obj</a:t>
                      </a:r>
                    </a:p>
                  </a:txBody>
                  <a:tcPr>
                    <a:solidFill>
                      <a:schemeClr val="accent1">
                        <a:lumMod val="20000"/>
                        <a:lumOff val="80000"/>
                      </a:schemeClr>
                    </a:solidFill>
                  </a:tcPr>
                </a:tc>
                <a:tc>
                  <a:txBody>
                    <a:bodyPr/>
                    <a:lstStyle/>
                    <a:p>
                      <a:pPr algn="ctr"/>
                      <a:r>
                        <a:rPr lang="en-US" sz="2400" dirty="0" err="1"/>
                        <a:t>Online_pub_non_peer</a:t>
                      </a:r>
                      <a:endParaRPr lang="en-US" sz="2400" dirty="0"/>
                    </a:p>
                  </a:txBody>
                  <a:tcPr>
                    <a:solidFill>
                      <a:schemeClr val="accent1">
                        <a:lumMod val="20000"/>
                        <a:lumOff val="80000"/>
                      </a:schemeClr>
                    </a:solidFill>
                  </a:tcPr>
                </a:tc>
                <a:tc>
                  <a:txBody>
                    <a:bodyPr/>
                    <a:lstStyle/>
                    <a:p>
                      <a:pPr algn="ctr"/>
                      <a:r>
                        <a:rPr lang="en-US" sz="2400" dirty="0"/>
                        <a:t>F &gt; M</a:t>
                      </a:r>
                    </a:p>
                  </a:txBody>
                  <a:tcPr>
                    <a:solidFill>
                      <a:schemeClr val="accent1">
                        <a:lumMod val="20000"/>
                        <a:lumOff val="80000"/>
                      </a:schemeClr>
                    </a:solidFill>
                  </a:tcPr>
                </a:tc>
                <a:extLst>
                  <a:ext uri="{0D108BD9-81ED-4DB2-BD59-A6C34878D82A}">
                    <a16:rowId xmlns:a16="http://schemas.microsoft.com/office/drawing/2014/main" val="748925408"/>
                  </a:ext>
                </a:extLst>
              </a:tr>
              <a:tr h="370840">
                <a:tc>
                  <a:txBody>
                    <a:bodyPr/>
                    <a:lstStyle/>
                    <a:p>
                      <a:pPr algn="ctr"/>
                      <a:endParaRPr lang="en-US" sz="2400"/>
                    </a:p>
                  </a:txBody>
                  <a:tcPr>
                    <a:solidFill>
                      <a:schemeClr val="accent1">
                        <a:lumMod val="20000"/>
                        <a:lumOff val="80000"/>
                      </a:schemeClr>
                    </a:solidFill>
                  </a:tcPr>
                </a:tc>
                <a:tc>
                  <a:txBody>
                    <a:bodyPr/>
                    <a:lstStyle/>
                    <a:p>
                      <a:pPr algn="ctr"/>
                      <a:r>
                        <a:rPr lang="en-US" sz="2400" dirty="0"/>
                        <a:t>Step_1</a:t>
                      </a:r>
                    </a:p>
                  </a:txBody>
                  <a:tcPr>
                    <a:solidFill>
                      <a:schemeClr val="accent1">
                        <a:lumMod val="20000"/>
                        <a:lumOff val="80000"/>
                      </a:schemeClr>
                    </a:solidFill>
                  </a:tcPr>
                </a:tc>
                <a:tc>
                  <a:txBody>
                    <a:bodyPr/>
                    <a:lstStyle/>
                    <a:p>
                      <a:pPr algn="ctr"/>
                      <a:r>
                        <a:rPr lang="en-US" sz="2400" dirty="0"/>
                        <a:t>F &lt; M</a:t>
                      </a:r>
                    </a:p>
                  </a:txBody>
                  <a:tcPr>
                    <a:solidFill>
                      <a:schemeClr val="accent1">
                        <a:lumMod val="20000"/>
                        <a:lumOff val="80000"/>
                      </a:schemeClr>
                    </a:solidFill>
                  </a:tcPr>
                </a:tc>
                <a:extLst>
                  <a:ext uri="{0D108BD9-81ED-4DB2-BD59-A6C34878D82A}">
                    <a16:rowId xmlns:a16="http://schemas.microsoft.com/office/drawing/2014/main" val="1777853873"/>
                  </a:ext>
                </a:extLst>
              </a:tr>
              <a:tr h="370840">
                <a:tc>
                  <a:txBody>
                    <a:bodyPr/>
                    <a:lstStyle/>
                    <a:p>
                      <a:pPr algn="ctr"/>
                      <a:r>
                        <a:rPr lang="en-US" sz="2400" dirty="0"/>
                        <a:t>2020-21 LOR</a:t>
                      </a:r>
                    </a:p>
                  </a:txBody>
                  <a:tcPr>
                    <a:solidFill>
                      <a:schemeClr val="accent1">
                        <a:lumMod val="40000"/>
                        <a:lumOff val="60000"/>
                      </a:schemeClr>
                    </a:solidFill>
                  </a:tcPr>
                </a:tc>
                <a:tc>
                  <a:txBody>
                    <a:bodyPr/>
                    <a:lstStyle/>
                    <a:p>
                      <a:pPr algn="ctr"/>
                      <a:r>
                        <a:rPr lang="en-US" sz="2400" dirty="0"/>
                        <a:t>Authentic </a:t>
                      </a:r>
                    </a:p>
                  </a:txBody>
                  <a:tcPr>
                    <a:solidFill>
                      <a:schemeClr val="accent1">
                        <a:lumMod val="40000"/>
                        <a:lumOff val="60000"/>
                      </a:schemeClr>
                    </a:solidFill>
                  </a:tcPr>
                </a:tc>
                <a:tc>
                  <a:txBody>
                    <a:bodyPr/>
                    <a:lstStyle/>
                    <a:p>
                      <a:pPr algn="ctr"/>
                      <a:r>
                        <a:rPr lang="en-US" sz="2400" dirty="0"/>
                        <a:t>F &lt; M</a:t>
                      </a:r>
                    </a:p>
                  </a:txBody>
                  <a:tcPr>
                    <a:solidFill>
                      <a:schemeClr val="accent1">
                        <a:lumMod val="40000"/>
                        <a:lumOff val="60000"/>
                      </a:schemeClr>
                    </a:solidFill>
                  </a:tcPr>
                </a:tc>
                <a:extLst>
                  <a:ext uri="{0D108BD9-81ED-4DB2-BD59-A6C34878D82A}">
                    <a16:rowId xmlns:a16="http://schemas.microsoft.com/office/drawing/2014/main" val="1456169419"/>
                  </a:ext>
                </a:extLst>
              </a:tr>
              <a:tr h="370840">
                <a:tc>
                  <a:txBody>
                    <a:bodyPr/>
                    <a:lstStyle/>
                    <a:p>
                      <a:pPr algn="ctr"/>
                      <a:endParaRPr lang="en-US" sz="2400"/>
                    </a:p>
                  </a:txBody>
                  <a:tcPr>
                    <a:solidFill>
                      <a:schemeClr val="accent1">
                        <a:lumMod val="40000"/>
                        <a:lumOff val="60000"/>
                      </a:schemeClr>
                    </a:solidFill>
                  </a:tcPr>
                </a:tc>
                <a:tc>
                  <a:txBody>
                    <a:bodyPr/>
                    <a:lstStyle/>
                    <a:p>
                      <a:pPr algn="ctr"/>
                      <a:r>
                        <a:rPr lang="en-US" sz="2400" dirty="0"/>
                        <a:t>Clout</a:t>
                      </a:r>
                    </a:p>
                  </a:txBody>
                  <a:tcPr>
                    <a:solidFill>
                      <a:schemeClr val="accent1">
                        <a:lumMod val="40000"/>
                        <a:lumOff val="60000"/>
                      </a:schemeClr>
                    </a:solidFill>
                  </a:tcPr>
                </a:tc>
                <a:tc>
                  <a:txBody>
                    <a:bodyPr/>
                    <a:lstStyle/>
                    <a:p>
                      <a:pPr algn="ctr"/>
                      <a:r>
                        <a:rPr lang="en-US" sz="2400" dirty="0"/>
                        <a:t>F &gt; M</a:t>
                      </a:r>
                    </a:p>
                  </a:txBody>
                  <a:tcPr>
                    <a:solidFill>
                      <a:schemeClr val="accent1">
                        <a:lumMod val="40000"/>
                        <a:lumOff val="60000"/>
                      </a:schemeClr>
                    </a:solidFill>
                  </a:tcPr>
                </a:tc>
                <a:extLst>
                  <a:ext uri="{0D108BD9-81ED-4DB2-BD59-A6C34878D82A}">
                    <a16:rowId xmlns:a16="http://schemas.microsoft.com/office/drawing/2014/main" val="1732224223"/>
                  </a:ext>
                </a:extLst>
              </a:tr>
              <a:tr h="370840">
                <a:tc>
                  <a:txBody>
                    <a:bodyPr/>
                    <a:lstStyle/>
                    <a:p>
                      <a:pPr algn="ctr"/>
                      <a:r>
                        <a:rPr lang="en-US" sz="2400" dirty="0"/>
                        <a:t>2020-21 PS</a:t>
                      </a:r>
                    </a:p>
                  </a:txBody>
                  <a:tcPr>
                    <a:solidFill>
                      <a:schemeClr val="accent1">
                        <a:lumMod val="20000"/>
                        <a:lumOff val="80000"/>
                      </a:schemeClr>
                    </a:solidFill>
                  </a:tcPr>
                </a:tc>
                <a:tc>
                  <a:txBody>
                    <a:bodyPr/>
                    <a:lstStyle/>
                    <a:p>
                      <a:pPr algn="ctr"/>
                      <a:r>
                        <a:rPr lang="en-US" sz="2400" dirty="0"/>
                        <a:t>Ability </a:t>
                      </a:r>
                    </a:p>
                  </a:txBody>
                  <a:tcPr>
                    <a:solidFill>
                      <a:schemeClr val="accent1">
                        <a:lumMod val="20000"/>
                        <a:lumOff val="80000"/>
                      </a:schemeClr>
                    </a:solidFill>
                  </a:tcPr>
                </a:tc>
                <a:tc>
                  <a:txBody>
                    <a:bodyPr/>
                    <a:lstStyle/>
                    <a:p>
                      <a:pPr algn="ctr"/>
                      <a:r>
                        <a:rPr lang="en-US" sz="2400" dirty="0"/>
                        <a:t>F &gt; M</a:t>
                      </a:r>
                    </a:p>
                  </a:txBody>
                  <a:tcPr>
                    <a:solidFill>
                      <a:schemeClr val="accent1">
                        <a:lumMod val="20000"/>
                        <a:lumOff val="80000"/>
                      </a:schemeClr>
                    </a:solidFill>
                  </a:tcPr>
                </a:tc>
                <a:extLst>
                  <a:ext uri="{0D108BD9-81ED-4DB2-BD59-A6C34878D82A}">
                    <a16:rowId xmlns:a16="http://schemas.microsoft.com/office/drawing/2014/main" val="3334219348"/>
                  </a:ext>
                </a:extLst>
              </a:tr>
              <a:tr h="370840">
                <a:tc>
                  <a:txBody>
                    <a:bodyPr/>
                    <a:lstStyle/>
                    <a:p>
                      <a:pPr algn="ctr"/>
                      <a:endParaRPr lang="en-US" sz="2400"/>
                    </a:p>
                  </a:txBody>
                  <a:tcPr>
                    <a:solidFill>
                      <a:schemeClr val="accent1">
                        <a:lumMod val="20000"/>
                        <a:lumOff val="80000"/>
                      </a:schemeClr>
                    </a:solidFill>
                  </a:tcPr>
                </a:tc>
                <a:tc>
                  <a:txBody>
                    <a:bodyPr/>
                    <a:lstStyle/>
                    <a:p>
                      <a:pPr algn="ctr"/>
                      <a:r>
                        <a:rPr lang="en-US" sz="2400" dirty="0"/>
                        <a:t>Achieve </a:t>
                      </a:r>
                    </a:p>
                  </a:txBody>
                  <a:tcPr>
                    <a:solidFill>
                      <a:schemeClr val="accent1">
                        <a:lumMod val="20000"/>
                        <a:lumOff val="80000"/>
                      </a:schemeClr>
                    </a:solidFill>
                  </a:tcPr>
                </a:tc>
                <a:tc>
                  <a:txBody>
                    <a:bodyPr/>
                    <a:lstStyle/>
                    <a:p>
                      <a:pPr algn="ctr"/>
                      <a:r>
                        <a:rPr lang="en-US" sz="2400" dirty="0"/>
                        <a:t>F &gt; M</a:t>
                      </a:r>
                    </a:p>
                  </a:txBody>
                  <a:tcPr>
                    <a:solidFill>
                      <a:schemeClr val="accent1">
                        <a:lumMod val="20000"/>
                        <a:lumOff val="80000"/>
                      </a:schemeClr>
                    </a:solidFill>
                  </a:tcPr>
                </a:tc>
                <a:extLst>
                  <a:ext uri="{0D108BD9-81ED-4DB2-BD59-A6C34878D82A}">
                    <a16:rowId xmlns:a16="http://schemas.microsoft.com/office/drawing/2014/main" val="2811257133"/>
                  </a:ext>
                </a:extLst>
              </a:tr>
              <a:tr h="370840">
                <a:tc>
                  <a:txBody>
                    <a:bodyPr/>
                    <a:lstStyle/>
                    <a:p>
                      <a:pPr algn="ctr"/>
                      <a:endParaRPr lang="en-US" sz="2400"/>
                    </a:p>
                  </a:txBody>
                  <a:tcPr>
                    <a:solidFill>
                      <a:schemeClr val="accent1">
                        <a:lumMod val="20000"/>
                        <a:lumOff val="80000"/>
                      </a:schemeClr>
                    </a:solidFill>
                  </a:tcPr>
                </a:tc>
                <a:tc>
                  <a:txBody>
                    <a:bodyPr/>
                    <a:lstStyle/>
                    <a:p>
                      <a:pPr algn="ctr"/>
                      <a:r>
                        <a:rPr lang="en-US" sz="2400" dirty="0"/>
                        <a:t>Tone</a:t>
                      </a:r>
                    </a:p>
                  </a:txBody>
                  <a:tcPr>
                    <a:solidFill>
                      <a:schemeClr val="accent1">
                        <a:lumMod val="20000"/>
                        <a:lumOff val="80000"/>
                      </a:schemeClr>
                    </a:solidFill>
                  </a:tcPr>
                </a:tc>
                <a:tc>
                  <a:txBody>
                    <a:bodyPr/>
                    <a:lstStyle/>
                    <a:p>
                      <a:pPr algn="ctr"/>
                      <a:r>
                        <a:rPr lang="en-US" sz="2400" dirty="0"/>
                        <a:t>F &gt; M</a:t>
                      </a:r>
                    </a:p>
                  </a:txBody>
                  <a:tcPr>
                    <a:solidFill>
                      <a:schemeClr val="accent1">
                        <a:lumMod val="20000"/>
                        <a:lumOff val="80000"/>
                      </a:schemeClr>
                    </a:solidFill>
                  </a:tcPr>
                </a:tc>
                <a:extLst>
                  <a:ext uri="{0D108BD9-81ED-4DB2-BD59-A6C34878D82A}">
                    <a16:rowId xmlns:a16="http://schemas.microsoft.com/office/drawing/2014/main" val="905634842"/>
                  </a:ext>
                </a:extLst>
              </a:tr>
            </a:tbl>
          </a:graphicData>
        </a:graphic>
      </p:graphicFrame>
    </p:spTree>
    <p:extLst>
      <p:ext uri="{BB962C8B-B14F-4D97-AF65-F5344CB8AC3E}">
        <p14:creationId xmlns:p14="http://schemas.microsoft.com/office/powerpoint/2010/main" val="234782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6101A2-D6A3-4471-A844-713F457BFDB1}"/>
              </a:ext>
            </a:extLst>
          </p:cNvPr>
          <p:cNvPicPr>
            <a:picLocks noChangeAspect="1"/>
          </p:cNvPicPr>
          <p:nvPr/>
        </p:nvPicPr>
        <p:blipFill rotWithShape="1">
          <a:blip r:embed="rId3"/>
          <a:srcRect t="5529"/>
          <a:stretch/>
        </p:blipFill>
        <p:spPr>
          <a:xfrm>
            <a:off x="0" y="881350"/>
            <a:ext cx="12192000" cy="5786519"/>
          </a:xfrm>
          <a:prstGeom prst="rect">
            <a:avLst/>
          </a:prstGeom>
        </p:spPr>
      </p:pic>
      <p:sp>
        <p:nvSpPr>
          <p:cNvPr id="4" name="Rectangle 3">
            <a:extLst>
              <a:ext uri="{FF2B5EF4-FFF2-40B4-BE49-F238E27FC236}">
                <a16:creationId xmlns:a16="http://schemas.microsoft.com/office/drawing/2014/main" id="{58954F00-0B01-45FA-A61F-1FD0AF4079D9}"/>
              </a:ext>
            </a:extLst>
          </p:cNvPr>
          <p:cNvSpPr/>
          <p:nvPr/>
        </p:nvSpPr>
        <p:spPr>
          <a:xfrm>
            <a:off x="431800" y="1770119"/>
            <a:ext cx="996950" cy="412751"/>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DDE6C36A-36E6-43A9-AEFF-291405DDF73B}"/>
              </a:ext>
            </a:extLst>
          </p:cNvPr>
          <p:cNvSpPr/>
          <p:nvPr/>
        </p:nvSpPr>
        <p:spPr>
          <a:xfrm>
            <a:off x="1524000" y="1227586"/>
            <a:ext cx="1073150" cy="453634"/>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itle 1">
            <a:extLst>
              <a:ext uri="{FF2B5EF4-FFF2-40B4-BE49-F238E27FC236}">
                <a16:creationId xmlns:a16="http://schemas.microsoft.com/office/drawing/2014/main" id="{6FD53C77-48D3-4B30-8815-737E2BAEA707}"/>
              </a:ext>
            </a:extLst>
          </p:cNvPr>
          <p:cNvSpPr txBox="1">
            <a:spLocks/>
          </p:cNvSpPr>
          <p:nvPr/>
        </p:nvSpPr>
        <p:spPr>
          <a:xfrm>
            <a:off x="1428750" y="19013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 substitute metric for Step 1 score? </a:t>
            </a:r>
          </a:p>
        </p:txBody>
      </p:sp>
    </p:spTree>
    <p:extLst>
      <p:ext uri="{BB962C8B-B14F-4D97-AF65-F5344CB8AC3E}">
        <p14:creationId xmlns:p14="http://schemas.microsoft.com/office/powerpoint/2010/main" val="169691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A58A33-413F-40FA-8D5E-4C33DF5318A2}"/>
              </a:ext>
            </a:extLst>
          </p:cNvPr>
          <p:cNvPicPr>
            <a:picLocks noChangeAspect="1"/>
          </p:cNvPicPr>
          <p:nvPr/>
        </p:nvPicPr>
        <p:blipFill>
          <a:blip r:embed="rId2"/>
          <a:stretch>
            <a:fillRect/>
          </a:stretch>
        </p:blipFill>
        <p:spPr>
          <a:xfrm>
            <a:off x="-255182" y="26581"/>
            <a:ext cx="12192000" cy="6858000"/>
          </a:xfrm>
          <a:prstGeom prst="rect">
            <a:avLst/>
          </a:prstGeom>
        </p:spPr>
      </p:pic>
    </p:spTree>
    <p:extLst>
      <p:ext uri="{BB962C8B-B14F-4D97-AF65-F5344CB8AC3E}">
        <p14:creationId xmlns:p14="http://schemas.microsoft.com/office/powerpoint/2010/main" val="296908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D65B48-DBF3-450E-AD13-0E612B838C74}"/>
              </a:ext>
            </a:extLst>
          </p:cNvPr>
          <p:cNvPicPr>
            <a:picLocks noChangeAspect="1"/>
          </p:cNvPicPr>
          <p:nvPr/>
        </p:nvPicPr>
        <p:blipFill>
          <a:blip r:embed="rId2"/>
          <a:stretch>
            <a:fillRect/>
          </a:stretch>
        </p:blipFill>
        <p:spPr>
          <a:xfrm>
            <a:off x="0" y="267638"/>
            <a:ext cx="12192000" cy="6322724"/>
          </a:xfrm>
          <a:prstGeom prst="rect">
            <a:avLst/>
          </a:prstGeom>
        </p:spPr>
      </p:pic>
    </p:spTree>
    <p:extLst>
      <p:ext uri="{BB962C8B-B14F-4D97-AF65-F5344CB8AC3E}">
        <p14:creationId xmlns:p14="http://schemas.microsoft.com/office/powerpoint/2010/main" val="202112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0AB426F-29B5-4B86-9665-0A23E2B69299}"/>
              </a:ext>
            </a:extLst>
          </p:cNvPr>
          <p:cNvGraphicFramePr>
            <a:graphicFrameLocks noGrp="1"/>
          </p:cNvGraphicFramePr>
          <p:nvPr>
            <p:extLst>
              <p:ext uri="{D42A27DB-BD31-4B8C-83A1-F6EECF244321}">
                <p14:modId xmlns:p14="http://schemas.microsoft.com/office/powerpoint/2010/main" val="2314018276"/>
              </p:ext>
            </p:extLst>
          </p:nvPr>
        </p:nvGraphicFramePr>
        <p:xfrm>
          <a:off x="1323707" y="77091"/>
          <a:ext cx="9544586" cy="6724137"/>
        </p:xfrm>
        <a:graphic>
          <a:graphicData uri="http://schemas.openxmlformats.org/drawingml/2006/table">
            <a:tbl>
              <a:tblPr firstRow="1" bandRow="1">
                <a:tableStyleId>{5C22544A-7EE6-4342-B048-85BDC9FD1C3A}</a:tableStyleId>
              </a:tblPr>
              <a:tblGrid>
                <a:gridCol w="2770283">
                  <a:extLst>
                    <a:ext uri="{9D8B030D-6E8A-4147-A177-3AD203B41FA5}">
                      <a16:colId xmlns:a16="http://schemas.microsoft.com/office/drawing/2014/main" val="3788017216"/>
                    </a:ext>
                  </a:extLst>
                </a:gridCol>
                <a:gridCol w="2560962">
                  <a:extLst>
                    <a:ext uri="{9D8B030D-6E8A-4147-A177-3AD203B41FA5}">
                      <a16:colId xmlns:a16="http://schemas.microsoft.com/office/drawing/2014/main" val="2118809559"/>
                    </a:ext>
                  </a:extLst>
                </a:gridCol>
                <a:gridCol w="4213341">
                  <a:extLst>
                    <a:ext uri="{9D8B030D-6E8A-4147-A177-3AD203B41FA5}">
                      <a16:colId xmlns:a16="http://schemas.microsoft.com/office/drawing/2014/main" val="752749280"/>
                    </a:ext>
                  </a:extLst>
                </a:gridCol>
              </a:tblGrid>
              <a:tr h="413047">
                <a:tc gridSpan="2">
                  <a:txBody>
                    <a:bodyPr/>
                    <a:lstStyle/>
                    <a:p>
                      <a:pPr algn="ctr"/>
                      <a:r>
                        <a:rPr lang="en-US" dirty="0"/>
                        <a:t>Objective Variables (10)</a:t>
                      </a:r>
                    </a:p>
                  </a:txBody>
                  <a:tcPr/>
                </a:tc>
                <a:tc hMerge="1">
                  <a:txBody>
                    <a:bodyPr/>
                    <a:lstStyle/>
                    <a:p>
                      <a:endParaRPr lang="en-US"/>
                    </a:p>
                  </a:txBody>
                  <a:tcPr/>
                </a:tc>
                <a:tc>
                  <a:txBody>
                    <a:bodyPr/>
                    <a:lstStyle/>
                    <a:p>
                      <a:pPr algn="ctr"/>
                      <a:r>
                        <a:rPr lang="en-US" dirty="0"/>
                        <a:t>Subjective Variables (11)</a:t>
                      </a:r>
                    </a:p>
                  </a:txBody>
                  <a:tcPr/>
                </a:tc>
                <a:extLst>
                  <a:ext uri="{0D108BD9-81ED-4DB2-BD59-A6C34878D82A}">
                    <a16:rowId xmlns:a16="http://schemas.microsoft.com/office/drawing/2014/main" val="267013187"/>
                  </a:ext>
                </a:extLst>
              </a:tr>
              <a:tr h="712930">
                <a:tc gridSpan="2">
                  <a:txBody>
                    <a:bodyPr/>
                    <a:lstStyle/>
                    <a:p>
                      <a:pPr algn="ctr"/>
                      <a:r>
                        <a:rPr lang="en-US" dirty="0"/>
                        <a:t>Objective measures from an individual’s application </a:t>
                      </a:r>
                    </a:p>
                  </a:txBody>
                  <a:tcPr/>
                </a:tc>
                <a:tc hMerge="1">
                  <a:txBody>
                    <a:bodyPr/>
                    <a:lstStyle/>
                    <a:p>
                      <a:endParaRPr lang="en-US"/>
                    </a:p>
                  </a:txBody>
                  <a:tcPr/>
                </a:tc>
                <a:tc>
                  <a:txBody>
                    <a:bodyPr/>
                    <a:lstStyle/>
                    <a:p>
                      <a:pPr algn="ctr"/>
                      <a:r>
                        <a:rPr lang="en-US" dirty="0"/>
                        <a:t>Qualities characterized from PS and LOR using the linguistic algorithm </a:t>
                      </a:r>
                    </a:p>
                  </a:txBody>
                  <a:tcPr/>
                </a:tc>
                <a:extLst>
                  <a:ext uri="{0D108BD9-81ED-4DB2-BD59-A6C34878D82A}">
                    <a16:rowId xmlns:a16="http://schemas.microsoft.com/office/drawing/2014/main" val="1904680118"/>
                  </a:ext>
                </a:extLst>
              </a:tr>
              <a:tr h="413047">
                <a:tc>
                  <a:txBody>
                    <a:bodyPr/>
                    <a:lstStyle/>
                    <a:p>
                      <a:pPr algn="ctr">
                        <a:spcBef>
                          <a:spcPts val="600"/>
                        </a:spcBef>
                        <a:spcAft>
                          <a:spcPts val="600"/>
                        </a:spcAft>
                      </a:pPr>
                      <a:r>
                        <a:rPr lang="en-US" dirty="0"/>
                        <a:t>Step 1 score </a:t>
                      </a:r>
                    </a:p>
                    <a:p>
                      <a:pPr algn="ctr">
                        <a:spcBef>
                          <a:spcPts val="600"/>
                        </a:spcBef>
                        <a:spcAft>
                          <a:spcPts val="600"/>
                        </a:spcAft>
                      </a:pPr>
                      <a:r>
                        <a:rPr lang="en-US" dirty="0"/>
                        <a:t>Step 2 score </a:t>
                      </a:r>
                    </a:p>
                    <a:p>
                      <a:pPr algn="ctr">
                        <a:spcBef>
                          <a:spcPts val="600"/>
                        </a:spcBef>
                        <a:spcAft>
                          <a:spcPts val="600"/>
                        </a:spcAft>
                      </a:pPr>
                      <a:r>
                        <a:rPr lang="en-US" dirty="0"/>
                        <a:t>Peer Reviewed Journal Articles/Abstracts </a:t>
                      </a:r>
                    </a:p>
                    <a:p>
                      <a:pPr algn="ctr">
                        <a:spcBef>
                          <a:spcPts val="600"/>
                        </a:spcBef>
                        <a:spcAft>
                          <a:spcPts val="600"/>
                        </a:spcAft>
                      </a:pPr>
                      <a:r>
                        <a:rPr lang="en-US" dirty="0"/>
                        <a:t>Peer Reviewed Journal Articles/Abstracts</a:t>
                      </a:r>
                    </a:p>
                    <a:p>
                      <a:pPr algn="ctr">
                        <a:spcBef>
                          <a:spcPts val="600"/>
                        </a:spcBef>
                        <a:spcAft>
                          <a:spcPts val="600"/>
                        </a:spcAft>
                      </a:pPr>
                      <a:r>
                        <a:rPr lang="en-US" dirty="0"/>
                        <a:t>Book Chapter (Peer Reviewed)</a:t>
                      </a:r>
                    </a:p>
                    <a:p>
                      <a:pPr algn="ctr">
                        <a:spcBef>
                          <a:spcPts val="600"/>
                        </a:spcBef>
                        <a:spcAft>
                          <a:spcPts val="600"/>
                        </a:spcAft>
                      </a:pPr>
                      <a:r>
                        <a:rPr lang="en-US" dirty="0"/>
                        <a:t>Poster Presentation</a:t>
                      </a:r>
                    </a:p>
                    <a:p>
                      <a:pPr algn="ctr">
                        <a:spcBef>
                          <a:spcPts val="600"/>
                        </a:spcBef>
                        <a:spcAft>
                          <a:spcPts val="600"/>
                        </a:spcAft>
                      </a:pPr>
                      <a:r>
                        <a:rPr lang="en-US" dirty="0"/>
                        <a:t>Oral Presentation</a:t>
                      </a:r>
                    </a:p>
                    <a:p>
                      <a:pPr algn="ctr">
                        <a:spcBef>
                          <a:spcPts val="600"/>
                        </a:spcBef>
                        <a:spcAft>
                          <a:spcPts val="600"/>
                        </a:spcAft>
                      </a:pPr>
                      <a:r>
                        <a:rPr lang="en-US" dirty="0"/>
                        <a:t>Online Publication (Peer Reviewed)</a:t>
                      </a:r>
                    </a:p>
                    <a:p>
                      <a:pPr algn="ctr">
                        <a:spcBef>
                          <a:spcPts val="600"/>
                        </a:spcBef>
                        <a:spcAft>
                          <a:spcPts val="600"/>
                        </a:spcAft>
                      </a:pPr>
                      <a:r>
                        <a:rPr lang="en-US" dirty="0"/>
                        <a:t>Non Peer Reviewed Online Publication</a:t>
                      </a:r>
                    </a:p>
                    <a:p>
                      <a:pPr algn="ctr">
                        <a:spcBef>
                          <a:spcPts val="600"/>
                        </a:spcBef>
                        <a:spcAft>
                          <a:spcPts val="600"/>
                        </a:spcAft>
                      </a:pPr>
                      <a:r>
                        <a:rPr lang="en-US" dirty="0"/>
                        <a:t>Other Articles</a:t>
                      </a:r>
                    </a:p>
                  </a:txBody>
                  <a:tcPr/>
                </a:tc>
                <a:tc>
                  <a:txBody>
                    <a:bodyPr/>
                    <a:lstStyle/>
                    <a:p>
                      <a:pPr algn="ctr">
                        <a:spcBef>
                          <a:spcPts val="600"/>
                        </a:spcBef>
                        <a:spcAft>
                          <a:spcPts val="600"/>
                        </a:spcAft>
                      </a:pPr>
                      <a:r>
                        <a:rPr lang="en-US" dirty="0"/>
                        <a:t>“step_1”</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“step_2”</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a:t>
                      </a:r>
                      <a:r>
                        <a:rPr lang="en-US" dirty="0" err="1"/>
                        <a:t>peer_art_abs</a:t>
                      </a:r>
                      <a:r>
                        <a:rPr lang="en-US"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algn="ctr">
                        <a:spcBef>
                          <a:spcPts val="0"/>
                        </a:spcBef>
                        <a:spcAft>
                          <a:spcPts val="0"/>
                        </a:spcAft>
                      </a:pPr>
                      <a:r>
                        <a:rPr lang="en-US" dirty="0"/>
                        <a:t>“</a:t>
                      </a:r>
                      <a:r>
                        <a:rPr lang="en-US" dirty="0" err="1"/>
                        <a:t>extra_art_abs</a:t>
                      </a:r>
                      <a:r>
                        <a:rPr lang="en-US" dirty="0"/>
                        <a:t>”</a:t>
                      </a:r>
                    </a:p>
                    <a:p>
                      <a:pPr algn="ctr">
                        <a:spcBef>
                          <a:spcPts val="0"/>
                        </a:spcBef>
                        <a:spcAft>
                          <a:spcPts val="0"/>
                        </a:spcAft>
                      </a:pPr>
                      <a:endParaRPr lang="en-US" dirty="0"/>
                    </a:p>
                    <a:p>
                      <a:pPr algn="ctr">
                        <a:spcBef>
                          <a:spcPts val="0"/>
                        </a:spcBef>
                        <a:spcAft>
                          <a:spcPts val="0"/>
                        </a:spcAft>
                      </a:pPr>
                      <a:endParaRPr lang="en-US" dirty="0"/>
                    </a:p>
                    <a:p>
                      <a:pPr algn="ctr">
                        <a:spcBef>
                          <a:spcPts val="0"/>
                        </a:spcBef>
                        <a:spcAft>
                          <a:spcPts val="0"/>
                        </a:spcAft>
                      </a:pPr>
                      <a:r>
                        <a:rPr lang="en-US" dirty="0"/>
                        <a:t>“</a:t>
                      </a:r>
                      <a:r>
                        <a:rPr lang="en-US" dirty="0" err="1"/>
                        <a:t>book_chap</a:t>
                      </a:r>
                      <a:r>
                        <a:rPr lang="en-US" dirty="0"/>
                        <a:t>”</a:t>
                      </a:r>
                    </a:p>
                    <a:p>
                      <a:pPr algn="ctr">
                        <a:spcBef>
                          <a:spcPts val="0"/>
                        </a:spcBef>
                        <a:spcAft>
                          <a:spcPts val="0"/>
                        </a:spcAft>
                      </a:pPr>
                      <a:endParaRPr lang="en-US" dirty="0"/>
                    </a:p>
                    <a:p>
                      <a:pPr algn="ctr">
                        <a:spcBef>
                          <a:spcPts val="600"/>
                        </a:spcBef>
                        <a:spcAft>
                          <a:spcPts val="0"/>
                        </a:spcAft>
                      </a:pPr>
                      <a:r>
                        <a:rPr lang="en-US" dirty="0"/>
                        <a:t>“poster”</a:t>
                      </a:r>
                    </a:p>
                    <a:p>
                      <a:pPr algn="ctr">
                        <a:spcBef>
                          <a:spcPts val="1400"/>
                        </a:spcBef>
                        <a:spcAft>
                          <a:spcPts val="1400"/>
                        </a:spcAft>
                      </a:pPr>
                      <a:r>
                        <a:rPr lang="en-US" dirty="0"/>
                        <a:t>“oral”</a:t>
                      </a:r>
                    </a:p>
                    <a:p>
                      <a:pPr algn="ctr">
                        <a:spcBef>
                          <a:spcPts val="0"/>
                        </a:spcBef>
                        <a:spcAft>
                          <a:spcPts val="0"/>
                        </a:spcAft>
                      </a:pPr>
                      <a:r>
                        <a:rPr lang="en-US" dirty="0"/>
                        <a:t>“</a:t>
                      </a:r>
                      <a:r>
                        <a:rPr lang="en-US" dirty="0" err="1"/>
                        <a:t>online_pub_peer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online_pub_non_peer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other_art</a:t>
                      </a:r>
                      <a:r>
                        <a:rPr lang="en-US" dirty="0"/>
                        <a:t>”</a:t>
                      </a:r>
                    </a:p>
                  </a:txBody>
                  <a:tcPr/>
                </a:tc>
                <a:tc>
                  <a:txBody>
                    <a:bodyPr/>
                    <a:lstStyle/>
                    <a:p>
                      <a:pPr algn="ctr">
                        <a:spcBef>
                          <a:spcPts val="600"/>
                        </a:spcBef>
                        <a:spcAft>
                          <a:spcPts val="600"/>
                        </a:spcAft>
                      </a:pPr>
                      <a:r>
                        <a:rPr lang="en-US" dirty="0"/>
                        <a:t>Standout</a:t>
                      </a:r>
                    </a:p>
                    <a:p>
                      <a:pPr algn="ctr">
                        <a:spcBef>
                          <a:spcPts val="600"/>
                        </a:spcBef>
                        <a:spcAft>
                          <a:spcPts val="600"/>
                        </a:spcAft>
                      </a:pPr>
                      <a:r>
                        <a:rPr lang="en-US" dirty="0"/>
                        <a:t>Ability</a:t>
                      </a:r>
                    </a:p>
                    <a:p>
                      <a:pPr algn="ctr">
                        <a:spcBef>
                          <a:spcPts val="600"/>
                        </a:spcBef>
                        <a:spcAft>
                          <a:spcPts val="600"/>
                        </a:spcAft>
                      </a:pPr>
                      <a:r>
                        <a:rPr lang="en-US" dirty="0"/>
                        <a:t>Grindstone</a:t>
                      </a:r>
                    </a:p>
                    <a:p>
                      <a:pPr algn="ctr">
                        <a:spcBef>
                          <a:spcPts val="600"/>
                        </a:spcBef>
                        <a:spcAft>
                          <a:spcPts val="600"/>
                        </a:spcAft>
                      </a:pPr>
                      <a:r>
                        <a:rPr lang="en-US" dirty="0"/>
                        <a:t>Teaching</a:t>
                      </a:r>
                    </a:p>
                    <a:p>
                      <a:pPr algn="ctr">
                        <a:spcBef>
                          <a:spcPts val="600"/>
                        </a:spcBef>
                        <a:spcAft>
                          <a:spcPts val="600"/>
                        </a:spcAft>
                      </a:pPr>
                      <a:r>
                        <a:rPr lang="en-US" dirty="0"/>
                        <a:t>Research</a:t>
                      </a:r>
                    </a:p>
                    <a:p>
                      <a:pPr algn="ctr">
                        <a:spcBef>
                          <a:spcPts val="600"/>
                        </a:spcBef>
                        <a:spcAft>
                          <a:spcPts val="600"/>
                        </a:spcAft>
                      </a:pPr>
                      <a:r>
                        <a:rPr lang="en-US" dirty="0"/>
                        <a:t>Analytic</a:t>
                      </a:r>
                    </a:p>
                    <a:p>
                      <a:pPr algn="ctr">
                        <a:spcBef>
                          <a:spcPts val="600"/>
                        </a:spcBef>
                        <a:spcAft>
                          <a:spcPts val="600"/>
                        </a:spcAft>
                      </a:pPr>
                      <a:r>
                        <a:rPr lang="en-US" dirty="0"/>
                        <a:t>Clout</a:t>
                      </a:r>
                    </a:p>
                    <a:p>
                      <a:pPr algn="ctr">
                        <a:spcBef>
                          <a:spcPts val="600"/>
                        </a:spcBef>
                        <a:spcAft>
                          <a:spcPts val="600"/>
                        </a:spcAft>
                      </a:pPr>
                      <a:r>
                        <a:rPr lang="en-US" dirty="0"/>
                        <a:t>Authentic</a:t>
                      </a:r>
                    </a:p>
                    <a:p>
                      <a:pPr algn="ctr">
                        <a:spcBef>
                          <a:spcPts val="600"/>
                        </a:spcBef>
                        <a:spcAft>
                          <a:spcPts val="600"/>
                        </a:spcAft>
                      </a:pPr>
                      <a:r>
                        <a:rPr lang="en-US" dirty="0"/>
                        <a:t>Tone</a:t>
                      </a:r>
                    </a:p>
                    <a:p>
                      <a:pPr algn="ctr">
                        <a:spcBef>
                          <a:spcPts val="600"/>
                        </a:spcBef>
                        <a:spcAft>
                          <a:spcPts val="600"/>
                        </a:spcAft>
                      </a:pPr>
                      <a:r>
                        <a:rPr lang="en-US" dirty="0"/>
                        <a:t>Achieve</a:t>
                      </a:r>
                    </a:p>
                    <a:p>
                      <a:pPr algn="ctr">
                        <a:spcBef>
                          <a:spcPts val="600"/>
                        </a:spcBef>
                        <a:spcAft>
                          <a:spcPts val="600"/>
                        </a:spcAft>
                      </a:pPr>
                      <a:r>
                        <a:rPr lang="en-US" dirty="0"/>
                        <a:t>Power </a:t>
                      </a:r>
                    </a:p>
                    <a:p>
                      <a:pPr algn="ctr">
                        <a:spcBef>
                          <a:spcPts val="600"/>
                        </a:spcBef>
                        <a:spcAft>
                          <a:spcPts val="600"/>
                        </a:spcAft>
                      </a:pPr>
                      <a:endParaRPr lang="en-US" dirty="0"/>
                    </a:p>
                  </a:txBody>
                  <a:tcPr/>
                </a:tc>
                <a:extLst>
                  <a:ext uri="{0D108BD9-81ED-4DB2-BD59-A6C34878D82A}">
                    <a16:rowId xmlns:a16="http://schemas.microsoft.com/office/drawing/2014/main" val="2048179144"/>
                  </a:ext>
                </a:extLst>
              </a:tr>
            </a:tbl>
          </a:graphicData>
        </a:graphic>
      </p:graphicFrame>
      <p:sp>
        <p:nvSpPr>
          <p:cNvPr id="2" name="TextBox 1">
            <a:extLst>
              <a:ext uri="{FF2B5EF4-FFF2-40B4-BE49-F238E27FC236}">
                <a16:creationId xmlns:a16="http://schemas.microsoft.com/office/drawing/2014/main" id="{6FB7BF2D-3602-466B-A7E9-5ABD50846A81}"/>
              </a:ext>
            </a:extLst>
          </p:cNvPr>
          <p:cNvSpPr txBox="1"/>
          <p:nvPr/>
        </p:nvSpPr>
        <p:spPr>
          <a:xfrm>
            <a:off x="7017746" y="5857579"/>
            <a:ext cx="3613532" cy="923330"/>
          </a:xfrm>
          <a:prstGeom prst="rect">
            <a:avLst/>
          </a:prstGeom>
          <a:solidFill>
            <a:schemeClr val="accent4">
              <a:lumMod val="20000"/>
              <a:lumOff val="80000"/>
            </a:schemeClr>
          </a:solidFill>
          <a:ln w="19050">
            <a:solidFill>
              <a:schemeClr val="tx1"/>
            </a:solidFill>
          </a:ln>
        </p:spPr>
        <p:txBody>
          <a:bodyPr wrap="square" rtlCol="0">
            <a:spAutoFit/>
          </a:bodyPr>
          <a:lstStyle/>
          <a:p>
            <a:r>
              <a:rPr lang="en-US" dirty="0"/>
              <a:t>Note: For publication, need to </a:t>
            </a:r>
            <a:r>
              <a:rPr lang="en-US" b="1" dirty="0"/>
              <a:t>justify</a:t>
            </a:r>
            <a:r>
              <a:rPr lang="en-US" dirty="0"/>
              <a:t> why these variables were chosen among the 97 variables available. </a:t>
            </a:r>
          </a:p>
        </p:txBody>
      </p:sp>
    </p:spTree>
    <p:extLst>
      <p:ext uri="{BB962C8B-B14F-4D97-AF65-F5344CB8AC3E}">
        <p14:creationId xmlns:p14="http://schemas.microsoft.com/office/powerpoint/2010/main" val="3489475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A743-653E-4114-AFF5-77E1E34D164F}"/>
              </a:ext>
            </a:extLst>
          </p:cNvPr>
          <p:cNvSpPr>
            <a:spLocks noGrp="1"/>
          </p:cNvSpPr>
          <p:nvPr>
            <p:ph type="title"/>
          </p:nvPr>
        </p:nvSpPr>
        <p:spPr/>
        <p:txBody>
          <a:bodyPr/>
          <a:lstStyle/>
          <a:p>
            <a:r>
              <a:rPr lang="en-US" dirty="0"/>
              <a:t>Detailed/Extra slides</a:t>
            </a:r>
          </a:p>
        </p:txBody>
      </p:sp>
      <p:sp>
        <p:nvSpPr>
          <p:cNvPr id="3" name="Text Placeholder 2">
            <a:extLst>
              <a:ext uri="{FF2B5EF4-FFF2-40B4-BE49-F238E27FC236}">
                <a16:creationId xmlns:a16="http://schemas.microsoft.com/office/drawing/2014/main" id="{7B788DC1-B60A-4085-9FB4-9E83327A25B3}"/>
              </a:ext>
            </a:extLst>
          </p:cNvPr>
          <p:cNvSpPr>
            <a:spLocks noGrp="1"/>
          </p:cNvSpPr>
          <p:nvPr>
            <p:ph type="body" idx="1"/>
          </p:nvPr>
        </p:nvSpPr>
        <p:spPr/>
        <p:txBody>
          <a:bodyPr/>
          <a:lstStyle/>
          <a:p>
            <a:r>
              <a:rPr lang="en-US" dirty="0"/>
              <a:t>On 2019-20 data</a:t>
            </a:r>
          </a:p>
        </p:txBody>
      </p:sp>
    </p:spTree>
    <p:extLst>
      <p:ext uri="{BB962C8B-B14F-4D97-AF65-F5344CB8AC3E}">
        <p14:creationId xmlns:p14="http://schemas.microsoft.com/office/powerpoint/2010/main" val="1642219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33E2D-DCAE-4244-B3A6-C04E63AD6F74}"/>
              </a:ext>
            </a:extLst>
          </p:cNvPr>
          <p:cNvPicPr>
            <a:picLocks noChangeAspect="1"/>
          </p:cNvPicPr>
          <p:nvPr/>
        </p:nvPicPr>
        <p:blipFill>
          <a:blip r:embed="rId2"/>
          <a:stretch>
            <a:fillRect/>
          </a:stretch>
        </p:blipFill>
        <p:spPr>
          <a:xfrm>
            <a:off x="1356651" y="458439"/>
            <a:ext cx="9478698" cy="2886478"/>
          </a:xfrm>
          <a:prstGeom prst="rect">
            <a:avLst/>
          </a:prstGeom>
        </p:spPr>
      </p:pic>
      <p:pic>
        <p:nvPicPr>
          <p:cNvPr id="5" name="Picture 4">
            <a:extLst>
              <a:ext uri="{FF2B5EF4-FFF2-40B4-BE49-F238E27FC236}">
                <a16:creationId xmlns:a16="http://schemas.microsoft.com/office/drawing/2014/main" id="{3EF5F158-59B2-469F-AAEC-257E7291A276}"/>
              </a:ext>
            </a:extLst>
          </p:cNvPr>
          <p:cNvPicPr>
            <a:picLocks noChangeAspect="1"/>
          </p:cNvPicPr>
          <p:nvPr/>
        </p:nvPicPr>
        <p:blipFill>
          <a:blip r:embed="rId3"/>
          <a:stretch>
            <a:fillRect/>
          </a:stretch>
        </p:blipFill>
        <p:spPr>
          <a:xfrm>
            <a:off x="1356651" y="3579554"/>
            <a:ext cx="9535856" cy="2915057"/>
          </a:xfrm>
          <a:prstGeom prst="rect">
            <a:avLst/>
          </a:prstGeom>
        </p:spPr>
      </p:pic>
      <p:sp>
        <p:nvSpPr>
          <p:cNvPr id="6" name="TextBox 5">
            <a:extLst>
              <a:ext uri="{FF2B5EF4-FFF2-40B4-BE49-F238E27FC236}">
                <a16:creationId xmlns:a16="http://schemas.microsoft.com/office/drawing/2014/main" id="{7E4E138B-3809-4A6D-89DC-C8952E9C7A1E}"/>
              </a:ext>
            </a:extLst>
          </p:cNvPr>
          <p:cNvSpPr txBox="1"/>
          <p:nvPr/>
        </p:nvSpPr>
        <p:spPr>
          <a:xfrm>
            <a:off x="0" y="13595"/>
            <a:ext cx="1734207" cy="461665"/>
          </a:xfrm>
          <a:prstGeom prst="rect">
            <a:avLst/>
          </a:prstGeom>
          <a:solidFill>
            <a:schemeClr val="bg2"/>
          </a:solidFill>
        </p:spPr>
        <p:txBody>
          <a:bodyPr wrap="square" rtlCol="0">
            <a:spAutoFit/>
          </a:bodyPr>
          <a:lstStyle/>
          <a:p>
            <a:r>
              <a:rPr lang="en-US" sz="2400" dirty="0"/>
              <a:t>2019-20 Obj</a:t>
            </a:r>
          </a:p>
        </p:txBody>
      </p:sp>
    </p:spTree>
    <p:extLst>
      <p:ext uri="{BB962C8B-B14F-4D97-AF65-F5344CB8AC3E}">
        <p14:creationId xmlns:p14="http://schemas.microsoft.com/office/powerpoint/2010/main" val="4098848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EDD10-CB4B-409F-B6D4-B64AF82090F4}"/>
              </a:ext>
            </a:extLst>
          </p:cNvPr>
          <p:cNvPicPr>
            <a:picLocks noChangeAspect="1"/>
          </p:cNvPicPr>
          <p:nvPr/>
        </p:nvPicPr>
        <p:blipFill>
          <a:blip r:embed="rId2"/>
          <a:stretch>
            <a:fillRect/>
          </a:stretch>
        </p:blipFill>
        <p:spPr>
          <a:xfrm>
            <a:off x="1804388" y="376811"/>
            <a:ext cx="8583223" cy="3096057"/>
          </a:xfrm>
          <a:prstGeom prst="rect">
            <a:avLst/>
          </a:prstGeom>
        </p:spPr>
      </p:pic>
      <p:pic>
        <p:nvPicPr>
          <p:cNvPr id="5" name="Picture 4">
            <a:extLst>
              <a:ext uri="{FF2B5EF4-FFF2-40B4-BE49-F238E27FC236}">
                <a16:creationId xmlns:a16="http://schemas.microsoft.com/office/drawing/2014/main" id="{F075F1A8-A558-45C3-9C07-661698C045A9}"/>
              </a:ext>
            </a:extLst>
          </p:cNvPr>
          <p:cNvPicPr>
            <a:picLocks noChangeAspect="1"/>
          </p:cNvPicPr>
          <p:nvPr/>
        </p:nvPicPr>
        <p:blipFill>
          <a:blip r:embed="rId3"/>
          <a:stretch>
            <a:fillRect/>
          </a:stretch>
        </p:blipFill>
        <p:spPr>
          <a:xfrm>
            <a:off x="1804388" y="3573137"/>
            <a:ext cx="8602275" cy="3096057"/>
          </a:xfrm>
          <a:prstGeom prst="rect">
            <a:avLst/>
          </a:prstGeom>
        </p:spPr>
      </p:pic>
      <p:sp>
        <p:nvSpPr>
          <p:cNvPr id="6" name="TextBox 5">
            <a:extLst>
              <a:ext uri="{FF2B5EF4-FFF2-40B4-BE49-F238E27FC236}">
                <a16:creationId xmlns:a16="http://schemas.microsoft.com/office/drawing/2014/main" id="{25A37E98-263B-44A7-9BF9-598812250A35}"/>
              </a:ext>
            </a:extLst>
          </p:cNvPr>
          <p:cNvSpPr txBox="1"/>
          <p:nvPr/>
        </p:nvSpPr>
        <p:spPr>
          <a:xfrm>
            <a:off x="0" y="376811"/>
            <a:ext cx="1709314" cy="430887"/>
          </a:xfrm>
          <a:prstGeom prst="rect">
            <a:avLst/>
          </a:prstGeom>
          <a:solidFill>
            <a:schemeClr val="bg2"/>
          </a:solidFill>
        </p:spPr>
        <p:txBody>
          <a:bodyPr wrap="none" rtlCol="0">
            <a:spAutoFit/>
          </a:bodyPr>
          <a:lstStyle/>
          <a:p>
            <a:r>
              <a:rPr lang="en-US" sz="2200" dirty="0"/>
              <a:t>2019-20 LOR</a:t>
            </a:r>
          </a:p>
        </p:txBody>
      </p:sp>
    </p:spTree>
    <p:extLst>
      <p:ext uri="{BB962C8B-B14F-4D97-AF65-F5344CB8AC3E}">
        <p14:creationId xmlns:p14="http://schemas.microsoft.com/office/powerpoint/2010/main" val="532156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D5D96-94F9-4549-AD85-329E559D5C41}"/>
              </a:ext>
            </a:extLst>
          </p:cNvPr>
          <p:cNvPicPr>
            <a:picLocks noChangeAspect="1"/>
          </p:cNvPicPr>
          <p:nvPr/>
        </p:nvPicPr>
        <p:blipFill>
          <a:blip r:embed="rId2"/>
          <a:stretch>
            <a:fillRect/>
          </a:stretch>
        </p:blipFill>
        <p:spPr>
          <a:xfrm>
            <a:off x="1711763" y="332943"/>
            <a:ext cx="8621328" cy="3096057"/>
          </a:xfrm>
          <a:prstGeom prst="rect">
            <a:avLst/>
          </a:prstGeom>
        </p:spPr>
      </p:pic>
      <p:sp>
        <p:nvSpPr>
          <p:cNvPr id="4" name="TextBox 3">
            <a:extLst>
              <a:ext uri="{FF2B5EF4-FFF2-40B4-BE49-F238E27FC236}">
                <a16:creationId xmlns:a16="http://schemas.microsoft.com/office/drawing/2014/main" id="{71F2F669-3189-4695-8D7A-F1BEF22981F3}"/>
              </a:ext>
            </a:extLst>
          </p:cNvPr>
          <p:cNvSpPr txBox="1"/>
          <p:nvPr/>
        </p:nvSpPr>
        <p:spPr>
          <a:xfrm>
            <a:off x="0" y="376811"/>
            <a:ext cx="1467068" cy="430887"/>
          </a:xfrm>
          <a:prstGeom prst="rect">
            <a:avLst/>
          </a:prstGeom>
          <a:solidFill>
            <a:schemeClr val="bg2"/>
          </a:solidFill>
        </p:spPr>
        <p:txBody>
          <a:bodyPr wrap="none" rtlCol="0">
            <a:spAutoFit/>
          </a:bodyPr>
          <a:lstStyle/>
          <a:p>
            <a:r>
              <a:rPr lang="en-US" sz="2200" dirty="0"/>
              <a:t>2019-20 PS</a:t>
            </a:r>
          </a:p>
        </p:txBody>
      </p:sp>
      <p:pic>
        <p:nvPicPr>
          <p:cNvPr id="8" name="Picture 7">
            <a:extLst>
              <a:ext uri="{FF2B5EF4-FFF2-40B4-BE49-F238E27FC236}">
                <a16:creationId xmlns:a16="http://schemas.microsoft.com/office/drawing/2014/main" id="{C4F5BF8A-EC8A-4C0E-9C48-87F84C535ADD}"/>
              </a:ext>
            </a:extLst>
          </p:cNvPr>
          <p:cNvPicPr>
            <a:picLocks noChangeAspect="1"/>
          </p:cNvPicPr>
          <p:nvPr/>
        </p:nvPicPr>
        <p:blipFill>
          <a:blip r:embed="rId3"/>
          <a:stretch>
            <a:fillRect/>
          </a:stretch>
        </p:blipFill>
        <p:spPr>
          <a:xfrm>
            <a:off x="1735579" y="3520976"/>
            <a:ext cx="8573696" cy="3057952"/>
          </a:xfrm>
          <a:prstGeom prst="rect">
            <a:avLst/>
          </a:prstGeom>
        </p:spPr>
      </p:pic>
    </p:spTree>
    <p:extLst>
      <p:ext uri="{BB962C8B-B14F-4D97-AF65-F5344CB8AC3E}">
        <p14:creationId xmlns:p14="http://schemas.microsoft.com/office/powerpoint/2010/main" val="5841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DB227E3-72B0-4FF3-B17B-DE3A93801AAF}"/>
              </a:ext>
            </a:extLst>
          </p:cNvPr>
          <p:cNvGraphicFramePr>
            <a:graphicFrameLocks noGrp="1"/>
          </p:cNvGraphicFramePr>
          <p:nvPr>
            <p:extLst>
              <p:ext uri="{D42A27DB-BD31-4B8C-83A1-F6EECF244321}">
                <p14:modId xmlns:p14="http://schemas.microsoft.com/office/powerpoint/2010/main" val="661256655"/>
              </p:ext>
            </p:extLst>
          </p:nvPr>
        </p:nvGraphicFramePr>
        <p:xfrm>
          <a:off x="1178442" y="3303379"/>
          <a:ext cx="9835116" cy="2286000"/>
        </p:xfrm>
        <a:graphic>
          <a:graphicData uri="http://schemas.openxmlformats.org/drawingml/2006/table">
            <a:tbl>
              <a:tblPr firstRow="1" bandRow="1">
                <a:tableStyleId>{5C22544A-7EE6-4342-B048-85BDC9FD1C3A}</a:tableStyleId>
              </a:tblPr>
              <a:tblGrid>
                <a:gridCol w="3278372">
                  <a:extLst>
                    <a:ext uri="{9D8B030D-6E8A-4147-A177-3AD203B41FA5}">
                      <a16:colId xmlns:a16="http://schemas.microsoft.com/office/drawing/2014/main" val="238683640"/>
                    </a:ext>
                  </a:extLst>
                </a:gridCol>
                <a:gridCol w="3278372">
                  <a:extLst>
                    <a:ext uri="{9D8B030D-6E8A-4147-A177-3AD203B41FA5}">
                      <a16:colId xmlns:a16="http://schemas.microsoft.com/office/drawing/2014/main" val="756173660"/>
                    </a:ext>
                  </a:extLst>
                </a:gridCol>
                <a:gridCol w="3278372">
                  <a:extLst>
                    <a:ext uri="{9D8B030D-6E8A-4147-A177-3AD203B41FA5}">
                      <a16:colId xmlns:a16="http://schemas.microsoft.com/office/drawing/2014/main" val="1311403520"/>
                    </a:ext>
                  </a:extLst>
                </a:gridCol>
              </a:tblGrid>
              <a:tr h="370840">
                <a:tc>
                  <a:txBody>
                    <a:bodyPr/>
                    <a:lstStyle/>
                    <a:p>
                      <a:pPr algn="ctr"/>
                      <a:endParaRPr lang="en-US" sz="2400" dirty="0"/>
                    </a:p>
                  </a:txBody>
                  <a:tcPr/>
                </a:tc>
                <a:tc>
                  <a:txBody>
                    <a:bodyPr/>
                    <a:lstStyle/>
                    <a:p>
                      <a:pPr algn="ctr"/>
                      <a:r>
                        <a:rPr lang="en-US" sz="2400" dirty="0"/>
                        <a:t>t-test: Sig by FDR </a:t>
                      </a:r>
                    </a:p>
                  </a:txBody>
                  <a:tcPr/>
                </a:tc>
                <a:tc>
                  <a:txBody>
                    <a:bodyPr/>
                    <a:lstStyle/>
                    <a:p>
                      <a:pPr algn="ctr"/>
                      <a:r>
                        <a:rPr lang="en-US" sz="2400" dirty="0"/>
                        <a:t>sidedness</a:t>
                      </a:r>
                    </a:p>
                  </a:txBody>
                  <a:tcPr/>
                </a:tc>
                <a:extLst>
                  <a:ext uri="{0D108BD9-81ED-4DB2-BD59-A6C34878D82A}">
                    <a16:rowId xmlns:a16="http://schemas.microsoft.com/office/drawing/2014/main" val="28664818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2020-21 Obj</a:t>
                      </a:r>
                    </a:p>
                  </a:txBody>
                  <a:tcPr>
                    <a:solidFill>
                      <a:schemeClr val="accent1">
                        <a:lumMod val="20000"/>
                        <a:lumOff val="80000"/>
                      </a:schemeClr>
                    </a:solidFill>
                  </a:tcPr>
                </a:tc>
                <a:tc>
                  <a:txBody>
                    <a:bodyPr/>
                    <a:lstStyle/>
                    <a:p>
                      <a:pPr algn="ctr"/>
                      <a:r>
                        <a:rPr lang="en-US" sz="2400" dirty="0" err="1"/>
                        <a:t>Online_pub_non_peer</a:t>
                      </a:r>
                      <a:endParaRPr lang="en-US" sz="2400" dirty="0"/>
                    </a:p>
                  </a:txBody>
                  <a:tcPr>
                    <a:solidFill>
                      <a:schemeClr val="accent1">
                        <a:lumMod val="20000"/>
                        <a:lumOff val="80000"/>
                      </a:schemeClr>
                    </a:solidFill>
                  </a:tcPr>
                </a:tc>
                <a:tc>
                  <a:txBody>
                    <a:bodyPr/>
                    <a:lstStyle/>
                    <a:p>
                      <a:pPr algn="ctr"/>
                      <a:r>
                        <a:rPr lang="en-US" sz="2400" dirty="0"/>
                        <a:t>F &gt; M</a:t>
                      </a:r>
                    </a:p>
                  </a:txBody>
                  <a:tcPr>
                    <a:solidFill>
                      <a:schemeClr val="accent1">
                        <a:lumMod val="20000"/>
                        <a:lumOff val="80000"/>
                      </a:schemeClr>
                    </a:solidFill>
                  </a:tcPr>
                </a:tc>
                <a:extLst>
                  <a:ext uri="{0D108BD9-81ED-4DB2-BD59-A6C34878D82A}">
                    <a16:rowId xmlns:a16="http://schemas.microsoft.com/office/drawing/2014/main" val="14080693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2020-21 Subj - LOR</a:t>
                      </a:r>
                    </a:p>
                  </a:txBody>
                  <a:tcPr>
                    <a:solidFill>
                      <a:schemeClr val="accent1">
                        <a:lumMod val="40000"/>
                        <a:lumOff val="60000"/>
                      </a:schemeClr>
                    </a:solidFill>
                  </a:tcPr>
                </a:tc>
                <a:tc>
                  <a:txBody>
                    <a:bodyPr/>
                    <a:lstStyle/>
                    <a:p>
                      <a:pPr algn="ctr"/>
                      <a:r>
                        <a:rPr lang="en-US" sz="2400" dirty="0"/>
                        <a:t>Authenticity</a:t>
                      </a:r>
                    </a:p>
                  </a:txBody>
                  <a:tcPr>
                    <a:solidFill>
                      <a:schemeClr val="accent1">
                        <a:lumMod val="40000"/>
                        <a:lumOff val="60000"/>
                      </a:schemeClr>
                    </a:solidFill>
                  </a:tcPr>
                </a:tc>
                <a:tc>
                  <a:txBody>
                    <a:bodyPr/>
                    <a:lstStyle/>
                    <a:p>
                      <a:pPr algn="ctr"/>
                      <a:r>
                        <a:rPr lang="en-US" sz="2400" dirty="0"/>
                        <a:t>F &lt; M</a:t>
                      </a:r>
                    </a:p>
                  </a:txBody>
                  <a:tcPr>
                    <a:solidFill>
                      <a:schemeClr val="accent1">
                        <a:lumMod val="40000"/>
                        <a:lumOff val="60000"/>
                      </a:schemeClr>
                    </a:solidFill>
                  </a:tcPr>
                </a:tc>
                <a:extLst>
                  <a:ext uri="{0D108BD9-81ED-4DB2-BD59-A6C34878D82A}">
                    <a16:rowId xmlns:a16="http://schemas.microsoft.com/office/drawing/2014/main" val="4084822366"/>
                  </a:ext>
                </a:extLst>
              </a:tr>
              <a:tr h="370840">
                <a:tc>
                  <a:txBody>
                    <a:bodyPr/>
                    <a:lstStyle/>
                    <a:p>
                      <a:pPr algn="ctr"/>
                      <a:endParaRPr lang="en-US" sz="2400"/>
                    </a:p>
                  </a:txBody>
                  <a:tcPr>
                    <a:solidFill>
                      <a:schemeClr val="accent1">
                        <a:lumMod val="40000"/>
                        <a:lumOff val="60000"/>
                      </a:schemeClr>
                    </a:solidFill>
                  </a:tcPr>
                </a:tc>
                <a:tc>
                  <a:txBody>
                    <a:bodyPr/>
                    <a:lstStyle/>
                    <a:p>
                      <a:pPr algn="ctr"/>
                      <a:r>
                        <a:rPr lang="en-US" sz="2400" dirty="0"/>
                        <a:t>Clout</a:t>
                      </a:r>
                    </a:p>
                  </a:txBody>
                  <a:tcPr>
                    <a:solidFill>
                      <a:schemeClr val="accent1">
                        <a:lumMod val="40000"/>
                        <a:lumOff val="60000"/>
                      </a:schemeClr>
                    </a:solidFill>
                  </a:tcPr>
                </a:tc>
                <a:tc>
                  <a:txBody>
                    <a:bodyPr/>
                    <a:lstStyle/>
                    <a:p>
                      <a:pPr algn="ctr"/>
                      <a:r>
                        <a:rPr lang="en-US" sz="2400" dirty="0"/>
                        <a:t>F &gt; M</a:t>
                      </a:r>
                    </a:p>
                  </a:txBody>
                  <a:tcPr>
                    <a:solidFill>
                      <a:schemeClr val="accent1">
                        <a:lumMod val="40000"/>
                        <a:lumOff val="60000"/>
                      </a:schemeClr>
                    </a:solidFill>
                  </a:tcPr>
                </a:tc>
                <a:extLst>
                  <a:ext uri="{0D108BD9-81ED-4DB2-BD59-A6C34878D82A}">
                    <a16:rowId xmlns:a16="http://schemas.microsoft.com/office/drawing/2014/main" val="697257833"/>
                  </a:ext>
                </a:extLst>
              </a:tr>
              <a:tr h="370840">
                <a:tc>
                  <a:txBody>
                    <a:bodyPr/>
                    <a:lstStyle/>
                    <a:p>
                      <a:pPr algn="ctr"/>
                      <a:endParaRPr lang="en-US" sz="2400"/>
                    </a:p>
                  </a:txBody>
                  <a:tcPr>
                    <a:solidFill>
                      <a:schemeClr val="accent1">
                        <a:lumMod val="40000"/>
                        <a:lumOff val="60000"/>
                      </a:schemeClr>
                    </a:solidFill>
                  </a:tcPr>
                </a:tc>
                <a:tc>
                  <a:txBody>
                    <a:bodyPr/>
                    <a:lstStyle/>
                    <a:p>
                      <a:pPr algn="ctr"/>
                      <a:r>
                        <a:rPr lang="en-US" sz="2400" dirty="0"/>
                        <a:t>Achieve </a:t>
                      </a:r>
                    </a:p>
                  </a:txBody>
                  <a:tcPr>
                    <a:solidFill>
                      <a:schemeClr val="accent1">
                        <a:lumMod val="40000"/>
                        <a:lumOff val="60000"/>
                      </a:schemeClr>
                    </a:solidFill>
                  </a:tcPr>
                </a:tc>
                <a:tc>
                  <a:txBody>
                    <a:bodyPr/>
                    <a:lstStyle/>
                    <a:p>
                      <a:pPr algn="ctr"/>
                      <a:r>
                        <a:rPr lang="en-US" sz="2400" dirty="0"/>
                        <a:t>F &gt; M</a:t>
                      </a:r>
                    </a:p>
                  </a:txBody>
                  <a:tcPr>
                    <a:solidFill>
                      <a:schemeClr val="accent1">
                        <a:lumMod val="40000"/>
                        <a:lumOff val="60000"/>
                      </a:schemeClr>
                    </a:solidFill>
                  </a:tcPr>
                </a:tc>
                <a:extLst>
                  <a:ext uri="{0D108BD9-81ED-4DB2-BD59-A6C34878D82A}">
                    <a16:rowId xmlns:a16="http://schemas.microsoft.com/office/drawing/2014/main" val="1592688797"/>
                  </a:ext>
                </a:extLst>
              </a:tr>
            </a:tbl>
          </a:graphicData>
        </a:graphic>
      </p:graphicFrame>
      <p:sp>
        <p:nvSpPr>
          <p:cNvPr id="3" name="Title 1">
            <a:extLst>
              <a:ext uri="{FF2B5EF4-FFF2-40B4-BE49-F238E27FC236}">
                <a16:creationId xmlns:a16="http://schemas.microsoft.com/office/drawing/2014/main" id="{7C8674DD-6C68-452B-B7CD-87FA4890BF27}"/>
              </a:ext>
            </a:extLst>
          </p:cNvPr>
          <p:cNvSpPr txBox="1">
            <a:spLocks/>
          </p:cNvSpPr>
          <p:nvPr/>
        </p:nvSpPr>
        <p:spPr>
          <a:xfrm>
            <a:off x="838200" y="717045"/>
            <a:ext cx="10515600" cy="7868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Previously: t-tests w/ FDR correction</a:t>
            </a:r>
          </a:p>
        </p:txBody>
      </p:sp>
      <p:sp>
        <p:nvSpPr>
          <p:cNvPr id="4" name="Content Placeholder 2">
            <a:extLst>
              <a:ext uri="{FF2B5EF4-FFF2-40B4-BE49-F238E27FC236}">
                <a16:creationId xmlns:a16="http://schemas.microsoft.com/office/drawing/2014/main" id="{2E6F8FF8-55A4-4E28-9474-78FBCE0115EF}"/>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 4 variables found to be significant in the 2020-21 cycle</a:t>
            </a:r>
          </a:p>
          <a:p>
            <a:pPr>
              <a:buFont typeface="Wingdings" panose="05000000000000000000" pitchFamily="2" charset="2"/>
              <a:buChar char="Ø"/>
            </a:pPr>
            <a:r>
              <a:rPr lang="en-US" dirty="0"/>
              <a:t> None was significant in the 2019-20 cycle</a:t>
            </a:r>
          </a:p>
        </p:txBody>
      </p:sp>
    </p:spTree>
    <p:extLst>
      <p:ext uri="{BB962C8B-B14F-4D97-AF65-F5344CB8AC3E}">
        <p14:creationId xmlns:p14="http://schemas.microsoft.com/office/powerpoint/2010/main" val="387873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B1E74DC-2D06-43A1-A92E-A61A49B7BAFC}"/>
              </a:ext>
            </a:extLst>
          </p:cNvPr>
          <p:cNvGraphicFramePr>
            <a:graphicFrameLocks noGrp="1"/>
          </p:cNvGraphicFramePr>
          <p:nvPr>
            <p:extLst>
              <p:ext uri="{D42A27DB-BD31-4B8C-83A1-F6EECF244321}">
                <p14:modId xmlns:p14="http://schemas.microsoft.com/office/powerpoint/2010/main" val="1720360862"/>
              </p:ext>
            </p:extLst>
          </p:nvPr>
        </p:nvGraphicFramePr>
        <p:xfrm>
          <a:off x="1527543" y="894850"/>
          <a:ext cx="9136914" cy="5852160"/>
        </p:xfrm>
        <a:graphic>
          <a:graphicData uri="http://schemas.openxmlformats.org/drawingml/2006/table">
            <a:tbl>
              <a:tblPr firstRow="1" bandRow="1">
                <a:tableStyleId>{5C22544A-7EE6-4342-B048-85BDC9FD1C3A}</a:tableStyleId>
              </a:tblPr>
              <a:tblGrid>
                <a:gridCol w="3045638">
                  <a:extLst>
                    <a:ext uri="{9D8B030D-6E8A-4147-A177-3AD203B41FA5}">
                      <a16:colId xmlns:a16="http://schemas.microsoft.com/office/drawing/2014/main" val="4055612713"/>
                    </a:ext>
                  </a:extLst>
                </a:gridCol>
                <a:gridCol w="3045638">
                  <a:extLst>
                    <a:ext uri="{9D8B030D-6E8A-4147-A177-3AD203B41FA5}">
                      <a16:colId xmlns:a16="http://schemas.microsoft.com/office/drawing/2014/main" val="3779534383"/>
                    </a:ext>
                  </a:extLst>
                </a:gridCol>
                <a:gridCol w="3045638">
                  <a:extLst>
                    <a:ext uri="{9D8B030D-6E8A-4147-A177-3AD203B41FA5}">
                      <a16:colId xmlns:a16="http://schemas.microsoft.com/office/drawing/2014/main" val="818450451"/>
                    </a:ext>
                  </a:extLst>
                </a:gridCol>
              </a:tblGrid>
              <a:tr h="370840">
                <a:tc>
                  <a:txBody>
                    <a:bodyPr/>
                    <a:lstStyle/>
                    <a:p>
                      <a:pPr algn="ctr"/>
                      <a:endParaRPr lang="en-US" sz="2000"/>
                    </a:p>
                  </a:txBody>
                  <a:tcPr/>
                </a:tc>
                <a:tc>
                  <a:txBody>
                    <a:bodyPr/>
                    <a:lstStyle/>
                    <a:p>
                      <a:pPr algn="ctr"/>
                      <a:r>
                        <a:rPr lang="en-US" sz="2000" dirty="0"/>
                        <a:t>MWU/t-test: Significance by FDR</a:t>
                      </a:r>
                    </a:p>
                  </a:txBody>
                  <a:tcPr/>
                </a:tc>
                <a:tc>
                  <a:txBody>
                    <a:bodyPr/>
                    <a:lstStyle/>
                    <a:p>
                      <a:pPr algn="ctr"/>
                      <a:r>
                        <a:rPr lang="en-US" sz="2000" dirty="0"/>
                        <a:t>Sidedness</a:t>
                      </a:r>
                    </a:p>
                  </a:txBody>
                  <a:tcPr/>
                </a:tc>
                <a:extLst>
                  <a:ext uri="{0D108BD9-81ED-4DB2-BD59-A6C34878D82A}">
                    <a16:rowId xmlns:a16="http://schemas.microsoft.com/office/drawing/2014/main" val="4115978538"/>
                  </a:ext>
                </a:extLst>
              </a:tr>
              <a:tr h="370840">
                <a:tc>
                  <a:txBody>
                    <a:bodyPr/>
                    <a:lstStyle/>
                    <a:p>
                      <a:pPr algn="ctr"/>
                      <a:r>
                        <a:rPr lang="en-US" sz="2000" dirty="0"/>
                        <a:t>Combined Obj</a:t>
                      </a:r>
                    </a:p>
                  </a:txBody>
                  <a:tcPr>
                    <a:solidFill>
                      <a:schemeClr val="accent1">
                        <a:lumMod val="20000"/>
                        <a:lumOff val="80000"/>
                      </a:schemeClr>
                    </a:solidFill>
                  </a:tcPr>
                </a:tc>
                <a:tc>
                  <a:txBody>
                    <a:bodyPr/>
                    <a:lstStyle/>
                    <a:p>
                      <a:pPr algn="ctr"/>
                      <a:r>
                        <a:rPr lang="en-US" sz="2000" dirty="0" err="1"/>
                        <a:t>Online_pub_non_peer</a:t>
                      </a:r>
                      <a:endParaRPr lang="en-US" sz="2000" dirty="0"/>
                    </a:p>
                  </a:txBody>
                  <a:tcPr>
                    <a:solidFill>
                      <a:schemeClr val="accent1">
                        <a:lumMod val="20000"/>
                        <a:lumOff val="80000"/>
                      </a:schemeClr>
                    </a:solidFill>
                  </a:tcPr>
                </a:tc>
                <a:tc>
                  <a:txBody>
                    <a:bodyPr/>
                    <a:lstStyle/>
                    <a:p>
                      <a:pPr algn="ctr"/>
                      <a:r>
                        <a:rPr lang="en-US" sz="2000" dirty="0"/>
                        <a:t>F &gt; M</a:t>
                      </a:r>
                    </a:p>
                  </a:txBody>
                  <a:tcPr>
                    <a:solidFill>
                      <a:schemeClr val="accent1">
                        <a:lumMod val="20000"/>
                        <a:lumOff val="80000"/>
                      </a:schemeClr>
                    </a:solidFill>
                  </a:tcPr>
                </a:tc>
                <a:extLst>
                  <a:ext uri="{0D108BD9-81ED-4DB2-BD59-A6C34878D82A}">
                    <a16:rowId xmlns:a16="http://schemas.microsoft.com/office/drawing/2014/main" val="3337529193"/>
                  </a:ext>
                </a:extLst>
              </a:tr>
              <a:tr h="370840">
                <a:tc>
                  <a:txBody>
                    <a:bodyPr/>
                    <a:lstStyle/>
                    <a:p>
                      <a:pPr algn="ctr"/>
                      <a:endParaRPr lang="en-US" sz="2000" dirty="0"/>
                    </a:p>
                  </a:txBody>
                  <a:tcPr>
                    <a:solidFill>
                      <a:schemeClr val="accent1">
                        <a:lumMod val="20000"/>
                        <a:lumOff val="80000"/>
                      </a:schemeClr>
                    </a:solidFill>
                  </a:tcPr>
                </a:tc>
                <a:tc>
                  <a:txBody>
                    <a:bodyPr/>
                    <a:lstStyle/>
                    <a:p>
                      <a:pPr algn="ctr"/>
                      <a:r>
                        <a:rPr lang="en-US" sz="2000" dirty="0"/>
                        <a:t>Step_1</a:t>
                      </a:r>
                    </a:p>
                  </a:txBody>
                  <a:tcPr>
                    <a:solidFill>
                      <a:schemeClr val="accent1">
                        <a:lumMod val="20000"/>
                        <a:lumOff val="80000"/>
                      </a:schemeClr>
                    </a:solidFill>
                  </a:tcPr>
                </a:tc>
                <a:tc>
                  <a:txBody>
                    <a:bodyPr/>
                    <a:lstStyle/>
                    <a:p>
                      <a:pPr algn="ctr"/>
                      <a:r>
                        <a:rPr lang="en-US" sz="2000" dirty="0"/>
                        <a:t>F &lt; M</a:t>
                      </a:r>
                    </a:p>
                  </a:txBody>
                  <a:tcPr>
                    <a:solidFill>
                      <a:schemeClr val="accent1">
                        <a:lumMod val="20000"/>
                        <a:lumOff val="80000"/>
                      </a:schemeClr>
                    </a:solidFill>
                  </a:tcPr>
                </a:tc>
                <a:extLst>
                  <a:ext uri="{0D108BD9-81ED-4DB2-BD59-A6C34878D82A}">
                    <a16:rowId xmlns:a16="http://schemas.microsoft.com/office/drawing/2014/main" val="1972252991"/>
                  </a:ext>
                </a:extLst>
              </a:tr>
              <a:tr h="370840">
                <a:tc>
                  <a:txBody>
                    <a:bodyPr/>
                    <a:lstStyle/>
                    <a:p>
                      <a:pPr algn="ctr"/>
                      <a:r>
                        <a:rPr lang="en-US" sz="2000" dirty="0"/>
                        <a:t>Combined LOR</a:t>
                      </a:r>
                    </a:p>
                  </a:txBody>
                  <a:tcPr>
                    <a:solidFill>
                      <a:schemeClr val="accent1">
                        <a:lumMod val="40000"/>
                        <a:lumOff val="60000"/>
                      </a:schemeClr>
                    </a:solidFill>
                  </a:tcPr>
                </a:tc>
                <a:tc>
                  <a:txBody>
                    <a:bodyPr/>
                    <a:lstStyle/>
                    <a:p>
                      <a:pPr algn="ctr"/>
                      <a:r>
                        <a:rPr lang="en-US" sz="2000" dirty="0"/>
                        <a:t>Achieve </a:t>
                      </a:r>
                    </a:p>
                  </a:txBody>
                  <a:tcPr>
                    <a:solidFill>
                      <a:schemeClr val="accent1">
                        <a:lumMod val="40000"/>
                        <a:lumOff val="60000"/>
                      </a:schemeClr>
                    </a:solidFill>
                  </a:tcPr>
                </a:tc>
                <a:tc>
                  <a:txBody>
                    <a:bodyPr/>
                    <a:lstStyle/>
                    <a:p>
                      <a:pPr algn="ctr"/>
                      <a:r>
                        <a:rPr lang="en-US" sz="2000" dirty="0"/>
                        <a:t>F &gt; M</a:t>
                      </a:r>
                    </a:p>
                  </a:txBody>
                  <a:tcPr>
                    <a:solidFill>
                      <a:schemeClr val="accent1">
                        <a:lumMod val="40000"/>
                        <a:lumOff val="60000"/>
                      </a:schemeClr>
                    </a:solidFill>
                  </a:tcPr>
                </a:tc>
                <a:extLst>
                  <a:ext uri="{0D108BD9-81ED-4DB2-BD59-A6C34878D82A}">
                    <a16:rowId xmlns:a16="http://schemas.microsoft.com/office/drawing/2014/main" val="1017580283"/>
                  </a:ext>
                </a:extLst>
              </a:tr>
              <a:tr h="370840">
                <a:tc>
                  <a:txBody>
                    <a:bodyPr/>
                    <a:lstStyle/>
                    <a:p>
                      <a:pPr algn="ctr"/>
                      <a:endParaRPr lang="en-US" sz="2000" dirty="0"/>
                    </a:p>
                  </a:txBody>
                  <a:tcPr>
                    <a:solidFill>
                      <a:schemeClr val="accent1">
                        <a:lumMod val="40000"/>
                        <a:lumOff val="60000"/>
                      </a:schemeClr>
                    </a:solidFill>
                  </a:tcPr>
                </a:tc>
                <a:tc>
                  <a:txBody>
                    <a:bodyPr/>
                    <a:lstStyle/>
                    <a:p>
                      <a:pPr algn="ctr"/>
                      <a:r>
                        <a:rPr lang="en-US" sz="2000" dirty="0"/>
                        <a:t>Authentic</a:t>
                      </a:r>
                    </a:p>
                  </a:txBody>
                  <a:tcPr>
                    <a:solidFill>
                      <a:schemeClr val="accent1">
                        <a:lumMod val="40000"/>
                        <a:lumOff val="60000"/>
                      </a:schemeClr>
                    </a:solidFill>
                  </a:tcPr>
                </a:tc>
                <a:tc>
                  <a:txBody>
                    <a:bodyPr/>
                    <a:lstStyle/>
                    <a:p>
                      <a:pPr algn="ctr"/>
                      <a:r>
                        <a:rPr lang="en-US" sz="2000" dirty="0"/>
                        <a:t>F &lt; M</a:t>
                      </a:r>
                    </a:p>
                  </a:txBody>
                  <a:tcPr>
                    <a:solidFill>
                      <a:schemeClr val="accent1">
                        <a:lumMod val="40000"/>
                        <a:lumOff val="60000"/>
                      </a:schemeClr>
                    </a:solidFill>
                  </a:tcPr>
                </a:tc>
                <a:extLst>
                  <a:ext uri="{0D108BD9-81ED-4DB2-BD59-A6C34878D82A}">
                    <a16:rowId xmlns:a16="http://schemas.microsoft.com/office/drawing/2014/main" val="3174380929"/>
                  </a:ext>
                </a:extLst>
              </a:tr>
              <a:tr h="370840">
                <a:tc>
                  <a:txBody>
                    <a:bodyPr/>
                    <a:lstStyle/>
                    <a:p>
                      <a:pPr algn="ctr"/>
                      <a:endParaRPr lang="en-US" sz="2000"/>
                    </a:p>
                  </a:txBody>
                  <a:tcPr>
                    <a:solidFill>
                      <a:schemeClr val="accent1">
                        <a:lumMod val="40000"/>
                        <a:lumOff val="60000"/>
                      </a:schemeClr>
                    </a:solidFill>
                  </a:tcPr>
                </a:tc>
                <a:tc>
                  <a:txBody>
                    <a:bodyPr/>
                    <a:lstStyle/>
                    <a:p>
                      <a:pPr algn="ctr"/>
                      <a:r>
                        <a:rPr lang="en-US" sz="2000" dirty="0"/>
                        <a:t>Clout</a:t>
                      </a:r>
                    </a:p>
                  </a:txBody>
                  <a:tcPr>
                    <a:solidFill>
                      <a:schemeClr val="accent1">
                        <a:lumMod val="40000"/>
                        <a:lumOff val="60000"/>
                      </a:schemeClr>
                    </a:solidFill>
                  </a:tcPr>
                </a:tc>
                <a:tc>
                  <a:txBody>
                    <a:bodyPr/>
                    <a:lstStyle/>
                    <a:p>
                      <a:pPr algn="ctr"/>
                      <a:r>
                        <a:rPr lang="en-US" sz="2000" dirty="0"/>
                        <a:t>F &gt; M</a:t>
                      </a:r>
                    </a:p>
                  </a:txBody>
                  <a:tcPr>
                    <a:solidFill>
                      <a:schemeClr val="accent1">
                        <a:lumMod val="40000"/>
                        <a:lumOff val="60000"/>
                      </a:schemeClr>
                    </a:solidFill>
                  </a:tcPr>
                </a:tc>
                <a:extLst>
                  <a:ext uri="{0D108BD9-81ED-4DB2-BD59-A6C34878D82A}">
                    <a16:rowId xmlns:a16="http://schemas.microsoft.com/office/drawing/2014/main" val="3797997768"/>
                  </a:ext>
                </a:extLst>
              </a:tr>
              <a:tr h="370840">
                <a:tc>
                  <a:txBody>
                    <a:bodyPr/>
                    <a:lstStyle/>
                    <a:p>
                      <a:pPr algn="ctr"/>
                      <a:endParaRPr lang="en-US" sz="2000"/>
                    </a:p>
                  </a:txBody>
                  <a:tcPr>
                    <a:solidFill>
                      <a:schemeClr val="accent1">
                        <a:lumMod val="40000"/>
                        <a:lumOff val="60000"/>
                      </a:schemeClr>
                    </a:solidFill>
                  </a:tcPr>
                </a:tc>
                <a:tc>
                  <a:txBody>
                    <a:bodyPr/>
                    <a:lstStyle/>
                    <a:p>
                      <a:pPr algn="ctr"/>
                      <a:r>
                        <a:rPr lang="en-US" sz="2000" dirty="0"/>
                        <a:t>Grindstone</a:t>
                      </a:r>
                    </a:p>
                  </a:txBody>
                  <a:tcPr>
                    <a:solidFill>
                      <a:schemeClr val="accent1">
                        <a:lumMod val="40000"/>
                        <a:lumOff val="60000"/>
                      </a:schemeClr>
                    </a:solidFill>
                  </a:tcPr>
                </a:tc>
                <a:tc>
                  <a:txBody>
                    <a:bodyPr/>
                    <a:lstStyle/>
                    <a:p>
                      <a:pPr algn="ctr"/>
                      <a:r>
                        <a:rPr lang="en-US" sz="2000" dirty="0"/>
                        <a:t>F &gt; M</a:t>
                      </a:r>
                    </a:p>
                  </a:txBody>
                  <a:tcPr>
                    <a:solidFill>
                      <a:schemeClr val="accent1">
                        <a:lumMod val="40000"/>
                        <a:lumOff val="60000"/>
                      </a:schemeClr>
                    </a:solidFill>
                  </a:tcPr>
                </a:tc>
                <a:extLst>
                  <a:ext uri="{0D108BD9-81ED-4DB2-BD59-A6C34878D82A}">
                    <a16:rowId xmlns:a16="http://schemas.microsoft.com/office/drawing/2014/main" val="2744422338"/>
                  </a:ext>
                </a:extLst>
              </a:tr>
              <a:tr h="370840">
                <a:tc>
                  <a:txBody>
                    <a:bodyPr/>
                    <a:lstStyle/>
                    <a:p>
                      <a:pPr algn="ctr"/>
                      <a:r>
                        <a:rPr lang="en-US" sz="2000" dirty="0"/>
                        <a:t>2020-21 Obj</a:t>
                      </a:r>
                    </a:p>
                  </a:txBody>
                  <a:tcPr>
                    <a:solidFill>
                      <a:schemeClr val="accent1">
                        <a:lumMod val="20000"/>
                        <a:lumOff val="80000"/>
                      </a:schemeClr>
                    </a:solidFill>
                  </a:tcPr>
                </a:tc>
                <a:tc>
                  <a:txBody>
                    <a:bodyPr/>
                    <a:lstStyle/>
                    <a:p>
                      <a:pPr algn="ctr"/>
                      <a:r>
                        <a:rPr lang="en-US" sz="2000" dirty="0" err="1"/>
                        <a:t>Online_pub_non_peer</a:t>
                      </a:r>
                      <a:endParaRPr lang="en-US" sz="2000" dirty="0"/>
                    </a:p>
                  </a:txBody>
                  <a:tcPr>
                    <a:solidFill>
                      <a:schemeClr val="accent1">
                        <a:lumMod val="20000"/>
                        <a:lumOff val="80000"/>
                      </a:schemeClr>
                    </a:solidFill>
                  </a:tcPr>
                </a:tc>
                <a:tc>
                  <a:txBody>
                    <a:bodyPr/>
                    <a:lstStyle/>
                    <a:p>
                      <a:pPr algn="ctr"/>
                      <a:r>
                        <a:rPr lang="en-US" sz="2000" dirty="0"/>
                        <a:t>F &gt; M</a:t>
                      </a:r>
                    </a:p>
                  </a:txBody>
                  <a:tcPr>
                    <a:solidFill>
                      <a:schemeClr val="accent1">
                        <a:lumMod val="20000"/>
                        <a:lumOff val="80000"/>
                      </a:schemeClr>
                    </a:solidFill>
                  </a:tcPr>
                </a:tc>
                <a:extLst>
                  <a:ext uri="{0D108BD9-81ED-4DB2-BD59-A6C34878D82A}">
                    <a16:rowId xmlns:a16="http://schemas.microsoft.com/office/drawing/2014/main" val="748925408"/>
                  </a:ext>
                </a:extLst>
              </a:tr>
              <a:tr h="370840">
                <a:tc>
                  <a:txBody>
                    <a:bodyPr/>
                    <a:lstStyle/>
                    <a:p>
                      <a:pPr algn="ctr"/>
                      <a:endParaRPr lang="en-US" sz="2000"/>
                    </a:p>
                  </a:txBody>
                  <a:tcPr>
                    <a:solidFill>
                      <a:schemeClr val="accent1">
                        <a:lumMod val="20000"/>
                        <a:lumOff val="80000"/>
                      </a:schemeClr>
                    </a:solidFill>
                  </a:tcPr>
                </a:tc>
                <a:tc>
                  <a:txBody>
                    <a:bodyPr/>
                    <a:lstStyle/>
                    <a:p>
                      <a:pPr algn="ctr"/>
                      <a:r>
                        <a:rPr lang="en-US" sz="2000" dirty="0"/>
                        <a:t>Step_1</a:t>
                      </a:r>
                    </a:p>
                  </a:txBody>
                  <a:tcPr>
                    <a:solidFill>
                      <a:schemeClr val="accent1">
                        <a:lumMod val="20000"/>
                        <a:lumOff val="80000"/>
                      </a:schemeClr>
                    </a:solidFill>
                  </a:tcPr>
                </a:tc>
                <a:tc>
                  <a:txBody>
                    <a:bodyPr/>
                    <a:lstStyle/>
                    <a:p>
                      <a:pPr algn="ctr"/>
                      <a:r>
                        <a:rPr lang="en-US" sz="2000" dirty="0"/>
                        <a:t>F &lt; M</a:t>
                      </a:r>
                    </a:p>
                  </a:txBody>
                  <a:tcPr>
                    <a:solidFill>
                      <a:schemeClr val="accent1">
                        <a:lumMod val="20000"/>
                        <a:lumOff val="80000"/>
                      </a:schemeClr>
                    </a:solidFill>
                  </a:tcPr>
                </a:tc>
                <a:extLst>
                  <a:ext uri="{0D108BD9-81ED-4DB2-BD59-A6C34878D82A}">
                    <a16:rowId xmlns:a16="http://schemas.microsoft.com/office/drawing/2014/main" val="1777853873"/>
                  </a:ext>
                </a:extLst>
              </a:tr>
              <a:tr h="370840">
                <a:tc>
                  <a:txBody>
                    <a:bodyPr/>
                    <a:lstStyle/>
                    <a:p>
                      <a:pPr algn="ctr"/>
                      <a:r>
                        <a:rPr lang="en-US" sz="2000" dirty="0"/>
                        <a:t>2020-21 LOR</a:t>
                      </a:r>
                    </a:p>
                  </a:txBody>
                  <a:tcPr>
                    <a:solidFill>
                      <a:schemeClr val="accent1">
                        <a:lumMod val="40000"/>
                        <a:lumOff val="60000"/>
                      </a:schemeClr>
                    </a:solidFill>
                  </a:tcPr>
                </a:tc>
                <a:tc>
                  <a:txBody>
                    <a:bodyPr/>
                    <a:lstStyle/>
                    <a:p>
                      <a:pPr algn="ctr"/>
                      <a:r>
                        <a:rPr lang="en-US" sz="2000" dirty="0"/>
                        <a:t>Authentic </a:t>
                      </a:r>
                    </a:p>
                  </a:txBody>
                  <a:tcPr>
                    <a:solidFill>
                      <a:schemeClr val="accent1">
                        <a:lumMod val="40000"/>
                        <a:lumOff val="60000"/>
                      </a:schemeClr>
                    </a:solidFill>
                  </a:tcPr>
                </a:tc>
                <a:tc>
                  <a:txBody>
                    <a:bodyPr/>
                    <a:lstStyle/>
                    <a:p>
                      <a:pPr algn="ctr"/>
                      <a:r>
                        <a:rPr lang="en-US" sz="2000" dirty="0"/>
                        <a:t>F &lt; M</a:t>
                      </a:r>
                    </a:p>
                  </a:txBody>
                  <a:tcPr>
                    <a:solidFill>
                      <a:schemeClr val="accent1">
                        <a:lumMod val="40000"/>
                        <a:lumOff val="60000"/>
                      </a:schemeClr>
                    </a:solidFill>
                  </a:tcPr>
                </a:tc>
                <a:extLst>
                  <a:ext uri="{0D108BD9-81ED-4DB2-BD59-A6C34878D82A}">
                    <a16:rowId xmlns:a16="http://schemas.microsoft.com/office/drawing/2014/main" val="1456169419"/>
                  </a:ext>
                </a:extLst>
              </a:tr>
              <a:tr h="370840">
                <a:tc>
                  <a:txBody>
                    <a:bodyPr/>
                    <a:lstStyle/>
                    <a:p>
                      <a:pPr algn="ctr"/>
                      <a:endParaRPr lang="en-US" sz="2000"/>
                    </a:p>
                  </a:txBody>
                  <a:tcPr>
                    <a:solidFill>
                      <a:schemeClr val="accent1">
                        <a:lumMod val="40000"/>
                        <a:lumOff val="60000"/>
                      </a:schemeClr>
                    </a:solidFill>
                  </a:tcPr>
                </a:tc>
                <a:tc>
                  <a:txBody>
                    <a:bodyPr/>
                    <a:lstStyle/>
                    <a:p>
                      <a:pPr algn="ctr"/>
                      <a:r>
                        <a:rPr lang="en-US" sz="2000" dirty="0"/>
                        <a:t>Clout</a:t>
                      </a:r>
                    </a:p>
                  </a:txBody>
                  <a:tcPr>
                    <a:solidFill>
                      <a:schemeClr val="accent1">
                        <a:lumMod val="40000"/>
                        <a:lumOff val="60000"/>
                      </a:schemeClr>
                    </a:solidFill>
                  </a:tcPr>
                </a:tc>
                <a:tc>
                  <a:txBody>
                    <a:bodyPr/>
                    <a:lstStyle/>
                    <a:p>
                      <a:pPr algn="ctr"/>
                      <a:r>
                        <a:rPr lang="en-US" sz="2000" dirty="0"/>
                        <a:t>F &gt; M</a:t>
                      </a:r>
                    </a:p>
                  </a:txBody>
                  <a:tcPr>
                    <a:solidFill>
                      <a:schemeClr val="accent1">
                        <a:lumMod val="40000"/>
                        <a:lumOff val="60000"/>
                      </a:schemeClr>
                    </a:solidFill>
                  </a:tcPr>
                </a:tc>
                <a:extLst>
                  <a:ext uri="{0D108BD9-81ED-4DB2-BD59-A6C34878D82A}">
                    <a16:rowId xmlns:a16="http://schemas.microsoft.com/office/drawing/2014/main" val="1732224223"/>
                  </a:ext>
                </a:extLst>
              </a:tr>
              <a:tr h="370840">
                <a:tc>
                  <a:txBody>
                    <a:bodyPr/>
                    <a:lstStyle/>
                    <a:p>
                      <a:pPr algn="ctr"/>
                      <a:r>
                        <a:rPr lang="en-US" sz="2000" dirty="0"/>
                        <a:t>2020-21 PS</a:t>
                      </a:r>
                    </a:p>
                  </a:txBody>
                  <a:tcPr>
                    <a:solidFill>
                      <a:schemeClr val="accent1">
                        <a:lumMod val="20000"/>
                        <a:lumOff val="80000"/>
                      </a:schemeClr>
                    </a:solidFill>
                  </a:tcPr>
                </a:tc>
                <a:tc>
                  <a:txBody>
                    <a:bodyPr/>
                    <a:lstStyle/>
                    <a:p>
                      <a:pPr algn="ctr"/>
                      <a:r>
                        <a:rPr lang="en-US" sz="2000" dirty="0"/>
                        <a:t>Ability </a:t>
                      </a:r>
                    </a:p>
                  </a:txBody>
                  <a:tcPr>
                    <a:solidFill>
                      <a:schemeClr val="accent1">
                        <a:lumMod val="20000"/>
                        <a:lumOff val="80000"/>
                      </a:schemeClr>
                    </a:solidFill>
                  </a:tcPr>
                </a:tc>
                <a:tc>
                  <a:txBody>
                    <a:bodyPr/>
                    <a:lstStyle/>
                    <a:p>
                      <a:pPr algn="ctr"/>
                      <a:r>
                        <a:rPr lang="en-US" sz="2000" dirty="0"/>
                        <a:t>F &gt; M</a:t>
                      </a:r>
                    </a:p>
                  </a:txBody>
                  <a:tcPr>
                    <a:solidFill>
                      <a:schemeClr val="accent1">
                        <a:lumMod val="20000"/>
                        <a:lumOff val="80000"/>
                      </a:schemeClr>
                    </a:solidFill>
                  </a:tcPr>
                </a:tc>
                <a:extLst>
                  <a:ext uri="{0D108BD9-81ED-4DB2-BD59-A6C34878D82A}">
                    <a16:rowId xmlns:a16="http://schemas.microsoft.com/office/drawing/2014/main" val="3334219348"/>
                  </a:ext>
                </a:extLst>
              </a:tr>
              <a:tr h="370840">
                <a:tc>
                  <a:txBody>
                    <a:bodyPr/>
                    <a:lstStyle/>
                    <a:p>
                      <a:pPr algn="ctr"/>
                      <a:endParaRPr lang="en-US" sz="2000"/>
                    </a:p>
                  </a:txBody>
                  <a:tcPr>
                    <a:solidFill>
                      <a:schemeClr val="accent1">
                        <a:lumMod val="20000"/>
                        <a:lumOff val="80000"/>
                      </a:schemeClr>
                    </a:solidFill>
                  </a:tcPr>
                </a:tc>
                <a:tc>
                  <a:txBody>
                    <a:bodyPr/>
                    <a:lstStyle/>
                    <a:p>
                      <a:pPr algn="ctr"/>
                      <a:r>
                        <a:rPr lang="en-US" sz="2000" dirty="0"/>
                        <a:t>Achieve </a:t>
                      </a:r>
                    </a:p>
                  </a:txBody>
                  <a:tcPr>
                    <a:solidFill>
                      <a:schemeClr val="accent1">
                        <a:lumMod val="20000"/>
                        <a:lumOff val="80000"/>
                      </a:schemeClr>
                    </a:solidFill>
                  </a:tcPr>
                </a:tc>
                <a:tc>
                  <a:txBody>
                    <a:bodyPr/>
                    <a:lstStyle/>
                    <a:p>
                      <a:pPr algn="ctr"/>
                      <a:r>
                        <a:rPr lang="en-US" sz="2000" dirty="0"/>
                        <a:t>F &gt; M</a:t>
                      </a:r>
                    </a:p>
                  </a:txBody>
                  <a:tcPr>
                    <a:solidFill>
                      <a:schemeClr val="accent1">
                        <a:lumMod val="20000"/>
                        <a:lumOff val="80000"/>
                      </a:schemeClr>
                    </a:solidFill>
                  </a:tcPr>
                </a:tc>
                <a:extLst>
                  <a:ext uri="{0D108BD9-81ED-4DB2-BD59-A6C34878D82A}">
                    <a16:rowId xmlns:a16="http://schemas.microsoft.com/office/drawing/2014/main" val="2811257133"/>
                  </a:ext>
                </a:extLst>
              </a:tr>
              <a:tr h="370840">
                <a:tc>
                  <a:txBody>
                    <a:bodyPr/>
                    <a:lstStyle/>
                    <a:p>
                      <a:pPr algn="ctr"/>
                      <a:endParaRPr lang="en-US" sz="2000"/>
                    </a:p>
                  </a:txBody>
                  <a:tcPr>
                    <a:solidFill>
                      <a:schemeClr val="accent1">
                        <a:lumMod val="20000"/>
                        <a:lumOff val="80000"/>
                      </a:schemeClr>
                    </a:solidFill>
                  </a:tcPr>
                </a:tc>
                <a:tc>
                  <a:txBody>
                    <a:bodyPr/>
                    <a:lstStyle/>
                    <a:p>
                      <a:pPr algn="ctr"/>
                      <a:r>
                        <a:rPr lang="en-US" sz="2000" dirty="0"/>
                        <a:t>Tone</a:t>
                      </a:r>
                    </a:p>
                  </a:txBody>
                  <a:tcPr>
                    <a:solidFill>
                      <a:schemeClr val="accent1">
                        <a:lumMod val="20000"/>
                        <a:lumOff val="80000"/>
                      </a:schemeClr>
                    </a:solidFill>
                  </a:tcPr>
                </a:tc>
                <a:tc>
                  <a:txBody>
                    <a:bodyPr/>
                    <a:lstStyle/>
                    <a:p>
                      <a:pPr algn="ctr"/>
                      <a:r>
                        <a:rPr lang="en-US" sz="2000" dirty="0"/>
                        <a:t>F &gt; M</a:t>
                      </a:r>
                    </a:p>
                  </a:txBody>
                  <a:tcPr>
                    <a:solidFill>
                      <a:schemeClr val="accent1">
                        <a:lumMod val="20000"/>
                        <a:lumOff val="80000"/>
                      </a:schemeClr>
                    </a:solidFill>
                  </a:tcPr>
                </a:tc>
                <a:extLst>
                  <a:ext uri="{0D108BD9-81ED-4DB2-BD59-A6C34878D82A}">
                    <a16:rowId xmlns:a16="http://schemas.microsoft.com/office/drawing/2014/main" val="905634842"/>
                  </a:ext>
                </a:extLst>
              </a:tr>
            </a:tbl>
          </a:graphicData>
        </a:graphic>
      </p:graphicFrame>
      <p:sp>
        <p:nvSpPr>
          <p:cNvPr id="3" name="Title 1">
            <a:extLst>
              <a:ext uri="{FF2B5EF4-FFF2-40B4-BE49-F238E27FC236}">
                <a16:creationId xmlns:a16="http://schemas.microsoft.com/office/drawing/2014/main" id="{E178EC94-91F1-43F7-902A-FB10B7F73C3C}"/>
              </a:ext>
            </a:extLst>
          </p:cNvPr>
          <p:cNvSpPr txBox="1">
            <a:spLocks/>
          </p:cNvSpPr>
          <p:nvPr/>
        </p:nvSpPr>
        <p:spPr>
          <a:xfrm>
            <a:off x="1656020" y="136920"/>
            <a:ext cx="8879960" cy="7868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Mann-Whitney U / t-tests with FDR correction</a:t>
            </a:r>
          </a:p>
        </p:txBody>
      </p:sp>
      <p:sp>
        <p:nvSpPr>
          <p:cNvPr id="4" name="Right Bracket 3">
            <a:extLst>
              <a:ext uri="{FF2B5EF4-FFF2-40B4-BE49-F238E27FC236}">
                <a16:creationId xmlns:a16="http://schemas.microsoft.com/office/drawing/2014/main" id="{D9897E95-EDC6-4924-86D2-039A408096AD}"/>
              </a:ext>
            </a:extLst>
          </p:cNvPr>
          <p:cNvSpPr/>
          <p:nvPr/>
        </p:nvSpPr>
        <p:spPr>
          <a:xfrm>
            <a:off x="10787369" y="1680476"/>
            <a:ext cx="153533" cy="2194560"/>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0EDA6B7E-F477-4D4E-86B0-0C6877D32999}"/>
              </a:ext>
            </a:extLst>
          </p:cNvPr>
          <p:cNvSpPr txBox="1"/>
          <p:nvPr/>
        </p:nvSpPr>
        <p:spPr>
          <a:xfrm>
            <a:off x="11063816" y="2546922"/>
            <a:ext cx="931409" cy="461665"/>
          </a:xfrm>
          <a:prstGeom prst="rect">
            <a:avLst/>
          </a:prstGeom>
          <a:noFill/>
        </p:spPr>
        <p:txBody>
          <a:bodyPr wrap="none" rtlCol="0">
            <a:spAutoFit/>
          </a:bodyPr>
          <a:lstStyle/>
          <a:p>
            <a:r>
              <a:rPr lang="en-US" sz="2400" b="1" dirty="0">
                <a:solidFill>
                  <a:schemeClr val="accent1"/>
                </a:solidFill>
              </a:rPr>
              <a:t>6 vars</a:t>
            </a:r>
          </a:p>
        </p:txBody>
      </p:sp>
      <p:sp>
        <p:nvSpPr>
          <p:cNvPr id="6" name="Right Bracket 5">
            <a:extLst>
              <a:ext uri="{FF2B5EF4-FFF2-40B4-BE49-F238E27FC236}">
                <a16:creationId xmlns:a16="http://schemas.microsoft.com/office/drawing/2014/main" id="{D8F1392B-9864-4C2B-A287-5D085A5E5A81}"/>
              </a:ext>
            </a:extLst>
          </p:cNvPr>
          <p:cNvSpPr/>
          <p:nvPr/>
        </p:nvSpPr>
        <p:spPr>
          <a:xfrm>
            <a:off x="10787369" y="4080244"/>
            <a:ext cx="164592" cy="2651760"/>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D69B0658-E72E-4A85-8A5A-096B67F54EBE}"/>
              </a:ext>
            </a:extLst>
          </p:cNvPr>
          <p:cNvSpPr txBox="1"/>
          <p:nvPr/>
        </p:nvSpPr>
        <p:spPr>
          <a:xfrm>
            <a:off x="11063816" y="5016335"/>
            <a:ext cx="931409" cy="461665"/>
          </a:xfrm>
          <a:prstGeom prst="rect">
            <a:avLst/>
          </a:prstGeom>
          <a:noFill/>
        </p:spPr>
        <p:txBody>
          <a:bodyPr wrap="none" rtlCol="0">
            <a:spAutoFit/>
          </a:bodyPr>
          <a:lstStyle/>
          <a:p>
            <a:r>
              <a:rPr lang="en-US" sz="2400" b="1" dirty="0">
                <a:solidFill>
                  <a:schemeClr val="accent1"/>
                </a:solidFill>
              </a:rPr>
              <a:t>7 vars</a:t>
            </a:r>
          </a:p>
        </p:txBody>
      </p:sp>
    </p:spTree>
    <p:extLst>
      <p:ext uri="{BB962C8B-B14F-4D97-AF65-F5344CB8AC3E}">
        <p14:creationId xmlns:p14="http://schemas.microsoft.com/office/powerpoint/2010/main" val="122342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364-8F4F-49BE-A619-DE0BBD541A8E}"/>
              </a:ext>
            </a:extLst>
          </p:cNvPr>
          <p:cNvSpPr>
            <a:spLocks noGrp="1"/>
          </p:cNvSpPr>
          <p:nvPr>
            <p:ph type="title"/>
          </p:nvPr>
        </p:nvSpPr>
        <p:spPr/>
        <p:txBody>
          <a:bodyPr/>
          <a:lstStyle/>
          <a:p>
            <a:r>
              <a:rPr lang="en-US" dirty="0"/>
              <a:t>Two cycles combined</a:t>
            </a:r>
          </a:p>
        </p:txBody>
      </p:sp>
      <p:sp>
        <p:nvSpPr>
          <p:cNvPr id="3" name="Text Placeholder 2">
            <a:extLst>
              <a:ext uri="{FF2B5EF4-FFF2-40B4-BE49-F238E27FC236}">
                <a16:creationId xmlns:a16="http://schemas.microsoft.com/office/drawing/2014/main" id="{C1AE607F-D3D8-4053-870F-AE343D6FF011}"/>
              </a:ext>
            </a:extLst>
          </p:cNvPr>
          <p:cNvSpPr>
            <a:spLocks noGrp="1"/>
          </p:cNvSpPr>
          <p:nvPr>
            <p:ph type="body" idx="1"/>
          </p:nvPr>
        </p:nvSpPr>
        <p:spPr/>
        <p:txBody>
          <a:bodyPr>
            <a:normAutofit/>
          </a:bodyPr>
          <a:lstStyle/>
          <a:p>
            <a:r>
              <a:rPr lang="en-US" sz="3200" dirty="0"/>
              <a:t>2020-21 &amp; 2019-20</a:t>
            </a:r>
          </a:p>
          <a:p>
            <a:endParaRPr lang="en-US" sz="3200" dirty="0"/>
          </a:p>
        </p:txBody>
      </p:sp>
    </p:spTree>
    <p:extLst>
      <p:ext uri="{BB962C8B-B14F-4D97-AF65-F5344CB8AC3E}">
        <p14:creationId xmlns:p14="http://schemas.microsoft.com/office/powerpoint/2010/main" val="25012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537B4-4587-4381-BBD4-6FB063A6285B}"/>
              </a:ext>
            </a:extLst>
          </p:cNvPr>
          <p:cNvPicPr>
            <a:picLocks noChangeAspect="1"/>
          </p:cNvPicPr>
          <p:nvPr/>
        </p:nvPicPr>
        <p:blipFill>
          <a:blip r:embed="rId2"/>
          <a:stretch>
            <a:fillRect/>
          </a:stretch>
        </p:blipFill>
        <p:spPr>
          <a:xfrm>
            <a:off x="704641" y="1969599"/>
            <a:ext cx="5257800" cy="3148430"/>
          </a:xfrm>
          <a:prstGeom prst="rect">
            <a:avLst/>
          </a:prstGeom>
        </p:spPr>
      </p:pic>
      <p:pic>
        <p:nvPicPr>
          <p:cNvPr id="5" name="Picture 4">
            <a:extLst>
              <a:ext uri="{FF2B5EF4-FFF2-40B4-BE49-F238E27FC236}">
                <a16:creationId xmlns:a16="http://schemas.microsoft.com/office/drawing/2014/main" id="{52D238B2-0ADE-495C-B77F-595617B6ADC3}"/>
              </a:ext>
            </a:extLst>
          </p:cNvPr>
          <p:cNvPicPr>
            <a:picLocks noChangeAspect="1"/>
          </p:cNvPicPr>
          <p:nvPr/>
        </p:nvPicPr>
        <p:blipFill>
          <a:blip r:embed="rId3"/>
          <a:stretch>
            <a:fillRect/>
          </a:stretch>
        </p:blipFill>
        <p:spPr>
          <a:xfrm>
            <a:off x="6096000" y="1969599"/>
            <a:ext cx="5257800" cy="3137467"/>
          </a:xfrm>
          <a:prstGeom prst="rect">
            <a:avLst/>
          </a:prstGeom>
        </p:spPr>
      </p:pic>
      <p:sp>
        <p:nvSpPr>
          <p:cNvPr id="4" name="Title 1">
            <a:extLst>
              <a:ext uri="{FF2B5EF4-FFF2-40B4-BE49-F238E27FC236}">
                <a16:creationId xmlns:a16="http://schemas.microsoft.com/office/drawing/2014/main" id="{D092A37C-25C6-45F4-9BAD-B454256FA921}"/>
              </a:ext>
            </a:extLst>
          </p:cNvPr>
          <p:cNvSpPr txBox="1">
            <a:spLocks/>
          </p:cNvSpPr>
          <p:nvPr/>
        </p:nvSpPr>
        <p:spPr>
          <a:xfrm>
            <a:off x="838200" y="543759"/>
            <a:ext cx="10515600" cy="84322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Normalcy Check </a:t>
            </a:r>
          </a:p>
        </p:txBody>
      </p:sp>
      <p:sp>
        <p:nvSpPr>
          <p:cNvPr id="6" name="TextBox 5">
            <a:extLst>
              <a:ext uri="{FF2B5EF4-FFF2-40B4-BE49-F238E27FC236}">
                <a16:creationId xmlns:a16="http://schemas.microsoft.com/office/drawing/2014/main" id="{35E001F8-EF80-49D8-946B-A59E65C5DD8C}"/>
              </a:ext>
            </a:extLst>
          </p:cNvPr>
          <p:cNvSpPr txBox="1"/>
          <p:nvPr/>
        </p:nvSpPr>
        <p:spPr>
          <a:xfrm>
            <a:off x="838200" y="1259271"/>
            <a:ext cx="7507014" cy="461665"/>
          </a:xfrm>
          <a:prstGeom prst="rect">
            <a:avLst/>
          </a:prstGeom>
          <a:noFill/>
        </p:spPr>
        <p:txBody>
          <a:bodyPr wrap="square">
            <a:spAutoFit/>
          </a:bodyPr>
          <a:lstStyle/>
          <a:p>
            <a:pPr marL="342900" indent="-342900">
              <a:buFont typeface="Wingdings" panose="05000000000000000000" pitchFamily="2" charset="2"/>
              <a:buChar char="Ø"/>
            </a:pPr>
            <a:r>
              <a:rPr lang="en-US" sz="2400" dirty="0"/>
              <a:t>Shapiro test: p &lt; 0.05 indicates absence of normality </a:t>
            </a:r>
          </a:p>
        </p:txBody>
      </p:sp>
      <p:sp>
        <p:nvSpPr>
          <p:cNvPr id="7" name="TextBox 6">
            <a:extLst>
              <a:ext uri="{FF2B5EF4-FFF2-40B4-BE49-F238E27FC236}">
                <a16:creationId xmlns:a16="http://schemas.microsoft.com/office/drawing/2014/main" id="{9930DD54-E187-4F2D-A6AC-CA030469CE83}"/>
              </a:ext>
            </a:extLst>
          </p:cNvPr>
          <p:cNvSpPr txBox="1"/>
          <p:nvPr/>
        </p:nvSpPr>
        <p:spPr>
          <a:xfrm>
            <a:off x="838200" y="5366692"/>
            <a:ext cx="10118219"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a:t>None of the objective variables have normal distributions. Cannot use t-test. </a:t>
            </a:r>
          </a:p>
          <a:p>
            <a:pPr marL="342900" indent="-342900">
              <a:buFont typeface="Wingdings" panose="05000000000000000000" pitchFamily="2" charset="2"/>
              <a:buChar char="Ø"/>
            </a:pPr>
            <a:r>
              <a:rPr lang="en-US" sz="2400" dirty="0"/>
              <a:t>Use the non-parametric equivalent of t-test: </a:t>
            </a:r>
            <a:r>
              <a:rPr lang="en-US" sz="2400" b="1" dirty="0"/>
              <a:t>Mann-Whitney U test</a:t>
            </a:r>
          </a:p>
        </p:txBody>
      </p:sp>
    </p:spTree>
    <p:extLst>
      <p:ext uri="{BB962C8B-B14F-4D97-AF65-F5344CB8AC3E}">
        <p14:creationId xmlns:p14="http://schemas.microsoft.com/office/powerpoint/2010/main" val="415160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269AF-030D-490B-937C-72E001DF1BD6}"/>
              </a:ext>
            </a:extLst>
          </p:cNvPr>
          <p:cNvPicPr>
            <a:picLocks noChangeAspect="1"/>
          </p:cNvPicPr>
          <p:nvPr/>
        </p:nvPicPr>
        <p:blipFill>
          <a:blip r:embed="rId2"/>
          <a:stretch>
            <a:fillRect/>
          </a:stretch>
        </p:blipFill>
        <p:spPr>
          <a:xfrm>
            <a:off x="781589" y="282252"/>
            <a:ext cx="5029200" cy="3010014"/>
          </a:xfrm>
          <a:prstGeom prst="rect">
            <a:avLst/>
          </a:prstGeom>
        </p:spPr>
      </p:pic>
      <p:pic>
        <p:nvPicPr>
          <p:cNvPr id="5" name="Picture 4">
            <a:extLst>
              <a:ext uri="{FF2B5EF4-FFF2-40B4-BE49-F238E27FC236}">
                <a16:creationId xmlns:a16="http://schemas.microsoft.com/office/drawing/2014/main" id="{9430C817-5A59-4F3A-9BB4-C4264708F197}"/>
              </a:ext>
            </a:extLst>
          </p:cNvPr>
          <p:cNvPicPr>
            <a:picLocks noChangeAspect="1"/>
          </p:cNvPicPr>
          <p:nvPr/>
        </p:nvPicPr>
        <p:blipFill>
          <a:blip r:embed="rId3"/>
          <a:stretch>
            <a:fillRect/>
          </a:stretch>
        </p:blipFill>
        <p:spPr>
          <a:xfrm>
            <a:off x="5859517" y="282252"/>
            <a:ext cx="5029200" cy="3011497"/>
          </a:xfrm>
          <a:prstGeom prst="rect">
            <a:avLst/>
          </a:prstGeom>
        </p:spPr>
      </p:pic>
      <p:sp>
        <p:nvSpPr>
          <p:cNvPr id="6" name="TextBox 5">
            <a:extLst>
              <a:ext uri="{FF2B5EF4-FFF2-40B4-BE49-F238E27FC236}">
                <a16:creationId xmlns:a16="http://schemas.microsoft.com/office/drawing/2014/main" id="{ECCAB0AB-98E5-44F5-BC79-8275C280A425}"/>
              </a:ext>
            </a:extLst>
          </p:cNvPr>
          <p:cNvSpPr txBox="1"/>
          <p:nvPr/>
        </p:nvSpPr>
        <p:spPr>
          <a:xfrm>
            <a:off x="176176" y="1673467"/>
            <a:ext cx="554704" cy="369332"/>
          </a:xfrm>
          <a:prstGeom prst="rect">
            <a:avLst/>
          </a:prstGeom>
          <a:noFill/>
        </p:spPr>
        <p:txBody>
          <a:bodyPr wrap="none" rtlCol="0">
            <a:spAutoFit/>
          </a:bodyPr>
          <a:lstStyle/>
          <a:p>
            <a:r>
              <a:rPr lang="en-US" dirty="0"/>
              <a:t>LOR</a:t>
            </a:r>
          </a:p>
        </p:txBody>
      </p:sp>
      <p:pic>
        <p:nvPicPr>
          <p:cNvPr id="8" name="Picture 7">
            <a:extLst>
              <a:ext uri="{FF2B5EF4-FFF2-40B4-BE49-F238E27FC236}">
                <a16:creationId xmlns:a16="http://schemas.microsoft.com/office/drawing/2014/main" id="{C460FEA4-6B0D-4B2F-B6CE-7A4FBFDA2083}"/>
              </a:ext>
            </a:extLst>
          </p:cNvPr>
          <p:cNvPicPr>
            <a:picLocks noChangeAspect="1"/>
          </p:cNvPicPr>
          <p:nvPr/>
        </p:nvPicPr>
        <p:blipFill>
          <a:blip r:embed="rId4"/>
          <a:stretch>
            <a:fillRect/>
          </a:stretch>
        </p:blipFill>
        <p:spPr>
          <a:xfrm>
            <a:off x="781589" y="3558948"/>
            <a:ext cx="5029200" cy="2993392"/>
          </a:xfrm>
          <a:prstGeom prst="rect">
            <a:avLst/>
          </a:prstGeom>
        </p:spPr>
      </p:pic>
      <p:pic>
        <p:nvPicPr>
          <p:cNvPr id="10" name="Picture 9">
            <a:extLst>
              <a:ext uri="{FF2B5EF4-FFF2-40B4-BE49-F238E27FC236}">
                <a16:creationId xmlns:a16="http://schemas.microsoft.com/office/drawing/2014/main" id="{1C325A1C-9011-4E83-AF8D-9F0F882B994E}"/>
              </a:ext>
            </a:extLst>
          </p:cNvPr>
          <p:cNvPicPr>
            <a:picLocks noChangeAspect="1"/>
          </p:cNvPicPr>
          <p:nvPr/>
        </p:nvPicPr>
        <p:blipFill>
          <a:blip r:embed="rId5"/>
          <a:stretch>
            <a:fillRect/>
          </a:stretch>
        </p:blipFill>
        <p:spPr>
          <a:xfrm>
            <a:off x="5859517" y="3535540"/>
            <a:ext cx="5029200" cy="3040208"/>
          </a:xfrm>
          <a:prstGeom prst="rect">
            <a:avLst/>
          </a:prstGeom>
        </p:spPr>
      </p:pic>
      <p:sp>
        <p:nvSpPr>
          <p:cNvPr id="11" name="TextBox 10">
            <a:extLst>
              <a:ext uri="{FF2B5EF4-FFF2-40B4-BE49-F238E27FC236}">
                <a16:creationId xmlns:a16="http://schemas.microsoft.com/office/drawing/2014/main" id="{6083D750-268F-447A-A56E-B3DE1F9A64C5}"/>
              </a:ext>
            </a:extLst>
          </p:cNvPr>
          <p:cNvSpPr txBox="1"/>
          <p:nvPr/>
        </p:nvSpPr>
        <p:spPr>
          <a:xfrm>
            <a:off x="248985" y="4910652"/>
            <a:ext cx="409086" cy="369332"/>
          </a:xfrm>
          <a:prstGeom prst="rect">
            <a:avLst/>
          </a:prstGeom>
          <a:noFill/>
        </p:spPr>
        <p:txBody>
          <a:bodyPr wrap="none" rtlCol="0">
            <a:spAutoFit/>
          </a:bodyPr>
          <a:lstStyle/>
          <a:p>
            <a:r>
              <a:rPr lang="en-US" dirty="0"/>
              <a:t>PS</a:t>
            </a:r>
          </a:p>
        </p:txBody>
      </p:sp>
      <p:sp>
        <p:nvSpPr>
          <p:cNvPr id="9" name="Rectangle 8">
            <a:extLst>
              <a:ext uri="{FF2B5EF4-FFF2-40B4-BE49-F238E27FC236}">
                <a16:creationId xmlns:a16="http://schemas.microsoft.com/office/drawing/2014/main" id="{25123768-FB10-4638-8415-CA7117EB4362}"/>
              </a:ext>
            </a:extLst>
          </p:cNvPr>
          <p:cNvSpPr/>
          <p:nvPr/>
        </p:nvSpPr>
        <p:spPr>
          <a:xfrm flipV="1">
            <a:off x="1234874" y="2745745"/>
            <a:ext cx="9646276" cy="273900"/>
          </a:xfrm>
          <a:prstGeom prst="rect">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83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0DDDD8-D6F4-4C7D-8623-DC2D803CD608}"/>
              </a:ext>
            </a:extLst>
          </p:cNvPr>
          <p:cNvPicPr>
            <a:picLocks noGrp="1" noChangeAspect="1"/>
          </p:cNvPicPr>
          <p:nvPr>
            <p:ph idx="1"/>
          </p:nvPr>
        </p:nvPicPr>
        <p:blipFill>
          <a:blip r:embed="rId3"/>
          <a:stretch>
            <a:fillRect/>
          </a:stretch>
        </p:blipFill>
        <p:spPr>
          <a:xfrm>
            <a:off x="170985" y="26882"/>
            <a:ext cx="8726201" cy="6831118"/>
          </a:xfrm>
        </p:spPr>
      </p:pic>
      <p:sp>
        <p:nvSpPr>
          <p:cNvPr id="6" name="TextBox 5">
            <a:extLst>
              <a:ext uri="{FF2B5EF4-FFF2-40B4-BE49-F238E27FC236}">
                <a16:creationId xmlns:a16="http://schemas.microsoft.com/office/drawing/2014/main" id="{EB3111D1-7BDE-4B61-B865-DB1B7E5913A1}"/>
              </a:ext>
            </a:extLst>
          </p:cNvPr>
          <p:cNvSpPr txBox="1"/>
          <p:nvPr/>
        </p:nvSpPr>
        <p:spPr>
          <a:xfrm>
            <a:off x="8897186" y="865505"/>
            <a:ext cx="3123829" cy="5401479"/>
          </a:xfrm>
          <a:prstGeom prst="rect">
            <a:avLst/>
          </a:prstGeom>
          <a:noFill/>
        </p:spPr>
        <p:txBody>
          <a:bodyPr wrap="square" rtlCol="0">
            <a:spAutoFit/>
          </a:bodyPr>
          <a:lstStyle/>
          <a:p>
            <a:pPr marL="342900" indent="-342900">
              <a:buFont typeface="Arial" panose="020B0604020202020204" pitchFamily="34" charset="0"/>
              <a:buChar char="•"/>
            </a:pPr>
            <a:r>
              <a:rPr lang="en-US" sz="2300" dirty="0"/>
              <a:t>Examine the reasons for the outliers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Outliers here most likely represent </a:t>
            </a:r>
            <a:r>
              <a:rPr lang="en-US" sz="2300" i="1" dirty="0"/>
              <a:t>natural variation </a:t>
            </a:r>
            <a:r>
              <a:rPr lang="en-US" sz="2300" dirty="0"/>
              <a:t>of the samples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Keep the outliers </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Use non-parametric tests as they are robust to outliers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Mann–Whitney U </a:t>
            </a:r>
          </a:p>
        </p:txBody>
      </p:sp>
      <p:sp>
        <p:nvSpPr>
          <p:cNvPr id="7" name="Oval 6">
            <a:extLst>
              <a:ext uri="{FF2B5EF4-FFF2-40B4-BE49-F238E27FC236}">
                <a16:creationId xmlns:a16="http://schemas.microsoft.com/office/drawing/2014/main" id="{63544A57-7B21-40B5-931A-C8DB3186A21C}"/>
              </a:ext>
            </a:extLst>
          </p:cNvPr>
          <p:cNvSpPr/>
          <p:nvPr/>
        </p:nvSpPr>
        <p:spPr>
          <a:xfrm>
            <a:off x="2850808" y="865505"/>
            <a:ext cx="512956" cy="78487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BDF795F-BAC3-4C63-BE82-0E7DCC0E4A04}"/>
              </a:ext>
            </a:extLst>
          </p:cNvPr>
          <p:cNvSpPr/>
          <p:nvPr/>
        </p:nvSpPr>
        <p:spPr>
          <a:xfrm>
            <a:off x="6480986" y="977017"/>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BEE3539-795A-43EB-B802-6B6C1CDB279E}"/>
              </a:ext>
            </a:extLst>
          </p:cNvPr>
          <p:cNvSpPr/>
          <p:nvPr/>
        </p:nvSpPr>
        <p:spPr>
          <a:xfrm>
            <a:off x="2915856" y="5802924"/>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EF9BE2-D2D0-4029-B4C3-EEBB7AE222E1}"/>
              </a:ext>
            </a:extLst>
          </p:cNvPr>
          <p:cNvSpPr/>
          <p:nvPr/>
        </p:nvSpPr>
        <p:spPr>
          <a:xfrm>
            <a:off x="6480986" y="5947891"/>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DE6483-152B-47B7-A75B-C63B7B4E95E8}"/>
              </a:ext>
            </a:extLst>
          </p:cNvPr>
          <p:cNvSpPr txBox="1"/>
          <p:nvPr/>
        </p:nvSpPr>
        <p:spPr>
          <a:xfrm>
            <a:off x="0" y="147146"/>
            <a:ext cx="1571007" cy="369332"/>
          </a:xfrm>
          <a:prstGeom prst="rect">
            <a:avLst/>
          </a:prstGeom>
          <a:solidFill>
            <a:schemeClr val="bg2"/>
          </a:solidFill>
        </p:spPr>
        <p:txBody>
          <a:bodyPr wrap="none" rtlCol="0">
            <a:spAutoFit/>
          </a:bodyPr>
          <a:lstStyle/>
          <a:p>
            <a:r>
              <a:rPr lang="en-US" dirty="0"/>
              <a:t>Combined LOR</a:t>
            </a:r>
          </a:p>
        </p:txBody>
      </p:sp>
    </p:spTree>
    <p:extLst>
      <p:ext uri="{BB962C8B-B14F-4D97-AF65-F5344CB8AC3E}">
        <p14:creationId xmlns:p14="http://schemas.microsoft.com/office/powerpoint/2010/main" val="4501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5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8573</TotalTime>
  <Words>1307</Words>
  <Application>Microsoft Office PowerPoint</Application>
  <PresentationFormat>Widescreen</PresentationFormat>
  <Paragraphs>247</Paragraphs>
  <Slides>33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droid sans</vt:lpstr>
      <vt:lpstr>Arial</vt:lpstr>
      <vt:lpstr>Calibri</vt:lpstr>
      <vt:lpstr>Calibri Light</vt:lpstr>
      <vt:lpstr>Symbol</vt:lpstr>
      <vt:lpstr>Wingdings</vt:lpstr>
      <vt:lpstr>Office Theme</vt:lpstr>
      <vt:lpstr>ERAS Linguistics Statistical Analyses</vt:lpstr>
      <vt:lpstr>Recap / Overview</vt:lpstr>
      <vt:lpstr>PowerPoint Presentation</vt:lpstr>
      <vt:lpstr>PowerPoint Presentation</vt:lpstr>
      <vt:lpstr>PowerPoint Presentation</vt:lpstr>
      <vt:lpstr>Two cycles combined</vt:lpstr>
      <vt:lpstr>PowerPoint Presentation</vt:lpstr>
      <vt:lpstr>PowerPoint Presentation</vt:lpstr>
      <vt:lpstr>PowerPoint Presentation</vt:lpstr>
      <vt:lpstr>PowerPoint Presentation</vt:lpstr>
      <vt:lpstr>PowerPoint Presentation</vt:lpstr>
      <vt:lpstr>PowerPoint Presentation</vt:lpstr>
      <vt:lpstr>2020-21 Dataset</vt:lpstr>
      <vt:lpstr>Normalcy Check </vt:lpstr>
      <vt:lpstr>PowerPoint Presentation</vt:lpstr>
      <vt:lpstr>PowerPoint Presentation</vt:lpstr>
      <vt:lpstr>PowerPoint Presentation</vt:lpstr>
      <vt:lpstr>PowerPoint Presentation</vt:lpstr>
      <vt:lpstr>PowerPoint Presentation</vt:lpstr>
      <vt:lpstr>PowerPoint Presentation</vt:lpstr>
      <vt:lpstr>2019-2020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Detailed/Extra slides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Tiffany Ho</dc:creator>
  <cp:lastModifiedBy>Tiffany Ho</cp:lastModifiedBy>
  <cp:revision>22</cp:revision>
  <dcterms:created xsi:type="dcterms:W3CDTF">2022-01-23T22:10:05Z</dcterms:created>
  <dcterms:modified xsi:type="dcterms:W3CDTF">2022-02-26T14:50:48Z</dcterms:modified>
</cp:coreProperties>
</file>