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87" r:id="rId3"/>
    <p:sldId id="323" r:id="rId4"/>
    <p:sldId id="269" r:id="rId5"/>
    <p:sldId id="271" r:id="rId6"/>
    <p:sldId id="273" r:id="rId7"/>
    <p:sldId id="272" r:id="rId8"/>
    <p:sldId id="289" r:id="rId9"/>
    <p:sldId id="293" r:id="rId10"/>
    <p:sldId id="274" r:id="rId11"/>
    <p:sldId id="275" r:id="rId12"/>
    <p:sldId id="277" r:id="rId13"/>
    <p:sldId id="278" r:id="rId14"/>
    <p:sldId id="292" r:id="rId15"/>
    <p:sldId id="280" r:id="rId16"/>
    <p:sldId id="283" r:id="rId17"/>
    <p:sldId id="284" r:id="rId18"/>
    <p:sldId id="295" r:id="rId19"/>
    <p:sldId id="294" r:id="rId20"/>
    <p:sldId id="285" r:id="rId21"/>
    <p:sldId id="286" r:id="rId22"/>
    <p:sldId id="297" r:id="rId23"/>
    <p:sldId id="298" r:id="rId24"/>
    <p:sldId id="299" r:id="rId25"/>
    <p:sldId id="300" r:id="rId26"/>
    <p:sldId id="301" r:id="rId27"/>
    <p:sldId id="302" r:id="rId28"/>
    <p:sldId id="296" r:id="rId29"/>
    <p:sldId id="303" r:id="rId30"/>
    <p:sldId id="304" r:id="rId31"/>
    <p:sldId id="305" r:id="rId32"/>
    <p:sldId id="312" r:id="rId33"/>
    <p:sldId id="306" r:id="rId34"/>
    <p:sldId id="307" r:id="rId35"/>
    <p:sldId id="308" r:id="rId36"/>
    <p:sldId id="309" r:id="rId37"/>
    <p:sldId id="310" r:id="rId38"/>
    <p:sldId id="311" r:id="rId39"/>
    <p:sldId id="314" r:id="rId40"/>
    <p:sldId id="315" r:id="rId41"/>
    <p:sldId id="316" r:id="rId42"/>
    <p:sldId id="317" r:id="rId43"/>
    <p:sldId id="322" r:id="rId44"/>
    <p:sldId id="313" r:id="rId45"/>
    <p:sldId id="318" r:id="rId46"/>
    <p:sldId id="319" r:id="rId47"/>
    <p:sldId id="320" r:id="rId48"/>
    <p:sldId id="321" r:id="rId49"/>
    <p:sldId id="324" r:id="rId50"/>
    <p:sldId id="329" r:id="rId51"/>
    <p:sldId id="330" r:id="rId52"/>
    <p:sldId id="331" r:id="rId53"/>
    <p:sldId id="332" r:id="rId54"/>
    <p:sldId id="328" r:id="rId55"/>
    <p:sldId id="327" r:id="rId56"/>
    <p:sldId id="32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4" autoAdjust="0"/>
    <p:restoredTop sz="62217" autoAdjust="0"/>
  </p:normalViewPr>
  <p:slideViewPr>
    <p:cSldViewPr snapToGrid="0">
      <p:cViewPr varScale="1">
        <p:scale>
          <a:sx n="41" d="100"/>
          <a:sy n="41" d="100"/>
        </p:scale>
        <p:origin x="14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E5E9D-6109-4174-8624-859BB239674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88D2D-42CE-44F8-9524-19CD7214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7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Contact Tiffany Ho (tiffany.d.ho@gmail.com) for any questions</a:t>
            </a:r>
          </a:p>
          <a:p>
            <a:r>
              <a:rPr lang="en-US" dirty="0"/>
              <a:t>Started making the presentation on March 4,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15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9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28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4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Race with “None” are omitted – there are 51 of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1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outputs from code (did all tests on all variables):  </a:t>
            </a:r>
          </a:p>
          <a:p>
            <a:r>
              <a:rPr lang="en-US" dirty="0"/>
              <a:t>Variables with unequal variance &amp; should use Welch</a:t>
            </a:r>
            <a:r>
              <a:rPr lang="en-US" b="0" dirty="0"/>
              <a:t>:</a:t>
            </a:r>
            <a:r>
              <a:rPr lang="en-US" b="1" dirty="0"/>
              <a:t> </a:t>
            </a:r>
            <a:r>
              <a:rPr lang="en-US" b="0" u="sng" dirty="0"/>
              <a:t>step 2, power</a:t>
            </a:r>
          </a:p>
          <a:p>
            <a:r>
              <a:rPr lang="en-US" b="0" dirty="0"/>
              <a:t>Welch sig variables: </a:t>
            </a:r>
            <a:r>
              <a:rPr lang="en-US" b="1" strike="noStrike" dirty="0"/>
              <a:t>step1</a:t>
            </a:r>
            <a:r>
              <a:rPr lang="en-US" b="1" dirty="0"/>
              <a:t>, </a:t>
            </a:r>
            <a:r>
              <a:rPr lang="en-US" b="1" dirty="0">
                <a:solidFill>
                  <a:srgbClr val="C00000"/>
                </a:solidFill>
              </a:rPr>
              <a:t>step2</a:t>
            </a:r>
            <a:r>
              <a:rPr lang="en-US" b="1" dirty="0"/>
              <a:t>, standout, teaching, research, analytic</a:t>
            </a:r>
            <a:endParaRPr lang="en-US" b="1" strike="sngStrike" dirty="0"/>
          </a:p>
          <a:p>
            <a:r>
              <a:rPr lang="en-US" b="0" dirty="0"/>
              <a:t>Variables with non-normal distribution &amp; should use KW: </a:t>
            </a:r>
            <a:r>
              <a:rPr lang="en-US" b="0" u="sng" dirty="0"/>
              <a:t>all except for ‘achieve’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KW sig variables: </a:t>
            </a:r>
            <a:r>
              <a:rPr lang="en-US" b="1" dirty="0"/>
              <a:t>step1, step2, standout, teaching, research, analytic, achieve</a:t>
            </a:r>
          </a:p>
          <a:p>
            <a:r>
              <a:rPr lang="en-US" b="0" dirty="0"/>
              <a:t>Post hoc: </a:t>
            </a:r>
            <a:r>
              <a:rPr lang="en-US" b="1" dirty="0"/>
              <a:t>step1, step2, teaching, research, analytic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45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0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1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3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Weak significant global effect. Ex: ANOVA p-value close to </a:t>
            </a:r>
            <a:r>
              <a:rPr lang="el-GR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α</a:t>
            </a:r>
            <a:r>
              <a:rPr lang="en-US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level</a:t>
            </a:r>
          </a:p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en-US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onservative 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post-hoc test. The more </a:t>
            </a:r>
            <a:r>
              <a:rPr lang="en-US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conservative the multiple comparison test, the more likely we would reject significant differences between means that might be meaningful.</a:t>
            </a:r>
          </a:p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 lack of statistical power. Ex: small group sizes -&gt; less power -&gt; less likely to detect significant differences</a:t>
            </a:r>
          </a:p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Large number of factor levels. The more pairwise comparisons we do, the more our p-values will get penalized in order to reduce the risk of rejecting true null hypotheses.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71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Authentic: significant in one-way ANOVA (p-value = 0.0371) but not in Kruskal-</a:t>
            </a:r>
            <a:r>
              <a:rPr lang="en-US" dirty="0" err="1"/>
              <a:t>wallis</a:t>
            </a:r>
            <a:r>
              <a:rPr lang="en-US" dirty="0"/>
              <a:t> (p-value = 0.06302)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40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Race with “None” are omitted – there are 51 of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14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46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‘Clout’ was found significant by KW but not in post hoc test</a:t>
            </a:r>
          </a:p>
          <a:p>
            <a:r>
              <a:rPr lang="en-US" dirty="0"/>
              <a:t>‘Tone’ was not found significant by KW but was in post hoc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46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hoc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88D2D-42CE-44F8-9524-19CD72148B2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5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6596-73CF-4F96-90C8-D0A2187E8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E9DA2-C7D7-43EA-A1AA-685A49995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EFED0-A6E0-4045-8B70-487709BB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AFDC7-563C-441B-8E22-1B567F49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6BAE2-6041-41A3-AAB1-030D808C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6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DA11-472D-447D-AE0C-517B3F43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03770-D850-4F60-AD9C-444F9F4EA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4AA6-5854-4E1C-9DE8-F481286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AA3CE-5210-4255-9F85-C2FCF7BF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4E1EE-60CE-4244-9A19-DBFF9D8A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6C16-A8E6-4D8B-8867-6292AB8A0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0F74F-FAFD-4275-B13F-4E94DF0B2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090D1-38F4-4B79-BFD5-AF1E10B5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88D7-2760-49E7-ABFE-1CD14913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6BA03-8EB5-4CBB-86A0-47295077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5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E125-F86F-499A-BC88-5791A818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77D5-AE01-4466-8D20-9583B6C93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8886-A090-4200-BD5D-BF994464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9A92A-2496-48AF-B898-500542C8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8E8A7-00CD-49BF-956C-56656D2E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0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78C3-E862-450D-A43E-5A9F8420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69B16-73EC-4915-BF67-784CAE57C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ACF8-19A8-43FE-AB67-4CD26DD4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BB80-5A7A-4622-9472-2B53E6C5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6782-2A11-4A3D-87E1-C3C5703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14FF-C554-4F6D-B589-6F021E65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FB49-3578-4054-83B5-B8C72257C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0BE01-A9B7-4A88-9761-9563C8673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D2453-3A6D-40D5-AE90-F040A5B9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07CC-6ACA-4C1B-8585-6534E408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BAAB8-2948-45AA-99EB-9CCC4D6F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1997-F2FB-4EC8-A1E7-2D5828E9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2CC81-CB9C-4832-8293-5AAA17395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ACF35-36CC-49E7-9150-580AFE1B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84215-16C7-4933-9D21-470F6C673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EC5DD-5DAB-4F27-958A-F3B9FDD42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7AD46-323A-418A-8B54-9B49CF61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B43D6-224A-4B94-91F7-F35C308F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5909D-9D75-4375-9678-18EF2D6C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EAE4-6F5D-458E-A204-6C3D35E4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0AA80-D5C3-4C98-A7A1-04CE4899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E913F-2DB1-4594-B05A-64134667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4340B-A414-4106-A401-6EEFD048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0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C0608-8DA2-4DFB-AADB-85C7C3F2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161C1-38AA-4487-B5BB-BB0A49A0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F6B1C-CFC5-4B3F-B203-AC1BF2CD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9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F496-8339-41E5-80CC-81F30BB1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6915-6F8A-49DA-8C5F-E63FC60F3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C6FFC-A4E7-48E7-8C4D-8B8795BD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9E0D6-F5E3-415D-B1A4-7D6D9A1B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F6747-6C4D-4786-A723-32ABBD96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B658E-CCA7-4951-9371-B93FBBB8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7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21DE-4F6E-4329-85D0-C6265632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DD692-0062-4E60-91DE-B84ED6A16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6898C-46DA-465E-999A-8FED293BC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99765-BCBD-46D1-9117-CAE7A4DD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24F-E5E8-442A-99DA-505842C1E57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BC0EE-F9C4-4ECA-A3BA-F39B7599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75E7D-1636-4293-82A1-B9D6E79E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6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BD1F5-A5B7-470F-A91D-0D9CC9B6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912AC-E2F4-4D28-B581-290116A7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90AAE-CB0C-45A1-BD42-5B4545598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2224F-E5E8-442A-99DA-505842C1E57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4A95D-3E5B-4A41-AFE5-2C97A347E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09BCA-1BA6-4B9E-9C7B-6A466E703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B5802-D4FF-4FEB-8BD2-FEE6FF85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9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E45-A966-4D5D-A9F9-4058B6CA0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9000"/>
            <a:ext cx="9144000" cy="2540000"/>
          </a:xfrm>
        </p:spPr>
        <p:txBody>
          <a:bodyPr>
            <a:normAutofit/>
          </a:bodyPr>
          <a:lstStyle/>
          <a:p>
            <a:r>
              <a:rPr lang="en-US" sz="5400" dirty="0"/>
              <a:t>ERAS Linguistics</a:t>
            </a:r>
            <a:br>
              <a:rPr lang="en-US" dirty="0"/>
            </a:br>
            <a:r>
              <a:rPr lang="en-US" dirty="0"/>
              <a:t>Statistical Analyses</a:t>
            </a:r>
            <a:br>
              <a:rPr lang="en-US" dirty="0"/>
            </a:br>
            <a:r>
              <a:rPr lang="en-US" sz="5400" dirty="0"/>
              <a:t>- Race -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8CADA-76AE-42D4-8720-567BABCC4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7343"/>
            <a:ext cx="9144000" cy="2191657"/>
          </a:xfrm>
        </p:spPr>
        <p:txBody>
          <a:bodyPr>
            <a:normAutofit/>
          </a:bodyPr>
          <a:lstStyle/>
          <a:p>
            <a:r>
              <a:rPr lang="en-US" sz="3200" dirty="0"/>
              <a:t>UNC ENT Research Group</a:t>
            </a:r>
          </a:p>
          <a:p>
            <a:r>
              <a:rPr lang="en-US" sz="3200" dirty="0"/>
              <a:t>April 13, 2022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181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5095A5-B33E-45EE-BE6C-6F2868BE6D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07"/>
          <a:stretch/>
        </p:blipFill>
        <p:spPr>
          <a:xfrm>
            <a:off x="4077982" y="144912"/>
            <a:ext cx="7935053" cy="2653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BE3E17-63D9-4BBC-8A0B-061639A62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38" y="2875913"/>
            <a:ext cx="7388352" cy="39820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1D62BC-CA43-468C-8B0E-4B0754BB7D2E}"/>
              </a:ext>
            </a:extLst>
          </p:cNvPr>
          <p:cNvSpPr txBox="1"/>
          <p:nvPr/>
        </p:nvSpPr>
        <p:spPr>
          <a:xfrm>
            <a:off x="427825" y="54164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step_1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D05E2B-E4D4-4D81-9A59-686BC5EC05C0}"/>
              </a:ext>
            </a:extLst>
          </p:cNvPr>
          <p:cNvSpPr txBox="1"/>
          <p:nvPr/>
        </p:nvSpPr>
        <p:spPr>
          <a:xfrm>
            <a:off x="7743882" y="3886549"/>
            <a:ext cx="438106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3 pairs with sig. difference in </a:t>
            </a:r>
          </a:p>
          <a:p>
            <a:pPr algn="ctr"/>
            <a:r>
              <a:rPr lang="en-US" sz="2200" dirty="0"/>
              <a:t>step 1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Asian &gt; Hispanic by 7.43 pts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Black by 8 pts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Hispanic by 7.69 pts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F75C6-CE94-4049-85DA-BC3C2D3CBBD9}"/>
              </a:ext>
            </a:extLst>
          </p:cNvPr>
          <p:cNvSpPr/>
          <p:nvPr/>
        </p:nvSpPr>
        <p:spPr>
          <a:xfrm>
            <a:off x="4967493" y="1065475"/>
            <a:ext cx="6538047" cy="198783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710D6A-8EB6-4646-838A-0D8F2923AF56}"/>
              </a:ext>
            </a:extLst>
          </p:cNvPr>
          <p:cNvSpPr/>
          <p:nvPr/>
        </p:nvSpPr>
        <p:spPr>
          <a:xfrm>
            <a:off x="4967493" y="1990845"/>
            <a:ext cx="6538047" cy="198783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A17A6-9355-4880-B7D6-1546290CB7AA}"/>
              </a:ext>
            </a:extLst>
          </p:cNvPr>
          <p:cNvSpPr/>
          <p:nvPr/>
        </p:nvSpPr>
        <p:spPr>
          <a:xfrm>
            <a:off x="4967492" y="2352410"/>
            <a:ext cx="6538047" cy="198783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4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1B1D34-9FE1-4D16-A252-21537933C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0"/>
          <a:stretch/>
        </p:blipFill>
        <p:spPr>
          <a:xfrm>
            <a:off x="3660286" y="100584"/>
            <a:ext cx="8382362" cy="2687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F602AE-2F11-4407-A94C-1FA063580B61}"/>
              </a:ext>
            </a:extLst>
          </p:cNvPr>
          <p:cNvSpPr txBox="1"/>
          <p:nvPr/>
        </p:nvSpPr>
        <p:spPr>
          <a:xfrm>
            <a:off x="427825" y="54164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step_2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238C2E-C860-4704-A98F-883E4645B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" y="2923674"/>
            <a:ext cx="7315200" cy="3934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DEA46B-3A78-4868-96AC-2B53CF531422}"/>
              </a:ext>
            </a:extLst>
          </p:cNvPr>
          <p:cNvSpPr txBox="1"/>
          <p:nvPr/>
        </p:nvSpPr>
        <p:spPr>
          <a:xfrm>
            <a:off x="7661586" y="3968845"/>
            <a:ext cx="4381062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 pairs have sig. difference in </a:t>
            </a:r>
          </a:p>
          <a:p>
            <a:pPr algn="ctr"/>
            <a:r>
              <a:rPr lang="en-US" sz="2200" dirty="0"/>
              <a:t>step 2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Asian &gt; Hispanic by 7.96 pts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Hispanic by 10.3 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62A79-A41C-4F12-98D5-CDB564A6C294}"/>
              </a:ext>
            </a:extLst>
          </p:cNvPr>
          <p:cNvSpPr/>
          <p:nvPr/>
        </p:nvSpPr>
        <p:spPr>
          <a:xfrm>
            <a:off x="4573299" y="1029192"/>
            <a:ext cx="6920709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3922C-8966-4FA0-BEE4-33E7A3291526}"/>
              </a:ext>
            </a:extLst>
          </p:cNvPr>
          <p:cNvSpPr/>
          <p:nvPr/>
        </p:nvSpPr>
        <p:spPr>
          <a:xfrm>
            <a:off x="4573298" y="2369483"/>
            <a:ext cx="6920709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3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01E9A-3CE1-440A-B629-D5B493DE9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114" y="78292"/>
            <a:ext cx="8595360" cy="2809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F9DF73-73AD-4027-A6CE-46DF3D45F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6" y="2887416"/>
            <a:ext cx="7388352" cy="3970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07DBA-AE7F-4214-AEFC-13CB3E0FEF20}"/>
              </a:ext>
            </a:extLst>
          </p:cNvPr>
          <p:cNvSpPr txBox="1"/>
          <p:nvPr/>
        </p:nvSpPr>
        <p:spPr>
          <a:xfrm>
            <a:off x="427825" y="54164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research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3149B-6FE6-4048-AD3A-233BB3100194}"/>
              </a:ext>
            </a:extLst>
          </p:cNvPr>
          <p:cNvSpPr/>
          <p:nvPr/>
        </p:nvSpPr>
        <p:spPr>
          <a:xfrm>
            <a:off x="4454426" y="1456882"/>
            <a:ext cx="7057870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A46D8-815D-48B8-8156-CFEA6E53A713}"/>
              </a:ext>
            </a:extLst>
          </p:cNvPr>
          <p:cNvSpPr txBox="1"/>
          <p:nvPr/>
        </p:nvSpPr>
        <p:spPr>
          <a:xfrm>
            <a:off x="7661586" y="3968845"/>
            <a:ext cx="438106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 pair with sig. difference in </a:t>
            </a:r>
          </a:p>
          <a:p>
            <a:pPr algn="ctr"/>
            <a:r>
              <a:rPr lang="en-US" sz="2200" dirty="0"/>
              <a:t>research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Asian &gt; White by 0.328 pts (score calculated by the linguistic algorithm)</a:t>
            </a:r>
          </a:p>
        </p:txBody>
      </p:sp>
    </p:spTree>
    <p:extLst>
      <p:ext uri="{BB962C8B-B14F-4D97-AF65-F5344CB8AC3E}">
        <p14:creationId xmlns:p14="http://schemas.microsoft.com/office/powerpoint/2010/main" val="188762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135B7-3172-4564-86A8-28B3D014835E}"/>
              </a:ext>
            </a:extLst>
          </p:cNvPr>
          <p:cNvSpPr txBox="1"/>
          <p:nvPr/>
        </p:nvSpPr>
        <p:spPr>
          <a:xfrm>
            <a:off x="427825" y="54164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analytic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3F498-E875-4783-9A4D-E4E1E7F5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488" y="84573"/>
            <a:ext cx="8439635" cy="2816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313856-71E1-4CB7-BDF1-592305A5E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1" y="2932947"/>
            <a:ext cx="7187072" cy="3840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A1C6BA-3040-4DC6-9B17-DB4DE33114A2}"/>
              </a:ext>
            </a:extLst>
          </p:cNvPr>
          <p:cNvSpPr txBox="1"/>
          <p:nvPr/>
        </p:nvSpPr>
        <p:spPr>
          <a:xfrm>
            <a:off x="7806895" y="4853187"/>
            <a:ext cx="3657599" cy="144655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Non-significant post hoc test given significant ANOVA?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Yes, certainly possible!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7D012-52C2-4C49-AEF5-3B239E8A9E7B}"/>
              </a:ext>
            </a:extLst>
          </p:cNvPr>
          <p:cNvSpPr txBox="1"/>
          <p:nvPr/>
        </p:nvSpPr>
        <p:spPr>
          <a:xfrm>
            <a:off x="7454028" y="3541577"/>
            <a:ext cx="43633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No significant pair-wise difference for ‘analytic.’ </a:t>
            </a:r>
          </a:p>
        </p:txBody>
      </p:sp>
    </p:spTree>
    <p:extLst>
      <p:ext uri="{BB962C8B-B14F-4D97-AF65-F5344CB8AC3E}">
        <p14:creationId xmlns:p14="http://schemas.microsoft.com/office/powerpoint/2010/main" val="1737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D277-68C8-4D7C-A73F-C75F90C5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Some reasons why post-hoc tests may be not significant while the global effect 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32F81-D336-4B98-9A8F-FE57764F6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2372"/>
            <a:ext cx="10515600" cy="4376056"/>
          </a:xfrm>
        </p:spPr>
        <p:txBody>
          <a:bodyPr>
            <a:normAutofit/>
          </a:bodyPr>
          <a:lstStyle/>
          <a:p>
            <a:pPr marL="742950" marR="0" lvl="0" indent="-74295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AutoNum type="arabicParenBoth"/>
            </a:pPr>
            <a:r>
              <a:rPr lang="en-US" sz="36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Weak significant global effect</a:t>
            </a:r>
          </a:p>
          <a:p>
            <a:pPr marL="742950" marR="0" lvl="0" indent="-74295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AutoNum type="arabicParenBoth"/>
            </a:pPr>
            <a:r>
              <a:rPr lang="en-US" sz="36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en-US" sz="36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onservative </a:t>
            </a:r>
            <a:r>
              <a:rPr lang="en-US" sz="36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post-hoc test</a:t>
            </a:r>
          </a:p>
          <a:p>
            <a:pPr marL="742950" marR="0" lvl="0" indent="-74295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AutoNum type="arabicParenBoth"/>
            </a:pPr>
            <a:r>
              <a:rPr lang="en-US" sz="36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 lack of statistical power</a:t>
            </a:r>
          </a:p>
          <a:p>
            <a:pPr marL="742950" marR="0" lvl="0" indent="-74295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AutoNum type="arabicParenBoth"/>
            </a:pPr>
            <a:r>
              <a:rPr lang="en-US" sz="36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Large number of factor levels</a:t>
            </a:r>
          </a:p>
        </p:txBody>
      </p:sp>
    </p:spTree>
    <p:extLst>
      <p:ext uri="{BB962C8B-B14F-4D97-AF65-F5344CB8AC3E}">
        <p14:creationId xmlns:p14="http://schemas.microsoft.com/office/powerpoint/2010/main" val="199524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4BEB-EBFC-450D-B078-3F57591A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2019-20 LOR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5171D-CAC4-440F-9BF1-605520C2B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4886215"/>
            <a:ext cx="670105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48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C85E-8949-4FF0-AF94-0F40297C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80" y="365126"/>
            <a:ext cx="10511319" cy="1052708"/>
          </a:xfrm>
        </p:spPr>
        <p:txBody>
          <a:bodyPr/>
          <a:lstStyle/>
          <a:p>
            <a:pPr algn="ctr"/>
            <a:r>
              <a:rPr lang="en-US" dirty="0"/>
              <a:t>Normality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BCBA4-C7B5-47D2-B3EA-285BBDEAB11B}"/>
              </a:ext>
            </a:extLst>
          </p:cNvPr>
          <p:cNvSpPr txBox="1"/>
          <p:nvPr/>
        </p:nvSpPr>
        <p:spPr>
          <a:xfrm>
            <a:off x="7006977" y="1516530"/>
            <a:ext cx="4237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/>
              <a:t>Shapiro Test</a:t>
            </a:r>
          </a:p>
          <a:p>
            <a:pPr algn="ctr"/>
            <a:endParaRPr lang="en-US" sz="2300" dirty="0"/>
          </a:p>
          <a:p>
            <a:pPr algn="ctr"/>
            <a:r>
              <a:rPr lang="en-US" sz="2400" dirty="0"/>
              <a:t>Assumption met if 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Only ‘achieve’ meet the normality assumption.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For variables without normal distributions, use Kruskal-Wallis test, the non-parametric equivalent to one-way ANOVA.</a:t>
            </a:r>
          </a:p>
          <a:p>
            <a:pPr algn="ctr"/>
            <a:endParaRPr lang="en-US" sz="23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B804BA-4A7D-4DF1-9FDD-E77C485C3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146" y="1417834"/>
            <a:ext cx="5223623" cy="4721709"/>
          </a:xfrm>
        </p:spPr>
      </p:pic>
    </p:spTree>
    <p:extLst>
      <p:ext uri="{BB962C8B-B14F-4D97-AF65-F5344CB8AC3E}">
        <p14:creationId xmlns:p14="http://schemas.microsoft.com/office/powerpoint/2010/main" val="3922688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857F-3F0C-4675-B1F5-9D283887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68"/>
          </a:xfrm>
        </p:spPr>
        <p:txBody>
          <a:bodyPr/>
          <a:lstStyle/>
          <a:p>
            <a:pPr algn="ctr"/>
            <a:r>
              <a:rPr lang="en-US" dirty="0"/>
              <a:t>Homogeneity of variance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9EE72-30AB-4C8C-A0D3-F8743269FB91}"/>
              </a:ext>
            </a:extLst>
          </p:cNvPr>
          <p:cNvSpPr txBox="1"/>
          <p:nvPr/>
        </p:nvSpPr>
        <p:spPr>
          <a:xfrm>
            <a:off x="6802226" y="2321004"/>
            <a:ext cx="43665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 err="1"/>
              <a:t>Levene’s</a:t>
            </a:r>
            <a:r>
              <a:rPr lang="en-US" sz="2600" u="sng" dirty="0"/>
              <a:t> Test</a:t>
            </a:r>
          </a:p>
          <a:p>
            <a:pPr algn="ctr"/>
            <a:endParaRPr lang="en-US" sz="2000" u="sng" dirty="0"/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Assumption met if </a:t>
            </a:r>
            <a:r>
              <a:rPr lang="en-US" sz="2400" dirty="0"/>
              <a:t>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All variables met the assumption.</a:t>
            </a:r>
            <a:r>
              <a:rPr lang="en-US" sz="2000" dirty="0"/>
              <a:t> </a:t>
            </a:r>
            <a:endParaRPr lang="en-US" sz="2000" dirty="0">
              <a:sym typeface="Wingdings" panose="05000000000000000000" pitchFamily="2" charset="2"/>
            </a:endParaRPr>
          </a:p>
          <a:p>
            <a:pPr algn="ctr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441CC-C1DA-4A9D-A3C6-81D32CDBF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26" y="1460894"/>
            <a:ext cx="4591691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2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C9B5-EEDC-414E-A5DC-B3FCF26D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18" y="481067"/>
            <a:ext cx="8739962" cy="7087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Statistical Analyses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B393-00B6-419F-8931-B9A2AD1CF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018" y="1488558"/>
            <a:ext cx="8739963" cy="4688405"/>
          </a:xfrm>
        </p:spPr>
        <p:txBody>
          <a:bodyPr/>
          <a:lstStyle/>
          <a:p>
            <a:r>
              <a:rPr lang="en-US" dirty="0"/>
              <a:t>One-way ANOVA for “achieve”</a:t>
            </a:r>
          </a:p>
          <a:p>
            <a:pPr lvl="1"/>
            <a:r>
              <a:rPr lang="en-US" dirty="0"/>
              <a:t>Not significant</a:t>
            </a:r>
          </a:p>
          <a:p>
            <a:r>
              <a:rPr lang="en-US" sz="2800" dirty="0"/>
              <a:t>Kruskal-</a:t>
            </a:r>
            <a:r>
              <a:rPr lang="en-US" sz="2800" dirty="0" err="1"/>
              <a:t>wallis</a:t>
            </a:r>
            <a:r>
              <a:rPr lang="en-US" sz="2800" dirty="0"/>
              <a:t> test for all others</a:t>
            </a:r>
          </a:p>
          <a:p>
            <a:pPr lvl="1"/>
            <a:r>
              <a:rPr lang="en-US" dirty="0"/>
              <a:t>2</a:t>
            </a:r>
            <a:r>
              <a:rPr lang="en-US" sz="2400" dirty="0"/>
              <a:t> variables are significant: step_1, teaching</a:t>
            </a:r>
            <a:endParaRPr lang="en-US" dirty="0"/>
          </a:p>
          <a:p>
            <a:r>
              <a:rPr lang="en-US" dirty="0"/>
              <a:t>Post-hoc analysis on the 2 variables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8086B1-8B0D-46E4-AA70-FE0C30270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665002"/>
              </p:ext>
            </p:extLst>
          </p:nvPr>
        </p:nvGraphicFramePr>
        <p:xfrm>
          <a:off x="3129515" y="4180722"/>
          <a:ext cx="593296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517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4327451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Post hoc test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White &gt; Black by 7.52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0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Teaching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Hispanic &gt; Other by 0.593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549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BE6FCA-8A72-4F43-A382-CFCEF3C28F01}"/>
              </a:ext>
            </a:extLst>
          </p:cNvPr>
          <p:cNvSpPr txBox="1"/>
          <p:nvPr/>
        </p:nvSpPr>
        <p:spPr>
          <a:xfrm>
            <a:off x="0" y="435339"/>
            <a:ext cx="1511119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2019-20 LOR</a:t>
            </a:r>
          </a:p>
        </p:txBody>
      </p:sp>
    </p:spTree>
    <p:extLst>
      <p:ext uri="{BB962C8B-B14F-4D97-AF65-F5344CB8AC3E}">
        <p14:creationId xmlns:p14="http://schemas.microsoft.com/office/powerpoint/2010/main" val="1504589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213A449-6929-4B60-922F-A2395B848984}"/>
              </a:ext>
            </a:extLst>
          </p:cNvPr>
          <p:cNvSpPr txBox="1"/>
          <p:nvPr/>
        </p:nvSpPr>
        <p:spPr>
          <a:xfrm>
            <a:off x="462635" y="941547"/>
            <a:ext cx="502920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One-way ANOVA </a:t>
            </a:r>
          </a:p>
          <a:p>
            <a:pPr algn="ctr"/>
            <a:r>
              <a:rPr lang="en-US" sz="2800" dirty="0"/>
              <a:t>for ‘achieve’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Not significant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DD2B2-EC08-47C1-A740-C578ACAC9974}"/>
              </a:ext>
            </a:extLst>
          </p:cNvPr>
          <p:cNvSpPr txBox="1"/>
          <p:nvPr/>
        </p:nvSpPr>
        <p:spPr>
          <a:xfrm>
            <a:off x="5812941" y="939106"/>
            <a:ext cx="5943600" cy="132588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Kruskal-</a:t>
            </a:r>
            <a:r>
              <a:rPr lang="en-US" sz="2800" dirty="0" err="1"/>
              <a:t>wallis</a:t>
            </a:r>
            <a:r>
              <a:rPr lang="en-US" sz="2800" dirty="0"/>
              <a:t> for all others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2 variables with significance 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step_1 &amp; teaching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58F7B3-A014-4689-A1E1-CD187CFD6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68" y="2952682"/>
            <a:ext cx="4896533" cy="952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17A493-5F56-4862-913F-0F6B6F45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941" y="2865163"/>
            <a:ext cx="5943600" cy="11276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E5F66B-2332-4DE9-810F-9CBD6229C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942" y="4450612"/>
            <a:ext cx="5943600" cy="11446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E38845-06D4-4EE6-B36A-DCCB8D7DE9FD}"/>
              </a:ext>
            </a:extLst>
          </p:cNvPr>
          <p:cNvSpPr txBox="1"/>
          <p:nvPr/>
        </p:nvSpPr>
        <p:spPr>
          <a:xfrm>
            <a:off x="0" y="253851"/>
            <a:ext cx="1511119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2019-20 LOR</a:t>
            </a:r>
          </a:p>
        </p:txBody>
      </p:sp>
    </p:spTree>
    <p:extLst>
      <p:ext uri="{BB962C8B-B14F-4D97-AF65-F5344CB8AC3E}">
        <p14:creationId xmlns:p14="http://schemas.microsoft.com/office/powerpoint/2010/main" val="409505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CC5D-87FF-40B0-AE05-30260E34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7591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8A2C-BF51-4945-9171-1BC7C9DC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716"/>
            <a:ext cx="9993087" cy="48021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 One-way ANOVA vs Kruskal-</a:t>
            </a:r>
            <a:r>
              <a:rPr lang="en-US" sz="3200" dirty="0" err="1"/>
              <a:t>wallis</a:t>
            </a:r>
            <a:r>
              <a:rPr lang="en-US" sz="32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 Assumptions check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 normality,  equal variance,  extreme outliers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 Variables analyzed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 2 objective variables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	</a:t>
            </a:r>
            <a:r>
              <a:rPr lang="en-US" sz="2400" dirty="0"/>
              <a:t>"step_1" "step_2"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 11 subjective variables</a:t>
            </a:r>
          </a:p>
          <a:p>
            <a:pPr marL="914400" lvl="2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/>
              <a:t>"Standout"   "Ability"    "Grindstone" "Teaching"   "Research"   "Analytic"  "Clout"      "Authentic"  "Tone"       "achieve"    "power"</a:t>
            </a:r>
          </a:p>
        </p:txBody>
      </p:sp>
    </p:spTree>
    <p:extLst>
      <p:ext uri="{BB962C8B-B14F-4D97-AF65-F5344CB8AC3E}">
        <p14:creationId xmlns:p14="http://schemas.microsoft.com/office/powerpoint/2010/main" val="1876359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98515-D4F3-4830-A472-0D0C3B4A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025" y="126348"/>
            <a:ext cx="8526065" cy="2838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F7479A-58D5-4D78-B3B2-7FE7092C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2965194"/>
            <a:ext cx="7457156" cy="3892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EEA77-A4DD-477F-B97C-C6B4EA0BAC5B}"/>
              </a:ext>
            </a:extLst>
          </p:cNvPr>
          <p:cNvSpPr txBox="1"/>
          <p:nvPr/>
        </p:nvSpPr>
        <p:spPr>
          <a:xfrm>
            <a:off x="591110" y="97638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step_1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36353-6A28-42E3-AE64-9276C3885FC9}"/>
              </a:ext>
            </a:extLst>
          </p:cNvPr>
          <p:cNvSpPr txBox="1"/>
          <p:nvPr/>
        </p:nvSpPr>
        <p:spPr>
          <a:xfrm>
            <a:off x="7626520" y="3892807"/>
            <a:ext cx="438106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 pair with sig. difference in </a:t>
            </a:r>
          </a:p>
          <a:p>
            <a:pPr algn="ctr"/>
            <a:r>
              <a:rPr lang="en-US" sz="2200" dirty="0"/>
              <a:t>step 1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Black by 7.52 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05B6DF-5278-4046-859D-17D917407E0C}"/>
              </a:ext>
            </a:extLst>
          </p:cNvPr>
          <p:cNvSpPr/>
          <p:nvPr/>
        </p:nvSpPr>
        <p:spPr>
          <a:xfrm>
            <a:off x="4488239" y="2115158"/>
            <a:ext cx="6920709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23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2A81BF-DF29-47A6-A660-7A6E7D03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481" y="137234"/>
            <a:ext cx="8526065" cy="2838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D7A381-D1CD-4EB5-AA2C-F429039AF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2782"/>
            <a:ext cx="7228114" cy="3785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62A3FC-033B-45F6-8281-707E9F17B9D4}"/>
              </a:ext>
            </a:extLst>
          </p:cNvPr>
          <p:cNvSpPr txBox="1"/>
          <p:nvPr/>
        </p:nvSpPr>
        <p:spPr>
          <a:xfrm>
            <a:off x="525796" y="987270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teaching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88505-1D58-4681-9A63-913AAC28AD1D}"/>
              </a:ext>
            </a:extLst>
          </p:cNvPr>
          <p:cNvSpPr txBox="1"/>
          <p:nvPr/>
        </p:nvSpPr>
        <p:spPr>
          <a:xfrm>
            <a:off x="7626520" y="3892807"/>
            <a:ext cx="438106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 pair with sig. difference in </a:t>
            </a:r>
          </a:p>
          <a:p>
            <a:pPr algn="ctr"/>
            <a:r>
              <a:rPr lang="en-US" sz="2200" dirty="0"/>
              <a:t>teaching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Hispanic &gt; Other by 0.593 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7CC804-0DD4-49F6-8923-151F857DDAD7}"/>
              </a:ext>
            </a:extLst>
          </p:cNvPr>
          <p:cNvSpPr/>
          <p:nvPr/>
        </p:nvSpPr>
        <p:spPr>
          <a:xfrm>
            <a:off x="4413812" y="2353546"/>
            <a:ext cx="6920709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64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4BEB-EBFC-450D-B078-3F57591A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2020-21 PS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4B16B-7FAF-46EF-A4D9-B5C11A0AE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4589463"/>
            <a:ext cx="7086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6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0E00-A224-460C-A7DC-D3E57459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Checking assumptions of one-way ANOVA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F0283-FDE1-4EAC-95C0-3435ABDA7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 Extreme outliers</a:t>
            </a:r>
          </a:p>
          <a:p>
            <a:pPr lvl="1"/>
            <a:r>
              <a:rPr lang="en-US" sz="2800" dirty="0"/>
              <a:t>See boxplots in </a:t>
            </a:r>
            <a:r>
              <a:rPr lang="en-US" sz="2800" i="1" dirty="0">
                <a:solidFill>
                  <a:schemeClr val="accent1"/>
                </a:solidFill>
              </a:rPr>
              <a:t>‘ERAS_race_outlier_check_2020-21_PS.pdf’ </a:t>
            </a:r>
          </a:p>
          <a:p>
            <a:pPr lvl="1"/>
            <a:r>
              <a:rPr lang="en-US" sz="2800" dirty="0"/>
              <a:t>See specific extreme outliers in </a:t>
            </a:r>
            <a:r>
              <a:rPr lang="en-US" sz="2800" i="1" dirty="0">
                <a:solidFill>
                  <a:schemeClr val="accent1"/>
                </a:solidFill>
              </a:rPr>
              <a:t>‘[same name].xlsx’</a:t>
            </a:r>
          </a:p>
          <a:p>
            <a:pPr lvl="1"/>
            <a:r>
              <a:rPr lang="en-US" sz="2800" dirty="0"/>
              <a:t>TO-DO: re-run tests without extreme outliers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Normality</a:t>
            </a:r>
          </a:p>
          <a:p>
            <a:pPr lvl="1"/>
            <a:r>
              <a:rPr lang="en-US" sz="2800" dirty="0"/>
              <a:t>Shapiro test</a:t>
            </a:r>
          </a:p>
          <a:p>
            <a:pPr lvl="1"/>
            <a:r>
              <a:rPr lang="en-US" sz="2800" dirty="0"/>
              <a:t>See QQ plots in </a:t>
            </a:r>
            <a:r>
              <a:rPr lang="en-US" sz="2800" i="1" dirty="0">
                <a:solidFill>
                  <a:schemeClr val="accent1"/>
                </a:solidFill>
              </a:rPr>
              <a:t>‘ERAS_race_normality_check_2020-21_PS.pdf’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Homogeneity of variance </a:t>
            </a:r>
          </a:p>
          <a:p>
            <a:pPr lvl="1"/>
            <a:r>
              <a:rPr lang="en-US" sz="2800" dirty="0" err="1"/>
              <a:t>Levene’s</a:t>
            </a:r>
            <a:r>
              <a:rPr lang="en-US" sz="2800" dirty="0"/>
              <a:t> test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00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C85E-8949-4FF0-AF94-0F40297C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80" y="365126"/>
            <a:ext cx="10511319" cy="1052708"/>
          </a:xfrm>
        </p:spPr>
        <p:txBody>
          <a:bodyPr/>
          <a:lstStyle/>
          <a:p>
            <a:pPr algn="ctr"/>
            <a:r>
              <a:rPr lang="en-US" dirty="0"/>
              <a:t>Normality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BCBA4-C7B5-47D2-B3EA-285BBDEAB11B}"/>
              </a:ext>
            </a:extLst>
          </p:cNvPr>
          <p:cNvSpPr txBox="1"/>
          <p:nvPr/>
        </p:nvSpPr>
        <p:spPr>
          <a:xfrm>
            <a:off x="7006977" y="1417834"/>
            <a:ext cx="42379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/>
              <a:t>Shapiro Test</a:t>
            </a:r>
          </a:p>
          <a:p>
            <a:pPr algn="ctr"/>
            <a:endParaRPr lang="en-US" sz="2300" dirty="0"/>
          </a:p>
          <a:p>
            <a:pPr algn="ctr"/>
            <a:r>
              <a:rPr lang="en-US" sz="2400" dirty="0"/>
              <a:t>Assumption met if 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None meets the normality assumption.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Use Kruskal-Wallis test for all variables</a:t>
            </a:r>
          </a:p>
          <a:p>
            <a:pPr algn="ctr"/>
            <a:endParaRPr lang="en-US" sz="2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22822C-C653-44E5-870F-259971F7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29" y="1417834"/>
            <a:ext cx="5325218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70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857F-3F0C-4675-B1F5-9D283887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68"/>
          </a:xfrm>
        </p:spPr>
        <p:txBody>
          <a:bodyPr/>
          <a:lstStyle/>
          <a:p>
            <a:pPr algn="ctr"/>
            <a:r>
              <a:rPr lang="en-US" dirty="0"/>
              <a:t>Homogeneity of variance check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9EE72-30AB-4C8C-A0D3-F8743269FB91}"/>
              </a:ext>
            </a:extLst>
          </p:cNvPr>
          <p:cNvSpPr txBox="1"/>
          <p:nvPr/>
        </p:nvSpPr>
        <p:spPr>
          <a:xfrm>
            <a:off x="6859957" y="2450072"/>
            <a:ext cx="43665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 err="1"/>
              <a:t>Levene’s</a:t>
            </a:r>
            <a:r>
              <a:rPr lang="en-US" sz="2600" u="sng" dirty="0"/>
              <a:t> Test</a:t>
            </a:r>
          </a:p>
          <a:p>
            <a:pPr algn="ctr"/>
            <a:endParaRPr lang="en-US" sz="2000" u="sng" dirty="0"/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Assumption met if </a:t>
            </a:r>
            <a:r>
              <a:rPr lang="en-US" sz="2400" dirty="0"/>
              <a:t>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All variables meet the assumption except for ‘achieve’</a:t>
            </a:r>
          </a:p>
          <a:p>
            <a:pPr algn="ctr"/>
            <a:endParaRPr lang="en-US" sz="2400" dirty="0">
              <a:sym typeface="Wingdings" panose="05000000000000000000" pitchFamily="2" charset="2"/>
            </a:endParaRPr>
          </a:p>
          <a:p>
            <a:pPr algn="ctr"/>
            <a:r>
              <a:rPr lang="en-US" sz="2400" dirty="0"/>
              <a:t>Use Welch one-way ANOVA for ‘achieve’</a:t>
            </a:r>
            <a:endParaRPr lang="en-US" sz="2400" dirty="0">
              <a:sym typeface="Wingdings" panose="05000000000000000000" pitchFamily="2" charset="2"/>
            </a:endParaRPr>
          </a:p>
          <a:p>
            <a:pPr algn="ctr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DB4B3-5C22-4944-AE7B-F4F32156F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54" y="1493647"/>
            <a:ext cx="4715533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49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C9B5-EEDC-414E-A5DC-B3FCF26D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18" y="435339"/>
            <a:ext cx="8739962" cy="708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Statistical Analyses</a:t>
            </a:r>
            <a:r>
              <a:rPr lang="zh-TW" altLang="en-US" sz="4000" dirty="0"/>
              <a:t>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B393-00B6-419F-8931-B9A2AD1CF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018" y="1171176"/>
            <a:ext cx="8739963" cy="5005788"/>
          </a:xfrm>
        </p:spPr>
        <p:txBody>
          <a:bodyPr/>
          <a:lstStyle/>
          <a:p>
            <a:r>
              <a:rPr lang="en-US" sz="2800" dirty="0"/>
              <a:t>Kruskal-</a:t>
            </a:r>
            <a:r>
              <a:rPr lang="en-US" sz="2800" dirty="0" err="1"/>
              <a:t>wallis</a:t>
            </a:r>
            <a:r>
              <a:rPr lang="en-US" sz="2800" dirty="0"/>
              <a:t> test for all variables exce</a:t>
            </a:r>
            <a:r>
              <a:rPr lang="en-US" dirty="0"/>
              <a:t>pt for ‘achieve’</a:t>
            </a:r>
            <a:endParaRPr lang="en-US" sz="2800" dirty="0"/>
          </a:p>
          <a:p>
            <a:pPr lvl="1"/>
            <a:r>
              <a:rPr lang="en-US" sz="2400" dirty="0"/>
              <a:t>4 variables are significant: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step_1, step_2,</a:t>
            </a:r>
            <a:r>
              <a:rPr lang="en-US" sz="2400" dirty="0"/>
              <a:t> authentic, tone</a:t>
            </a:r>
          </a:p>
          <a:p>
            <a:r>
              <a:rPr lang="en-US" sz="2800" dirty="0"/>
              <a:t>Use Welch one-way ANOVA for ‘achieve’ </a:t>
            </a:r>
            <a:endParaRPr lang="en-US" dirty="0"/>
          </a:p>
          <a:p>
            <a:r>
              <a:rPr lang="en-US" dirty="0"/>
              <a:t>Post-hoc analysis on the 4 variables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8086B1-8B0D-46E4-AA70-FE0C30270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58485"/>
              </p:ext>
            </p:extLst>
          </p:nvPr>
        </p:nvGraphicFramePr>
        <p:xfrm>
          <a:off x="3129515" y="3104826"/>
          <a:ext cx="593296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517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4327451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Post hoc test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Asian &gt; Hispanic by 7.43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White &gt; Black by 8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White &gt; Hispanic by 7.69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0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Asian &gt; Hispanic by 7.96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White &gt; Hispanic by 10.3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5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Authentic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White &gt; Asian by 6.70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42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White &gt; Black by 9.27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07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BE6FCA-8A72-4F43-A382-CFCEF3C28F01}"/>
              </a:ext>
            </a:extLst>
          </p:cNvPr>
          <p:cNvSpPr txBox="1"/>
          <p:nvPr/>
        </p:nvSpPr>
        <p:spPr>
          <a:xfrm>
            <a:off x="0" y="435339"/>
            <a:ext cx="1351652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2020-21 PS</a:t>
            </a: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BAD0EDB3-FF85-4D8A-9884-1AFFF3D21D94}"/>
              </a:ext>
            </a:extLst>
          </p:cNvPr>
          <p:cNvSpPr/>
          <p:nvPr/>
        </p:nvSpPr>
        <p:spPr>
          <a:xfrm>
            <a:off x="9258124" y="3583704"/>
            <a:ext cx="153533" cy="2103120"/>
          </a:xfrm>
          <a:prstGeom prst="rightBracke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A60A6C-C6A0-4DEE-90E9-50F2BFB2D00D}"/>
              </a:ext>
            </a:extLst>
          </p:cNvPr>
          <p:cNvSpPr txBox="1"/>
          <p:nvPr/>
        </p:nvSpPr>
        <p:spPr>
          <a:xfrm>
            <a:off x="9607298" y="3665768"/>
            <a:ext cx="19898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Same data and result as that from the 2020-21 LOR dataset</a:t>
            </a:r>
          </a:p>
        </p:txBody>
      </p:sp>
    </p:spTree>
    <p:extLst>
      <p:ext uri="{BB962C8B-B14F-4D97-AF65-F5344CB8AC3E}">
        <p14:creationId xmlns:p14="http://schemas.microsoft.com/office/powerpoint/2010/main" val="400144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549A3A9-8A0E-49C3-85B6-6AD233FF80EB}"/>
              </a:ext>
            </a:extLst>
          </p:cNvPr>
          <p:cNvSpPr txBox="1"/>
          <p:nvPr/>
        </p:nvSpPr>
        <p:spPr>
          <a:xfrm>
            <a:off x="3124200" y="202107"/>
            <a:ext cx="5943600" cy="126188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Kruskal-</a:t>
            </a:r>
            <a:r>
              <a:rPr lang="en-US" sz="2800" dirty="0" err="1"/>
              <a:t>wallis</a:t>
            </a:r>
            <a:r>
              <a:rPr lang="en-US" sz="2800" dirty="0"/>
              <a:t> for all variables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4 variables with significance 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step_1, step_2, authentic, tone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9AD63-608D-4E47-B489-E69CF4CB811C}"/>
              </a:ext>
            </a:extLst>
          </p:cNvPr>
          <p:cNvSpPr txBox="1"/>
          <p:nvPr/>
        </p:nvSpPr>
        <p:spPr>
          <a:xfrm>
            <a:off x="0" y="335249"/>
            <a:ext cx="1511119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2020-21 LOR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B5DE5-FE8F-413B-B9B3-ACC9DA266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2" b="1"/>
          <a:stretch/>
        </p:blipFill>
        <p:spPr>
          <a:xfrm>
            <a:off x="243840" y="1756253"/>
            <a:ext cx="5852160" cy="1090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6DB79E-A83F-4D60-BD55-6F9E4DD99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"/>
          <a:stretch/>
        </p:blipFill>
        <p:spPr>
          <a:xfrm>
            <a:off x="6141720" y="1756253"/>
            <a:ext cx="5852160" cy="11559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62E4E4-FE82-4D82-ACE0-BE7E6B8FE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794" y="3204504"/>
            <a:ext cx="6716062" cy="1324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E9AFD2-0BCE-4CB8-A337-D91A5BD8F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1794" y="4886778"/>
            <a:ext cx="6639852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16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65DC9C-EF92-4B02-A584-72F14037C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1"/>
          <a:stretch/>
        </p:blipFill>
        <p:spPr>
          <a:xfrm>
            <a:off x="3421752" y="-2"/>
            <a:ext cx="8678099" cy="2934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801EA-8D91-4C77-B4E7-642A014D6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4107"/>
            <a:ext cx="7585372" cy="3923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F59C18-2DFE-46EF-89CF-54EC10B4204A}"/>
              </a:ext>
            </a:extLst>
          </p:cNvPr>
          <p:cNvSpPr txBox="1"/>
          <p:nvPr/>
        </p:nvSpPr>
        <p:spPr>
          <a:xfrm>
            <a:off x="389092" y="97638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Authentic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C39CA-FC1C-4755-9BAD-4F1465D0E9C9}"/>
              </a:ext>
            </a:extLst>
          </p:cNvPr>
          <p:cNvSpPr txBox="1"/>
          <p:nvPr/>
        </p:nvSpPr>
        <p:spPr>
          <a:xfrm>
            <a:off x="7810938" y="4243681"/>
            <a:ext cx="4140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1 pair with sig. difference in ‘authentic’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Asian by 6.70 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A646E8-EE93-47B9-B61B-870733E5E93D}"/>
              </a:ext>
            </a:extLst>
          </p:cNvPr>
          <p:cNvSpPr/>
          <p:nvPr/>
        </p:nvSpPr>
        <p:spPr>
          <a:xfrm>
            <a:off x="4413810" y="1471773"/>
            <a:ext cx="7040880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46634F-80A7-41D8-8DDF-E8A5E84AD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1"/>
          <a:stretch/>
        </p:blipFill>
        <p:spPr>
          <a:xfrm>
            <a:off x="3370235" y="0"/>
            <a:ext cx="8605284" cy="2924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AF9AEE-3485-48C8-91D7-163EA61E3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0158"/>
            <a:ext cx="7672877" cy="3997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9C474A-2212-481A-AB32-349661AE95F3}"/>
              </a:ext>
            </a:extLst>
          </p:cNvPr>
          <p:cNvSpPr txBox="1"/>
          <p:nvPr/>
        </p:nvSpPr>
        <p:spPr>
          <a:xfrm>
            <a:off x="389092" y="97638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Tone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7E00A-78F0-4893-8535-4D1C1F5348BC}"/>
              </a:ext>
            </a:extLst>
          </p:cNvPr>
          <p:cNvSpPr txBox="1"/>
          <p:nvPr/>
        </p:nvSpPr>
        <p:spPr>
          <a:xfrm>
            <a:off x="7827924" y="4243682"/>
            <a:ext cx="4182019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 pair with sig. difference in </a:t>
            </a:r>
          </a:p>
          <a:p>
            <a:pPr algn="ctr"/>
            <a:r>
              <a:rPr lang="en-US" sz="2200" dirty="0"/>
              <a:t>‘tone’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Black by 9.27 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7D2A9-1D07-475E-9681-8E26A0BA122E}"/>
              </a:ext>
            </a:extLst>
          </p:cNvPr>
          <p:cNvSpPr/>
          <p:nvPr/>
        </p:nvSpPr>
        <p:spPr>
          <a:xfrm>
            <a:off x="4307484" y="2051375"/>
            <a:ext cx="7040880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2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9176C2-3B81-4669-BE2C-84BF15D00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55232"/>
              </p:ext>
            </p:extLst>
          </p:nvPr>
        </p:nvGraphicFramePr>
        <p:xfrm>
          <a:off x="120147" y="3706384"/>
          <a:ext cx="38404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47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2858033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Subjective - 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Research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Asian &gt; White by 0.328 pts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42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Analytic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sig pair-wise 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07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A657B4-8F9A-42DF-A6CE-A6C9C1BA1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22373"/>
              </p:ext>
            </p:extLst>
          </p:nvPr>
        </p:nvGraphicFramePr>
        <p:xfrm>
          <a:off x="4175760" y="1743606"/>
          <a:ext cx="3840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269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2801211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White &gt; Black by 7.52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0277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EA3AE56-81B1-47BA-A3D0-3CEBD44EE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32193"/>
              </p:ext>
            </p:extLst>
          </p:nvPr>
        </p:nvGraphicFramePr>
        <p:xfrm>
          <a:off x="120147" y="4971866"/>
          <a:ext cx="38404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142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2818338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Subjective - 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Authentic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White &gt; Asian by 6.70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42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 White &gt; Black by 9.27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072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9719A26-4870-4336-8496-3792F4286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155578"/>
              </p:ext>
            </p:extLst>
          </p:nvPr>
        </p:nvGraphicFramePr>
        <p:xfrm>
          <a:off x="120147" y="1323303"/>
          <a:ext cx="3840480" cy="223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743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2928737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Asian &gt; Hispanic by 7.43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White &gt; Black by 8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White &gt; Hispanic by 7.69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0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Asian &gt; Hispanic by 7.96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White &gt; Hispanic by 10.3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549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D2053BE-000B-47F1-BBC1-5DCC6BFFD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4649"/>
              </p:ext>
            </p:extLst>
          </p:nvPr>
        </p:nvGraphicFramePr>
        <p:xfrm>
          <a:off x="4175760" y="3544279"/>
          <a:ext cx="3840480" cy="226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269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2801211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Subjective - 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Authentic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err="1"/>
                        <a:t>Hisp</a:t>
                      </a:r>
                      <a:r>
                        <a:rPr lang="en-US" sz="1600" dirty="0"/>
                        <a:t> &gt; Black by 15.6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8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Black &gt; Asian by 8.53 pts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Black &gt; </a:t>
                      </a:r>
                      <a:r>
                        <a:rPr lang="en-US" sz="1600" dirty="0" err="1"/>
                        <a:t>Hisp</a:t>
                      </a:r>
                      <a:r>
                        <a:rPr lang="en-US" sz="1600" dirty="0"/>
                        <a:t> by 12.6 pts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Black &gt; Other by 13.5 pts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Black &gt; White by 8.30 pts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57391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7567BE-7328-4187-A442-5F9667249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996833"/>
              </p:ext>
            </p:extLst>
          </p:nvPr>
        </p:nvGraphicFramePr>
        <p:xfrm>
          <a:off x="4175760" y="2643942"/>
          <a:ext cx="3840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269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2801211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Subjective - 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Teaching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Hisp</a:t>
                      </a:r>
                      <a:r>
                        <a:rPr lang="en-US" sz="1600" dirty="0"/>
                        <a:t> &gt; Other by 0.593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549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0E6E5CC-1841-4BBE-8270-1D2693D92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312946"/>
              </p:ext>
            </p:extLst>
          </p:nvPr>
        </p:nvGraphicFramePr>
        <p:xfrm>
          <a:off x="8231373" y="905995"/>
          <a:ext cx="3840480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269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2801211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Asian &gt; Black by 7.27 pts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Asian &gt; </a:t>
                      </a:r>
                      <a:r>
                        <a:rPr lang="en-US" sz="1600" dirty="0" err="1"/>
                        <a:t>Hisp</a:t>
                      </a:r>
                      <a:r>
                        <a:rPr lang="en-US" sz="1600" dirty="0"/>
                        <a:t> by 5.71 pts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White &gt; Black by 7.67 pts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White &gt; </a:t>
                      </a:r>
                      <a:r>
                        <a:rPr lang="en-US" sz="1600" dirty="0" err="1"/>
                        <a:t>Hisp</a:t>
                      </a:r>
                      <a:r>
                        <a:rPr lang="en-US" sz="1600" dirty="0"/>
                        <a:t> by 6.11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0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Asian &gt; Black by 5.69 pts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White &gt; Black by 5.92 pts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White &gt; </a:t>
                      </a:r>
                      <a:r>
                        <a:rPr lang="en-US" sz="1600" dirty="0" err="1"/>
                        <a:t>Hisp</a:t>
                      </a:r>
                      <a:r>
                        <a:rPr lang="en-US" sz="1600" dirty="0"/>
                        <a:t> by 7.79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3636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F5F1551-EBA9-4816-9A2D-A6A2708F9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470101"/>
              </p:ext>
            </p:extLst>
          </p:nvPr>
        </p:nvGraphicFramePr>
        <p:xfrm>
          <a:off x="8231373" y="5512059"/>
          <a:ext cx="38404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269">
                  <a:extLst>
                    <a:ext uri="{9D8B030D-6E8A-4147-A177-3AD203B41FA5}">
                      <a16:colId xmlns:a16="http://schemas.microsoft.com/office/drawing/2014/main" val="1725004389"/>
                    </a:ext>
                  </a:extLst>
                </a:gridCol>
                <a:gridCol w="2801211">
                  <a:extLst>
                    <a:ext uri="{9D8B030D-6E8A-4147-A177-3AD203B41FA5}">
                      <a16:colId xmlns:a16="http://schemas.microsoft.com/office/drawing/2014/main" val="314774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35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Authentic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White &gt; Asian by 4.50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2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White &gt; Black by 6.95 pts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98877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AEB3D6CC-FE15-4EAD-8B79-9F1B514D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636"/>
            <a:ext cx="10515600" cy="741680"/>
          </a:xfrm>
        </p:spPr>
        <p:txBody>
          <a:bodyPr/>
          <a:lstStyle/>
          <a:p>
            <a:pPr algn="ctr"/>
            <a:r>
              <a:rPr lang="en-US" dirty="0"/>
              <a:t>Grand 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C9E19-30D8-430B-BB35-A77C023937AB}"/>
              </a:ext>
            </a:extLst>
          </p:cNvPr>
          <p:cNvSpPr txBox="1"/>
          <p:nvPr/>
        </p:nvSpPr>
        <p:spPr>
          <a:xfrm>
            <a:off x="838200" y="773614"/>
            <a:ext cx="2481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2020-21 Post hoc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1A2D1C-E06C-4730-82B3-B63736C0EE1E}"/>
              </a:ext>
            </a:extLst>
          </p:cNvPr>
          <p:cNvSpPr txBox="1"/>
          <p:nvPr/>
        </p:nvSpPr>
        <p:spPr>
          <a:xfrm>
            <a:off x="4855404" y="1197295"/>
            <a:ext cx="254371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2019-20: Post hoc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9B13-6F31-4DC3-9CCA-FC97B77F5F43}"/>
              </a:ext>
            </a:extLst>
          </p:cNvPr>
          <p:cNvSpPr txBox="1"/>
          <p:nvPr/>
        </p:nvSpPr>
        <p:spPr>
          <a:xfrm>
            <a:off x="8784379" y="359684"/>
            <a:ext cx="273446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Combined: Post hoc results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9A92729-4F66-40D3-A320-8CE5A7E75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822256"/>
              </p:ext>
            </p:extLst>
          </p:nvPr>
        </p:nvGraphicFramePr>
        <p:xfrm>
          <a:off x="8231373" y="3249667"/>
          <a:ext cx="3840480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269">
                  <a:extLst>
                    <a:ext uri="{9D8B030D-6E8A-4147-A177-3AD203B41FA5}">
                      <a16:colId xmlns:a16="http://schemas.microsoft.com/office/drawing/2014/main" val="1725004389"/>
                    </a:ext>
                  </a:extLst>
                </a:gridCol>
                <a:gridCol w="2801211">
                  <a:extLst>
                    <a:ext uri="{9D8B030D-6E8A-4147-A177-3AD203B41FA5}">
                      <a16:colId xmlns:a16="http://schemas.microsoft.com/office/drawing/2014/main" val="314774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35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Teaching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Asian &gt; Other by 0.327 pts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Black &gt; Other by 0.363 pts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Hisp</a:t>
                      </a:r>
                      <a:r>
                        <a:rPr lang="en-US" sz="1600" dirty="0"/>
                        <a:t> &gt; Other by 0.354 pts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White &gt; Other by 0.296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2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Asian &gt; White by 0.222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9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Analytic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Hisp</a:t>
                      </a:r>
                      <a:r>
                        <a:rPr lang="en-US" sz="1600" dirty="0"/>
                        <a:t> &gt; White by 2.43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5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197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4BEB-EBFC-450D-B078-3F57591A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2019-20 PS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5171D-CAC4-440F-9BF1-605520C2B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4886215"/>
            <a:ext cx="670105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4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C85E-8949-4FF0-AF94-0F40297C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80" y="365126"/>
            <a:ext cx="10511319" cy="1052708"/>
          </a:xfrm>
        </p:spPr>
        <p:txBody>
          <a:bodyPr/>
          <a:lstStyle/>
          <a:p>
            <a:pPr algn="ctr"/>
            <a:r>
              <a:rPr lang="en-US" dirty="0"/>
              <a:t>Normality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BCBA4-C7B5-47D2-B3EA-285BBDEAB11B}"/>
              </a:ext>
            </a:extLst>
          </p:cNvPr>
          <p:cNvSpPr txBox="1"/>
          <p:nvPr/>
        </p:nvSpPr>
        <p:spPr>
          <a:xfrm>
            <a:off x="6875057" y="1570601"/>
            <a:ext cx="42379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/>
              <a:t>Shapiro Test</a:t>
            </a:r>
          </a:p>
          <a:p>
            <a:pPr algn="ctr"/>
            <a:endParaRPr lang="en-US" sz="2300" dirty="0"/>
          </a:p>
          <a:p>
            <a:pPr algn="ctr"/>
            <a:r>
              <a:rPr lang="en-US" sz="2400" dirty="0"/>
              <a:t>Assumption met if 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Only ‘achieve’ meet the normality assumption per the Shapiro test.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Evaluate the QQ plots too</a:t>
            </a:r>
          </a:p>
          <a:p>
            <a:pPr algn="ctr"/>
            <a:endParaRPr lang="en-US" sz="2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8F4C3-E48E-49F4-9AC3-E7FF8E3C1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606" y="1417834"/>
            <a:ext cx="5287113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75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6F75A0-F91E-4BC7-A04B-8BACC5ECF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3"/>
          <a:stretch/>
        </p:blipFill>
        <p:spPr>
          <a:xfrm>
            <a:off x="689112" y="186082"/>
            <a:ext cx="6496957" cy="6485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8595A1-CD90-44D8-8258-F49409D50D82}"/>
              </a:ext>
            </a:extLst>
          </p:cNvPr>
          <p:cNvSpPr txBox="1"/>
          <p:nvPr/>
        </p:nvSpPr>
        <p:spPr>
          <a:xfrm>
            <a:off x="7737844" y="1935701"/>
            <a:ext cx="41068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Open Sans" panose="020B0606030504020204" pitchFamily="34" charset="0"/>
              </a:rPr>
              <a:t>I</a:t>
            </a:r>
            <a:r>
              <a:rPr lang="en-US" b="0" i="0" dirty="0">
                <a:solidFill>
                  <a:srgbClr val="808080"/>
                </a:solidFill>
                <a:effectLst/>
                <a:latin typeface="Open Sans" panose="020B0606030504020204" pitchFamily="34" charset="0"/>
              </a:rPr>
              <a:t>f sample size is greater than 50, the normal QQ plot is preferred because at larger sample sizes the Shapiro-Wilk test becomes very sensitive even to a minor deviation from normality.</a:t>
            </a:r>
          </a:p>
          <a:p>
            <a:endParaRPr lang="en-US" dirty="0">
              <a:solidFill>
                <a:srgbClr val="808080"/>
              </a:solidFill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Open Sans" panose="020B0606030504020204" pitchFamily="34" charset="0"/>
              </a:rPr>
              <a:t>‘Authentic’ should be considered to be following normal distribution as well.</a:t>
            </a:r>
          </a:p>
          <a:p>
            <a:endParaRPr lang="en-US" dirty="0">
              <a:solidFill>
                <a:srgbClr val="808080"/>
              </a:solidFill>
              <a:latin typeface="Open Sans" panose="020B0606030504020204" pitchFamily="34" charset="0"/>
            </a:endParaRPr>
          </a:p>
          <a:p>
            <a:r>
              <a:rPr lang="en-US" sz="1800" dirty="0"/>
              <a:t>For all the other variables, we will use Kruskal-Wallis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6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857F-3F0C-4675-B1F5-9D283887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68"/>
          </a:xfrm>
        </p:spPr>
        <p:txBody>
          <a:bodyPr/>
          <a:lstStyle/>
          <a:p>
            <a:pPr algn="ctr"/>
            <a:r>
              <a:rPr lang="en-US" dirty="0"/>
              <a:t>Homogeneity of variance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9EE72-30AB-4C8C-A0D3-F8743269FB91}"/>
              </a:ext>
            </a:extLst>
          </p:cNvPr>
          <p:cNvSpPr txBox="1"/>
          <p:nvPr/>
        </p:nvSpPr>
        <p:spPr>
          <a:xfrm>
            <a:off x="6802226" y="2321004"/>
            <a:ext cx="43665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 err="1"/>
              <a:t>Levene’s</a:t>
            </a:r>
            <a:r>
              <a:rPr lang="en-US" sz="2600" u="sng" dirty="0"/>
              <a:t> Test</a:t>
            </a:r>
          </a:p>
          <a:p>
            <a:pPr algn="ctr"/>
            <a:endParaRPr lang="en-US" sz="2000" u="sng" dirty="0"/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Assumption met if </a:t>
            </a:r>
            <a:r>
              <a:rPr lang="en-US" sz="2400" dirty="0"/>
              <a:t>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‘Ability’ and ‘power’ fail to meet the assumption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Use Welch one-way ANOVA for these two variables</a:t>
            </a:r>
            <a:endParaRPr lang="en-US" sz="2400" dirty="0">
              <a:sym typeface="Wingdings" panose="05000000000000000000" pitchFamily="2" charset="2"/>
            </a:endParaRPr>
          </a:p>
          <a:p>
            <a:pPr algn="ctr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466DB-8970-4834-ACC4-2B14947D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47" y="1460894"/>
            <a:ext cx="4791744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98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C9B5-EEDC-414E-A5DC-B3FCF26D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19" y="281012"/>
            <a:ext cx="8739962" cy="7087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Statistical Analyses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B393-00B6-419F-8931-B9A2AD1CF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40" y="1325058"/>
            <a:ext cx="5603358" cy="4996749"/>
          </a:xfrm>
        </p:spPr>
        <p:txBody>
          <a:bodyPr/>
          <a:lstStyle/>
          <a:p>
            <a:r>
              <a:rPr lang="en-US" dirty="0"/>
              <a:t>One-way ANOVA on </a:t>
            </a:r>
            <a:r>
              <a:rPr lang="en-US" altLang="zh-TW" dirty="0"/>
              <a:t>‘</a:t>
            </a:r>
            <a:r>
              <a:rPr lang="en-US" dirty="0"/>
              <a:t>achieve</a:t>
            </a:r>
            <a:r>
              <a:rPr lang="en-US" altLang="zh-TW" dirty="0"/>
              <a:t>’</a:t>
            </a:r>
            <a:r>
              <a:rPr lang="zh-TW" altLang="en-US" dirty="0"/>
              <a:t> </a:t>
            </a:r>
            <a:r>
              <a:rPr lang="en-US" altLang="zh-TW" dirty="0"/>
              <a:t>and ‘authentic’</a:t>
            </a:r>
            <a:endParaRPr lang="en-US" dirty="0"/>
          </a:p>
          <a:p>
            <a:pPr lvl="1"/>
            <a:r>
              <a:rPr lang="en-US" dirty="0"/>
              <a:t>‘achieve’ - not significant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‘authentic’</a:t>
            </a:r>
            <a:r>
              <a:rPr lang="en-US" dirty="0"/>
              <a:t> - significant</a:t>
            </a:r>
          </a:p>
          <a:p>
            <a:r>
              <a:rPr lang="en-US" sz="2800" dirty="0"/>
              <a:t>Welch one-way ANOVA on ‘ability’ and ‘power’</a:t>
            </a:r>
          </a:p>
          <a:p>
            <a:pPr lvl="1"/>
            <a:r>
              <a:rPr lang="en-US" dirty="0"/>
              <a:t>Neither is significant </a:t>
            </a:r>
          </a:p>
          <a:p>
            <a:r>
              <a:rPr lang="en-US" sz="2800" dirty="0"/>
              <a:t>Kruskal-</a:t>
            </a:r>
            <a:r>
              <a:rPr lang="en-US" sz="2800" dirty="0" err="1"/>
              <a:t>wallis</a:t>
            </a:r>
            <a:r>
              <a:rPr lang="en-US" sz="2800" dirty="0"/>
              <a:t> test </a:t>
            </a:r>
            <a:r>
              <a:rPr lang="en-US" dirty="0"/>
              <a:t>on</a:t>
            </a:r>
            <a:r>
              <a:rPr lang="en-US" sz="2800" dirty="0"/>
              <a:t> all others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‘step_1</a:t>
            </a:r>
            <a:r>
              <a:rPr lang="en-US" dirty="0">
                <a:solidFill>
                  <a:srgbClr val="C00000"/>
                </a:solidFill>
              </a:rPr>
              <a:t>’ </a:t>
            </a:r>
            <a:r>
              <a:rPr lang="en-US" dirty="0"/>
              <a:t>and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‘clout’ </a:t>
            </a:r>
            <a:r>
              <a:rPr lang="en-US" sz="2400" dirty="0"/>
              <a:t>are significant</a:t>
            </a:r>
            <a:endParaRPr lang="en-US" dirty="0"/>
          </a:p>
          <a:p>
            <a:r>
              <a:rPr lang="en-US" dirty="0"/>
              <a:t>Post-hoc analysis on the 3 variables</a:t>
            </a:r>
          </a:p>
          <a:p>
            <a:pPr lvl="1"/>
            <a:r>
              <a:rPr lang="en-US" dirty="0"/>
              <a:t>See table on the right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8086B1-8B0D-46E4-AA70-FE0C30270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33748"/>
              </p:ext>
            </p:extLst>
          </p:nvPr>
        </p:nvGraphicFramePr>
        <p:xfrm>
          <a:off x="6241312" y="2216534"/>
          <a:ext cx="560335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21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4087037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Post hoc test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White &gt; Black by 7.52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0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Authentic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dirty="0"/>
                        <a:t>Hispanic &gt; Black by 15.6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8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Black &gt; Asian by 8.53 pts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Black &gt; Hispanic by 12.6 pts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Black &gt; Other by 13.5 pts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Black &gt; White by 8.30 pts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5739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BE6FCA-8A72-4F43-A382-CFCEF3C28F01}"/>
              </a:ext>
            </a:extLst>
          </p:cNvPr>
          <p:cNvSpPr txBox="1"/>
          <p:nvPr/>
        </p:nvSpPr>
        <p:spPr>
          <a:xfrm>
            <a:off x="0" y="435339"/>
            <a:ext cx="1351652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2019-20 PS</a:t>
            </a:r>
          </a:p>
        </p:txBody>
      </p:sp>
    </p:spTree>
    <p:extLst>
      <p:ext uri="{BB962C8B-B14F-4D97-AF65-F5344CB8AC3E}">
        <p14:creationId xmlns:p14="http://schemas.microsoft.com/office/powerpoint/2010/main" val="1927615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213A449-6929-4B60-922F-A2395B848984}"/>
              </a:ext>
            </a:extLst>
          </p:cNvPr>
          <p:cNvSpPr txBox="1"/>
          <p:nvPr/>
        </p:nvSpPr>
        <p:spPr>
          <a:xfrm>
            <a:off x="579593" y="246609"/>
            <a:ext cx="5029200" cy="11387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One-way ANOVA </a:t>
            </a:r>
          </a:p>
          <a:p>
            <a:pPr algn="ctr"/>
            <a:r>
              <a:rPr lang="en-US" sz="2400" dirty="0"/>
              <a:t>for ‘achieve’ and ‘authentic’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</a:rPr>
              <a:t>‘authentic’ is significant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DD2B2-EC08-47C1-A740-C578ACAC9974}"/>
              </a:ext>
            </a:extLst>
          </p:cNvPr>
          <p:cNvSpPr txBox="1"/>
          <p:nvPr/>
        </p:nvSpPr>
        <p:spPr>
          <a:xfrm>
            <a:off x="2664170" y="4049331"/>
            <a:ext cx="5943600" cy="8925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Kruskal-</a:t>
            </a:r>
            <a:r>
              <a:rPr lang="en-US" sz="2800" dirty="0" err="1"/>
              <a:t>wallis</a:t>
            </a:r>
            <a:r>
              <a:rPr lang="en-US" sz="2800" dirty="0"/>
              <a:t> for all others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‘step_1’ &amp; ‘clout’ are significant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17A493-5F56-4862-913F-0F6B6F45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2" y="5174190"/>
            <a:ext cx="5943600" cy="11276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E38845-06D4-4EE6-B36A-DCCB8D7DE9FD}"/>
              </a:ext>
            </a:extLst>
          </p:cNvPr>
          <p:cNvSpPr txBox="1"/>
          <p:nvPr/>
        </p:nvSpPr>
        <p:spPr>
          <a:xfrm>
            <a:off x="0" y="253851"/>
            <a:ext cx="1351652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2019-20 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8D83B-C08C-4722-82E0-0BA00AE70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35" y="1481514"/>
            <a:ext cx="4896533" cy="90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1FF14F-7896-4067-BBB5-C92B5BD11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475" y="1500345"/>
            <a:ext cx="5944430" cy="1124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9A849E-B039-4BAC-B380-0A67BC096F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1475" y="2624452"/>
            <a:ext cx="5706271" cy="1152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8F447D-C850-43A9-891D-1DD3545C60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3787" y="5178398"/>
            <a:ext cx="5943600" cy="12023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21AA86-D301-4C54-9FD4-C308A2C9D2E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2531" b="31655"/>
          <a:stretch/>
        </p:blipFill>
        <p:spPr>
          <a:xfrm>
            <a:off x="462635" y="2497351"/>
            <a:ext cx="5173335" cy="9050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3F9FF3-4D4E-4611-8A83-AB198EA6591C}"/>
              </a:ext>
            </a:extLst>
          </p:cNvPr>
          <p:cNvSpPr txBox="1"/>
          <p:nvPr/>
        </p:nvSpPr>
        <p:spPr>
          <a:xfrm>
            <a:off x="6261253" y="254312"/>
            <a:ext cx="5029200" cy="11387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Welch one-way ANOVA </a:t>
            </a:r>
          </a:p>
          <a:p>
            <a:pPr algn="ctr"/>
            <a:r>
              <a:rPr lang="en-US" sz="2400" dirty="0"/>
              <a:t>for ‘ability’ and ‘power’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</a:rPr>
              <a:t>Neither is significant</a:t>
            </a:r>
          </a:p>
        </p:txBody>
      </p:sp>
    </p:spTree>
    <p:extLst>
      <p:ext uri="{BB962C8B-B14F-4D97-AF65-F5344CB8AC3E}">
        <p14:creationId xmlns:p14="http://schemas.microsoft.com/office/powerpoint/2010/main" val="4148559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98515-D4F3-4830-A472-0D0C3B4A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025" y="126348"/>
            <a:ext cx="8526065" cy="2838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F7479A-58D5-4D78-B3B2-7FE7092C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2965194"/>
            <a:ext cx="7457156" cy="3892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EEA77-A4DD-477F-B97C-C6B4EA0BAC5B}"/>
              </a:ext>
            </a:extLst>
          </p:cNvPr>
          <p:cNvSpPr txBox="1"/>
          <p:nvPr/>
        </p:nvSpPr>
        <p:spPr>
          <a:xfrm>
            <a:off x="591110" y="97638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step_1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36353-6A28-42E3-AE64-9276C3885FC9}"/>
              </a:ext>
            </a:extLst>
          </p:cNvPr>
          <p:cNvSpPr txBox="1"/>
          <p:nvPr/>
        </p:nvSpPr>
        <p:spPr>
          <a:xfrm>
            <a:off x="7948593" y="3892807"/>
            <a:ext cx="390980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 pair with sig. difference in </a:t>
            </a:r>
          </a:p>
          <a:p>
            <a:pPr algn="ctr"/>
            <a:r>
              <a:rPr lang="en-US" sz="2200" dirty="0"/>
              <a:t>step 1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Black by 7.52 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05B6DF-5278-4046-859D-17D917407E0C}"/>
              </a:ext>
            </a:extLst>
          </p:cNvPr>
          <p:cNvSpPr/>
          <p:nvPr/>
        </p:nvSpPr>
        <p:spPr>
          <a:xfrm>
            <a:off x="4488239" y="2115158"/>
            <a:ext cx="6920709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98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62A3FC-033B-45F6-8281-707E9F17B9D4}"/>
              </a:ext>
            </a:extLst>
          </p:cNvPr>
          <p:cNvSpPr txBox="1"/>
          <p:nvPr/>
        </p:nvSpPr>
        <p:spPr>
          <a:xfrm>
            <a:off x="525796" y="987270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Clout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88505-1D58-4681-9A63-913AAC28AD1D}"/>
              </a:ext>
            </a:extLst>
          </p:cNvPr>
          <p:cNvSpPr txBox="1"/>
          <p:nvPr/>
        </p:nvSpPr>
        <p:spPr>
          <a:xfrm>
            <a:off x="7565226" y="3446632"/>
            <a:ext cx="438106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4 pairs with sig. difference in </a:t>
            </a:r>
          </a:p>
          <a:p>
            <a:pPr algn="ctr"/>
            <a:r>
              <a:rPr lang="en-US" sz="2200" dirty="0"/>
              <a:t>‘clout’ mean score: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Black &gt; Asian by 8.53 pts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Black &gt; Hispanic by 12.6 pts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Black &gt; Other by 13.5 pts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Black &gt; White by 8.30 pts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E4BAB8-1214-463C-A5B7-B158B5F3CB74}"/>
              </a:ext>
            </a:extLst>
          </p:cNvPr>
          <p:cNvGrpSpPr/>
          <p:nvPr/>
        </p:nvGrpSpPr>
        <p:grpSpPr>
          <a:xfrm>
            <a:off x="3313257" y="0"/>
            <a:ext cx="8716591" cy="2886478"/>
            <a:chOff x="3206931" y="5436"/>
            <a:chExt cx="8716591" cy="28864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99C9BB-710F-4073-8194-C54D1FBF5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6931" y="5436"/>
              <a:ext cx="8716591" cy="288647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7CC804-0DD4-49F6-8923-151F857DDAD7}"/>
                </a:ext>
              </a:extLst>
            </p:cNvPr>
            <p:cNvSpPr/>
            <p:nvPr/>
          </p:nvSpPr>
          <p:spPr>
            <a:xfrm>
              <a:off x="4211789" y="832970"/>
              <a:ext cx="7040880" cy="223536"/>
            </a:xfrm>
            <a:prstGeom prst="rect">
              <a:avLst/>
            </a:prstGeom>
            <a:solidFill>
              <a:srgbClr val="FF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D21070-A5E5-4A8C-AE2F-7FE0A4BEC1CD}"/>
                </a:ext>
              </a:extLst>
            </p:cNvPr>
            <p:cNvSpPr/>
            <p:nvPr/>
          </p:nvSpPr>
          <p:spPr>
            <a:xfrm>
              <a:off x="4211789" y="1611224"/>
              <a:ext cx="7040880" cy="632246"/>
            </a:xfrm>
            <a:prstGeom prst="rect">
              <a:avLst/>
            </a:prstGeom>
            <a:solidFill>
              <a:srgbClr val="FF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BD2B49-D3D7-432F-AE8D-A23D901C7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4620"/>
            <a:ext cx="7404052" cy="39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07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FF99EC-49D3-491C-A692-7F6B7B2B6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725" y="0"/>
            <a:ext cx="8602275" cy="286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7C1914-D9D7-4B96-9C0C-8E13ACA2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3625"/>
            <a:ext cx="7357730" cy="3954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72BCB-E220-4471-A683-8D2F887A9CB0}"/>
              </a:ext>
            </a:extLst>
          </p:cNvPr>
          <p:cNvSpPr txBox="1"/>
          <p:nvPr/>
        </p:nvSpPr>
        <p:spPr>
          <a:xfrm>
            <a:off x="591110" y="97638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Authentic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D84A46-8954-4C6E-B4BF-76E0AEDEF99A}"/>
              </a:ext>
            </a:extLst>
          </p:cNvPr>
          <p:cNvSpPr txBox="1"/>
          <p:nvPr/>
        </p:nvSpPr>
        <p:spPr>
          <a:xfrm>
            <a:off x="7669050" y="3901014"/>
            <a:ext cx="414372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 pair with sig. difference in </a:t>
            </a:r>
          </a:p>
          <a:p>
            <a:pPr algn="ctr"/>
            <a:r>
              <a:rPr lang="en-US" sz="2200" dirty="0"/>
              <a:t>‘authentic’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Hispanic &gt; Black by 15.6 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C8ACA-4249-4128-BD46-015206861731}"/>
              </a:ext>
            </a:extLst>
          </p:cNvPr>
          <p:cNvSpPr/>
          <p:nvPr/>
        </p:nvSpPr>
        <p:spPr>
          <a:xfrm>
            <a:off x="4583932" y="1626059"/>
            <a:ext cx="6920709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6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4BEB-EBFC-450D-B078-3F57591A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373164"/>
          </a:xfrm>
        </p:spPr>
        <p:txBody>
          <a:bodyPr/>
          <a:lstStyle/>
          <a:p>
            <a:r>
              <a:rPr lang="en-US" dirty="0"/>
              <a:t>Two cycles combined PS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D1CCD-D08B-4DFB-B0EC-15A521FE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4387698"/>
            <a:ext cx="6583680" cy="88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3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4BEB-EBFC-450D-B078-3F57591A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2020-21 LOR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4B16B-7FAF-46EF-A4D9-B5C11A0AE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4589463"/>
            <a:ext cx="7086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4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C85E-8949-4FF0-AF94-0F40297C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80" y="365126"/>
            <a:ext cx="10511319" cy="1052708"/>
          </a:xfrm>
        </p:spPr>
        <p:txBody>
          <a:bodyPr/>
          <a:lstStyle/>
          <a:p>
            <a:pPr algn="ctr"/>
            <a:r>
              <a:rPr lang="en-US" dirty="0"/>
              <a:t>Normality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BCBA4-C7B5-47D2-B3EA-285BBDEAB11B}"/>
              </a:ext>
            </a:extLst>
          </p:cNvPr>
          <p:cNvSpPr txBox="1"/>
          <p:nvPr/>
        </p:nvSpPr>
        <p:spPr>
          <a:xfrm>
            <a:off x="6875057" y="1570601"/>
            <a:ext cx="42379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/>
              <a:t>Shapiro Test</a:t>
            </a:r>
          </a:p>
          <a:p>
            <a:pPr algn="ctr"/>
            <a:endParaRPr lang="en-US" sz="2300" dirty="0"/>
          </a:p>
          <a:p>
            <a:pPr algn="ctr"/>
            <a:r>
              <a:rPr lang="en-US" sz="2400" dirty="0"/>
              <a:t>Assumption met if 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None meets the normality assumption per the Shapiro test.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>
                <a:highlight>
                  <a:srgbClr val="FFFF00"/>
                </a:highlight>
              </a:rPr>
              <a:t>Evaluate QQ plots too</a:t>
            </a:r>
          </a:p>
          <a:p>
            <a:pPr algn="ctr"/>
            <a:endParaRPr lang="en-US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91949-BC05-47EB-AF84-463D1E5E5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48" y="1417834"/>
            <a:ext cx="5306165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51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857F-3F0C-4675-B1F5-9D283887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68"/>
          </a:xfrm>
        </p:spPr>
        <p:txBody>
          <a:bodyPr/>
          <a:lstStyle/>
          <a:p>
            <a:pPr algn="ctr"/>
            <a:r>
              <a:rPr lang="en-US" dirty="0"/>
              <a:t>Homogeneity of variance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9EE72-30AB-4C8C-A0D3-F8743269FB91}"/>
              </a:ext>
            </a:extLst>
          </p:cNvPr>
          <p:cNvSpPr txBox="1"/>
          <p:nvPr/>
        </p:nvSpPr>
        <p:spPr>
          <a:xfrm>
            <a:off x="6559332" y="1970129"/>
            <a:ext cx="43665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 err="1"/>
              <a:t>Levene’s</a:t>
            </a:r>
            <a:r>
              <a:rPr lang="en-US" sz="2600" u="sng" dirty="0"/>
              <a:t> Test</a:t>
            </a:r>
          </a:p>
          <a:p>
            <a:pPr algn="ctr"/>
            <a:endParaRPr lang="en-US" sz="2000" u="sng" dirty="0"/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Assumption met if </a:t>
            </a:r>
            <a:r>
              <a:rPr lang="en-US" sz="2400" dirty="0"/>
              <a:t>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‘step_2’, ‘Ability’ and ‘tone’ fail to meet the assumption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Use Welch one-way ANOVA for these variables</a:t>
            </a:r>
            <a:endParaRPr lang="en-US" sz="2400" dirty="0">
              <a:sym typeface="Wingdings" panose="05000000000000000000" pitchFamily="2" charset="2"/>
            </a:endParaRPr>
          </a:p>
          <a:p>
            <a:pPr algn="ctr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4FD06-818E-4215-B333-7889CD89C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1524689"/>
            <a:ext cx="4829849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48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C9B5-EEDC-414E-A5DC-B3FCF26D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19" y="574712"/>
            <a:ext cx="8739962" cy="7087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Statistical Analyses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E6FCA-8A72-4F43-A382-CFCEF3C28F01}"/>
              </a:ext>
            </a:extLst>
          </p:cNvPr>
          <p:cNvSpPr txBox="1"/>
          <p:nvPr/>
        </p:nvSpPr>
        <p:spPr>
          <a:xfrm>
            <a:off x="0" y="574712"/>
            <a:ext cx="183415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Combined 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FECB6-5BF6-4F62-9EB3-D092F2F6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23" y="1670461"/>
            <a:ext cx="10772553" cy="4752200"/>
          </a:xfrm>
        </p:spPr>
        <p:txBody>
          <a:bodyPr>
            <a:normAutofit/>
          </a:bodyPr>
          <a:lstStyle/>
          <a:p>
            <a:r>
              <a:rPr lang="en-US" sz="3200" dirty="0"/>
              <a:t>Vars analyzed with Welch (</a:t>
            </a:r>
            <a:r>
              <a:rPr lang="en-US" sz="3200" dirty="0" err="1"/>
              <a:t>uneq</a:t>
            </a:r>
            <a:r>
              <a:rPr lang="en-US" sz="3200" dirty="0"/>
              <a:t> variance)</a:t>
            </a:r>
            <a:r>
              <a:rPr lang="en-US" sz="3200" b="0" dirty="0"/>
              <a:t>:</a:t>
            </a:r>
            <a:r>
              <a:rPr lang="en-US" sz="3200" b="1" dirty="0"/>
              <a:t> </a:t>
            </a:r>
            <a:r>
              <a:rPr lang="en-US" sz="3200" b="0" u="sng" dirty="0"/>
              <a:t>step 2, ability, tone</a:t>
            </a:r>
          </a:p>
          <a:p>
            <a:pPr lvl="1"/>
            <a:r>
              <a:rPr lang="en-US" sz="2800" b="0" dirty="0"/>
              <a:t>Welch sig vars:</a:t>
            </a:r>
            <a:r>
              <a:rPr lang="en-US" sz="2800" b="1" dirty="0"/>
              <a:t> step2</a:t>
            </a:r>
            <a:endParaRPr lang="en-US" sz="2800" b="1" strike="sngStrike" dirty="0"/>
          </a:p>
          <a:p>
            <a:r>
              <a:rPr lang="en-US" sz="3200" b="0" dirty="0"/>
              <a:t>Vars analyzed with KW (non-norm distribution): </a:t>
            </a:r>
            <a:r>
              <a:rPr lang="en-US" sz="3200" b="0" u="sng" dirty="0"/>
              <a:t>all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b="0" dirty="0"/>
              <a:t>KW sig vars: </a:t>
            </a:r>
            <a:r>
              <a:rPr lang="en-US" sz="2800" b="1" dirty="0"/>
              <a:t>step1, step2, clout, authentic</a:t>
            </a:r>
          </a:p>
          <a:p>
            <a:r>
              <a:rPr lang="en-US" sz="3200" b="0" dirty="0"/>
              <a:t>Post hoc significant vars: </a:t>
            </a:r>
            <a:r>
              <a:rPr lang="en-US" sz="3200" b="1" dirty="0"/>
              <a:t>step1, step2, authentic, tone</a:t>
            </a:r>
          </a:p>
          <a:p>
            <a:pPr lvl="1"/>
            <a:r>
              <a:rPr lang="en-US" sz="2800" dirty="0"/>
              <a:t>Performed post hoc test for </a:t>
            </a:r>
            <a:r>
              <a:rPr lang="en-US" sz="2800" i="1" dirty="0"/>
              <a:t>all</a:t>
            </a:r>
            <a:r>
              <a:rPr lang="en-US" sz="2800" dirty="0"/>
              <a:t> variables, including the ones that KW didn’t find significant</a:t>
            </a:r>
          </a:p>
          <a:p>
            <a:pPr lvl="1"/>
            <a:r>
              <a:rPr lang="en-US" sz="2800" dirty="0"/>
              <a:t>Interestingly, ‘tone’ was found significant using one-way ANOVA</a:t>
            </a:r>
          </a:p>
          <a:p>
            <a:pPr lvl="1"/>
            <a:r>
              <a:rPr lang="en-US" sz="2800" dirty="0"/>
              <a:t>One-way ANOVA sig vars: </a:t>
            </a:r>
            <a:r>
              <a:rPr lang="en-US" sz="2800" b="1" dirty="0"/>
              <a:t>step1, step2, clout, authentic, tone</a:t>
            </a:r>
          </a:p>
        </p:txBody>
      </p:sp>
    </p:spTree>
    <p:extLst>
      <p:ext uri="{BB962C8B-B14F-4D97-AF65-F5344CB8AC3E}">
        <p14:creationId xmlns:p14="http://schemas.microsoft.com/office/powerpoint/2010/main" val="707949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75A111-DD2C-4988-B439-C13394C0B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6740"/>
              </p:ext>
            </p:extLst>
          </p:nvPr>
        </p:nvGraphicFramePr>
        <p:xfrm>
          <a:off x="3540642" y="1577488"/>
          <a:ext cx="560335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21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4087037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Post hoc test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Asian &gt; Black by 7.27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Asian &gt; Hispanic by 5.71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White &gt; Black by 7.67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White &gt; Hispanic by 6.11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0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Asian &gt; Black by 5.69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White &gt; Black by 5.92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White &gt; Hispanic by 7.79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3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Authentic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dirty="0"/>
                        <a:t>White &gt; Asian by 4.50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8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White &gt; Black by 6.95 pts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5739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7398CB-0740-4DCD-AF86-56241E225D9F}"/>
              </a:ext>
            </a:extLst>
          </p:cNvPr>
          <p:cNvSpPr txBox="1"/>
          <p:nvPr/>
        </p:nvSpPr>
        <p:spPr>
          <a:xfrm>
            <a:off x="0" y="435339"/>
            <a:ext cx="183415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Combined 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7C0E9-B5E4-492A-AC23-7EFEBDA391A8}"/>
              </a:ext>
            </a:extLst>
          </p:cNvPr>
          <p:cNvSpPr txBox="1"/>
          <p:nvPr/>
        </p:nvSpPr>
        <p:spPr>
          <a:xfrm>
            <a:off x="2034362" y="311726"/>
            <a:ext cx="81232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0" dirty="0"/>
              <a:t>KW sig vars: </a:t>
            </a:r>
            <a:r>
              <a:rPr lang="en-US" sz="2800" b="1" dirty="0"/>
              <a:t>step1, step2, </a:t>
            </a:r>
            <a:r>
              <a:rPr lang="en-US" sz="2800" b="1" u="sng" dirty="0"/>
              <a:t>clout</a:t>
            </a:r>
            <a:r>
              <a:rPr lang="en-US" sz="2800" b="1" dirty="0"/>
              <a:t>, authentic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/>
              <a:t>Post hoc sig vars: </a:t>
            </a:r>
            <a:r>
              <a:rPr lang="en-US" sz="2800" b="1" dirty="0"/>
              <a:t>step1, step2, authentic, </a:t>
            </a:r>
            <a:r>
              <a:rPr lang="en-US" sz="2800" b="1" u="sng" dirty="0"/>
              <a:t>tone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4022022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B0326F-D7A6-443E-9185-37F29447A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25" y="78715"/>
            <a:ext cx="8773749" cy="2886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29F28-B294-4895-8091-27362C35C0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60"/>
          <a:stretch/>
        </p:blipFill>
        <p:spPr>
          <a:xfrm>
            <a:off x="0" y="3005339"/>
            <a:ext cx="7890818" cy="38526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428D6B-F505-4BFD-8CFC-67AEC9A21E52}"/>
              </a:ext>
            </a:extLst>
          </p:cNvPr>
          <p:cNvSpPr txBox="1"/>
          <p:nvPr/>
        </p:nvSpPr>
        <p:spPr>
          <a:xfrm>
            <a:off x="458907" y="992714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step_1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06921-7144-41AA-A25D-BA216FD60324}"/>
              </a:ext>
            </a:extLst>
          </p:cNvPr>
          <p:cNvSpPr txBox="1"/>
          <p:nvPr/>
        </p:nvSpPr>
        <p:spPr>
          <a:xfrm>
            <a:off x="7890818" y="3599750"/>
            <a:ext cx="4147181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4 pairs with sig. difference in </a:t>
            </a:r>
          </a:p>
          <a:p>
            <a:pPr algn="ctr"/>
            <a:r>
              <a:rPr lang="en-US" sz="2200" dirty="0"/>
              <a:t>step 1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Asian &gt; Black by 7.27 pts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Asian &gt; Hispanic by 5.71 pts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Black by 7.67 pts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Hispanic by 6.11 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6CEB5-BD34-47E1-9C5F-55688F7186CE}"/>
              </a:ext>
            </a:extLst>
          </p:cNvPr>
          <p:cNvSpPr/>
          <p:nvPr/>
        </p:nvSpPr>
        <p:spPr>
          <a:xfrm>
            <a:off x="4248543" y="2107791"/>
            <a:ext cx="7315200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FDF6F0-AC83-4239-A751-6DB5B9B25B0F}"/>
              </a:ext>
            </a:extLst>
          </p:cNvPr>
          <p:cNvSpPr/>
          <p:nvPr/>
        </p:nvSpPr>
        <p:spPr>
          <a:xfrm>
            <a:off x="4248543" y="2502362"/>
            <a:ext cx="7315200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5621E4-A17D-4D73-8506-BDE13C9E4645}"/>
              </a:ext>
            </a:extLst>
          </p:cNvPr>
          <p:cNvSpPr/>
          <p:nvPr/>
        </p:nvSpPr>
        <p:spPr>
          <a:xfrm>
            <a:off x="4248543" y="887501"/>
            <a:ext cx="7315200" cy="422138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22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8124D8-1C74-460A-A9F4-C74EAF3CA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699" y="147435"/>
            <a:ext cx="8792802" cy="2905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0E0B5C-4D2E-43E1-A40D-85E2DF4B04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75"/>
          <a:stretch/>
        </p:blipFill>
        <p:spPr>
          <a:xfrm>
            <a:off x="0" y="3094514"/>
            <a:ext cx="7670800" cy="3763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A2628-46A3-48C7-9D55-7E86BEC1291C}"/>
              </a:ext>
            </a:extLst>
          </p:cNvPr>
          <p:cNvSpPr txBox="1"/>
          <p:nvPr/>
        </p:nvSpPr>
        <p:spPr>
          <a:xfrm>
            <a:off x="363214" y="1030813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step_2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FD700-F328-4956-A22E-40DC26F9600E}"/>
              </a:ext>
            </a:extLst>
          </p:cNvPr>
          <p:cNvSpPr txBox="1"/>
          <p:nvPr/>
        </p:nvSpPr>
        <p:spPr>
          <a:xfrm>
            <a:off x="7890818" y="3631647"/>
            <a:ext cx="414718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3 pairs with sig. difference in </a:t>
            </a:r>
          </a:p>
          <a:p>
            <a:pPr algn="ctr"/>
            <a:r>
              <a:rPr lang="en-US" sz="2200" dirty="0"/>
              <a:t>step 2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Asian &gt; Black by 5.69 pts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Black by 5.92 pts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Hispanic by 7.79 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F87394-939D-4AE0-9078-3DCB9850EDB3}"/>
              </a:ext>
            </a:extLst>
          </p:cNvPr>
          <p:cNvSpPr/>
          <p:nvPr/>
        </p:nvSpPr>
        <p:spPr>
          <a:xfrm>
            <a:off x="4099687" y="1188693"/>
            <a:ext cx="7315200" cy="2254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C5B66-F01C-4771-AFF0-A5FE403FFC5D}"/>
              </a:ext>
            </a:extLst>
          </p:cNvPr>
          <p:cNvSpPr/>
          <p:nvPr/>
        </p:nvSpPr>
        <p:spPr>
          <a:xfrm>
            <a:off x="4099687" y="2174019"/>
            <a:ext cx="7315200" cy="2254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EAF956-13B0-4104-883F-3BC882BA46CE}"/>
              </a:ext>
            </a:extLst>
          </p:cNvPr>
          <p:cNvSpPr/>
          <p:nvPr/>
        </p:nvSpPr>
        <p:spPr>
          <a:xfrm>
            <a:off x="4099687" y="2592226"/>
            <a:ext cx="7315200" cy="2254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2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0CCE6A-824B-4372-B538-B5A70187E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325" y="158550"/>
            <a:ext cx="8592749" cy="2857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A3C32C-2B17-49A5-B389-1EBD32E4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34308"/>
            <a:ext cx="7480300" cy="3723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1FEE5C-7DE0-4122-9102-EF5B32E8A3F4}"/>
              </a:ext>
            </a:extLst>
          </p:cNvPr>
          <p:cNvSpPr txBox="1"/>
          <p:nvPr/>
        </p:nvSpPr>
        <p:spPr>
          <a:xfrm>
            <a:off x="458907" y="992714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clout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3AFC3-94D6-4081-8130-6F3F1606D001}"/>
              </a:ext>
            </a:extLst>
          </p:cNvPr>
          <p:cNvSpPr txBox="1"/>
          <p:nvPr/>
        </p:nvSpPr>
        <p:spPr>
          <a:xfrm>
            <a:off x="7625004" y="4035685"/>
            <a:ext cx="414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Although significant KW test, ‘Clout’ does not have any significant mean differences across any pair of racial group per the post hoc test.</a:t>
            </a:r>
          </a:p>
        </p:txBody>
      </p:sp>
    </p:spTree>
    <p:extLst>
      <p:ext uri="{BB962C8B-B14F-4D97-AF65-F5344CB8AC3E}">
        <p14:creationId xmlns:p14="http://schemas.microsoft.com/office/powerpoint/2010/main" val="3979467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2A6A0-4C5B-4252-978C-DF6BCF5F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51" y="60857"/>
            <a:ext cx="8592749" cy="2915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53AF3D-DA00-4537-9F52-278B06402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36740"/>
            <a:ext cx="7414353" cy="36604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005FA8-EB85-45FE-9D2D-D79F3536B0D1}"/>
              </a:ext>
            </a:extLst>
          </p:cNvPr>
          <p:cNvSpPr txBox="1"/>
          <p:nvPr/>
        </p:nvSpPr>
        <p:spPr>
          <a:xfrm>
            <a:off x="363214" y="1030813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Authentic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4479D-633A-4091-8F18-55E57B37984A}"/>
              </a:ext>
            </a:extLst>
          </p:cNvPr>
          <p:cNvSpPr txBox="1"/>
          <p:nvPr/>
        </p:nvSpPr>
        <p:spPr>
          <a:xfrm>
            <a:off x="7890818" y="3631647"/>
            <a:ext cx="414718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 pair with sig. difference in </a:t>
            </a:r>
          </a:p>
          <a:p>
            <a:pPr algn="ctr"/>
            <a:r>
              <a:rPr lang="en-US" sz="2200" dirty="0"/>
              <a:t>‘authentic’ mean score:</a:t>
            </a:r>
          </a:p>
          <a:p>
            <a:pPr algn="ctr"/>
            <a:endParaRPr lang="en-US" sz="22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Asian by 4.50 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E29F74-2157-41A3-90B6-94CE620EBEC1}"/>
              </a:ext>
            </a:extLst>
          </p:cNvPr>
          <p:cNvSpPr/>
          <p:nvPr/>
        </p:nvSpPr>
        <p:spPr>
          <a:xfrm>
            <a:off x="4524219" y="1502436"/>
            <a:ext cx="7040880" cy="2254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769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9C9CF-3F2C-4A95-9076-33E0E5765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245" y="103465"/>
            <a:ext cx="8573696" cy="2896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B9E2EA-B57A-47B7-8339-5D4BEC4D7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21239"/>
            <a:ext cx="7594600" cy="37367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234DF3-90F3-4B96-AF6C-F5F7FE9FF65F}"/>
              </a:ext>
            </a:extLst>
          </p:cNvPr>
          <p:cNvSpPr txBox="1"/>
          <p:nvPr/>
        </p:nvSpPr>
        <p:spPr>
          <a:xfrm>
            <a:off x="363214" y="1030813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Tone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CD4AC-283E-4E02-9F13-23E4249307BB}"/>
              </a:ext>
            </a:extLst>
          </p:cNvPr>
          <p:cNvSpPr txBox="1"/>
          <p:nvPr/>
        </p:nvSpPr>
        <p:spPr>
          <a:xfrm>
            <a:off x="7890818" y="3631647"/>
            <a:ext cx="414718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 pair with sig. difference in </a:t>
            </a:r>
          </a:p>
          <a:p>
            <a:pPr algn="ctr"/>
            <a:r>
              <a:rPr lang="en-US" sz="2200" dirty="0"/>
              <a:t>‘tone’ mean score:</a:t>
            </a:r>
          </a:p>
          <a:p>
            <a:pPr algn="ctr"/>
            <a:endParaRPr lang="en-US" sz="22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Black by 6.95 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4B25F0-36F2-489C-8653-88914660D542}"/>
              </a:ext>
            </a:extLst>
          </p:cNvPr>
          <p:cNvSpPr/>
          <p:nvPr/>
        </p:nvSpPr>
        <p:spPr>
          <a:xfrm>
            <a:off x="4370378" y="2148320"/>
            <a:ext cx="7040880" cy="2254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879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4BEB-EBFC-450D-B078-3F57591A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373164"/>
          </a:xfrm>
        </p:spPr>
        <p:txBody>
          <a:bodyPr/>
          <a:lstStyle/>
          <a:p>
            <a:r>
              <a:rPr lang="en-US" dirty="0"/>
              <a:t>Two cycles combined LOR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D1CCD-D08B-4DFB-B0EC-15A521FE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0" y="4421988"/>
            <a:ext cx="6583680" cy="88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6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0E00-A224-460C-A7DC-D3E57459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Checking assumptions of one-way ANOVA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F0283-FDE1-4EAC-95C0-3435ABDA7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 Extreme outliers</a:t>
            </a:r>
          </a:p>
          <a:p>
            <a:pPr lvl="1"/>
            <a:r>
              <a:rPr lang="en-US" sz="2800" dirty="0"/>
              <a:t>See boxplots in </a:t>
            </a:r>
            <a:r>
              <a:rPr lang="en-US" sz="2800" i="1" dirty="0">
                <a:solidFill>
                  <a:schemeClr val="accent1"/>
                </a:solidFill>
              </a:rPr>
              <a:t>‘ERAS_race_outlier_check_2020-21_LOR.pdf’ </a:t>
            </a:r>
          </a:p>
          <a:p>
            <a:pPr lvl="1"/>
            <a:r>
              <a:rPr lang="en-US" sz="2800" dirty="0"/>
              <a:t>See specific extreme outliers in </a:t>
            </a:r>
            <a:r>
              <a:rPr lang="en-US" sz="2800" i="1" dirty="0">
                <a:solidFill>
                  <a:schemeClr val="accent1"/>
                </a:solidFill>
              </a:rPr>
              <a:t>‘[same name].xlsx’</a:t>
            </a:r>
          </a:p>
          <a:p>
            <a:pPr lvl="1"/>
            <a:r>
              <a:rPr lang="en-US" sz="2800" dirty="0"/>
              <a:t>TO-DO: re-run tests without extreme outliers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Normality</a:t>
            </a:r>
          </a:p>
          <a:p>
            <a:pPr lvl="1"/>
            <a:r>
              <a:rPr lang="en-US" sz="2800" dirty="0"/>
              <a:t>Shapiro test</a:t>
            </a:r>
          </a:p>
          <a:p>
            <a:pPr lvl="1"/>
            <a:r>
              <a:rPr lang="en-US" sz="2800" dirty="0"/>
              <a:t>See QQ plots in </a:t>
            </a:r>
            <a:r>
              <a:rPr lang="en-US" sz="2800" i="1" dirty="0">
                <a:solidFill>
                  <a:schemeClr val="accent1"/>
                </a:solidFill>
              </a:rPr>
              <a:t>‘ERAS_race_normality_check_2020-21_LOR.pdf’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Homogeneity of variance </a:t>
            </a:r>
          </a:p>
          <a:p>
            <a:pPr lvl="1"/>
            <a:r>
              <a:rPr lang="en-US" sz="2800" dirty="0" err="1"/>
              <a:t>Levene’s</a:t>
            </a:r>
            <a:r>
              <a:rPr lang="en-US" sz="2800" dirty="0"/>
              <a:t> test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13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C85E-8949-4FF0-AF94-0F40297C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80" y="365126"/>
            <a:ext cx="10511319" cy="1052708"/>
          </a:xfrm>
        </p:spPr>
        <p:txBody>
          <a:bodyPr/>
          <a:lstStyle/>
          <a:p>
            <a:pPr algn="ctr"/>
            <a:r>
              <a:rPr lang="en-US" dirty="0"/>
              <a:t>Normality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BCBA4-C7B5-47D2-B3EA-285BBDEAB11B}"/>
              </a:ext>
            </a:extLst>
          </p:cNvPr>
          <p:cNvSpPr txBox="1"/>
          <p:nvPr/>
        </p:nvSpPr>
        <p:spPr>
          <a:xfrm>
            <a:off x="6875057" y="1570601"/>
            <a:ext cx="42379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/>
              <a:t>Shapiro Test</a:t>
            </a:r>
          </a:p>
          <a:p>
            <a:pPr algn="ctr"/>
            <a:endParaRPr lang="en-US" sz="2300" dirty="0"/>
          </a:p>
          <a:p>
            <a:pPr algn="ctr"/>
            <a:r>
              <a:rPr lang="en-US" sz="2400" dirty="0"/>
              <a:t>Assumption met if 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‘Achieve’ meets the normality assumption per the Shapiro test.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>
                <a:highlight>
                  <a:srgbClr val="FFFF00"/>
                </a:highlight>
              </a:rPr>
              <a:t>Evaluate QQ plots too</a:t>
            </a:r>
          </a:p>
          <a:p>
            <a:pPr algn="ctr"/>
            <a:endParaRPr lang="en-US" sz="2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D8B52-1131-4251-8DC8-5D0BDC0D9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18" y="1417834"/>
            <a:ext cx="5334744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74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857F-3F0C-4675-B1F5-9D283887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68"/>
          </a:xfrm>
        </p:spPr>
        <p:txBody>
          <a:bodyPr/>
          <a:lstStyle/>
          <a:p>
            <a:pPr algn="ctr"/>
            <a:r>
              <a:rPr lang="en-US" dirty="0"/>
              <a:t>Homogeneity of variance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9EE72-30AB-4C8C-A0D3-F8743269FB91}"/>
              </a:ext>
            </a:extLst>
          </p:cNvPr>
          <p:cNvSpPr txBox="1"/>
          <p:nvPr/>
        </p:nvSpPr>
        <p:spPr>
          <a:xfrm>
            <a:off x="6559332" y="1970129"/>
            <a:ext cx="43665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 err="1"/>
              <a:t>Levene’s</a:t>
            </a:r>
            <a:r>
              <a:rPr lang="en-US" sz="2600" u="sng" dirty="0"/>
              <a:t> Test</a:t>
            </a:r>
          </a:p>
          <a:p>
            <a:pPr algn="ctr"/>
            <a:endParaRPr lang="en-US" sz="2000" u="sng" dirty="0"/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Assumption met if </a:t>
            </a:r>
            <a:r>
              <a:rPr lang="en-US" sz="2400" dirty="0"/>
              <a:t>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‘step_2’ and ‘power’ fail to meet the assumption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Use Welch one-way ANOVA for these variables</a:t>
            </a:r>
            <a:endParaRPr lang="en-US" sz="2400" dirty="0">
              <a:sym typeface="Wingdings" panose="05000000000000000000" pitchFamily="2" charset="2"/>
            </a:endParaRPr>
          </a:p>
          <a:p>
            <a:pPr algn="ctr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4382D-BE4F-47B1-B03B-F7193C8F6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57" y="1384694"/>
            <a:ext cx="4734586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078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C9B5-EEDC-414E-A5DC-B3FCF26D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19" y="574712"/>
            <a:ext cx="8739962" cy="7087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Statistical Analyses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E6FCA-8A72-4F43-A382-CFCEF3C28F01}"/>
              </a:ext>
            </a:extLst>
          </p:cNvPr>
          <p:cNvSpPr txBox="1"/>
          <p:nvPr/>
        </p:nvSpPr>
        <p:spPr>
          <a:xfrm>
            <a:off x="0" y="574712"/>
            <a:ext cx="202779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Combined LOR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FECB6-5BF6-4F62-9EB3-D092F2F6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23" y="1670461"/>
            <a:ext cx="10772553" cy="4752200"/>
          </a:xfrm>
        </p:spPr>
        <p:txBody>
          <a:bodyPr>
            <a:normAutofit/>
          </a:bodyPr>
          <a:lstStyle/>
          <a:p>
            <a:r>
              <a:rPr lang="en-US" sz="3200" dirty="0"/>
              <a:t>Vars analyzed with Welch (</a:t>
            </a:r>
            <a:r>
              <a:rPr lang="en-US" sz="3200" dirty="0" err="1"/>
              <a:t>uneq</a:t>
            </a:r>
            <a:r>
              <a:rPr lang="en-US" sz="3200" dirty="0"/>
              <a:t> variance)</a:t>
            </a:r>
            <a:r>
              <a:rPr lang="en-US" sz="3200" b="0" dirty="0"/>
              <a:t>:</a:t>
            </a:r>
            <a:r>
              <a:rPr lang="en-US" sz="3200" b="1" dirty="0"/>
              <a:t> </a:t>
            </a:r>
            <a:r>
              <a:rPr lang="en-US" sz="3200" b="0" u="sng" dirty="0"/>
              <a:t>step 2, power</a:t>
            </a:r>
          </a:p>
          <a:p>
            <a:pPr lvl="1"/>
            <a:r>
              <a:rPr lang="en-US" sz="2800" b="0" dirty="0"/>
              <a:t>Welch sig vars:</a:t>
            </a:r>
            <a:r>
              <a:rPr lang="en-US" sz="2800" b="1" dirty="0"/>
              <a:t> step2</a:t>
            </a:r>
            <a:endParaRPr lang="en-US" sz="2800" b="1" strike="sngStrike" dirty="0"/>
          </a:p>
          <a:p>
            <a:r>
              <a:rPr lang="en-US" sz="3200" b="0" dirty="0"/>
              <a:t>Vars analyzed with KW (non-norm distribution): </a:t>
            </a:r>
            <a:r>
              <a:rPr lang="en-US" sz="3200" b="0" u="sng" dirty="0"/>
              <a:t>all except for ‘achieve’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b="0" dirty="0"/>
              <a:t>KW sig vars: </a:t>
            </a:r>
            <a:r>
              <a:rPr lang="en-US" sz="2800" b="1" dirty="0"/>
              <a:t>step1, step2, standout, teaching, research, analytic</a:t>
            </a:r>
          </a:p>
          <a:p>
            <a:r>
              <a:rPr lang="en-US" sz="3200" b="0" dirty="0"/>
              <a:t>Post hoc significant vars: </a:t>
            </a:r>
            <a:r>
              <a:rPr lang="en-US" sz="3200" b="1" dirty="0"/>
              <a:t>step1, step2, teaching, research, analytic</a:t>
            </a:r>
          </a:p>
          <a:p>
            <a:pPr lvl="1"/>
            <a:r>
              <a:rPr lang="en-US" sz="2800" dirty="0"/>
              <a:t>Performed post hoc test for </a:t>
            </a:r>
            <a:r>
              <a:rPr lang="en-US" sz="2800" i="1" dirty="0"/>
              <a:t>all</a:t>
            </a:r>
            <a:r>
              <a:rPr lang="en-US" sz="2800" dirty="0"/>
              <a:t> variables, including the ones that KW didn’t find significant</a:t>
            </a:r>
          </a:p>
        </p:txBody>
      </p:sp>
    </p:spTree>
    <p:extLst>
      <p:ext uri="{BB962C8B-B14F-4D97-AF65-F5344CB8AC3E}">
        <p14:creationId xmlns:p14="http://schemas.microsoft.com/office/powerpoint/2010/main" val="9148257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7398CB-0740-4DCD-AF86-56241E225D9F}"/>
              </a:ext>
            </a:extLst>
          </p:cNvPr>
          <p:cNvSpPr txBox="1"/>
          <p:nvPr/>
        </p:nvSpPr>
        <p:spPr>
          <a:xfrm>
            <a:off x="0" y="435339"/>
            <a:ext cx="202779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Combined LOR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0909BA-00EC-45D7-9830-4F97740C8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75914"/>
              </p:ext>
            </p:extLst>
          </p:nvPr>
        </p:nvGraphicFramePr>
        <p:xfrm>
          <a:off x="3293364" y="807720"/>
          <a:ext cx="5605272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838">
                  <a:extLst>
                    <a:ext uri="{9D8B030D-6E8A-4147-A177-3AD203B41FA5}">
                      <a16:colId xmlns:a16="http://schemas.microsoft.com/office/drawing/2014/main" val="1725004389"/>
                    </a:ext>
                  </a:extLst>
                </a:gridCol>
                <a:gridCol w="4088434">
                  <a:extLst>
                    <a:ext uri="{9D8B030D-6E8A-4147-A177-3AD203B41FA5}">
                      <a16:colId xmlns:a16="http://schemas.microsoft.com/office/drawing/2014/main" val="314774529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358047"/>
                  </a:ext>
                </a:extLst>
              </a:tr>
              <a:tr h="13208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Asian &gt; Black by 7.27 pts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Asian &gt; </a:t>
                      </a:r>
                      <a:r>
                        <a:rPr lang="en-US" sz="2200" dirty="0" err="1"/>
                        <a:t>Hisp</a:t>
                      </a:r>
                      <a:r>
                        <a:rPr lang="en-US" sz="2200" dirty="0"/>
                        <a:t> by 5.71 pts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White &gt; Black by 7.67 pts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White &gt; </a:t>
                      </a:r>
                      <a:r>
                        <a:rPr lang="en-US" sz="2200" dirty="0" err="1"/>
                        <a:t>Hisp</a:t>
                      </a:r>
                      <a:r>
                        <a:rPr lang="en-US" sz="2200" dirty="0"/>
                        <a:t> by 6.11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20125"/>
                  </a:ext>
                </a:extLst>
              </a:tr>
              <a:tr h="10014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Asian &gt; Black by 5.69 pts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White &gt; Black by 5.92 pts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White &gt; </a:t>
                      </a:r>
                      <a:r>
                        <a:rPr lang="en-US" sz="2200" dirty="0" err="1"/>
                        <a:t>Hisp</a:t>
                      </a:r>
                      <a:r>
                        <a:rPr lang="en-US" sz="2200" dirty="0"/>
                        <a:t> by 7.79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058985"/>
                  </a:ext>
                </a:extLst>
              </a:tr>
              <a:tr h="13208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Teaching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Asian &gt; Other by 0.327 pts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Black &gt; Other by 0.363 pts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Hisp</a:t>
                      </a:r>
                      <a:r>
                        <a:rPr lang="en-US" sz="2200" dirty="0"/>
                        <a:t> &gt; Other by 0.354 pts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White &gt; Other by 0.296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25553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Asian &gt; White by 0.222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98877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Analytic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Hisp</a:t>
                      </a:r>
                      <a:r>
                        <a:rPr lang="en-US" sz="2200" dirty="0"/>
                        <a:t> &gt; White by 2.43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5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8791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461ACA-8326-40D3-9B68-69D566920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4" y="1109505"/>
            <a:ext cx="8573696" cy="2943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F2344E-E23A-4E06-82B0-1560EA4BA420}"/>
              </a:ext>
            </a:extLst>
          </p:cNvPr>
          <p:cNvSpPr txBox="1"/>
          <p:nvPr/>
        </p:nvSpPr>
        <p:spPr>
          <a:xfrm>
            <a:off x="4755432" y="206195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Teaching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5F6A1-2470-4644-B9DC-FA7121EE64B7}"/>
              </a:ext>
            </a:extLst>
          </p:cNvPr>
          <p:cNvSpPr txBox="1"/>
          <p:nvPr/>
        </p:nvSpPr>
        <p:spPr>
          <a:xfrm>
            <a:off x="8158534" y="3829604"/>
            <a:ext cx="4182019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4 pairs with sig. difference in </a:t>
            </a:r>
          </a:p>
          <a:p>
            <a:pPr algn="ctr"/>
            <a:r>
              <a:rPr lang="en-US" sz="2200" dirty="0"/>
              <a:t>‘teaching’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Asian &gt; Other by 0.327 pts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Black &gt; Other by 0.363 pts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Hisp</a:t>
            </a:r>
            <a:r>
              <a:rPr lang="en-US" sz="2200" dirty="0"/>
              <a:t> &gt; Other by 0.354 pts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White &gt; Other by 0.296 pts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E51249-49B1-4B12-9E3A-9398A7F50075}"/>
              </a:ext>
            </a:extLst>
          </p:cNvPr>
          <p:cNvSpPr/>
          <p:nvPr/>
        </p:nvSpPr>
        <p:spPr>
          <a:xfrm>
            <a:off x="1118824" y="2392077"/>
            <a:ext cx="7040880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61E62E-E439-4452-915D-6ABF49E22EC9}"/>
              </a:ext>
            </a:extLst>
          </p:cNvPr>
          <p:cNvSpPr/>
          <p:nvPr/>
        </p:nvSpPr>
        <p:spPr>
          <a:xfrm>
            <a:off x="1118824" y="2981928"/>
            <a:ext cx="7040880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7A903F-B497-4763-B3F7-5C592F6439EC}"/>
              </a:ext>
            </a:extLst>
          </p:cNvPr>
          <p:cNvSpPr/>
          <p:nvPr/>
        </p:nvSpPr>
        <p:spPr>
          <a:xfrm>
            <a:off x="1118824" y="3405766"/>
            <a:ext cx="7040880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0565B9-C4F5-4FE3-91F2-7ECE2231A2A5}"/>
              </a:ext>
            </a:extLst>
          </p:cNvPr>
          <p:cNvSpPr/>
          <p:nvPr/>
        </p:nvSpPr>
        <p:spPr>
          <a:xfrm>
            <a:off x="1118824" y="3783698"/>
            <a:ext cx="7040880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888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F9406E-CB2D-4892-8D7F-D3CE2ECE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57" y="1818260"/>
            <a:ext cx="8688012" cy="2924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3B2D9A-3BE7-4595-BA3C-FD6870DB0010}"/>
              </a:ext>
            </a:extLst>
          </p:cNvPr>
          <p:cNvSpPr txBox="1"/>
          <p:nvPr/>
        </p:nvSpPr>
        <p:spPr>
          <a:xfrm>
            <a:off x="4755432" y="517728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37E9B-5010-4ECF-B712-A66449575C14}"/>
              </a:ext>
            </a:extLst>
          </p:cNvPr>
          <p:cNvSpPr txBox="1"/>
          <p:nvPr/>
        </p:nvSpPr>
        <p:spPr>
          <a:xfrm>
            <a:off x="4004989" y="5052661"/>
            <a:ext cx="4182019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 pair with sig. difference in </a:t>
            </a:r>
          </a:p>
          <a:p>
            <a:pPr algn="ctr"/>
            <a:r>
              <a:rPr lang="en-US" sz="2200" dirty="0"/>
              <a:t>‘research’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Asian &gt; White by 0.222 pts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46245-2480-487F-AE82-C5DE4B95E8C0}"/>
              </a:ext>
            </a:extLst>
          </p:cNvPr>
          <p:cNvSpPr/>
          <p:nvPr/>
        </p:nvSpPr>
        <p:spPr>
          <a:xfrm>
            <a:off x="2883383" y="3280551"/>
            <a:ext cx="7132320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265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8C327A-9F20-4D41-804E-7E39150B4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78" y="1642820"/>
            <a:ext cx="8554644" cy="2924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835DAE-01E6-4EB0-86CC-617FD3DC99A1}"/>
              </a:ext>
            </a:extLst>
          </p:cNvPr>
          <p:cNvSpPr txBox="1"/>
          <p:nvPr/>
        </p:nvSpPr>
        <p:spPr>
          <a:xfrm>
            <a:off x="4755432" y="299417"/>
            <a:ext cx="26811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 hoc test: </a:t>
            </a:r>
          </a:p>
          <a:p>
            <a:pPr algn="ctr"/>
            <a:r>
              <a:rPr lang="en-US" sz="3600" dirty="0"/>
              <a:t>Analytic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88719-D932-4EB1-87C8-B5346B1E6124}"/>
              </a:ext>
            </a:extLst>
          </p:cNvPr>
          <p:cNvSpPr txBox="1"/>
          <p:nvPr/>
        </p:nvSpPr>
        <p:spPr>
          <a:xfrm>
            <a:off x="4004989" y="5030764"/>
            <a:ext cx="4182019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 pair with sig. difference in </a:t>
            </a:r>
          </a:p>
          <a:p>
            <a:pPr algn="ctr"/>
            <a:r>
              <a:rPr lang="en-US" sz="2200" dirty="0"/>
              <a:t>‘analytic’ mean score: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Hisp</a:t>
            </a:r>
            <a:r>
              <a:rPr lang="en-US" sz="2200" dirty="0"/>
              <a:t> &gt; White by 2.43 pts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3FCC1F-FC08-4D4F-99C9-1641BEAB951D}"/>
              </a:ext>
            </a:extLst>
          </p:cNvPr>
          <p:cNvSpPr/>
          <p:nvPr/>
        </p:nvSpPr>
        <p:spPr>
          <a:xfrm>
            <a:off x="2705976" y="4110951"/>
            <a:ext cx="7132320" cy="22353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6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C85E-8949-4FF0-AF94-0F40297C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80" y="365126"/>
            <a:ext cx="10511319" cy="1052708"/>
          </a:xfrm>
        </p:spPr>
        <p:txBody>
          <a:bodyPr/>
          <a:lstStyle/>
          <a:p>
            <a:pPr algn="ctr"/>
            <a:r>
              <a:rPr lang="en-US" dirty="0"/>
              <a:t>Normality check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4833C-3FE2-4FA7-9C6F-E27B0960D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290" y="1417834"/>
            <a:ext cx="5321251" cy="47694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BCBA4-C7B5-47D2-B3EA-285BBDEAB11B}"/>
              </a:ext>
            </a:extLst>
          </p:cNvPr>
          <p:cNvSpPr txBox="1"/>
          <p:nvPr/>
        </p:nvSpPr>
        <p:spPr>
          <a:xfrm>
            <a:off x="7006977" y="1417834"/>
            <a:ext cx="4237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/>
              <a:t>Shapiro Test</a:t>
            </a:r>
          </a:p>
          <a:p>
            <a:pPr algn="ctr"/>
            <a:endParaRPr lang="en-US" sz="2300" dirty="0"/>
          </a:p>
          <a:p>
            <a:pPr algn="ctr"/>
            <a:r>
              <a:rPr lang="en-US" sz="2400" dirty="0"/>
              <a:t>Assumption met if 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Only ‘standout’ and ‘achieve’ meet the normality assumption.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For variables without normal distributions, use Kruskal-Wallis test, the non-parametric equivalent to one-way ANOVA.</a:t>
            </a:r>
          </a:p>
          <a:p>
            <a:pPr algn="ctr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3402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857F-3F0C-4675-B1F5-9D283887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68"/>
          </a:xfrm>
        </p:spPr>
        <p:txBody>
          <a:bodyPr/>
          <a:lstStyle/>
          <a:p>
            <a:pPr algn="ctr"/>
            <a:r>
              <a:rPr lang="en-US" dirty="0"/>
              <a:t>Homogeneity of variance check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355D7-D3F1-43C5-A3C6-EB9B0D964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56" y="1515322"/>
            <a:ext cx="4782217" cy="4848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C9EE72-30AB-4C8C-A0D3-F8743269FB91}"/>
              </a:ext>
            </a:extLst>
          </p:cNvPr>
          <p:cNvSpPr txBox="1"/>
          <p:nvPr/>
        </p:nvSpPr>
        <p:spPr>
          <a:xfrm>
            <a:off x="6859957" y="2450072"/>
            <a:ext cx="43665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 err="1"/>
              <a:t>Levene’s</a:t>
            </a:r>
            <a:r>
              <a:rPr lang="en-US" sz="2600" u="sng" dirty="0"/>
              <a:t> Test</a:t>
            </a:r>
          </a:p>
          <a:p>
            <a:pPr algn="ctr"/>
            <a:endParaRPr lang="en-US" sz="2000" u="sng" dirty="0"/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Assumption met if </a:t>
            </a:r>
            <a:r>
              <a:rPr lang="en-US" sz="2400" dirty="0"/>
              <a:t>p &gt; 0.05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All variables met the assumption.</a:t>
            </a:r>
            <a:r>
              <a:rPr lang="en-US" sz="2000" dirty="0"/>
              <a:t> </a:t>
            </a:r>
            <a:endParaRPr lang="en-US" sz="2000" dirty="0">
              <a:sym typeface="Wingdings" panose="05000000000000000000" pitchFamily="2" charset="2"/>
            </a:endParaRP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895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C9B5-EEDC-414E-A5DC-B3FCF26D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18" y="281013"/>
            <a:ext cx="8739962" cy="7087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Statistical Analyses</a:t>
            </a:r>
            <a:r>
              <a:rPr lang="zh-TW" altLang="en-US" sz="4000" dirty="0"/>
              <a:t>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B393-00B6-419F-8931-B9A2AD1CF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018" y="1073888"/>
            <a:ext cx="8739963" cy="5103075"/>
          </a:xfrm>
        </p:spPr>
        <p:txBody>
          <a:bodyPr/>
          <a:lstStyle/>
          <a:p>
            <a:r>
              <a:rPr lang="en-US" dirty="0"/>
              <a:t>One-way ANOVA for “standout” and “achieve”</a:t>
            </a:r>
          </a:p>
          <a:p>
            <a:pPr lvl="1"/>
            <a:r>
              <a:rPr lang="en-US" dirty="0"/>
              <a:t>Neither is significant</a:t>
            </a:r>
          </a:p>
          <a:p>
            <a:r>
              <a:rPr lang="en-US" sz="2800" dirty="0"/>
              <a:t>Kruskal-</a:t>
            </a:r>
            <a:r>
              <a:rPr lang="en-US" sz="2800" dirty="0" err="1"/>
              <a:t>wallis</a:t>
            </a:r>
            <a:r>
              <a:rPr lang="en-US" sz="2800" dirty="0"/>
              <a:t> test for all others</a:t>
            </a:r>
          </a:p>
          <a:p>
            <a:pPr lvl="1"/>
            <a:r>
              <a:rPr lang="en-US" sz="2400" dirty="0"/>
              <a:t>4 variables are significant: step_1, step_2, research, analytic</a:t>
            </a:r>
            <a:endParaRPr lang="en-US" dirty="0"/>
          </a:p>
          <a:p>
            <a:r>
              <a:rPr lang="en-US" dirty="0"/>
              <a:t>Post-hoc analysis on the 4 variables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8086B1-8B0D-46E4-AA70-FE0C30270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854340"/>
              </p:ext>
            </p:extLst>
          </p:nvPr>
        </p:nvGraphicFramePr>
        <p:xfrm>
          <a:off x="3129516" y="3452787"/>
          <a:ext cx="5932968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517">
                  <a:extLst>
                    <a:ext uri="{9D8B030D-6E8A-4147-A177-3AD203B41FA5}">
                      <a16:colId xmlns:a16="http://schemas.microsoft.com/office/drawing/2014/main" val="1529166207"/>
                    </a:ext>
                  </a:extLst>
                </a:gridCol>
                <a:gridCol w="4327451">
                  <a:extLst>
                    <a:ext uri="{9D8B030D-6E8A-4147-A177-3AD203B41FA5}">
                      <a16:colId xmlns:a16="http://schemas.microsoft.com/office/drawing/2014/main" val="163182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 hoc test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Asian &gt; Hispanic by 7.43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White &gt; Black by 8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White &gt; Hispanic by 7.69 pts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0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Asian &gt; Hispanic by 7.96 pts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White &gt; Hispanic by 10.3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5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Research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Asian &gt; White by 0.328 pts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42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Analytic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 significant pair-wise difference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07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BE6FCA-8A72-4F43-A382-CFCEF3C28F01}"/>
              </a:ext>
            </a:extLst>
          </p:cNvPr>
          <p:cNvSpPr txBox="1"/>
          <p:nvPr/>
        </p:nvSpPr>
        <p:spPr>
          <a:xfrm>
            <a:off x="0" y="435339"/>
            <a:ext cx="1511119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2020-21 LOR</a:t>
            </a:r>
          </a:p>
        </p:txBody>
      </p:sp>
    </p:spTree>
    <p:extLst>
      <p:ext uri="{BB962C8B-B14F-4D97-AF65-F5344CB8AC3E}">
        <p14:creationId xmlns:p14="http://schemas.microsoft.com/office/powerpoint/2010/main" val="87233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65342E-D556-4A22-BD5E-32E63380FCAD}"/>
              </a:ext>
            </a:extLst>
          </p:cNvPr>
          <p:cNvSpPr txBox="1"/>
          <p:nvPr/>
        </p:nvSpPr>
        <p:spPr>
          <a:xfrm>
            <a:off x="462635" y="284527"/>
            <a:ext cx="502920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One-way ANOVA </a:t>
            </a:r>
          </a:p>
          <a:p>
            <a:pPr algn="ctr"/>
            <a:r>
              <a:rPr lang="en-US" sz="2800" dirty="0"/>
              <a:t>for ‘standout’ and ‘achieve’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Neither is significant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9A3A9-8A0E-49C3-85B6-6AD233FF80EB}"/>
              </a:ext>
            </a:extLst>
          </p:cNvPr>
          <p:cNvSpPr txBox="1"/>
          <p:nvPr/>
        </p:nvSpPr>
        <p:spPr>
          <a:xfrm>
            <a:off x="5812941" y="282086"/>
            <a:ext cx="5943600" cy="132588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Kruskal-</a:t>
            </a:r>
            <a:r>
              <a:rPr lang="en-US" sz="2800" dirty="0" err="1"/>
              <a:t>wallis</a:t>
            </a:r>
            <a:r>
              <a:rPr lang="en-US" sz="2800" dirty="0"/>
              <a:t> for all others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4 variables with significance 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step_1, step_2, research, analytic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9AD63-608D-4E47-B489-E69CF4CB811C}"/>
              </a:ext>
            </a:extLst>
          </p:cNvPr>
          <p:cNvSpPr txBox="1"/>
          <p:nvPr/>
        </p:nvSpPr>
        <p:spPr>
          <a:xfrm>
            <a:off x="0" y="165128"/>
            <a:ext cx="1511119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2020-21 LOR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7B807-F4EA-486C-A291-341E674D4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394" b="30360"/>
          <a:stretch/>
        </p:blipFill>
        <p:spPr>
          <a:xfrm>
            <a:off x="462635" y="2528753"/>
            <a:ext cx="4901184" cy="942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8D8559-5C9C-4BEE-ACF0-4DCB5EF49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6" y="4138149"/>
            <a:ext cx="4896533" cy="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0B5DE5-FE8F-413B-B9B3-ACC9DA2661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2" b="1"/>
          <a:stretch/>
        </p:blipFill>
        <p:spPr>
          <a:xfrm>
            <a:off x="5812941" y="1794362"/>
            <a:ext cx="5852160" cy="1090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6DB79E-A83F-4D60-BD55-6F9E4DD997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8"/>
          <a:stretch/>
        </p:blipFill>
        <p:spPr>
          <a:xfrm>
            <a:off x="5812941" y="2999813"/>
            <a:ext cx="5852160" cy="11559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826FC0-C33F-4283-9CB7-1E8F33828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2941" y="4271116"/>
            <a:ext cx="5852160" cy="11228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C7010C-B076-4D81-BBED-F11C135D4B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2941" y="5564302"/>
            <a:ext cx="5852160" cy="11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6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4157</TotalTime>
  <Words>2624</Words>
  <Application>Microsoft Office PowerPoint</Application>
  <PresentationFormat>Widescreen</PresentationFormat>
  <Paragraphs>504</Paragraphs>
  <Slides>56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Open Sans</vt:lpstr>
      <vt:lpstr>Wingdings</vt:lpstr>
      <vt:lpstr>Office Theme</vt:lpstr>
      <vt:lpstr>ERAS Linguistics Statistical Analyses - Race - </vt:lpstr>
      <vt:lpstr>Overview</vt:lpstr>
      <vt:lpstr>Grand Summary</vt:lpstr>
      <vt:lpstr>2020-21 LOR Dataset</vt:lpstr>
      <vt:lpstr>Checking assumptions of one-way ANOVA </vt:lpstr>
      <vt:lpstr>Normality check</vt:lpstr>
      <vt:lpstr>Homogeneity of variance check </vt:lpstr>
      <vt:lpstr>Statistical Analyses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reasons why post-hoc tests may be not significant while the global effect is: </vt:lpstr>
      <vt:lpstr>2019-20 LOR Dataset</vt:lpstr>
      <vt:lpstr>Normality</vt:lpstr>
      <vt:lpstr>Homogeneity of variance </vt:lpstr>
      <vt:lpstr>Statistical Analyses </vt:lpstr>
      <vt:lpstr>PowerPoint Presentation</vt:lpstr>
      <vt:lpstr>PowerPoint Presentation</vt:lpstr>
      <vt:lpstr>PowerPoint Presentation</vt:lpstr>
      <vt:lpstr>2020-21 PS Dataset</vt:lpstr>
      <vt:lpstr>Checking assumptions of one-way ANOVA </vt:lpstr>
      <vt:lpstr>Normality check</vt:lpstr>
      <vt:lpstr>Homogeneity of variance check </vt:lpstr>
      <vt:lpstr>Statistical Analyses </vt:lpstr>
      <vt:lpstr>PowerPoint Presentation</vt:lpstr>
      <vt:lpstr>PowerPoint Presentation</vt:lpstr>
      <vt:lpstr>PowerPoint Presentation</vt:lpstr>
      <vt:lpstr>2019-20 PS Dataset</vt:lpstr>
      <vt:lpstr>Normality</vt:lpstr>
      <vt:lpstr>PowerPoint Presentation</vt:lpstr>
      <vt:lpstr>Homogeneity of variance </vt:lpstr>
      <vt:lpstr>Statistical Analyses </vt:lpstr>
      <vt:lpstr>PowerPoint Presentation</vt:lpstr>
      <vt:lpstr>PowerPoint Presentation</vt:lpstr>
      <vt:lpstr>PowerPoint Presentation</vt:lpstr>
      <vt:lpstr>PowerPoint Presentation</vt:lpstr>
      <vt:lpstr>Two cycles combined PS Dataset</vt:lpstr>
      <vt:lpstr>Normality</vt:lpstr>
      <vt:lpstr>Homogeneity of variance </vt:lpstr>
      <vt:lpstr>Statistical Analyses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cycles combined LOR Dataset</vt:lpstr>
      <vt:lpstr>Normality</vt:lpstr>
      <vt:lpstr>Homogeneity of variance </vt:lpstr>
      <vt:lpstr>Statistical Analyses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Ho</dc:creator>
  <cp:lastModifiedBy>Tiffany Ho</cp:lastModifiedBy>
  <cp:revision>13</cp:revision>
  <dcterms:created xsi:type="dcterms:W3CDTF">2022-03-04T20:50:31Z</dcterms:created>
  <dcterms:modified xsi:type="dcterms:W3CDTF">2022-04-13T13:43:54Z</dcterms:modified>
</cp:coreProperties>
</file>