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72" r:id="rId10"/>
    <p:sldId id="263" r:id="rId11"/>
    <p:sldId id="274" r:id="rId12"/>
    <p:sldId id="267" r:id="rId13"/>
    <p:sldId id="269" r:id="rId14"/>
    <p:sldId id="264" r:id="rId15"/>
    <p:sldId id="266" r:id="rId16"/>
    <p:sldId id="265" r:id="rId17"/>
    <p:sldId id="27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FCAA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 Sales by Business Segments 2018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Net Sales by Business Segments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341-4248-869A-C361ED0C8E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341-4248-869A-C361ED0C8E3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7341-4248-869A-C361ED0C8E3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341-4248-869A-C361ED0C8E3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7341-4248-869A-C361ED0C8E3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Beauty </c:v>
                </c:pt>
                <c:pt idx="1">
                  <c:v>Grooming </c:v>
                </c:pt>
                <c:pt idx="2">
                  <c:v>Health Care</c:v>
                </c:pt>
                <c:pt idx="3">
                  <c:v>Fabric &amp; Home Care</c:v>
                </c:pt>
                <c:pt idx="4">
                  <c:v>Baby, Feminine &amp; Family Care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0.19</c:v>
                </c:pt>
                <c:pt idx="1">
                  <c:v>0.1</c:v>
                </c:pt>
                <c:pt idx="2">
                  <c:v>0.12</c:v>
                </c:pt>
                <c:pt idx="3">
                  <c:v>0.32</c:v>
                </c:pt>
                <c:pt idx="4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41-4248-869A-C361ED0C8E3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 Sales by Geographic 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Net Sales by Geographic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761-49F9-9F7D-896D865CB9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F761-49F9-9F7D-896D865CB99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F761-49F9-9F7D-896D865CB99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761-49F9-9F7D-896D865CB997}"/>
              </c:ext>
            </c:extLst>
          </c:dPt>
          <c:dPt>
            <c:idx val="4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761-49F9-9F7D-896D865CB99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F761-49F9-9F7D-896D865CB99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North America</c:v>
                </c:pt>
                <c:pt idx="1">
                  <c:v>Latin America</c:v>
                </c:pt>
                <c:pt idx="2">
                  <c:v>Europe</c:v>
                </c:pt>
                <c:pt idx="3">
                  <c:v>Greater China</c:v>
                </c:pt>
                <c:pt idx="4">
                  <c:v>Asia Pacific</c:v>
                </c:pt>
                <c:pt idx="5">
                  <c:v>India, Middle East &amp; Africa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0.44</c:v>
                </c:pt>
                <c:pt idx="1">
                  <c:v>7.0000000000000007E-2</c:v>
                </c:pt>
                <c:pt idx="2">
                  <c:v>0.24</c:v>
                </c:pt>
                <c:pt idx="3">
                  <c:v>0.09</c:v>
                </c:pt>
                <c:pt idx="4">
                  <c:v>0.09</c:v>
                </c:pt>
                <c:pt idx="5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61-49F9-9F7D-896D865CB99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tx1"/>
              </a:solidFill>
              <a:latin typeface="Albany AMT" panose="020B0604020202020204" pitchFamily="34" charset="0"/>
              <a:ea typeface="+mj-ea"/>
              <a:cs typeface="Albany AMT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CEO Compensation 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2A-492E-B052-7DACB0B954FE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2A-492E-B052-7DACB0B954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Base Salary</c:v>
                </c:pt>
                <c:pt idx="1">
                  <c:v>Performance - Based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0.15</c:v>
                </c:pt>
                <c:pt idx="1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C8-4AEB-B129-25A2C14B6B6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lbany AMT" panose="020B0604020202020204" pitchFamily="34" charset="0"/>
              <a:ea typeface="+mn-ea"/>
              <a:cs typeface="Albany AMT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tx1"/>
                </a:solidFill>
                <a:latin typeface="Albany AMT" panose="020B0604020202020204" pitchFamily="34" charset="0"/>
                <a:ea typeface="+mj-ea"/>
                <a:cs typeface="Albany AMT" panose="020B0604020202020204" pitchFamily="34" charset="0"/>
              </a:defRPr>
            </a:pPr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NEO</a:t>
            </a:r>
            <a:r>
              <a:rPr lang="en-US" baseline="0" dirty="0">
                <a:latin typeface="Albany AMT" panose="020B0604020202020204" pitchFamily="34" charset="0"/>
                <a:cs typeface="Albany AMT" panose="020B0604020202020204" pitchFamily="34" charset="0"/>
              </a:rPr>
              <a:t> </a:t>
            </a:r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 Compensation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tx1"/>
              </a:solidFill>
              <a:latin typeface="Albany AMT" panose="020B0604020202020204" pitchFamily="34" charset="0"/>
              <a:ea typeface="+mj-ea"/>
              <a:cs typeface="Albany AMT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NEO Compensation 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41-4902-B45B-7ED877959162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41-4902-B45B-7ED877959162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5E1-452B-A426-BE2513B25D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Base Salary</c:v>
                </c:pt>
                <c:pt idx="1">
                  <c:v>Long-term Performance Based</c:v>
                </c:pt>
                <c:pt idx="2">
                  <c:v>Short-term Performance Based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0.13</c:v>
                </c:pt>
                <c:pt idx="1">
                  <c:v>0.7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41-4902-B45B-7ED87795916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lbany AMT" panose="020B0604020202020204" pitchFamily="34" charset="0"/>
              <a:ea typeface="+mn-ea"/>
              <a:cs typeface="Albany AMT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Net Sales by Geographic 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Net Sales by Geographic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7EB-428A-A46D-830E397CAAB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7EB-428A-A46D-830E397CAAB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7EB-428A-A46D-830E397CAAB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7EB-428A-A46D-830E397CAAB5}"/>
              </c:ext>
            </c:extLst>
          </c:dPt>
          <c:dPt>
            <c:idx val="4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7EB-428A-A46D-830E397CAAB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7EB-428A-A46D-830E397CAAB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North America</c:v>
                </c:pt>
                <c:pt idx="1">
                  <c:v>Latin America</c:v>
                </c:pt>
                <c:pt idx="2">
                  <c:v>Europe</c:v>
                </c:pt>
                <c:pt idx="3">
                  <c:v>Asia Pacific</c:v>
                </c:pt>
                <c:pt idx="4">
                  <c:v>Hill's Pet Nutrition </c:v>
                </c:pt>
                <c:pt idx="5">
                  <c:v>Africa/Eurasia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0.22</c:v>
                </c:pt>
                <c:pt idx="1">
                  <c:v>0.23</c:v>
                </c:pt>
                <c:pt idx="2">
                  <c:v>0.16</c:v>
                </c:pt>
                <c:pt idx="3">
                  <c:v>0.18</c:v>
                </c:pt>
                <c:pt idx="4">
                  <c:v>0.15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7EB-428A-A46D-830E397CAAB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Net Sales by Business Segments 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570-446F-83DA-68765FA046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570-446F-83DA-68765FA046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570-446F-83DA-68765FA0465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570-446F-83DA-68765FA04652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Oral Care</c:v>
                </c:pt>
                <c:pt idx="1">
                  <c:v>Personal Care</c:v>
                </c:pt>
                <c:pt idx="2">
                  <c:v>Household Care </c:v>
                </c:pt>
                <c:pt idx="3">
                  <c:v>Hill Pet Nutrition 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0.47</c:v>
                </c:pt>
                <c:pt idx="1">
                  <c:v>0.2</c:v>
                </c:pt>
                <c:pt idx="2">
                  <c:v>0.18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70-446F-83DA-68765FA0465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A0C0817-A112-4847-8014-A94B7D2A4EA3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87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109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907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619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33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6343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021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739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19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21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8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6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31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0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69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9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EF5E29-9B1A-494B-B08C-FB9E3853E7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15730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3FDA85-6469-42F0-97BB-E1157176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800" b="1" dirty="0">
                <a:solidFill>
                  <a:schemeClr val="bg1"/>
                </a:solidFill>
              </a:rPr>
              <a:t>Buy / Sell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C9370-471E-4351-83D3-DF06691B4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48072"/>
            <a:ext cx="6815669" cy="1320802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Tiffany Gwyneth Tiono</a:t>
            </a:r>
          </a:p>
        </p:txBody>
      </p:sp>
    </p:spTree>
    <p:extLst>
      <p:ext uri="{BB962C8B-B14F-4D97-AF65-F5344CB8AC3E}">
        <p14:creationId xmlns:p14="http://schemas.microsoft.com/office/powerpoint/2010/main" val="392143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8794-429B-41E8-A219-175CD86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681" y="511583"/>
            <a:ext cx="10058400" cy="137160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Albany AMT" panose="020B0604020202020204" pitchFamily="34" charset="0"/>
                <a:cs typeface="Albany AMT" panose="020B0604020202020204" pitchFamily="34" charset="0"/>
              </a:rPr>
              <a:t>Why Colgate Palmolive?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BC372C-D652-4D3D-846F-DD2510236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25" y="3229163"/>
            <a:ext cx="7586662" cy="13716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lbany AMT" panose="020B0604020202020204" pitchFamily="34" charset="0"/>
                <a:cs typeface="Albany AMT" panose="020B0604020202020204" pitchFamily="34" charset="0"/>
              </a:rPr>
              <a:t>Concerns about long-term debts and shareholder’s equity </a:t>
            </a:r>
          </a:p>
          <a:p>
            <a:r>
              <a:rPr lang="en-US" sz="2000" dirty="0">
                <a:latin typeface="Albany AMT" panose="020B0604020202020204" pitchFamily="34" charset="0"/>
                <a:cs typeface="Albany AMT" panose="020B0604020202020204" pitchFamily="34" charset="0"/>
              </a:rPr>
              <a:t>Stagnating in revenue growth &amp; decreasing in the profits</a:t>
            </a:r>
          </a:p>
          <a:p>
            <a:r>
              <a:rPr lang="en-US" sz="2000" dirty="0">
                <a:latin typeface="Albany AMT" panose="020B0604020202020204" pitchFamily="34" charset="0"/>
                <a:cs typeface="Albany AMT" panose="020B0604020202020204" pitchFamily="34" charset="0"/>
              </a:rPr>
              <a:t>Losing market shares in its key products</a:t>
            </a:r>
          </a:p>
          <a:p>
            <a:r>
              <a:rPr lang="en-US" sz="2000" dirty="0">
                <a:latin typeface="Albany AMT" panose="020B0604020202020204" pitchFamily="34" charset="0"/>
                <a:cs typeface="Albany AMT" panose="020B0604020202020204" pitchFamily="34" charset="0"/>
              </a:rPr>
              <a:t>Faces the rising of production costs and raw material costs</a:t>
            </a:r>
          </a:p>
        </p:txBody>
      </p:sp>
      <p:pic>
        <p:nvPicPr>
          <p:cNvPr id="6" name="Google Shape;369;p27">
            <a:extLst>
              <a:ext uri="{FF2B5EF4-FFF2-40B4-BE49-F238E27FC236}">
                <a16:creationId xmlns:a16="http://schemas.microsoft.com/office/drawing/2014/main" id="{68D331A4-0629-4194-9F5A-DFAB65FFE92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0600" y="1499346"/>
            <a:ext cx="136092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C9EE61-04DE-492E-A219-3CC510C40FF6}"/>
              </a:ext>
            </a:extLst>
          </p:cNvPr>
          <p:cNvSpPr txBox="1">
            <a:spLocks/>
          </p:cNvSpPr>
          <p:nvPr/>
        </p:nvSpPr>
        <p:spPr>
          <a:xfrm>
            <a:off x="2351522" y="1745590"/>
            <a:ext cx="9240403" cy="112535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Sell Thesis: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8A8BBF-845A-43F2-95B8-F71EF4F4C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341" y="4402812"/>
            <a:ext cx="2572784" cy="194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0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F4E5-A182-4882-920B-EF02994A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09900" y="575919"/>
            <a:ext cx="10058400" cy="1371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bany AMT" panose="020B0604020202020204" pitchFamily="34" charset="0"/>
                <a:cs typeface="Albany AMT" panose="020B0604020202020204" pitchFamily="34" charset="0"/>
              </a:rPr>
              <a:t>Business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D5B6A-4F72-4C1E-A05E-127346817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6" y="1336304"/>
            <a:ext cx="2447925" cy="1866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DABD87-2601-4FE5-B40D-B8D2C4956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365" y="3879822"/>
            <a:ext cx="2790825" cy="163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D669AF-1679-4F57-BFCE-AB0758738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2668189"/>
            <a:ext cx="2790825" cy="20931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85AEB3-91D2-456A-9FF9-8419A8D13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265" y="2077639"/>
            <a:ext cx="2438400" cy="1876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1AD3F7-5777-4137-8C17-AB876439963C}"/>
              </a:ext>
            </a:extLst>
          </p:cNvPr>
          <p:cNvSpPr txBox="1"/>
          <p:nvPr/>
        </p:nvSpPr>
        <p:spPr>
          <a:xfrm>
            <a:off x="1176335" y="1869644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lbany AMT" panose="020B0604020202020204" pitchFamily="34" charset="0"/>
                <a:cs typeface="Albany AMT" panose="020B0604020202020204" pitchFamily="34" charset="0"/>
              </a:rPr>
              <a:t>Core Products: </a:t>
            </a:r>
          </a:p>
        </p:txBody>
      </p:sp>
    </p:spTree>
    <p:extLst>
      <p:ext uri="{BB962C8B-B14F-4D97-AF65-F5344CB8AC3E}">
        <p14:creationId xmlns:p14="http://schemas.microsoft.com/office/powerpoint/2010/main" val="93959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F015-AFBF-42F1-B949-D419B123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25379" y="436247"/>
            <a:ext cx="10058400" cy="1371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bany AMT" panose="020B0604020202020204" pitchFamily="34" charset="0"/>
                <a:cs typeface="Albany AMT" panose="020B0604020202020204" pitchFamily="34" charset="0"/>
              </a:rPr>
              <a:t>Business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853E82-7F3D-4543-9959-6BF833F2C678}"/>
              </a:ext>
            </a:extLst>
          </p:cNvPr>
          <p:cNvSpPr txBox="1"/>
          <p:nvPr/>
        </p:nvSpPr>
        <p:spPr>
          <a:xfrm flipH="1">
            <a:off x="888328" y="5761780"/>
            <a:ext cx="1041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lbany AMT" panose="020B0604020202020204" pitchFamily="34" charset="0"/>
                <a:cs typeface="Albany AMT" panose="020B0604020202020204" pitchFamily="34" charset="0"/>
              </a:rPr>
              <a:t>Source: SEC 10-K</a:t>
            </a:r>
          </a:p>
          <a:p>
            <a:endParaRPr lang="en-US" sz="1400" dirty="0"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5DD8210-ED4E-48BA-8352-ACC6FA54BD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299584"/>
              </p:ext>
            </p:extLst>
          </p:nvPr>
        </p:nvGraphicFramePr>
        <p:xfrm>
          <a:off x="2736519" y="2006561"/>
          <a:ext cx="6013027" cy="355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149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C855-4810-4B9C-AB78-F550A820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0848" y="429682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bany AMT" panose="020B0604020202020204" pitchFamily="34" charset="0"/>
                <a:cs typeface="Albany AMT" panose="020B0604020202020204" pitchFamily="34" charset="0"/>
              </a:rPr>
              <a:t>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8B26-2A9E-416E-B5D0-44F62D60B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733549"/>
            <a:ext cx="4683551" cy="3100476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Albany AMT" panose="020B0604020202020204" pitchFamily="34" charset="0"/>
                <a:cs typeface="Albany AMT" panose="020B0604020202020204" pitchFamily="34" charset="0"/>
              </a:rPr>
              <a:t>Business Risk: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Albany AMT" panose="020B0604020202020204" pitchFamily="34" charset="0"/>
                <a:cs typeface="Albany AMT" panose="020B0604020202020204" pitchFamily="34" charset="0"/>
              </a:rPr>
              <a:t>Fluctuation of exchange foreign currencies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Albany AMT" panose="020B0604020202020204" pitchFamily="34" charset="0"/>
                <a:cs typeface="Albany AMT" panose="020B0604020202020204" pitchFamily="34" charset="0"/>
              </a:rPr>
              <a:t>Trade War – Imposes taxes for foreign goods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Albany AMT" panose="020B0604020202020204" pitchFamily="34" charset="0"/>
                <a:cs typeface="Albany AMT" panose="020B0604020202020204" pitchFamily="34" charset="0"/>
              </a:rPr>
              <a:t>Changing in regulations and taxes have given  a negative impact to overall financial condition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CA6ECA-8A38-449A-BB15-E44C43D4A8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206457"/>
              </p:ext>
            </p:extLst>
          </p:nvPr>
        </p:nvGraphicFramePr>
        <p:xfrm>
          <a:off x="6947064" y="1493308"/>
          <a:ext cx="4254500" cy="3871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456932-DED7-40C8-B355-E4291687A91C}"/>
              </a:ext>
            </a:extLst>
          </p:cNvPr>
          <p:cNvSpPr txBox="1"/>
          <p:nvPr/>
        </p:nvSpPr>
        <p:spPr>
          <a:xfrm flipH="1">
            <a:off x="888328" y="5761780"/>
            <a:ext cx="1041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lbany AMT" panose="020B0604020202020204" pitchFamily="34" charset="0"/>
                <a:cs typeface="Albany AMT" panose="020B0604020202020204" pitchFamily="34" charset="0"/>
              </a:rPr>
              <a:t>Source: SEC 10-K</a:t>
            </a:r>
          </a:p>
          <a:p>
            <a:endParaRPr lang="en-US" sz="1400" dirty="0"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58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C21F-0C0E-441B-A427-FDD691EA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19968" y="349520"/>
            <a:ext cx="10058400" cy="1371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bany AMT" panose="020B0604020202020204" pitchFamily="34" charset="0"/>
                <a:cs typeface="Albany AMT" panose="020B0604020202020204" pitchFamily="34" charset="0"/>
              </a:rPr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A8A89E-3859-4EFD-87ED-724FFF1C9E01}"/>
              </a:ext>
            </a:extLst>
          </p:cNvPr>
          <p:cNvSpPr txBox="1"/>
          <p:nvPr/>
        </p:nvSpPr>
        <p:spPr>
          <a:xfrm flipH="1">
            <a:off x="783013" y="5870960"/>
            <a:ext cx="925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lbany AMT" panose="020B0604020202020204" pitchFamily="34" charset="0"/>
                <a:cs typeface="Albany AMT" panose="020B0604020202020204" pitchFamily="34" charset="0"/>
              </a:rPr>
              <a:t>Source: Proxy Statement</a:t>
            </a:r>
          </a:p>
          <a:p>
            <a:endParaRPr lang="en-US" sz="1400" dirty="0"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BB04E-7B3E-4374-BCCB-E6DA59149F3F}"/>
              </a:ext>
            </a:extLst>
          </p:cNvPr>
          <p:cNvSpPr txBox="1"/>
          <p:nvPr/>
        </p:nvSpPr>
        <p:spPr>
          <a:xfrm>
            <a:off x="1269500" y="1912944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lbany AMT" panose="020B0604020202020204" pitchFamily="34" charset="0"/>
                <a:cs typeface="Albany AMT" panose="020B0604020202020204" pitchFamily="34" charset="0"/>
              </a:rPr>
              <a:t>CEO Compensations: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2CD30-B55A-41AA-8397-73BC988E1340}"/>
              </a:ext>
            </a:extLst>
          </p:cNvPr>
          <p:cNvSpPr txBox="1"/>
          <p:nvPr/>
        </p:nvSpPr>
        <p:spPr>
          <a:xfrm>
            <a:off x="1269500" y="2504878"/>
            <a:ext cx="3260829" cy="2262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lbany AMT" panose="020B0604020202020204" pitchFamily="34" charset="0"/>
                <a:cs typeface="Albany AMT" panose="020B0604020202020204" pitchFamily="34" charset="0"/>
              </a:rPr>
              <a:t>14.4%  Base Salary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lbany AMT" panose="020B0604020202020204" pitchFamily="34" charset="0"/>
                <a:cs typeface="Albany AMT" panose="020B0604020202020204" pitchFamily="34" charset="0"/>
              </a:rPr>
              <a:t>Performance Based Salary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lbany AMT" panose="020B0604020202020204" pitchFamily="34" charset="0"/>
                <a:cs typeface="Albany AMT" panose="020B0604020202020204" pitchFamily="34" charset="0"/>
              </a:rPr>
              <a:t>	- 6.5% Bonus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lbany AMT" panose="020B0604020202020204" pitchFamily="34" charset="0"/>
                <a:cs typeface="Albany AMT" panose="020B0604020202020204" pitchFamily="34" charset="0"/>
              </a:rPr>
              <a:t>	- 23.5 % Stock Awards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lbany AMT" panose="020B0604020202020204" pitchFamily="34" charset="0"/>
                <a:cs typeface="Albany AMT" panose="020B0604020202020204" pitchFamily="34" charset="0"/>
              </a:rPr>
              <a:t>	- 52.3 % Option Awards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lbany AMT" panose="020B0604020202020204" pitchFamily="34" charset="0"/>
                <a:cs typeface="Albany AMT" panose="020B0604020202020204" pitchFamily="34" charset="0"/>
              </a:rPr>
              <a:t>	- 3.3 % other compensations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A99CB-D4EA-4A95-885F-D7A11E70D5EF}"/>
              </a:ext>
            </a:extLst>
          </p:cNvPr>
          <p:cNvSpPr txBox="1"/>
          <p:nvPr/>
        </p:nvSpPr>
        <p:spPr>
          <a:xfrm>
            <a:off x="4642533" y="1912944"/>
            <a:ext cx="2664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lbany AMT" panose="020B0604020202020204" pitchFamily="34" charset="0"/>
                <a:cs typeface="Albany AMT" panose="020B0604020202020204" pitchFamily="34" charset="0"/>
              </a:rPr>
              <a:t>NEO Compensations:</a:t>
            </a:r>
          </a:p>
          <a:p>
            <a:endParaRPr lang="en-US" sz="2000" dirty="0"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E9526-A07B-4BA5-9066-5C0DAFB09EF5}"/>
              </a:ext>
            </a:extLst>
          </p:cNvPr>
          <p:cNvSpPr txBox="1"/>
          <p:nvPr/>
        </p:nvSpPr>
        <p:spPr>
          <a:xfrm>
            <a:off x="4642533" y="2504878"/>
            <a:ext cx="6772843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lbany AMT" panose="020B0604020202020204" pitchFamily="34" charset="0"/>
                <a:cs typeface="Albany AMT" panose="020B0604020202020204" pitchFamily="34" charset="0"/>
              </a:rPr>
              <a:t>75-90% of their target direct compensation (salary, target annual and long-term incentives)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lbany AMT" panose="020B0604020202020204" pitchFamily="34" charset="0"/>
                <a:cs typeface="Albany AMT" panose="020B0604020202020204" pitchFamily="34" charset="0"/>
              </a:rPr>
              <a:t>Annual and long-term incentive award payments vary from target levels based on the Company’s business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lbany AMT" panose="020B0604020202020204" pitchFamily="34" charset="0"/>
                <a:cs typeface="Albany AMT" panose="020B0604020202020204" pitchFamily="34" charset="0"/>
              </a:rPr>
              <a:t>The value of equity awards also varies based on the performance of the Company’s common stock</a:t>
            </a:r>
          </a:p>
        </p:txBody>
      </p:sp>
    </p:spTree>
    <p:extLst>
      <p:ext uri="{BB962C8B-B14F-4D97-AF65-F5344CB8AC3E}">
        <p14:creationId xmlns:p14="http://schemas.microsoft.com/office/powerpoint/2010/main" val="1096799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8CE2-2F0D-4BF7-BDC1-B935FE4B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19348" y="382058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bany AMT" panose="020B0604020202020204" pitchFamily="34" charset="0"/>
                <a:cs typeface="Albany AMT" panose="020B0604020202020204" pitchFamily="34" charset="0"/>
              </a:rPr>
              <a:t>Balance Sheet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0CB3B1-BD97-416E-A59A-DFD9F50666E8}"/>
              </a:ext>
            </a:extLst>
          </p:cNvPr>
          <p:cNvSpPr txBox="1">
            <a:spLocks/>
          </p:cNvSpPr>
          <p:nvPr/>
        </p:nvSpPr>
        <p:spPr>
          <a:xfrm>
            <a:off x="1149099" y="1578921"/>
            <a:ext cx="4579856" cy="229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b="1" u="sng" dirty="0">
                <a:latin typeface="Albany AMT" panose="020B0604020202020204" pitchFamily="34" charset="0"/>
                <a:cs typeface="Albany AMT" panose="020B0604020202020204" pitchFamily="34" charset="0"/>
              </a:rPr>
              <a:t>Liquidity:</a:t>
            </a:r>
          </a:p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Current Ratio: 1.13</a:t>
            </a:r>
          </a:p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Quick Ratio: 0.60</a:t>
            </a:r>
          </a:p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Operating Cash Flow ratio: 22.08</a:t>
            </a:r>
          </a:p>
          <a:p>
            <a:pPr marL="0" indent="0">
              <a:buFont typeface="Garamond" pitchFamily="18" charset="0"/>
              <a:buNone/>
            </a:pPr>
            <a:endParaRPr lang="en-US" dirty="0"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D66336-0689-41A1-B23D-A9BA4FBD95CC}"/>
              </a:ext>
            </a:extLst>
          </p:cNvPr>
          <p:cNvSpPr txBox="1">
            <a:spLocks/>
          </p:cNvSpPr>
          <p:nvPr/>
        </p:nvSpPr>
        <p:spPr>
          <a:xfrm>
            <a:off x="6219825" y="1578921"/>
            <a:ext cx="5143500" cy="298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b="1" u="sng" dirty="0">
                <a:latin typeface="Albany AMT" panose="020B0604020202020204" pitchFamily="34" charset="0"/>
                <a:cs typeface="Albany AMT" panose="020B0604020202020204" pitchFamily="34" charset="0"/>
              </a:rPr>
              <a:t>Debt Ratios:</a:t>
            </a:r>
          </a:p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Debt to equity ratio: N/A</a:t>
            </a:r>
          </a:p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Debt to Total Asset ratio: 0.52</a:t>
            </a:r>
          </a:p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Financial Leverage Ratio: 84.84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FB5F7-CA9F-4932-8A33-E7A0E3BADE05}"/>
              </a:ext>
            </a:extLst>
          </p:cNvPr>
          <p:cNvSpPr/>
          <p:nvPr/>
        </p:nvSpPr>
        <p:spPr>
          <a:xfrm>
            <a:off x="619125" y="5939135"/>
            <a:ext cx="1120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lbany AMT" panose="020B0604020202020204" pitchFamily="34" charset="0"/>
                <a:cs typeface="Albany AMT" panose="020B0604020202020204" pitchFamily="34" charset="0"/>
              </a:rPr>
              <a:t>Sources: Bloomberg; CSI Market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6063DE-FEC6-4D5D-9BC6-DC800D7EC089}"/>
              </a:ext>
            </a:extLst>
          </p:cNvPr>
          <p:cNvSpPr txBox="1">
            <a:spLocks/>
          </p:cNvSpPr>
          <p:nvPr/>
        </p:nvSpPr>
        <p:spPr>
          <a:xfrm>
            <a:off x="1253496" y="4086225"/>
            <a:ext cx="4966329" cy="1479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u="sng" dirty="0">
                <a:latin typeface="Albany AMT" panose="020B0604020202020204" pitchFamily="34" charset="0"/>
                <a:cs typeface="Albany AMT" panose="020B0604020202020204" pitchFamily="34" charset="0"/>
              </a:rPr>
              <a:t>5-Years Projection:</a:t>
            </a:r>
          </a:p>
          <a:p>
            <a:r>
              <a:rPr lang="en-US" sz="1800" dirty="0">
                <a:latin typeface="Albany AMT" panose="020B0604020202020204" pitchFamily="34" charset="0"/>
                <a:cs typeface="Albany AMT" panose="020B0604020202020204" pitchFamily="34" charset="0"/>
              </a:rPr>
              <a:t>Earning Growths: 1.2%</a:t>
            </a:r>
          </a:p>
          <a:p>
            <a:r>
              <a:rPr lang="en-US" sz="1800" dirty="0">
                <a:latin typeface="Albany AMT" panose="020B0604020202020204" pitchFamily="34" charset="0"/>
                <a:cs typeface="Albany AMT" panose="020B0604020202020204" pitchFamily="34" charset="0"/>
              </a:rPr>
              <a:t>Price/Share Target: $58.72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5010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F739-D118-46B7-B018-BD840C4C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34483" y="484808"/>
            <a:ext cx="10058400" cy="1371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bany AMT" panose="020B0604020202020204" pitchFamily="34" charset="0"/>
                <a:cs typeface="Albany AMT" panose="020B0604020202020204" pitchFamily="34" charset="0"/>
              </a:rPr>
              <a:t>Valuation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0585DB-C598-4AE7-A9AD-C25D49439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6421" y="1857360"/>
            <a:ext cx="4664075" cy="3748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Albany AMT" panose="020B0604020202020204" pitchFamily="34" charset="0"/>
                <a:cs typeface="Albany AMT" panose="020B0604020202020204" pitchFamily="34" charset="0"/>
              </a:rPr>
              <a:t>Colgate Palmolive</a:t>
            </a:r>
          </a:p>
          <a:p>
            <a:pPr marL="0" indent="0">
              <a:buNone/>
            </a:pPr>
            <a:endParaRPr lang="en-US" sz="2000" b="1" u="sng" dirty="0"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r>
              <a:rPr lang="en-US" sz="2000" dirty="0">
                <a:latin typeface="Albany AMT" panose="020B0604020202020204" pitchFamily="34" charset="0"/>
                <a:cs typeface="Albany AMT" panose="020B0604020202020204" pitchFamily="34" charset="0"/>
              </a:rPr>
              <a:t>P/E ratio: 25.03</a:t>
            </a:r>
          </a:p>
          <a:p>
            <a:r>
              <a:rPr lang="en-US" sz="2000" dirty="0">
                <a:latin typeface="Albany AMT" panose="020B0604020202020204" pitchFamily="34" charset="0"/>
                <a:cs typeface="Albany AMT" panose="020B0604020202020204" pitchFamily="34" charset="0"/>
              </a:rPr>
              <a:t>P/B ratio: N/A</a:t>
            </a:r>
          </a:p>
          <a:p>
            <a:r>
              <a:rPr lang="en-US" sz="2000" dirty="0">
                <a:latin typeface="Albany AMT" panose="020B0604020202020204" pitchFamily="34" charset="0"/>
                <a:cs typeface="Albany AMT" panose="020B0604020202020204" pitchFamily="34" charset="0"/>
              </a:rPr>
              <a:t>ROA: 19.3</a:t>
            </a:r>
          </a:p>
          <a:p>
            <a:r>
              <a:rPr lang="en-US" sz="2000" dirty="0">
                <a:latin typeface="Albany AMT" panose="020B0604020202020204" pitchFamily="34" charset="0"/>
                <a:cs typeface="Albany AMT" panose="020B0604020202020204" pitchFamily="34" charset="0"/>
              </a:rPr>
              <a:t>ROE: N/A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63E6F8D-1155-44A3-97CD-1B1690077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16" y="1879726"/>
            <a:ext cx="466344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Albany AMT" panose="020B0604020202020204" pitchFamily="34" charset="0"/>
                <a:cs typeface="Albany AMT" panose="020B0604020202020204" pitchFamily="34" charset="0"/>
              </a:rPr>
              <a:t>Industry</a:t>
            </a:r>
          </a:p>
          <a:p>
            <a:pPr marL="0" indent="0">
              <a:buNone/>
            </a:pPr>
            <a:endParaRPr lang="en-US" sz="2000" b="1" u="sng" dirty="0"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lbany AMT" panose="020B0604020202020204" pitchFamily="34" charset="0"/>
                <a:cs typeface="Albany AMT" panose="020B0604020202020204" pitchFamily="34" charset="0"/>
              </a:rPr>
              <a:t>P/E ratio: 21.42</a:t>
            </a:r>
          </a:p>
          <a:p>
            <a:pPr marL="0" indent="0">
              <a:buNone/>
            </a:pPr>
            <a:r>
              <a:rPr lang="en-US" sz="2000" dirty="0">
                <a:latin typeface="Albany AMT" panose="020B0604020202020204" pitchFamily="34" charset="0"/>
                <a:cs typeface="Albany AMT" panose="020B0604020202020204" pitchFamily="34" charset="0"/>
              </a:rPr>
              <a:t>P/B ratio: 6.17</a:t>
            </a:r>
          </a:p>
          <a:p>
            <a:pPr marL="0" indent="0">
              <a:buNone/>
            </a:pPr>
            <a:r>
              <a:rPr lang="en-US" sz="2000" dirty="0">
                <a:latin typeface="Albany AMT" panose="020B0604020202020204" pitchFamily="34" charset="0"/>
                <a:cs typeface="Albany AMT" panose="020B0604020202020204" pitchFamily="34" charset="0"/>
              </a:rPr>
              <a:t>ROA: 6.16</a:t>
            </a:r>
          </a:p>
          <a:p>
            <a:pPr marL="0" indent="0">
              <a:buNone/>
            </a:pPr>
            <a:r>
              <a:rPr lang="en-US" sz="2000" dirty="0">
                <a:latin typeface="Albany AMT" panose="020B0604020202020204" pitchFamily="34" charset="0"/>
                <a:cs typeface="Albany AMT" panose="020B0604020202020204" pitchFamily="34" charset="0"/>
              </a:rPr>
              <a:t>ROE: 21.29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57F3B-89A5-44F3-B66B-E5DB38C4896D}"/>
              </a:ext>
            </a:extLst>
          </p:cNvPr>
          <p:cNvSpPr txBox="1"/>
          <p:nvPr/>
        </p:nvSpPr>
        <p:spPr>
          <a:xfrm>
            <a:off x="6198407" y="5097807"/>
            <a:ext cx="248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Intrinsic Value: $45.32</a:t>
            </a:r>
          </a:p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 Market Value: $67.87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11FA89-BAD5-47E7-A78C-D03CC695274C}"/>
              </a:ext>
            </a:extLst>
          </p:cNvPr>
          <p:cNvSpPr/>
          <p:nvPr/>
        </p:nvSpPr>
        <p:spPr>
          <a:xfrm flipH="1" flipV="1">
            <a:off x="5936180" y="4675477"/>
            <a:ext cx="2867757" cy="1173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C0FBD3-E414-4C81-AFFB-F0E1B812C3F9}"/>
              </a:ext>
            </a:extLst>
          </p:cNvPr>
          <p:cNvSpPr txBox="1"/>
          <p:nvPr/>
        </p:nvSpPr>
        <p:spPr>
          <a:xfrm>
            <a:off x="8910857" y="4940557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Overvalued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990E55-9CB6-44C0-B0D4-4D3059142E62}"/>
              </a:ext>
            </a:extLst>
          </p:cNvPr>
          <p:cNvSpPr/>
          <p:nvPr/>
        </p:nvSpPr>
        <p:spPr>
          <a:xfrm>
            <a:off x="857250" y="5696950"/>
            <a:ext cx="1120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lbany AMT" panose="020B0604020202020204" pitchFamily="34" charset="0"/>
                <a:cs typeface="Albany AMT" panose="020B0604020202020204" pitchFamily="34" charset="0"/>
              </a:rPr>
              <a:t>Sources: Bloomberg ; CSI Market; Yahoo Finance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45C0D2-A101-42FC-886F-D38AEF0CF4BD}"/>
              </a:ext>
            </a:extLst>
          </p:cNvPr>
          <p:cNvSpPr txBox="1"/>
          <p:nvPr/>
        </p:nvSpPr>
        <p:spPr>
          <a:xfrm>
            <a:off x="4007610" y="4774037"/>
            <a:ext cx="1974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SELL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DD80A-74B4-4227-B837-FB6F3282736A}"/>
              </a:ext>
            </a:extLst>
          </p:cNvPr>
          <p:cNvSpPr txBox="1"/>
          <p:nvPr/>
        </p:nvSpPr>
        <p:spPr>
          <a:xfrm>
            <a:off x="6472057" y="4705157"/>
            <a:ext cx="174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DCF Valuation</a:t>
            </a:r>
          </a:p>
        </p:txBody>
      </p:sp>
    </p:spTree>
    <p:extLst>
      <p:ext uri="{BB962C8B-B14F-4D97-AF65-F5344CB8AC3E}">
        <p14:creationId xmlns:p14="http://schemas.microsoft.com/office/powerpoint/2010/main" val="1557942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87BEBA-F22E-4B0A-89C6-8C79B3663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22514"/>
            <a:ext cx="11019064" cy="56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4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0633D0-4114-4446-AA1E-4FA7B57BD3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05100" y="2513013"/>
            <a:ext cx="6242050" cy="1371600"/>
          </a:xfrm>
        </p:spPr>
        <p:txBody>
          <a:bodyPr/>
          <a:lstStyle/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Questions &amp; Answer</a:t>
            </a:r>
          </a:p>
        </p:txBody>
      </p:sp>
    </p:spTree>
    <p:extLst>
      <p:ext uri="{BB962C8B-B14F-4D97-AF65-F5344CB8AC3E}">
        <p14:creationId xmlns:p14="http://schemas.microsoft.com/office/powerpoint/2010/main" val="413600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E743-47D7-4AA5-9F5D-092AA039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31131"/>
            <a:ext cx="9601196" cy="130386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lbany AMT" panose="020B0604020202020204" pitchFamily="34" charset="0"/>
                <a:cs typeface="Albany AMT" panose="020B0604020202020204" pitchFamily="34" charset="0"/>
              </a:rPr>
              <a:t>Sector Thesis &amp; Buy / Sell Thesis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D9AEB-3058-41E1-B7F7-BA2AF5BD9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228" y="1988820"/>
            <a:ext cx="4967925" cy="3223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Albany AMT" panose="020B0604020202020204" pitchFamily="34" charset="0"/>
                <a:cs typeface="Albany AMT" panose="020B0604020202020204" pitchFamily="34" charset="0"/>
              </a:rPr>
              <a:t>Sector Thesis </a:t>
            </a:r>
          </a:p>
          <a:p>
            <a:r>
              <a:rPr lang="en-US" sz="2200" dirty="0">
                <a:latin typeface="Albany AMT" panose="020B0604020202020204" pitchFamily="34" charset="0"/>
                <a:cs typeface="Albany AMT" panose="020B0604020202020204" pitchFamily="34" charset="0"/>
              </a:rPr>
              <a:t>The global economy is slowing down</a:t>
            </a:r>
          </a:p>
          <a:p>
            <a:r>
              <a:rPr lang="en-US" sz="2200" dirty="0">
                <a:latin typeface="Albany AMT" panose="020B0604020202020204" pitchFamily="34" charset="0"/>
                <a:cs typeface="Albany AMT" panose="020B0604020202020204" pitchFamily="34" charset="0"/>
              </a:rPr>
              <a:t>Changing in regulations and taxes </a:t>
            </a:r>
          </a:p>
          <a:p>
            <a:r>
              <a:rPr lang="en-US" sz="2200" dirty="0">
                <a:latin typeface="Albany AMT" panose="020B0604020202020204" pitchFamily="34" charset="0"/>
                <a:cs typeface="Albany AMT" panose="020B0604020202020204" pitchFamily="34" charset="0"/>
              </a:rPr>
              <a:t>The consumer staples sector in our portfolio is underperforming</a:t>
            </a:r>
          </a:p>
          <a:p>
            <a:pPr marL="0" indent="0">
              <a:buNone/>
            </a:pPr>
            <a:endParaRPr lang="en-US" sz="2200" dirty="0"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32891D-D882-48F1-9C8A-4475445DE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4936" y="1988820"/>
            <a:ext cx="581791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Albany AMT" panose="020B0604020202020204" pitchFamily="34" charset="0"/>
                <a:cs typeface="Albany AMT" panose="020B0604020202020204" pitchFamily="34" charset="0"/>
              </a:rPr>
              <a:t>Buy / Sell Thesis Recommendation</a:t>
            </a:r>
          </a:p>
          <a:p>
            <a:pPr marL="0" indent="0">
              <a:buNone/>
            </a:pPr>
            <a:r>
              <a:rPr lang="en-US" sz="2200" dirty="0">
                <a:latin typeface="Albany AMT" panose="020B0604020202020204" pitchFamily="34" charset="0"/>
                <a:cs typeface="Albany AMT" panose="020B0604020202020204" pitchFamily="34" charset="0"/>
              </a:rPr>
              <a:t>I recommend to buy Procter &amp; Gamble and to sell Colgate Palmolive.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0EDB65-5820-4FE9-82DC-BC2B77FA8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77" y="4111715"/>
            <a:ext cx="2641127" cy="1995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181395-E4B3-46E6-AA4E-46A79BF85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63" y="3600332"/>
            <a:ext cx="2930754" cy="146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0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1201-8729-4D20-A3FE-A87852D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5773" y="685762"/>
            <a:ext cx="9601196" cy="1303867"/>
          </a:xfrm>
        </p:spPr>
        <p:txBody>
          <a:bodyPr/>
          <a:lstStyle/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Why </a:t>
            </a:r>
            <a:r>
              <a:rPr lang="en-US" sz="3800" dirty="0">
                <a:latin typeface="Albany AMT" panose="020B0604020202020204" pitchFamily="34" charset="0"/>
                <a:cs typeface="Albany AMT" panose="020B0604020202020204" pitchFamily="34" charset="0"/>
              </a:rPr>
              <a:t>Procter</a:t>
            </a:r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 &amp; Gamble?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83273-5068-4577-8F4B-D09417390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2" y="3429000"/>
            <a:ext cx="10058400" cy="2302968"/>
          </a:xfrm>
        </p:spPr>
        <p:txBody>
          <a:bodyPr>
            <a:normAutofit/>
          </a:bodyPr>
          <a:lstStyle/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Mid to high-end brands and innovations in their products</a:t>
            </a:r>
          </a:p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Focus and strengthen its business portfolio to compete in categories and with brands </a:t>
            </a:r>
          </a:p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Having a good projection of earnings and price/share in the next 5 years</a:t>
            </a:r>
          </a:p>
          <a:p>
            <a:pPr marL="0" indent="0">
              <a:buNone/>
            </a:pPr>
            <a:endParaRPr lang="en-US" dirty="0"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endParaRPr lang="en-US" dirty="0"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pic>
        <p:nvPicPr>
          <p:cNvPr id="7" name="Google Shape;368;p27">
            <a:extLst>
              <a:ext uri="{FF2B5EF4-FFF2-40B4-BE49-F238E27FC236}">
                <a16:creationId xmlns:a16="http://schemas.microsoft.com/office/drawing/2014/main" id="{DC256D72-291B-4998-A3AB-FA13E70A605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8275" y="1924051"/>
            <a:ext cx="1199025" cy="12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981C10-D431-4867-BF7D-3B3B8D00DDDA}"/>
              </a:ext>
            </a:extLst>
          </p:cNvPr>
          <p:cNvSpPr txBox="1">
            <a:spLocks/>
          </p:cNvSpPr>
          <p:nvPr/>
        </p:nvSpPr>
        <p:spPr>
          <a:xfrm>
            <a:off x="2637300" y="2190649"/>
            <a:ext cx="8945100" cy="948301"/>
          </a:xfrm>
          <a:prstGeom prst="rect">
            <a:avLst/>
          </a:prstGeom>
          <a:solidFill>
            <a:srgbClr val="AEFCAA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latin typeface="Albany AMT" panose="020B0604020202020204" pitchFamily="34" charset="0"/>
                <a:cs typeface="Albany AMT" panose="020B0604020202020204" pitchFamily="34" charset="0"/>
              </a:rPr>
              <a:t>Buy Thesis: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89258D-77CC-4167-9D08-B9F5AD580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300" y="643525"/>
            <a:ext cx="2776686" cy="13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9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82A5-E578-4CCD-8768-D9707C25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62275" y="426465"/>
            <a:ext cx="10058400" cy="1371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bany AMT" panose="020B0604020202020204" pitchFamily="34" charset="0"/>
                <a:cs typeface="Albany AMT" panose="020B0604020202020204" pitchFamily="34" charset="0"/>
              </a:rPr>
              <a:t>Business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20A348-7DD8-4ED1-BAB7-7535D963E4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961998"/>
              </p:ext>
            </p:extLst>
          </p:nvPr>
        </p:nvGraphicFramePr>
        <p:xfrm>
          <a:off x="857840" y="1895475"/>
          <a:ext cx="5104813" cy="3543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75AB6C8-0BD0-47D1-9E7A-FB2151EFE1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553553"/>
              </p:ext>
            </p:extLst>
          </p:nvPr>
        </p:nvGraphicFramePr>
        <p:xfrm>
          <a:off x="6229347" y="1895475"/>
          <a:ext cx="5104813" cy="3598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1517F93-B606-4440-8A98-23CE35ABE204}"/>
              </a:ext>
            </a:extLst>
          </p:cNvPr>
          <p:cNvSpPr txBox="1"/>
          <p:nvPr/>
        </p:nvSpPr>
        <p:spPr>
          <a:xfrm flipH="1">
            <a:off x="1017998" y="5810621"/>
            <a:ext cx="925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lbany AMT" panose="020B0604020202020204" pitchFamily="34" charset="0"/>
                <a:cs typeface="Albany AMT" panose="020B0604020202020204" pitchFamily="34" charset="0"/>
              </a:rPr>
              <a:t>Source: SEC 10-K</a:t>
            </a:r>
          </a:p>
        </p:txBody>
      </p:sp>
    </p:spTree>
    <p:extLst>
      <p:ext uri="{BB962C8B-B14F-4D97-AF65-F5344CB8AC3E}">
        <p14:creationId xmlns:p14="http://schemas.microsoft.com/office/powerpoint/2010/main" val="120260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542F-835B-472B-9D08-732E6707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80401" y="354938"/>
            <a:ext cx="10058400" cy="1371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bany AMT" panose="020B0604020202020204" pitchFamily="34" charset="0"/>
                <a:cs typeface="Albany AMT" panose="020B0604020202020204" pitchFamily="34" charset="0"/>
              </a:rPr>
              <a:t>Business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6DE82-761C-4E42-9A50-6881BAE9A8F2}"/>
              </a:ext>
            </a:extLst>
          </p:cNvPr>
          <p:cNvSpPr txBox="1"/>
          <p:nvPr/>
        </p:nvSpPr>
        <p:spPr>
          <a:xfrm>
            <a:off x="1066800" y="1821788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lbany AMT" panose="020B0604020202020204" pitchFamily="34" charset="0"/>
                <a:cs typeface="Albany AMT" panose="020B0604020202020204" pitchFamily="34" charset="0"/>
              </a:rPr>
              <a:t>Core Products: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590DAF-7E91-4014-AA03-10B9FAF88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15" y="2571749"/>
            <a:ext cx="2650523" cy="2650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CCE1B0-4E2B-422B-8148-77275311B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2690810"/>
            <a:ext cx="2143125" cy="2143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4B5BF1-AF4C-4971-8173-6A05D9F7C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97" y="2690810"/>
            <a:ext cx="2028825" cy="2257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62DEC5-F536-47ED-A6DE-830D2DF7C6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691" y="2457450"/>
            <a:ext cx="2706306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0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76E3-4F60-401B-B903-FDFA8274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03013" y="292089"/>
            <a:ext cx="10058400" cy="1371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bany AMT" panose="020B0604020202020204" pitchFamily="34" charset="0"/>
                <a:cs typeface="Albany AMT" panose="020B0604020202020204" pitchFamily="34" charset="0"/>
              </a:rPr>
              <a:t>Management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03FF09-581A-4784-91A9-B218128CC1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795454"/>
              </p:ext>
            </p:extLst>
          </p:nvPr>
        </p:nvGraphicFramePr>
        <p:xfrm>
          <a:off x="840556" y="1394506"/>
          <a:ext cx="4815526" cy="2835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D0CF53B-5D9F-4EFA-B3F8-AE6C2510DB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06576"/>
              </p:ext>
            </p:extLst>
          </p:nvPr>
        </p:nvGraphicFramePr>
        <p:xfrm>
          <a:off x="6661382" y="1394506"/>
          <a:ext cx="4544508" cy="2835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501D4B0-4327-4EA8-87BC-3C0CAFC49649}"/>
              </a:ext>
            </a:extLst>
          </p:cNvPr>
          <p:cNvSpPr txBox="1"/>
          <p:nvPr/>
        </p:nvSpPr>
        <p:spPr>
          <a:xfrm flipH="1">
            <a:off x="840556" y="5780200"/>
            <a:ext cx="925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lbany AMT" panose="020B0604020202020204" pitchFamily="34" charset="0"/>
                <a:cs typeface="Albany AMT" panose="020B0604020202020204" pitchFamily="34" charset="0"/>
              </a:rPr>
              <a:t>Source: Proxy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6B555-050D-4D37-A2EB-7A76DC3B5F8D}"/>
              </a:ext>
            </a:extLst>
          </p:cNvPr>
          <p:cNvSpPr txBox="1"/>
          <p:nvPr/>
        </p:nvSpPr>
        <p:spPr>
          <a:xfrm>
            <a:off x="6871693" y="4440253"/>
            <a:ext cx="4123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- PSP ( Performance Stock Program)</a:t>
            </a:r>
          </a:p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 </a:t>
            </a:r>
          </a:p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- LTIP ( Long-term Incentive Program)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C2A6-338F-4305-8BF1-65182FF4DD07}"/>
              </a:ext>
            </a:extLst>
          </p:cNvPr>
          <p:cNvSpPr txBox="1"/>
          <p:nvPr/>
        </p:nvSpPr>
        <p:spPr>
          <a:xfrm>
            <a:off x="840556" y="4481688"/>
            <a:ext cx="4675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PSP (Performance Stock Program)</a:t>
            </a:r>
          </a:p>
          <a:p>
            <a:endParaRPr lang="en-US" dirty="0"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STAR (Short-Term Achievement Reward)</a:t>
            </a:r>
          </a:p>
          <a:p>
            <a:pPr marL="285750" indent="-285750">
              <a:buFontTx/>
              <a:buChar char="-"/>
            </a:pPr>
            <a:endParaRPr lang="en-US" dirty="0"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73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1688-4577-4C3C-A251-A4F4F3AF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88954" y="296217"/>
            <a:ext cx="10058400" cy="1371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bany AMT" panose="020B0604020202020204" pitchFamily="34" charset="0"/>
                <a:cs typeface="Albany AMT" panose="020B0604020202020204" pitchFamily="34" charset="0"/>
              </a:rPr>
              <a:t>Balance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6B1F5-AD69-49BB-9293-8C31A3857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8543" y="1667817"/>
            <a:ext cx="4256923" cy="2200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>
                <a:latin typeface="Albany AMT" panose="020B0604020202020204" pitchFamily="34" charset="0"/>
                <a:cs typeface="Albany AMT" panose="020B0604020202020204" pitchFamily="34" charset="0"/>
              </a:rPr>
              <a:t>Liquidity:</a:t>
            </a:r>
          </a:p>
          <a:p>
            <a:r>
              <a:rPr lang="en-US" sz="1800" dirty="0">
                <a:latin typeface="Albany AMT" panose="020B0604020202020204" pitchFamily="34" charset="0"/>
                <a:cs typeface="Albany AMT" panose="020B0604020202020204" pitchFamily="34" charset="0"/>
              </a:rPr>
              <a:t>Current Ratio: 0.72</a:t>
            </a:r>
          </a:p>
          <a:p>
            <a:r>
              <a:rPr lang="en-US" sz="1800" dirty="0">
                <a:latin typeface="Albany AMT" panose="020B0604020202020204" pitchFamily="34" charset="0"/>
                <a:cs typeface="Albany AMT" panose="020B0604020202020204" pitchFamily="34" charset="0"/>
              </a:rPr>
              <a:t>Quick Ratio: 0.54</a:t>
            </a:r>
          </a:p>
          <a:p>
            <a:r>
              <a:rPr lang="en-US" sz="1800" dirty="0">
                <a:latin typeface="Albany AMT" panose="020B0604020202020204" pitchFamily="34" charset="0"/>
                <a:cs typeface="Albany AMT" panose="020B0604020202020204" pitchFamily="34" charset="0"/>
              </a:rPr>
              <a:t>Operating Cash Flow ratio: 10.84</a:t>
            </a:r>
          </a:p>
          <a:p>
            <a:r>
              <a:rPr lang="en-US" sz="1800" dirty="0">
                <a:latin typeface="Albany AMT" panose="020B0604020202020204" pitchFamily="34" charset="0"/>
                <a:cs typeface="Albany AMT" panose="020B0604020202020204" pitchFamily="34" charset="0"/>
              </a:rPr>
              <a:t>Dividend Payout: 55.97</a:t>
            </a:r>
          </a:p>
          <a:p>
            <a:pPr marL="0" indent="0">
              <a:buNone/>
            </a:pPr>
            <a:endParaRPr lang="en-US" sz="1800" dirty="0"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4B7DE-890C-4106-8FC4-F36D48295746}"/>
              </a:ext>
            </a:extLst>
          </p:cNvPr>
          <p:cNvSpPr txBox="1"/>
          <p:nvPr/>
        </p:nvSpPr>
        <p:spPr>
          <a:xfrm flipH="1">
            <a:off x="878263" y="5941086"/>
            <a:ext cx="925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lbany AMT" panose="020B0604020202020204" pitchFamily="34" charset="0"/>
                <a:cs typeface="Albany AMT" panose="020B0604020202020204" pitchFamily="34" charset="0"/>
              </a:rPr>
              <a:t>Source: Bloomberg ; CSI Market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38EFBB-27CC-41C9-9E52-811C46589522}"/>
              </a:ext>
            </a:extLst>
          </p:cNvPr>
          <p:cNvSpPr txBox="1">
            <a:spLocks/>
          </p:cNvSpPr>
          <p:nvPr/>
        </p:nvSpPr>
        <p:spPr>
          <a:xfrm>
            <a:off x="6220185" y="1543868"/>
            <a:ext cx="3987018" cy="220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b="1" u="sng" dirty="0">
                <a:latin typeface="Albany AMT" panose="020B0604020202020204" pitchFamily="34" charset="0"/>
                <a:cs typeface="Albany AMT" panose="020B0604020202020204" pitchFamily="34" charset="0"/>
              </a:rPr>
              <a:t>Debt Ratios:</a:t>
            </a:r>
          </a:p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Debt to equity ratio: 0.66</a:t>
            </a:r>
          </a:p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Debt to Total Assets ratio: 0.29</a:t>
            </a:r>
          </a:p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Financial Leverage ratio: 1.44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43056B-3DB9-4E96-8BAC-E1B6C359EBCB}"/>
              </a:ext>
            </a:extLst>
          </p:cNvPr>
          <p:cNvSpPr txBox="1">
            <a:spLocks/>
          </p:cNvSpPr>
          <p:nvPr/>
        </p:nvSpPr>
        <p:spPr>
          <a:xfrm>
            <a:off x="1253856" y="3868780"/>
            <a:ext cx="4966329" cy="2200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u="sng" dirty="0">
                <a:latin typeface="Albany AMT" panose="020B0604020202020204" pitchFamily="34" charset="0"/>
                <a:cs typeface="Albany AMT" panose="020B0604020202020204" pitchFamily="34" charset="0"/>
              </a:rPr>
              <a:t>5-Years Projection:</a:t>
            </a:r>
          </a:p>
          <a:p>
            <a:r>
              <a:rPr lang="en-US" sz="1800" dirty="0">
                <a:latin typeface="Albany AMT" panose="020B0604020202020204" pitchFamily="34" charset="0"/>
                <a:cs typeface="Albany AMT" panose="020B0604020202020204" pitchFamily="34" charset="0"/>
              </a:rPr>
              <a:t>Earning Growths: 8.4%</a:t>
            </a:r>
          </a:p>
          <a:p>
            <a:r>
              <a:rPr lang="en-US" sz="1800" dirty="0">
                <a:latin typeface="Albany AMT" panose="020B0604020202020204" pitchFamily="34" charset="0"/>
                <a:cs typeface="Albany AMT" panose="020B0604020202020204" pitchFamily="34" charset="0"/>
              </a:rPr>
              <a:t>Price/Share Target: $186.65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286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D67C-98C8-4F7C-A27D-A80920D0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4002" y="345429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bany AMT" panose="020B0604020202020204" pitchFamily="34" charset="0"/>
                <a:cs typeface="Albany AMT" panose="020B0604020202020204" pitchFamily="34" charset="0"/>
              </a:rPr>
              <a:t>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9ACB-DDB8-49BA-81A7-97BAF7D99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6363" y="1977455"/>
            <a:ext cx="4663440" cy="374904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Albany AMT" panose="020B0604020202020204" pitchFamily="34" charset="0"/>
                <a:cs typeface="Albany AMT" panose="020B0604020202020204" pitchFamily="34" charset="0"/>
              </a:rPr>
              <a:t>Procter &amp; Gamble </a:t>
            </a:r>
          </a:p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P/E ratio: 81.84</a:t>
            </a:r>
          </a:p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P/B ratio: 6.67</a:t>
            </a:r>
          </a:p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ROA: 3.34</a:t>
            </a:r>
          </a:p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ROE: 7.58</a:t>
            </a:r>
          </a:p>
          <a:p>
            <a:pPr marL="0" indent="0">
              <a:buNone/>
            </a:pPr>
            <a:endParaRPr lang="en-US" dirty="0"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242C4-54C8-4837-83E8-4CFF1BCF8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6657" y="1964185"/>
            <a:ext cx="4663440" cy="374904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Albany AMT" panose="020B0604020202020204" pitchFamily="34" charset="0"/>
                <a:cs typeface="Albany AMT" panose="020B0604020202020204" pitchFamily="34" charset="0"/>
              </a:rPr>
              <a:t>Industry</a:t>
            </a:r>
          </a:p>
          <a:p>
            <a:pPr marL="0" indent="0">
              <a:buNone/>
            </a:pPr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P/E ratio:21.42</a:t>
            </a:r>
          </a:p>
          <a:p>
            <a:pPr marL="0" indent="0">
              <a:buNone/>
            </a:pPr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P/B ratio: 6.17</a:t>
            </a:r>
          </a:p>
          <a:p>
            <a:pPr marL="0" indent="0">
              <a:buNone/>
            </a:pPr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ROA: 6.16</a:t>
            </a:r>
          </a:p>
          <a:p>
            <a:pPr marL="0" indent="0">
              <a:buNone/>
            </a:pPr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ROE: 21.29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E09E3-712C-4CAF-B3B5-FE9110C118F3}"/>
              </a:ext>
            </a:extLst>
          </p:cNvPr>
          <p:cNvSpPr txBox="1"/>
          <p:nvPr/>
        </p:nvSpPr>
        <p:spPr>
          <a:xfrm flipH="1">
            <a:off x="939862" y="5861687"/>
            <a:ext cx="925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lbany AMT" panose="020B0604020202020204" pitchFamily="34" charset="0"/>
                <a:cs typeface="Albany AMT" panose="020B0604020202020204" pitchFamily="34" charset="0"/>
              </a:rPr>
              <a:t>Sources: Bloomberg; CSI Market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850DA-5011-403D-B21F-9D4586B6F8A6}"/>
              </a:ext>
            </a:extLst>
          </p:cNvPr>
          <p:cNvSpPr txBox="1"/>
          <p:nvPr/>
        </p:nvSpPr>
        <p:spPr>
          <a:xfrm>
            <a:off x="8417970" y="5102746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Undervalued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A9445-3882-4EA9-B44E-76ECD8996EE4}"/>
              </a:ext>
            </a:extLst>
          </p:cNvPr>
          <p:cNvSpPr txBox="1"/>
          <p:nvPr/>
        </p:nvSpPr>
        <p:spPr>
          <a:xfrm>
            <a:off x="6127756" y="4809309"/>
            <a:ext cx="174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DCF 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2CE59-EC54-4561-A8FC-105FA5A862A1}"/>
              </a:ext>
            </a:extLst>
          </p:cNvPr>
          <p:cNvSpPr txBox="1"/>
          <p:nvPr/>
        </p:nvSpPr>
        <p:spPr>
          <a:xfrm>
            <a:off x="5672146" y="5179691"/>
            <a:ext cx="2616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Intrinsic Value: $125.60</a:t>
            </a:r>
          </a:p>
          <a:p>
            <a:r>
              <a:rPr lang="en-US" dirty="0">
                <a:latin typeface="Albany AMT" panose="020B0604020202020204" pitchFamily="34" charset="0"/>
                <a:cs typeface="Albany AMT" panose="020B0604020202020204" pitchFamily="34" charset="0"/>
              </a:rPr>
              <a:t>Market Value  : $122.13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4C440A-3AC3-4FCA-9D95-696444FBE770}"/>
              </a:ext>
            </a:extLst>
          </p:cNvPr>
          <p:cNvSpPr/>
          <p:nvPr/>
        </p:nvSpPr>
        <p:spPr>
          <a:xfrm flipH="1" flipV="1">
            <a:off x="5471931" y="4787966"/>
            <a:ext cx="2867757" cy="1173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A8C4D-32C5-4380-AF4E-162C00F2F5E5}"/>
              </a:ext>
            </a:extLst>
          </p:cNvPr>
          <p:cNvSpPr txBox="1"/>
          <p:nvPr/>
        </p:nvSpPr>
        <p:spPr>
          <a:xfrm>
            <a:off x="4237666" y="5081758"/>
            <a:ext cx="1158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BUY</a:t>
            </a:r>
          </a:p>
        </p:txBody>
      </p:sp>
    </p:spTree>
    <p:extLst>
      <p:ext uri="{BB962C8B-B14F-4D97-AF65-F5344CB8AC3E}">
        <p14:creationId xmlns:p14="http://schemas.microsoft.com/office/powerpoint/2010/main" val="240829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AEC40D-8754-419C-B15C-D738D1510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7" y="563140"/>
            <a:ext cx="11136086" cy="576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83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D34C491-FC25-4733-A89D-1F4AF8E91DA5}">
  <we:reference id="wa104380050" version="2.1.0.0" store="en-US" storeType="OMEX"/>
  <we:alternateReferences>
    <we:reference id="wa104380050" version="2.1.0.0" store="WA10438005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1277</TotalTime>
  <Words>597</Words>
  <Application>Microsoft Office PowerPoint</Application>
  <PresentationFormat>Widescreen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Albany AMT</vt:lpstr>
      <vt:lpstr>Arial</vt:lpstr>
      <vt:lpstr>Garamond</vt:lpstr>
      <vt:lpstr>Organic</vt:lpstr>
      <vt:lpstr>Buy / Sell Recommendation</vt:lpstr>
      <vt:lpstr>Sector Thesis &amp; Buy / Sell Thesis</vt:lpstr>
      <vt:lpstr>Why Procter &amp; Gamble?</vt:lpstr>
      <vt:lpstr>Business </vt:lpstr>
      <vt:lpstr>Business</vt:lpstr>
      <vt:lpstr>Management </vt:lpstr>
      <vt:lpstr>Balance Sheet</vt:lpstr>
      <vt:lpstr>Valuation</vt:lpstr>
      <vt:lpstr>PowerPoint Presentation</vt:lpstr>
      <vt:lpstr>Why Colgate Palmolive?</vt:lpstr>
      <vt:lpstr>Business</vt:lpstr>
      <vt:lpstr>Business</vt:lpstr>
      <vt:lpstr>Business</vt:lpstr>
      <vt:lpstr>Management</vt:lpstr>
      <vt:lpstr>Balance Sheet </vt:lpstr>
      <vt:lpstr>Valuation</vt:lpstr>
      <vt:lpstr>PowerPoint Presentation</vt:lpstr>
      <vt:lpstr>Questions &amp;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 / Sell Recommendation</dc:title>
  <dc:creator>Tiffany Ash</dc:creator>
  <cp:lastModifiedBy>Tiffany Ash</cp:lastModifiedBy>
  <cp:revision>132</cp:revision>
  <dcterms:created xsi:type="dcterms:W3CDTF">2019-10-29T03:14:19Z</dcterms:created>
  <dcterms:modified xsi:type="dcterms:W3CDTF">2019-12-05T00:34:28Z</dcterms:modified>
</cp:coreProperties>
</file>