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theme/themeOverride1.xml" ContentType="application/vnd.openxmlformats-officedocument.themeOverrid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90" r:id="rId3"/>
    <p:sldId id="258" r:id="rId4"/>
    <p:sldId id="259" r:id="rId5"/>
    <p:sldId id="268" r:id="rId6"/>
    <p:sldId id="269" r:id="rId7"/>
    <p:sldId id="278" r:id="rId8"/>
    <p:sldId id="279" r:id="rId9"/>
    <p:sldId id="260" r:id="rId10"/>
    <p:sldId id="271" r:id="rId11"/>
    <p:sldId id="270" r:id="rId12"/>
    <p:sldId id="272" r:id="rId13"/>
    <p:sldId id="266" r:id="rId14"/>
    <p:sldId id="265" r:id="rId15"/>
    <p:sldId id="274" r:id="rId16"/>
    <p:sldId id="273" r:id="rId17"/>
    <p:sldId id="275" r:id="rId18"/>
    <p:sldId id="289" r:id="rId19"/>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3">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359A3"/>
    <a:srgbClr val="3D6C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9286" autoAdjust="0"/>
    <p:restoredTop sz="94660"/>
  </p:normalViewPr>
  <p:slideViewPr>
    <p:cSldViewPr snapToGrid="0">
      <p:cViewPr>
        <p:scale>
          <a:sx n="58" d="100"/>
          <a:sy n="58" d="100"/>
        </p:scale>
        <p:origin x="60" y="264"/>
      </p:cViewPr>
      <p:guideLst>
        <p:guide orient="horz" pos="219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1.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253747799033119"/>
          <c:y val="4.9515445606686401E-2"/>
          <c:w val="0.60318942322913505"/>
          <c:h val="0.76554448301658595"/>
        </c:manualLayout>
      </c:layout>
      <c:barChart>
        <c:barDir val="col"/>
        <c:grouping val="clustered"/>
        <c:varyColors val="0"/>
        <c:ser>
          <c:idx val="0"/>
          <c:order val="0"/>
          <c:tx>
            <c:strRef>
              <c:f>Sheet1!$B$1</c:f>
              <c:strCache>
                <c:ptCount val="1"/>
                <c:pt idx="0">
                  <c:v>Total</c:v>
                </c:pt>
              </c:strCache>
            </c:strRef>
          </c:tx>
          <c:invertIfNegative val="0"/>
          <c:dLbls>
            <c:spPr>
              <a:noFill/>
              <a:ln>
                <a:noFill/>
              </a:ln>
              <a:effectLst/>
            </c:spPr>
            <c:txPr>
              <a:bodyPr rot="0" spcFirstLastPara="0" vertOverflow="ellipsis" vert="horz" wrap="square" lIns="38100" tIns="19050" rIns="38100" bIns="19050" anchor="ctr" anchorCtr="1"/>
              <a:lstStyle/>
              <a:p>
                <a:pPr>
                  <a:defRPr lang="zh-CN" sz="18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 EPS </c:v>
                </c:pt>
              </c:strCache>
            </c:strRef>
          </c:cat>
          <c:val>
            <c:numRef>
              <c:f>Sheet1!$B$2</c:f>
              <c:numCache>
                <c:formatCode>"$"#,##0.00;[Red]\-"$"#,##0.00</c:formatCode>
                <c:ptCount val="1"/>
                <c:pt idx="0">
                  <c:v>1.8</c:v>
                </c:pt>
              </c:numCache>
            </c:numRef>
          </c:val>
          <c:extLst>
            <c:ext xmlns:c16="http://schemas.microsoft.com/office/drawing/2014/chart" uri="{C3380CC4-5D6E-409C-BE32-E72D297353CC}">
              <c16:uniqueId val="{00000000-2404-4D3B-9011-13C890B47AD8}"/>
            </c:ext>
          </c:extLst>
        </c:ser>
        <c:ser>
          <c:idx val="1"/>
          <c:order val="1"/>
          <c:tx>
            <c:strRef>
              <c:f>Sheet1!$C$1</c:f>
              <c:strCache>
                <c:ptCount val="1"/>
                <c:pt idx="0">
                  <c:v>Shell</c:v>
                </c:pt>
              </c:strCache>
            </c:strRef>
          </c:tx>
          <c:invertIfNegative val="0"/>
          <c:dLbls>
            <c:spPr>
              <a:noFill/>
              <a:ln>
                <a:noFill/>
              </a:ln>
              <a:effectLst/>
            </c:spPr>
            <c:txPr>
              <a:bodyPr rot="0" spcFirstLastPara="0" vertOverflow="ellipsis" vert="horz" wrap="square" lIns="38100" tIns="19050" rIns="38100" bIns="19050" anchor="ctr" anchorCtr="1"/>
              <a:lstStyle/>
              <a:p>
                <a:pPr>
                  <a:defRPr lang="zh-CN" sz="18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 EPS </c:v>
                </c:pt>
              </c:strCache>
            </c:strRef>
          </c:cat>
          <c:val>
            <c:numRef>
              <c:f>Sheet1!$C$2</c:f>
              <c:numCache>
                <c:formatCode>"$"#,##0.00;[Red]\-"$"#,##0.00</c:formatCode>
                <c:ptCount val="1"/>
                <c:pt idx="0">
                  <c:v>2.36</c:v>
                </c:pt>
              </c:numCache>
            </c:numRef>
          </c:val>
          <c:extLst>
            <c:ext xmlns:c16="http://schemas.microsoft.com/office/drawing/2014/chart" uri="{C3380CC4-5D6E-409C-BE32-E72D297353CC}">
              <c16:uniqueId val="{00000001-2404-4D3B-9011-13C890B47AD8}"/>
            </c:ext>
          </c:extLst>
        </c:ser>
        <c:dLbls>
          <c:showLegendKey val="0"/>
          <c:showVal val="1"/>
          <c:showCatName val="0"/>
          <c:showSerName val="0"/>
          <c:showPercent val="0"/>
          <c:showBubbleSize val="0"/>
        </c:dLbls>
        <c:gapWidth val="150"/>
        <c:axId val="-736295824"/>
        <c:axId val="-825505808"/>
      </c:barChart>
      <c:catAx>
        <c:axId val="-736295824"/>
        <c:scaling>
          <c:orientation val="minMax"/>
        </c:scaling>
        <c:delete val="0"/>
        <c:axPos val="b"/>
        <c:numFmt formatCode="General" sourceLinked="0"/>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en-US"/>
          </a:p>
        </c:txPr>
        <c:crossAx val="-825505808"/>
        <c:crosses val="autoZero"/>
        <c:auto val="1"/>
        <c:lblAlgn val="ctr"/>
        <c:lblOffset val="100"/>
        <c:noMultiLvlLbl val="0"/>
      </c:catAx>
      <c:valAx>
        <c:axId val="-825505808"/>
        <c:scaling>
          <c:orientation val="minMax"/>
        </c:scaling>
        <c:delete val="0"/>
        <c:axPos val="l"/>
        <c:majorGridlines/>
        <c:numFmt formatCode="&quot;$&quot;#,##0.00;[Red]\-&quot;$&quot;#,##0.00"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en-US"/>
          </a:p>
        </c:txPr>
        <c:crossAx val="-736295824"/>
        <c:crosses val="autoZero"/>
        <c:crossBetween val="between"/>
      </c:valAx>
      <c:dTable>
        <c:showHorzBorder val="1"/>
        <c:showVertBorder val="1"/>
        <c:showOutline val="1"/>
        <c:showKeys val="1"/>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en-US"/>
          </a:p>
        </c:txPr>
      </c:dTable>
    </c:plotArea>
    <c:plotVisOnly val="1"/>
    <c:dispBlanksAs val="gap"/>
    <c:showDLblsOverMax val="0"/>
  </c:chart>
  <c:spPr>
    <a:solidFill>
      <a:schemeClr val="accent4">
        <a:lumMod val="20000"/>
        <a:lumOff val="80000"/>
      </a:schemeClr>
    </a:solidFill>
  </c:spPr>
  <c:txPr>
    <a:bodyPr/>
    <a:lstStyle/>
    <a:p>
      <a:pPr>
        <a:defRPr lang="zh-CN"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r>
              <a:rPr lang="en-US" dirty="0"/>
              <a:t>Profit Margin</a:t>
            </a:r>
          </a:p>
        </c:rich>
      </c:tx>
      <c:layout>
        <c:manualLayout>
          <c:xMode val="edge"/>
          <c:yMode val="edge"/>
          <c:x val="0.33024085543162002"/>
          <c:y val="2.0440389350968501E-2"/>
        </c:manualLayout>
      </c:layout>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Profit</c:v>
                </c:pt>
              </c:strCache>
            </c:strRef>
          </c:cat>
          <c:val>
            <c:numRef>
              <c:f>Sheet1!$B$2</c:f>
              <c:numCache>
                <c:formatCode>0.00%</c:formatCode>
                <c:ptCount val="1"/>
                <c:pt idx="0">
                  <c:v>0.02</c:v>
                </c:pt>
              </c:numCache>
            </c:numRef>
          </c:val>
          <c:extLst>
            <c:ext xmlns:c16="http://schemas.microsoft.com/office/drawing/2014/chart" uri="{C3380CC4-5D6E-409C-BE32-E72D297353CC}">
              <c16:uniqueId val="{00000000-07FA-4DD4-B804-93DECDEFFE9F}"/>
            </c:ext>
          </c:extLst>
        </c:ser>
        <c:ser>
          <c:idx val="1"/>
          <c:order val="1"/>
          <c:tx>
            <c:strRef>
              <c:f>Sheet1!$C$1</c:f>
              <c:strCache>
                <c:ptCount val="1"/>
                <c:pt idx="0">
                  <c:v>Shell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Profit</c:v>
                </c:pt>
              </c:strCache>
            </c:strRef>
          </c:cat>
          <c:val>
            <c:numRef>
              <c:f>Sheet1!$C$2</c:f>
              <c:numCache>
                <c:formatCode>0.00%</c:formatCode>
                <c:ptCount val="1"/>
                <c:pt idx="0">
                  <c:v>3.5299999999999998E-2</c:v>
                </c:pt>
              </c:numCache>
            </c:numRef>
          </c:val>
          <c:extLst>
            <c:ext xmlns:c16="http://schemas.microsoft.com/office/drawing/2014/chart" uri="{C3380CC4-5D6E-409C-BE32-E72D297353CC}">
              <c16:uniqueId val="{00000001-07FA-4DD4-B804-93DECDEFFE9F}"/>
            </c:ext>
          </c:extLst>
        </c:ser>
        <c:dLbls>
          <c:showLegendKey val="0"/>
          <c:showVal val="1"/>
          <c:showCatName val="0"/>
          <c:showSerName val="0"/>
          <c:showPercent val="0"/>
          <c:showBubbleSize val="0"/>
        </c:dLbls>
        <c:gapWidth val="219"/>
        <c:axId val="-729847856"/>
        <c:axId val="-1167172528"/>
      </c:barChart>
      <c:catAx>
        <c:axId val="-729847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en-US"/>
          </a:p>
        </c:txPr>
        <c:crossAx val="-1167172528"/>
        <c:crosses val="autoZero"/>
        <c:auto val="1"/>
        <c:lblAlgn val="ctr"/>
        <c:lblOffset val="100"/>
        <c:noMultiLvlLbl val="0"/>
      </c:catAx>
      <c:valAx>
        <c:axId val="-116717252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en-US"/>
          </a:p>
        </c:txPr>
        <c:crossAx val="-7298478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accent4">
        <a:lumMod val="20000"/>
        <a:lumOff val="80000"/>
      </a:schemeClr>
    </a:solidFill>
    <a:ln>
      <a:noFill/>
    </a:ln>
    <a:effectLst/>
  </c:spPr>
  <c:txPr>
    <a:bodyPr/>
    <a:lstStyle/>
    <a:p>
      <a:pPr>
        <a:defRPr lang="zh-CN"/>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0148863967762"/>
          <c:y val="5.5660615916093503E-2"/>
          <c:w val="0.67267168527011101"/>
          <c:h val="0.784454944947234"/>
        </c:manualLayout>
      </c:layout>
      <c:barChart>
        <c:barDir val="col"/>
        <c:grouping val="clustered"/>
        <c:varyColors val="0"/>
        <c:ser>
          <c:idx val="0"/>
          <c:order val="0"/>
          <c:tx>
            <c:strRef>
              <c:f>Sheet1!$B$1</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Return of Assets</c:v>
                </c:pt>
              </c:strCache>
            </c:strRef>
          </c:cat>
          <c:val>
            <c:numRef>
              <c:f>Sheet1!$B$2</c:f>
              <c:numCache>
                <c:formatCode>0.00%</c:formatCode>
                <c:ptCount val="1"/>
                <c:pt idx="0">
                  <c:v>2.2200000000000001E-2</c:v>
                </c:pt>
              </c:numCache>
            </c:numRef>
          </c:val>
          <c:extLst>
            <c:ext xmlns:c16="http://schemas.microsoft.com/office/drawing/2014/chart" uri="{C3380CC4-5D6E-409C-BE32-E72D297353CC}">
              <c16:uniqueId val="{00000000-EC5E-4C21-997A-A57C45C581D7}"/>
            </c:ext>
          </c:extLst>
        </c:ser>
        <c:ser>
          <c:idx val="1"/>
          <c:order val="1"/>
          <c:tx>
            <c:strRef>
              <c:f>Sheet1!$C$1</c:f>
              <c:strCache>
                <c:ptCount val="1"/>
                <c:pt idx="0">
                  <c:v>Shell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Return of Assets</c:v>
                </c:pt>
              </c:strCache>
            </c:strRef>
          </c:cat>
          <c:val>
            <c:numRef>
              <c:f>Sheet1!$C$2</c:f>
              <c:numCache>
                <c:formatCode>0.00%</c:formatCode>
                <c:ptCount val="1"/>
                <c:pt idx="0">
                  <c:v>4.8099999999999997E-2</c:v>
                </c:pt>
              </c:numCache>
            </c:numRef>
          </c:val>
          <c:extLst>
            <c:ext xmlns:c16="http://schemas.microsoft.com/office/drawing/2014/chart" uri="{C3380CC4-5D6E-409C-BE32-E72D297353CC}">
              <c16:uniqueId val="{00000001-EC5E-4C21-997A-A57C45C581D7}"/>
            </c:ext>
          </c:extLst>
        </c:ser>
        <c:dLbls>
          <c:showLegendKey val="0"/>
          <c:showVal val="1"/>
          <c:showCatName val="0"/>
          <c:showSerName val="0"/>
          <c:showPercent val="0"/>
          <c:showBubbleSize val="0"/>
        </c:dLbls>
        <c:gapWidth val="219"/>
        <c:axId val="-730790048"/>
        <c:axId val="-1167251424"/>
      </c:barChart>
      <c:catAx>
        <c:axId val="-730790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en-US"/>
          </a:p>
        </c:txPr>
        <c:crossAx val="-1167251424"/>
        <c:crosses val="autoZero"/>
        <c:auto val="1"/>
        <c:lblAlgn val="ctr"/>
        <c:lblOffset val="100"/>
        <c:noMultiLvlLbl val="0"/>
      </c:catAx>
      <c:valAx>
        <c:axId val="-1167251424"/>
        <c:scaling>
          <c:orientation val="minMax"/>
          <c:max val="0.05"/>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en-US"/>
          </a:p>
        </c:txPr>
        <c:crossAx val="-730790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accent4">
        <a:lumMod val="20000"/>
        <a:lumOff val="80000"/>
      </a:schemeClr>
    </a:solidFill>
    <a:ln>
      <a:noFill/>
    </a:ln>
    <a:effectLst/>
  </c:spPr>
  <c:txPr>
    <a:bodyPr/>
    <a:lstStyle/>
    <a:p>
      <a:pPr>
        <a:defRPr lang="zh-CN"/>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7898211498372599"/>
          <c:y val="8.2406418152649194E-2"/>
          <c:w val="0.67171666017904397"/>
          <c:h val="0.82869416121154005"/>
        </c:manualLayout>
      </c:layout>
      <c:barChart>
        <c:barDir val="col"/>
        <c:grouping val="clustered"/>
        <c:varyColors val="0"/>
        <c:ser>
          <c:idx val="0"/>
          <c:order val="0"/>
          <c:tx>
            <c:strRef>
              <c:f>Sheet1!$B$1</c:f>
              <c:strCache>
                <c:ptCount val="1"/>
                <c:pt idx="0">
                  <c:v>Total</c:v>
                </c:pt>
              </c:strCache>
            </c:strRef>
          </c:tx>
          <c:invertIfNegative val="0"/>
          <c:dLbls>
            <c:dLbl>
              <c:idx val="0"/>
              <c:dLblPos val="outEnd"/>
              <c:showLegendKey val="0"/>
              <c:showVal val="1"/>
              <c:showCatName val="0"/>
              <c:showSerName val="0"/>
              <c:showPercent val="0"/>
              <c:showBubbleSize val="0"/>
              <c:extLst>
                <c:ext xmlns:c15="http://schemas.microsoft.com/office/drawing/2012/chart" uri="{CE6537A1-D6FC-4f65-9D91-7224C49458BB}">
                  <c15:layout>
                    <c:manualLayout>
                      <c:w val="0.28372687028204779"/>
                      <c:h val="7.9508930242237069E-2"/>
                    </c:manualLayout>
                  </c15:layout>
                </c:ext>
                <c:ext xmlns:c16="http://schemas.microsoft.com/office/drawing/2014/chart" uri="{C3380CC4-5D6E-409C-BE32-E72D297353CC}">
                  <c16:uniqueId val="{00000002-681E-4716-B996-B10D9AD3C949}"/>
                </c:ext>
              </c:extLst>
            </c:dLbl>
            <c:spPr>
              <a:noFill/>
              <a:ln>
                <a:noFill/>
              </a:ln>
              <a:effectLst/>
            </c:spPr>
            <c:txPr>
              <a:bodyPr rot="0" spcFirstLastPara="0" vertOverflow="ellipsis" vert="horz" wrap="square" lIns="38100" tIns="19050" rIns="38100" bIns="19050" anchor="ctr" anchorCtr="1"/>
              <a:lstStyle/>
              <a:p>
                <a:pPr>
                  <a:defRPr lang="zh-CN" sz="18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 EPS </c:v>
                </c:pt>
              </c:strCache>
            </c:strRef>
          </c:cat>
          <c:val>
            <c:numRef>
              <c:f>Sheet1!$B$2</c:f>
              <c:numCache>
                <c:formatCode>"$"#,##0.00;[Red]\-"$"#,##0.00</c:formatCode>
                <c:ptCount val="1"/>
                <c:pt idx="0">
                  <c:v>2.16</c:v>
                </c:pt>
              </c:numCache>
            </c:numRef>
          </c:val>
          <c:extLst>
            <c:ext xmlns:c16="http://schemas.microsoft.com/office/drawing/2014/chart" uri="{C3380CC4-5D6E-409C-BE32-E72D297353CC}">
              <c16:uniqueId val="{00000000-681E-4716-B996-B10D9AD3C949}"/>
            </c:ext>
          </c:extLst>
        </c:ser>
        <c:ser>
          <c:idx val="1"/>
          <c:order val="1"/>
          <c:tx>
            <c:strRef>
              <c:f>Sheet1!$C$1</c:f>
              <c:strCache>
                <c:ptCount val="1"/>
                <c:pt idx="0">
                  <c:v>Shell</c:v>
                </c:pt>
              </c:strCache>
            </c:strRef>
          </c:tx>
          <c:invertIfNegative val="0"/>
          <c:dLbls>
            <c:dLbl>
              <c:idx val="0"/>
              <c:dLblPos val="outEnd"/>
              <c:showLegendKey val="0"/>
              <c:showVal val="1"/>
              <c:showCatName val="0"/>
              <c:showSerName val="0"/>
              <c:showPercent val="0"/>
              <c:showBubbleSize val="0"/>
              <c:extLst>
                <c:ext xmlns:c15="http://schemas.microsoft.com/office/drawing/2012/chart" uri="{CE6537A1-D6FC-4f65-9D91-7224C49458BB}">
                  <c15:layout>
                    <c:manualLayout>
                      <c:w val="0.22158393874342655"/>
                      <c:h val="8.4486015077431864E-2"/>
                    </c:manualLayout>
                  </c15:layout>
                </c:ext>
                <c:ext xmlns:c16="http://schemas.microsoft.com/office/drawing/2014/chart" uri="{C3380CC4-5D6E-409C-BE32-E72D297353CC}">
                  <c16:uniqueId val="{00000003-681E-4716-B996-B10D9AD3C949}"/>
                </c:ext>
              </c:extLst>
            </c:dLbl>
            <c:spPr>
              <a:noFill/>
              <a:ln>
                <a:noFill/>
              </a:ln>
              <a:effectLst/>
            </c:spPr>
            <c:txPr>
              <a:bodyPr rot="0" spcFirstLastPara="0" vertOverflow="ellipsis" vert="horz" wrap="square" lIns="38100" tIns="19050" rIns="38100" bIns="19050" anchor="ctr" anchorCtr="1"/>
              <a:lstStyle/>
              <a:p>
                <a:pPr>
                  <a:defRPr lang="zh-CN" sz="18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 EPS </c:v>
                </c:pt>
              </c:strCache>
            </c:strRef>
          </c:cat>
          <c:val>
            <c:numRef>
              <c:f>Sheet1!$C$2</c:f>
              <c:numCache>
                <c:formatCode>"$"#,##0.00;[Red]\-"$"#,##0.00</c:formatCode>
                <c:ptCount val="1"/>
                <c:pt idx="0">
                  <c:v>0.31</c:v>
                </c:pt>
              </c:numCache>
            </c:numRef>
          </c:val>
          <c:extLst>
            <c:ext xmlns:c16="http://schemas.microsoft.com/office/drawing/2014/chart" uri="{C3380CC4-5D6E-409C-BE32-E72D297353CC}">
              <c16:uniqueId val="{00000001-681E-4716-B996-B10D9AD3C949}"/>
            </c:ext>
          </c:extLst>
        </c:ser>
        <c:dLbls>
          <c:showLegendKey val="0"/>
          <c:showVal val="1"/>
          <c:showCatName val="0"/>
          <c:showSerName val="0"/>
          <c:showPercent val="0"/>
          <c:showBubbleSize val="0"/>
        </c:dLbls>
        <c:gapWidth val="150"/>
        <c:axId val="-1169106016"/>
        <c:axId val="-730208048"/>
      </c:barChart>
      <c:catAx>
        <c:axId val="-1169106016"/>
        <c:scaling>
          <c:orientation val="minMax"/>
        </c:scaling>
        <c:delete val="0"/>
        <c:axPos val="b"/>
        <c:numFmt formatCode="General" sourceLinked="0"/>
        <c:majorTickMark val="none"/>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en-US"/>
          </a:p>
        </c:txPr>
        <c:crossAx val="-730208048"/>
        <c:crosses val="autoZero"/>
        <c:auto val="1"/>
        <c:lblAlgn val="ctr"/>
        <c:lblOffset val="100"/>
        <c:noMultiLvlLbl val="0"/>
      </c:catAx>
      <c:valAx>
        <c:axId val="-730208048"/>
        <c:scaling>
          <c:orientation val="minMax"/>
          <c:min val="0"/>
        </c:scaling>
        <c:delete val="0"/>
        <c:axPos val="l"/>
        <c:majorGridlines/>
        <c:numFmt formatCode="&quot;$&quot;#,##0.00;[Red]\-&quot;$&quot;#,##0.00" sourceLinked="1"/>
        <c:majorTickMark val="none"/>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en-US"/>
          </a:p>
        </c:txPr>
        <c:crossAx val="-1169106016"/>
        <c:crosses val="autoZero"/>
        <c:crossBetween val="between"/>
      </c:valAx>
      <c:dTable>
        <c:showHorzBorder val="1"/>
        <c:showVertBorder val="1"/>
        <c:showOutline val="1"/>
        <c:showKeys val="1"/>
        <c:txPr>
          <a:bodyPr rot="0" spcFirstLastPara="0" vertOverflow="ellipsis" vert="horz" wrap="square" anchor="ctr" anchorCtr="1"/>
          <a:lstStyle/>
          <a:p>
            <a:pPr rtl="0">
              <a:defRPr lang="zh-CN" sz="1800" b="0" i="0" u="none" strike="noStrike" kern="1200" baseline="0">
                <a:solidFill>
                  <a:schemeClr val="tx1"/>
                </a:solidFill>
                <a:latin typeface="+mn-lt"/>
                <a:ea typeface="+mn-ea"/>
                <a:cs typeface="+mn-cs"/>
              </a:defRPr>
            </a:pPr>
            <a:endParaRPr lang="en-US"/>
          </a:p>
        </c:txPr>
      </c:dTable>
    </c:plotArea>
    <c:plotVisOnly val="1"/>
    <c:dispBlanksAs val="gap"/>
    <c:showDLblsOverMax val="0"/>
  </c:chart>
  <c:spPr>
    <a:solidFill>
      <a:srgbClr val="FFC000">
        <a:lumMod val="20000"/>
        <a:lumOff val="80000"/>
      </a:srgbClr>
    </a:solidFill>
  </c:spPr>
  <c:txPr>
    <a:bodyPr/>
    <a:lstStyle/>
    <a:p>
      <a:pPr>
        <a:defRPr lang="zh-CN" sz="1800"/>
      </a:pPr>
      <a:endParaRPr lang="en-US"/>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r>
              <a:rPr lang="en-US" dirty="0"/>
              <a:t>Profit Margin</a:t>
            </a:r>
          </a:p>
        </c:rich>
      </c:tx>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Profit</c:v>
                </c:pt>
              </c:strCache>
            </c:strRef>
          </c:cat>
          <c:val>
            <c:numRef>
              <c:f>Sheet1!$B$2</c:f>
              <c:numCache>
                <c:formatCode>0.00%</c:formatCode>
                <c:ptCount val="1"/>
                <c:pt idx="0">
                  <c:v>3.5499999999999997E-2</c:v>
                </c:pt>
              </c:numCache>
            </c:numRef>
          </c:val>
          <c:extLst>
            <c:ext xmlns:c16="http://schemas.microsoft.com/office/drawing/2014/chart" uri="{C3380CC4-5D6E-409C-BE32-E72D297353CC}">
              <c16:uniqueId val="{00000000-C586-4CCC-8A23-165E44D94CB3}"/>
            </c:ext>
          </c:extLst>
        </c:ser>
        <c:ser>
          <c:idx val="1"/>
          <c:order val="1"/>
          <c:tx>
            <c:strRef>
              <c:f>Sheet1!$C$1</c:f>
              <c:strCache>
                <c:ptCount val="1"/>
                <c:pt idx="0">
                  <c:v>Shell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Profit</c:v>
                </c:pt>
              </c:strCache>
            </c:strRef>
          </c:cat>
          <c:val>
            <c:numRef>
              <c:f>Sheet1!$C$2</c:f>
              <c:numCache>
                <c:formatCode>0.00%</c:formatCode>
                <c:ptCount val="1"/>
                <c:pt idx="0">
                  <c:v>7.3000000000000001E-3</c:v>
                </c:pt>
              </c:numCache>
            </c:numRef>
          </c:val>
          <c:extLst>
            <c:ext xmlns:c16="http://schemas.microsoft.com/office/drawing/2014/chart" uri="{C3380CC4-5D6E-409C-BE32-E72D297353CC}">
              <c16:uniqueId val="{00000001-C586-4CCC-8A23-165E44D94CB3}"/>
            </c:ext>
          </c:extLst>
        </c:ser>
        <c:dLbls>
          <c:showLegendKey val="0"/>
          <c:showVal val="1"/>
          <c:showCatName val="0"/>
          <c:showSerName val="0"/>
          <c:showPercent val="0"/>
          <c:showBubbleSize val="0"/>
        </c:dLbls>
        <c:gapWidth val="219"/>
        <c:axId val="-783463648"/>
        <c:axId val="-826792480"/>
      </c:barChart>
      <c:catAx>
        <c:axId val="-783463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en-US"/>
          </a:p>
        </c:txPr>
        <c:crossAx val="-826792480"/>
        <c:crosses val="autoZero"/>
        <c:auto val="1"/>
        <c:lblAlgn val="ctr"/>
        <c:lblOffset val="100"/>
        <c:noMultiLvlLbl val="0"/>
      </c:catAx>
      <c:valAx>
        <c:axId val="-82679248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en-US"/>
          </a:p>
        </c:txPr>
        <c:crossAx val="-7834636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accent4">
        <a:lumMod val="20000"/>
        <a:lumOff val="80000"/>
      </a:schemeClr>
    </a:solidFill>
    <a:ln>
      <a:noFill/>
    </a:ln>
    <a:effectLst/>
  </c:spPr>
  <c:txPr>
    <a:bodyPr/>
    <a:lstStyle/>
    <a:p>
      <a:pPr>
        <a:defRPr lang="zh-CN"/>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Return of Assets</c:v>
                </c:pt>
              </c:strCache>
            </c:strRef>
          </c:cat>
          <c:val>
            <c:numRef>
              <c:f>Sheet1!$B$2</c:f>
              <c:numCache>
                <c:formatCode>0.00%</c:formatCode>
                <c:ptCount val="1"/>
                <c:pt idx="0">
                  <c:v>2.6200000000000001E-2</c:v>
                </c:pt>
              </c:numCache>
            </c:numRef>
          </c:val>
          <c:extLst>
            <c:ext xmlns:c16="http://schemas.microsoft.com/office/drawing/2014/chart" uri="{C3380CC4-5D6E-409C-BE32-E72D297353CC}">
              <c16:uniqueId val="{00000000-D7BB-4601-A7EB-263DAF1EC091}"/>
            </c:ext>
          </c:extLst>
        </c:ser>
        <c:ser>
          <c:idx val="1"/>
          <c:order val="1"/>
          <c:tx>
            <c:strRef>
              <c:f>Sheet1!$C$1</c:f>
              <c:strCache>
                <c:ptCount val="1"/>
                <c:pt idx="0">
                  <c:v>Shell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Return of Assets</c:v>
                </c:pt>
              </c:strCache>
            </c:strRef>
          </c:cat>
          <c:val>
            <c:numRef>
              <c:f>Sheet1!$C$2</c:f>
              <c:numCache>
                <c:formatCode>0.00%</c:formatCode>
                <c:ptCount val="1"/>
                <c:pt idx="0">
                  <c:v>1.0999999999999999E-2</c:v>
                </c:pt>
              </c:numCache>
            </c:numRef>
          </c:val>
          <c:extLst>
            <c:ext xmlns:c16="http://schemas.microsoft.com/office/drawing/2014/chart" uri="{C3380CC4-5D6E-409C-BE32-E72D297353CC}">
              <c16:uniqueId val="{00000001-D7BB-4601-A7EB-263DAF1EC091}"/>
            </c:ext>
          </c:extLst>
        </c:ser>
        <c:dLbls>
          <c:showLegendKey val="0"/>
          <c:showVal val="1"/>
          <c:showCatName val="0"/>
          <c:showSerName val="0"/>
          <c:showPercent val="0"/>
          <c:showBubbleSize val="0"/>
        </c:dLbls>
        <c:gapWidth val="219"/>
        <c:axId val="-898331184"/>
        <c:axId val="-898324240"/>
      </c:barChart>
      <c:catAx>
        <c:axId val="-898331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en-US"/>
          </a:p>
        </c:txPr>
        <c:crossAx val="-898324240"/>
        <c:crosses val="autoZero"/>
        <c:auto val="1"/>
        <c:lblAlgn val="ctr"/>
        <c:lblOffset val="100"/>
        <c:noMultiLvlLbl val="0"/>
      </c:catAx>
      <c:valAx>
        <c:axId val="-898324240"/>
        <c:scaling>
          <c:orientation val="minMax"/>
          <c:max val="0.05"/>
        </c:scaling>
        <c:delete val="0"/>
        <c:axPos val="l"/>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en-US"/>
          </a:p>
        </c:txPr>
        <c:crossAx val="-8983311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accent4">
        <a:lumMod val="20000"/>
        <a:lumOff val="80000"/>
      </a:schemeClr>
    </a:solidFill>
    <a:ln>
      <a:noFill/>
    </a:ln>
    <a:effectLst/>
  </c:spPr>
  <c:txPr>
    <a:bodyPr/>
    <a:lstStyle/>
    <a:p>
      <a:pPr>
        <a:defRPr lang="zh-CN"/>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Account Receivable Turnover</c:v>
                </c:pt>
                <c:pt idx="1">
                  <c:v>Current Ratio</c:v>
                </c:pt>
                <c:pt idx="2">
                  <c:v>Total Assets Ratio</c:v>
                </c:pt>
              </c:strCache>
            </c:strRef>
          </c:cat>
          <c:val>
            <c:numRef>
              <c:f>Sheet1!$B$2:$B$4</c:f>
              <c:numCache>
                <c:formatCode>General</c:formatCode>
                <c:ptCount val="3"/>
                <c:pt idx="0">
                  <c:v>0.16</c:v>
                </c:pt>
                <c:pt idx="1">
                  <c:v>1.45</c:v>
                </c:pt>
                <c:pt idx="2">
                  <c:v>1.81</c:v>
                </c:pt>
              </c:numCache>
            </c:numRef>
          </c:val>
          <c:extLst>
            <c:ext xmlns:c16="http://schemas.microsoft.com/office/drawing/2014/chart" uri="{C3380CC4-5D6E-409C-BE32-E72D297353CC}">
              <c16:uniqueId val="{00000000-BEAB-4991-974B-EE46A153237D}"/>
            </c:ext>
          </c:extLst>
        </c:ser>
        <c:ser>
          <c:idx val="1"/>
          <c:order val="1"/>
          <c:tx>
            <c:strRef>
              <c:f>Sheet1!$C$1</c:f>
              <c:strCache>
                <c:ptCount val="1"/>
                <c:pt idx="0">
                  <c:v>Shell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Account Receivable Turnover</c:v>
                </c:pt>
                <c:pt idx="1">
                  <c:v>Current Ratio</c:v>
                </c:pt>
                <c:pt idx="2">
                  <c:v>Total Assets Ratio</c:v>
                </c:pt>
              </c:strCache>
            </c:strRef>
          </c:cat>
          <c:val>
            <c:numRef>
              <c:f>Sheet1!$C$2:$C$4</c:f>
              <c:numCache>
                <c:formatCode>General</c:formatCode>
                <c:ptCount val="3"/>
                <c:pt idx="0">
                  <c:v>0.08</c:v>
                </c:pt>
                <c:pt idx="1">
                  <c:v>1.1599999999999999</c:v>
                </c:pt>
                <c:pt idx="2">
                  <c:v>1.49</c:v>
                </c:pt>
              </c:numCache>
            </c:numRef>
          </c:val>
          <c:extLst>
            <c:ext xmlns:c16="http://schemas.microsoft.com/office/drawing/2014/chart" uri="{C3380CC4-5D6E-409C-BE32-E72D297353CC}">
              <c16:uniqueId val="{00000001-BEAB-4991-974B-EE46A153237D}"/>
            </c:ext>
          </c:extLst>
        </c:ser>
        <c:dLbls>
          <c:showLegendKey val="0"/>
          <c:showVal val="1"/>
          <c:showCatName val="0"/>
          <c:showSerName val="0"/>
          <c:showPercent val="0"/>
          <c:showBubbleSize val="0"/>
        </c:dLbls>
        <c:gapWidth val="219"/>
        <c:axId val="-732657200"/>
        <c:axId val="-732655424"/>
      </c:barChart>
      <c:catAx>
        <c:axId val="-732657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en-US"/>
          </a:p>
        </c:txPr>
        <c:crossAx val="-732655424"/>
        <c:crosses val="autoZero"/>
        <c:auto val="1"/>
        <c:lblAlgn val="ctr"/>
        <c:lblOffset val="100"/>
        <c:noMultiLvlLbl val="0"/>
      </c:catAx>
      <c:valAx>
        <c:axId val="-732655424"/>
        <c:scaling>
          <c:orientation val="minMax"/>
          <c:max val="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en-US"/>
          </a:p>
        </c:txPr>
        <c:crossAx val="-732657200"/>
        <c:crosses val="autoZero"/>
        <c:crossBetween val="between"/>
      </c:valAx>
      <c:spPr>
        <a:solidFill>
          <a:schemeClr val="accent4">
            <a:lumMod val="20000"/>
            <a:lumOff val="80000"/>
          </a:schemeClr>
        </a:solid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accent4">
        <a:lumMod val="20000"/>
        <a:lumOff val="80000"/>
      </a:schemeClr>
    </a:solidFill>
    <a:ln>
      <a:noFill/>
    </a:ln>
    <a:effectLst/>
  </c:spPr>
  <c:txPr>
    <a:bodyPr/>
    <a:lstStyle/>
    <a:p>
      <a:pPr>
        <a:defRPr lang="zh-CN"/>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62298246506087E-2"/>
          <c:y val="0.218416058651033"/>
          <c:w val="0.94531999084754603"/>
          <c:h val="0.76534089406967898"/>
        </c:manualLayout>
      </c:layout>
      <c:barChart>
        <c:barDir val="col"/>
        <c:grouping val="clustered"/>
        <c:varyColors val="0"/>
        <c:ser>
          <c:idx val="0"/>
          <c:order val="0"/>
          <c:tx>
            <c:strRef>
              <c:f>Sheet1!$B$1</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Account Receivable Turnover</c:v>
                </c:pt>
                <c:pt idx="1">
                  <c:v>Current Ratio</c:v>
                </c:pt>
                <c:pt idx="2">
                  <c:v>Total Asset Ratio</c:v>
                </c:pt>
              </c:strCache>
            </c:strRef>
          </c:cat>
          <c:val>
            <c:numRef>
              <c:f>Sheet1!$B$2:$B$4</c:f>
              <c:numCache>
                <c:formatCode>General</c:formatCode>
                <c:ptCount val="3"/>
                <c:pt idx="0">
                  <c:v>0.11</c:v>
                </c:pt>
                <c:pt idx="1">
                  <c:v>1.38</c:v>
                </c:pt>
                <c:pt idx="2">
                  <c:v>0.63</c:v>
                </c:pt>
              </c:numCache>
            </c:numRef>
          </c:val>
          <c:extLst>
            <c:ext xmlns:c16="http://schemas.microsoft.com/office/drawing/2014/chart" uri="{C3380CC4-5D6E-409C-BE32-E72D297353CC}">
              <c16:uniqueId val="{00000000-BCE4-401B-B9FF-DBF9D5D0EF78}"/>
            </c:ext>
          </c:extLst>
        </c:ser>
        <c:ser>
          <c:idx val="1"/>
          <c:order val="1"/>
          <c:tx>
            <c:strRef>
              <c:f>Sheet1!$C$1</c:f>
              <c:strCache>
                <c:ptCount val="1"/>
                <c:pt idx="0">
                  <c:v>Shell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Account Receivable Turnover</c:v>
                </c:pt>
                <c:pt idx="1">
                  <c:v>Current Ratio</c:v>
                </c:pt>
                <c:pt idx="2">
                  <c:v>Total Asset Ratio</c:v>
                </c:pt>
              </c:strCache>
            </c:strRef>
          </c:cat>
          <c:val>
            <c:numRef>
              <c:f>Sheet1!$C$2:$C$4</c:f>
              <c:numCache>
                <c:formatCode>General</c:formatCode>
                <c:ptCount val="3"/>
                <c:pt idx="0">
                  <c:v>0.05</c:v>
                </c:pt>
                <c:pt idx="1">
                  <c:v>1.32</c:v>
                </c:pt>
                <c:pt idx="2">
                  <c:v>1.24</c:v>
                </c:pt>
              </c:numCache>
            </c:numRef>
          </c:val>
          <c:extLst>
            <c:ext xmlns:c16="http://schemas.microsoft.com/office/drawing/2014/chart" uri="{C3380CC4-5D6E-409C-BE32-E72D297353CC}">
              <c16:uniqueId val="{00000001-BCE4-401B-B9FF-DBF9D5D0EF78}"/>
            </c:ext>
          </c:extLst>
        </c:ser>
        <c:dLbls>
          <c:showLegendKey val="0"/>
          <c:showVal val="1"/>
          <c:showCatName val="0"/>
          <c:showSerName val="0"/>
          <c:showPercent val="0"/>
          <c:showBubbleSize val="0"/>
        </c:dLbls>
        <c:gapWidth val="219"/>
        <c:axId val="-687154624"/>
        <c:axId val="-687152848"/>
      </c:barChart>
      <c:catAx>
        <c:axId val="-68715462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en-US"/>
          </a:p>
        </c:txPr>
        <c:crossAx val="-687152848"/>
        <c:crosses val="autoZero"/>
        <c:auto val="1"/>
        <c:lblAlgn val="ctr"/>
        <c:lblOffset val="100"/>
        <c:noMultiLvlLbl val="0"/>
      </c:catAx>
      <c:valAx>
        <c:axId val="-687152848"/>
        <c:scaling>
          <c:orientation val="minMax"/>
          <c:max val="2"/>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en-US"/>
          </a:p>
        </c:txPr>
        <c:crossAx val="-6871546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accent4">
        <a:lumMod val="20000"/>
        <a:lumOff val="80000"/>
      </a:schemeClr>
    </a:solidFill>
    <a:ln>
      <a:noFill/>
    </a:ln>
    <a:effectLst/>
  </c:spPr>
  <c:txPr>
    <a:bodyPr/>
    <a:lstStyle/>
    <a:p>
      <a:pPr>
        <a:defRPr lang="zh-CN"/>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2017/3/12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2017/3/12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2017/3/12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2017/3/12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2017/3/12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2017/3/12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2017/3/12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slide" Target="slide18.xml"/><Relationship Id="rId5" Type="http://schemas.microsoft.com/office/2007/relationships/hdphoto" Target="../media/hdphoto1.wdp"/><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slide" Target="slide18.xml"/><Relationship Id="rId3" Type="http://schemas.microsoft.com/office/2007/relationships/hdphoto" Target="../media/hdphoto1.wdp"/><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slide" Target="slide18.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slide" Target="slide18.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slide" Target="slide18.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slide" Target="slide18.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slide" Target="slide18.xml"/><Relationship Id="rId5" Type="http://schemas.microsoft.com/office/2007/relationships/hdphoto" Target="../media/hdphoto2.wdp"/><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slide" Target="slide15.xml"/><Relationship Id="rId7" Type="http://schemas.openxmlformats.org/officeDocument/2006/relationships/slide" Target="slide1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7.xml"/><Relationship Id="rId4" Type="http://schemas.openxmlformats.org/officeDocument/2006/relationships/slide" Target="slide5.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image" Target="../media/image5.jpe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image" Target="../media/image6.jpe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slide" Target="slide18.xml"/><Relationship Id="rId7" Type="http://schemas.openxmlformats.org/officeDocument/2006/relationships/image" Target="../media/image3.png"/><Relationship Id="rId2" Type="http://schemas.openxmlformats.org/officeDocument/2006/relationships/chart" Target="../charts/chart1.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chart" Target="../charts/chart2.xml"/><Relationship Id="rId9" Type="http://schemas.openxmlformats.org/officeDocument/2006/relationships/chart" Target="../charts/chart3.xml"/></Relationships>
</file>

<file path=ppt/slides/_rels/slide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 Target="slide18.xml"/><Relationship Id="rId7" Type="http://schemas.openxmlformats.org/officeDocument/2006/relationships/image" Target="../media/image2.png"/><Relationship Id="rId2" Type="http://schemas.openxmlformats.org/officeDocument/2006/relationships/chart" Target="../charts/chart4.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3.png"/><Relationship Id="rId4" Type="http://schemas.openxmlformats.org/officeDocument/2006/relationships/chart" Target="../charts/chart5.xml"/><Relationship Id="rId9" Type="http://schemas.openxmlformats.org/officeDocument/2006/relationships/chart" Target="../charts/char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slide" Target="slide18.xml"/><Relationship Id="rId2" Type="http://schemas.openxmlformats.org/officeDocument/2006/relationships/chart" Target="../charts/chart7.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slide" Target="slide18.xml"/><Relationship Id="rId2" Type="http://schemas.openxmlformats.org/officeDocument/2006/relationships/chart" Target="../charts/chart8.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slide" Target="slide18.xml"/><Relationship Id="rId5" Type="http://schemas.microsoft.com/office/2007/relationships/hdphoto" Target="../media/hdphoto2.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9658349" cy="2434339"/>
          </a:xfrm>
          <a:solidFill>
            <a:schemeClr val="accent4">
              <a:lumMod val="20000"/>
              <a:lumOff val="80000"/>
            </a:schemeClr>
          </a:solidFill>
        </p:spPr>
        <p:txBody>
          <a:bodyPr/>
          <a:lstStyle/>
          <a:p>
            <a:pPr algn="ctr"/>
            <a:r>
              <a:rPr lang="en-US" altLang="zh-CN" sz="8000" dirty="0">
                <a:ln w="12700" cmpd="sng">
                  <a:solidFill>
                    <a:schemeClr val="accent4"/>
                  </a:solidFill>
                  <a:prstDash val="solid"/>
                </a:ln>
                <a:solidFill>
                  <a:schemeClr val="accent2"/>
                </a:solidFill>
                <a:effectLst/>
              </a:rPr>
              <a:t>Shell</a:t>
            </a:r>
            <a:r>
              <a:rPr lang="en-US" altLang="zh-CN" sz="60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 </a:t>
            </a:r>
            <a:r>
              <a:rPr lang="en-US" altLang="zh-CN" sz="8000" dirty="0">
                <a:ln w="12700" cmpd="sng">
                  <a:solidFill>
                    <a:schemeClr val="accent4"/>
                  </a:solidFill>
                  <a:prstDash val="solid"/>
                </a:ln>
              </a:rPr>
              <a:t>VS </a:t>
            </a:r>
            <a:r>
              <a:rPr lang="en-US" altLang="zh-CN" sz="8000" dirty="0">
                <a:ln w="12700" cmpd="sng">
                  <a:solidFill>
                    <a:schemeClr val="accent4"/>
                  </a:solidFill>
                  <a:prstDash val="solid"/>
                </a:ln>
                <a:solidFill>
                  <a:schemeClr val="accent5"/>
                </a:solidFill>
              </a:rPr>
              <a:t>Total</a:t>
            </a:r>
            <a:endParaRPr lang="en-US" altLang="zh-CN" sz="6600" dirty="0">
              <a:ln w="12700" cmpd="sng">
                <a:solidFill>
                  <a:schemeClr val="accent4"/>
                </a:solidFill>
                <a:prstDash val="solid"/>
              </a:ln>
              <a:solidFill>
                <a:schemeClr val="accent5"/>
              </a:solidFill>
              <a:effectLst/>
            </a:endParaRPr>
          </a:p>
        </p:txBody>
      </p:sp>
      <p:pic>
        <p:nvPicPr>
          <p:cNvPr id="4" name="图片 3" descr="3DTNI23P)]2THPHTZQK8WKF"/>
          <p:cNvPicPr>
            <a:picLocks noChangeAspect="1"/>
          </p:cNvPicPr>
          <p:nvPr/>
        </p:nvPicPr>
        <p:blipFill>
          <a:blip r:embed="rId3">
            <a:extLst>
              <a:ext uri="{BEBA8EAE-BF5A-486C-A8C5-ECC9F3942E4B}">
                <a14:imgProps xmlns:a14="http://schemas.microsoft.com/office/drawing/2010/main">
                  <a14:imgLayer r:embed="rId4">
                    <a14:imgEffect>
                      <a14:backgroundRemoval t="19608" b="80392" l="16547" r="90647"/>
                    </a14:imgEffect>
                  </a14:imgLayer>
                </a14:imgProps>
              </a:ext>
            </a:extLst>
          </a:blip>
          <a:srcRect l="14545" t="19584" r="11779" b="19151"/>
          <a:stretch>
            <a:fillRect/>
          </a:stretch>
        </p:blipFill>
        <p:spPr>
          <a:xfrm>
            <a:off x="517566" y="532907"/>
            <a:ext cx="1165795" cy="1066628"/>
          </a:xfrm>
          <a:prstGeom prst="rect">
            <a:avLst/>
          </a:prstGeom>
          <a:ln>
            <a:noFill/>
          </a:ln>
          <a:effectLst>
            <a:outerShdw blurRad="292100" dist="139700" dir="2700000" algn="tl" rotWithShape="0">
              <a:srgbClr val="333333">
                <a:alpha val="65000"/>
              </a:srgbClr>
            </a:outerShdw>
          </a:effectLst>
        </p:spPr>
      </p:pic>
      <p:pic>
        <p:nvPicPr>
          <p:cNvPr id="8" name="图片 7"/>
          <p:cNvPicPr>
            <a:picLocks noChangeAspect="1"/>
          </p:cNvPicPr>
          <p:nvPr/>
        </p:nvPicPr>
        <p:blipFill>
          <a:blip r:embed="rId5">
            <a:extLst>
              <a:ext uri="{BEBA8EAE-BF5A-486C-A8C5-ECC9F3942E4B}">
                <a14:imgProps xmlns:a14="http://schemas.microsoft.com/office/drawing/2010/main">
                  <a14:imgLayer r:embed="rId6">
                    <a14:imgEffect>
                      <a14:backgroundRemoval t="0" b="94273" l="0" r="100000"/>
                    </a14:imgEffect>
                  </a14:imgLayer>
                </a14:imgProps>
              </a:ext>
            </a:extLst>
          </a:blip>
          <a:srcRect l="5806" t="4116" r="6557" b="5749"/>
          <a:stretch>
            <a:fillRect/>
          </a:stretch>
        </p:blipFill>
        <p:spPr>
          <a:xfrm>
            <a:off x="7592413" y="532907"/>
            <a:ext cx="1140461" cy="1128739"/>
          </a:xfrm>
          <a:prstGeom prst="rect">
            <a:avLst/>
          </a:prstGeom>
          <a:ln>
            <a:noFill/>
          </a:ln>
          <a:effectLst/>
        </p:spPr>
      </p:pic>
      <p:sp>
        <p:nvSpPr>
          <p:cNvPr id="12" name="文本框 11"/>
          <p:cNvSpPr txBox="1"/>
          <p:nvPr/>
        </p:nvSpPr>
        <p:spPr>
          <a:xfrm>
            <a:off x="1240382" y="3269142"/>
            <a:ext cx="3526111" cy="156966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400" b="1" dirty="0">
                <a:latin typeface="+mj-lt"/>
                <a:ea typeface="仿宋" panose="02010609060101010101" charset="-122"/>
                <a:sym typeface="+mn-ea"/>
              </a:rPr>
              <a:t>Tiffany Gwyneth </a:t>
            </a:r>
            <a:r>
              <a:rPr lang="en-US" altLang="zh-CN" sz="2400" b="1" dirty="0" err="1">
                <a:latin typeface="+mj-lt"/>
                <a:ea typeface="仿宋" panose="02010609060101010101" charset="-122"/>
                <a:sym typeface="+mn-ea"/>
              </a:rPr>
              <a:t>Tiono</a:t>
            </a:r>
            <a:endParaRPr lang="en-US" altLang="zh-CN" sz="2400" b="1" dirty="0">
              <a:latin typeface="+mj-lt"/>
              <a:ea typeface="仿宋" panose="02010609060101010101" charset="-122"/>
            </a:endParaRPr>
          </a:p>
          <a:p>
            <a:r>
              <a:rPr lang="en-US" altLang="zh-CN" sz="2400" b="1" dirty="0">
                <a:latin typeface="+mj-lt"/>
                <a:ea typeface="仿宋" panose="02010609060101010101" charset="-122"/>
                <a:sym typeface="+mn-ea"/>
              </a:rPr>
              <a:t>Steven Nash</a:t>
            </a:r>
          </a:p>
          <a:p>
            <a:r>
              <a:rPr lang="en-US" altLang="zh-CN" sz="2400" b="1" dirty="0" err="1">
                <a:latin typeface="+mj-lt"/>
                <a:ea typeface="仿宋" panose="02010609060101010101" charset="-122"/>
                <a:sym typeface="+mn-ea"/>
              </a:rPr>
              <a:t>Xiezi</a:t>
            </a:r>
            <a:r>
              <a:rPr lang="en-US" altLang="zh-CN" sz="2400" b="1" dirty="0">
                <a:latin typeface="+mj-lt"/>
                <a:ea typeface="仿宋" panose="02010609060101010101" charset="-122"/>
                <a:sym typeface="+mn-ea"/>
              </a:rPr>
              <a:t> Zhang</a:t>
            </a:r>
          </a:p>
          <a:p>
            <a:r>
              <a:rPr lang="en-US" altLang="zh-CN" sz="2400" b="1" dirty="0">
                <a:latin typeface="+mj-lt"/>
                <a:ea typeface="仿宋" panose="02010609060101010101" charset="-122"/>
                <a:sym typeface="+mn-ea"/>
              </a:rPr>
              <a:t>Xiaoqi Gu</a:t>
            </a:r>
          </a:p>
        </p:txBody>
      </p:sp>
      <p:sp>
        <p:nvSpPr>
          <p:cNvPr id="3" name="文本框 2"/>
          <p:cNvSpPr txBox="1"/>
          <p:nvPr/>
        </p:nvSpPr>
        <p:spPr>
          <a:xfrm>
            <a:off x="1240382" y="2642695"/>
            <a:ext cx="3658887" cy="800219"/>
          </a:xfrm>
          <a:prstGeom prst="rect">
            <a:avLst/>
          </a:prstGeom>
          <a:noFill/>
        </p:spPr>
        <p:txBody>
          <a:bodyPr wrap="none" rtlCol="0">
            <a:spAutoFit/>
          </a:bodyPr>
          <a:lstStyle/>
          <a:p>
            <a:r>
              <a:rPr kumimoji="1" lang="en-US" altLang="zh-CN" sz="2800" dirty="0"/>
              <a:t>ACCT 202 2017 WINTER</a:t>
            </a:r>
          </a:p>
          <a:p>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01320" y="635"/>
            <a:ext cx="10600690" cy="1383030"/>
          </a:xfrm>
        </p:spPr>
        <p:txBody>
          <a:bodyPr/>
          <a:lstStyle/>
          <a:p>
            <a:r>
              <a:rPr lang="en-US" altLang="zh-CN" b="1">
                <a:ln w="9525" cmpd="sng">
                  <a:solidFill>
                    <a:schemeClr val="accent1"/>
                  </a:solidFill>
                  <a:prstDash val="solid"/>
                </a:ln>
                <a:solidFill>
                  <a:srgbClr val="70AD47">
                    <a:tint val="1000"/>
                  </a:srgbClr>
                </a:solidFill>
                <a:effectLst>
                  <a:glow rad="38100">
                    <a:schemeClr val="accent1">
                      <a:alpha val="40000"/>
                    </a:schemeClr>
                  </a:glow>
                </a:effectLst>
                <a:sym typeface="+mn-ea"/>
              </a:rPr>
              <a:t>Investing and Financing Activities</a:t>
            </a:r>
          </a:p>
        </p:txBody>
      </p:sp>
      <p:pic>
        <p:nvPicPr>
          <p:cNvPr id="8" name="内容占位符 7"/>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0" b="94273" l="0" r="100000"/>
                    </a14:imgEffect>
                  </a14:imgLayer>
                </a14:imgProps>
              </a:ext>
            </a:extLst>
          </a:blip>
          <a:srcRect l="5806" t="4116" r="6557" b="5749"/>
          <a:stretch>
            <a:fillRect/>
          </a:stretch>
        </p:blipFill>
        <p:spPr>
          <a:xfrm>
            <a:off x="8793521" y="4433977"/>
            <a:ext cx="1706504" cy="1641907"/>
          </a:xfrm>
          <a:prstGeom prst="rect">
            <a:avLst/>
          </a:prstGeom>
          <a:ln>
            <a:noFill/>
          </a:ln>
          <a:effectLst/>
        </p:spPr>
      </p:pic>
      <p:sp>
        <p:nvSpPr>
          <p:cNvPr id="5" name="文本框 4"/>
          <p:cNvSpPr txBox="1"/>
          <p:nvPr/>
        </p:nvSpPr>
        <p:spPr>
          <a:xfrm>
            <a:off x="401320" y="3991749"/>
            <a:ext cx="6642100" cy="2227580"/>
          </a:xfrm>
          <a:prstGeom prst="rect">
            <a:avLst/>
          </a:prstGeom>
          <a:noFill/>
        </p:spPr>
        <p:txBody>
          <a:bodyPr wrap="square" rtlCol="0">
            <a:spAutoFit/>
          </a:bodyPr>
          <a:lstStyle/>
          <a:p>
            <a:pPr marL="342900" indent="-342900" algn="l">
              <a:buFont typeface="Wingdings" panose="05000000000000000000" charset="0"/>
              <a:buChar char="l"/>
            </a:pPr>
            <a:r>
              <a:rPr lang="en-US" altLang="zh-CN" sz="2000" b="1" dirty="0">
                <a:ln w="9525" cmpd="sng">
                  <a:solidFill>
                    <a:schemeClr val="accent1"/>
                  </a:solidFill>
                  <a:prstDash val="solid"/>
                </a:ln>
                <a:solidFill>
                  <a:srgbClr val="70AD47">
                    <a:tint val="1000"/>
                  </a:srgbClr>
                </a:solidFill>
                <a:effectLst>
                  <a:glow rad="38100">
                    <a:schemeClr val="accent1">
                      <a:alpha val="40000"/>
                    </a:schemeClr>
                  </a:glow>
                </a:effectLst>
              </a:rPr>
              <a:t>T</a:t>
            </a:r>
            <a:r>
              <a:rPr lang="zh-CN" altLang="en-US" sz="2000" b="1" dirty="0">
                <a:ln w="9525" cmpd="sng">
                  <a:solidFill>
                    <a:schemeClr val="accent1"/>
                  </a:solidFill>
                  <a:prstDash val="solid"/>
                </a:ln>
                <a:solidFill>
                  <a:srgbClr val="70AD47">
                    <a:tint val="1000"/>
                  </a:srgbClr>
                </a:solidFill>
                <a:effectLst>
                  <a:glow rad="38100">
                    <a:schemeClr val="accent1">
                      <a:alpha val="40000"/>
                    </a:schemeClr>
                  </a:glow>
                </a:effectLst>
              </a:rPr>
              <a:t>otal announced last December that they are acquiring around 23% of Tellurian Investments for 207 million dollars. </a:t>
            </a:r>
          </a:p>
          <a:p>
            <a:pPr marL="342900" indent="-342900" algn="l">
              <a:buFont typeface="Wingdings" panose="05000000000000000000" charset="0"/>
              <a:buChar char="l"/>
            </a:pPr>
            <a:r>
              <a:rPr lang="zh-CN" altLang="en-US" sz="2000" b="1" dirty="0">
                <a:ln w="9525" cmpd="sng">
                  <a:solidFill>
                    <a:schemeClr val="accent1"/>
                  </a:solidFill>
                  <a:prstDash val="solid"/>
                </a:ln>
                <a:solidFill>
                  <a:srgbClr val="70AD47">
                    <a:tint val="1000"/>
                  </a:srgbClr>
                </a:solidFill>
                <a:effectLst>
                  <a:glow rad="38100">
                    <a:schemeClr val="accent1">
                      <a:alpha val="40000"/>
                    </a:schemeClr>
                  </a:glow>
                </a:effectLst>
              </a:rPr>
              <a:t> Total Energy Ventures, the venture capital arm of French energy company Total, is investing in Aquion Energy, a start-up specialized in energy storage technology.</a:t>
            </a:r>
          </a:p>
          <a:p>
            <a:pPr marL="342900" indent="-342900" algn="l">
              <a:buFont typeface="Wingdings" panose="05000000000000000000" charset="0"/>
              <a:buChar char="l"/>
            </a:pPr>
            <a:r>
              <a:rPr lang="en-US" altLang="zh-CN" sz="2000" b="1" dirty="0">
                <a:ln w="9525" cmpd="sng">
                  <a:solidFill>
                    <a:schemeClr val="accent1"/>
                  </a:solidFill>
                  <a:prstDash val="solid"/>
                </a:ln>
                <a:solidFill>
                  <a:srgbClr val="70AD47">
                    <a:tint val="1000"/>
                  </a:srgbClr>
                </a:solidFill>
                <a:effectLst>
                  <a:glow rad="38100">
                    <a:schemeClr val="accent1">
                      <a:alpha val="40000"/>
                    </a:schemeClr>
                  </a:glow>
                </a:effectLst>
              </a:rPr>
              <a:t>Total sells North Sea midstream assets for </a:t>
            </a:r>
            <a:r>
              <a:rPr lang="zh-CN" altLang="en-US" sz="2000" b="1" dirty="0">
                <a:ln w="9525" cmpd="sng">
                  <a:solidFill>
                    <a:schemeClr val="accent1"/>
                  </a:solidFill>
                  <a:prstDash val="solid"/>
                </a:ln>
                <a:solidFill>
                  <a:srgbClr val="70AD47">
                    <a:tint val="1000"/>
                  </a:srgbClr>
                </a:solidFill>
                <a:effectLst>
                  <a:glow rad="38100">
                    <a:schemeClr val="accent1">
                      <a:alpha val="40000"/>
                    </a:schemeClr>
                  </a:glow>
                </a:effectLst>
                <a:sym typeface="+mn-ea"/>
              </a:rPr>
              <a:t>$</a:t>
            </a:r>
            <a:r>
              <a:rPr lang="en-US" altLang="zh-CN" sz="2000" b="1" dirty="0">
                <a:ln w="9525" cmpd="sng">
                  <a:solidFill>
                    <a:schemeClr val="accent1"/>
                  </a:solidFill>
                  <a:prstDash val="solid"/>
                </a:ln>
                <a:solidFill>
                  <a:srgbClr val="70AD47">
                    <a:tint val="1000"/>
                  </a:srgbClr>
                </a:solidFill>
                <a:effectLst>
                  <a:glow rad="38100">
                    <a:schemeClr val="accent1">
                      <a:alpha val="40000"/>
                    </a:schemeClr>
                  </a:glow>
                </a:effectLst>
              </a:rPr>
              <a:t>711 million</a:t>
            </a:r>
          </a:p>
        </p:txBody>
      </p:sp>
      <p:sp>
        <p:nvSpPr>
          <p:cNvPr id="10" name="文本框 9"/>
          <p:cNvSpPr txBox="1"/>
          <p:nvPr/>
        </p:nvSpPr>
        <p:spPr>
          <a:xfrm>
            <a:off x="401320" y="666750"/>
            <a:ext cx="6642100" cy="3141980"/>
          </a:xfrm>
          <a:prstGeom prst="rect">
            <a:avLst/>
          </a:prstGeom>
          <a:noFill/>
        </p:spPr>
        <p:txBody>
          <a:bodyPr wrap="square" rtlCol="0">
            <a:spAutoFit/>
          </a:bodyPr>
          <a:lstStyle/>
          <a:p>
            <a:pPr algn="l"/>
            <a:r>
              <a:rPr lang="en-US" altLang="zh-CN" sz="2000" b="1" dirty="0">
                <a:ln w="9525" cmpd="sng">
                  <a:solidFill>
                    <a:schemeClr val="accent1"/>
                  </a:solidFill>
                  <a:prstDash val="solid"/>
                </a:ln>
                <a:solidFill>
                  <a:srgbClr val="70AD47">
                    <a:tint val="1000"/>
                  </a:srgbClr>
                </a:solidFill>
                <a:effectLst>
                  <a:glow rad="38100">
                    <a:schemeClr val="accent1">
                      <a:alpha val="40000"/>
                    </a:schemeClr>
                  </a:glow>
                </a:effectLst>
              </a:rPr>
              <a:t>  </a:t>
            </a:r>
          </a:p>
          <a:p>
            <a:pPr marL="342900" indent="-342900" algn="l">
              <a:buFont typeface="Wingdings" panose="05000000000000000000" charset="0"/>
              <a:buChar char="l"/>
            </a:pPr>
            <a:r>
              <a:rPr lang="zh-CN" altLang="en-US" sz="2000" b="1" dirty="0">
                <a:ln w="9525" cmpd="sng">
                  <a:solidFill>
                    <a:schemeClr val="accent1"/>
                  </a:solidFill>
                  <a:prstDash val="solid"/>
                </a:ln>
                <a:solidFill>
                  <a:srgbClr val="70AD47">
                    <a:tint val="1000"/>
                  </a:srgbClr>
                </a:solidFill>
                <a:effectLst>
                  <a:glow rad="38100">
                    <a:schemeClr val="accent1">
                      <a:alpha val="40000"/>
                    </a:schemeClr>
                  </a:glow>
                </a:effectLst>
              </a:rPr>
              <a:t>Shell Acquired BG Group, a UK based oil and gas producer, for about $50 billion. BG is an industry leader in liquefied natural gas.</a:t>
            </a:r>
          </a:p>
          <a:p>
            <a:pPr marL="342900" indent="-342900" algn="l">
              <a:buFont typeface="Wingdings" panose="05000000000000000000" charset="0"/>
              <a:buChar char="l"/>
            </a:pPr>
            <a:r>
              <a:rPr lang="zh-CN" altLang="en-US" sz="2000" b="1" dirty="0">
                <a:ln w="9525" cmpd="sng">
                  <a:solidFill>
                    <a:schemeClr val="accent1"/>
                  </a:solidFill>
                  <a:prstDash val="solid"/>
                </a:ln>
                <a:solidFill>
                  <a:srgbClr val="70AD47">
                    <a:tint val="1000"/>
                  </a:srgbClr>
                </a:solidFill>
                <a:effectLst>
                  <a:glow rad="38100">
                    <a:schemeClr val="accent1">
                      <a:alpha val="40000"/>
                    </a:schemeClr>
                  </a:glow>
                </a:effectLst>
              </a:rPr>
              <a:t>Shell recently has agreed to sell a package of oil and gas fields</a:t>
            </a:r>
            <a:r>
              <a:rPr lang="en-US" altLang="zh-CN" sz="2000" b="1" dirty="0">
                <a:ln w="9525" cmpd="sng">
                  <a:solidFill>
                    <a:schemeClr val="accent1"/>
                  </a:solidFill>
                  <a:prstDash val="solid"/>
                </a:ln>
                <a:solidFill>
                  <a:srgbClr val="70AD47">
                    <a:tint val="1000"/>
                  </a:srgbClr>
                </a:solidFill>
                <a:effectLst>
                  <a:glow rad="38100">
                    <a:schemeClr val="accent1">
                      <a:alpha val="40000"/>
                    </a:schemeClr>
                  </a:glow>
                </a:effectLst>
              </a:rPr>
              <a:t> </a:t>
            </a:r>
            <a:r>
              <a:rPr lang="zh-CN" altLang="en-US" sz="2000" b="1" dirty="0">
                <a:ln w="9525" cmpd="sng">
                  <a:solidFill>
                    <a:schemeClr val="accent1"/>
                  </a:solidFill>
                  <a:prstDash val="solid"/>
                </a:ln>
                <a:solidFill>
                  <a:srgbClr val="70AD47">
                    <a:tint val="1000"/>
                  </a:srgbClr>
                </a:solidFill>
                <a:effectLst>
                  <a:glow rad="38100">
                    <a:schemeClr val="accent1">
                      <a:alpha val="40000"/>
                    </a:schemeClr>
                  </a:glow>
                </a:effectLst>
              </a:rPr>
              <a:t>located in the North Sea  to Chrysaor Oil for $3.8 billion</a:t>
            </a:r>
            <a:r>
              <a:rPr lang="en-US" altLang="zh-CN" sz="2000" b="1" dirty="0">
                <a:ln w="9525" cmpd="sng">
                  <a:solidFill>
                    <a:schemeClr val="accent1"/>
                  </a:solidFill>
                  <a:prstDash val="solid"/>
                </a:ln>
                <a:solidFill>
                  <a:srgbClr val="70AD47">
                    <a:tint val="1000"/>
                  </a:srgbClr>
                </a:solidFill>
                <a:effectLst>
                  <a:glow rad="38100">
                    <a:schemeClr val="accent1">
                      <a:alpha val="40000"/>
                    </a:schemeClr>
                  </a:glow>
                </a:effectLst>
              </a:rPr>
              <a:t>.</a:t>
            </a:r>
          </a:p>
          <a:p>
            <a:pPr marL="342900" indent="-342900" algn="l">
              <a:buFont typeface="Wingdings" panose="05000000000000000000" charset="0"/>
              <a:buChar char="l"/>
            </a:pPr>
            <a:r>
              <a:rPr lang="zh-CN" altLang="en-US" sz="2000" b="1" dirty="0">
                <a:ln w="9525" cmpd="sng">
                  <a:solidFill>
                    <a:schemeClr val="accent1"/>
                  </a:solidFill>
                  <a:prstDash val="solid"/>
                </a:ln>
                <a:solidFill>
                  <a:srgbClr val="70AD47">
                    <a:tint val="1000"/>
                  </a:srgbClr>
                </a:solidFill>
                <a:effectLst>
                  <a:glow rad="38100">
                    <a:schemeClr val="accent1">
                      <a:alpha val="40000"/>
                    </a:schemeClr>
                  </a:glow>
                </a:effectLst>
              </a:rPr>
              <a:t> Shell announces the final investment decision (FID) to advance the Appomattox deep-water development in the Gulf of Mexico</a:t>
            </a:r>
            <a:r>
              <a:rPr lang="en-US" altLang="zh-CN" sz="2000" b="1" dirty="0">
                <a:ln w="9525" cmpd="sng">
                  <a:solidFill>
                    <a:schemeClr val="accent1"/>
                  </a:solidFill>
                  <a:prstDash val="solid"/>
                </a:ln>
                <a:solidFill>
                  <a:srgbClr val="70AD47">
                    <a:tint val="1000"/>
                  </a:srgbClr>
                </a:solidFill>
                <a:effectLst>
                  <a:glow rad="38100">
                    <a:schemeClr val="accent1">
                      <a:alpha val="40000"/>
                    </a:schemeClr>
                  </a:glow>
                </a:effectLst>
              </a:rPr>
              <a:t>. </a:t>
            </a:r>
          </a:p>
        </p:txBody>
      </p:sp>
      <p:pic>
        <p:nvPicPr>
          <p:cNvPr id="11" name="图片 10" descr="3DTNI23P)]2THPHTZQK8WKF"/>
          <p:cNvPicPr>
            <a:picLocks noChangeAspect="1"/>
          </p:cNvPicPr>
          <p:nvPr/>
        </p:nvPicPr>
        <p:blipFill>
          <a:blip r:embed="rId4">
            <a:extLst>
              <a:ext uri="{BEBA8EAE-BF5A-486C-A8C5-ECC9F3942E4B}">
                <a14:imgProps xmlns:a14="http://schemas.microsoft.com/office/drawing/2010/main">
                  <a14:imgLayer r:embed="rId5">
                    <a14:imgEffect>
                      <a14:backgroundRemoval t="19608" b="80392" l="16547" r="90647"/>
                    </a14:imgEffect>
                  </a14:imgLayer>
                </a14:imgProps>
              </a:ext>
            </a:extLst>
          </a:blip>
          <a:srcRect l="14545" t="19584" r="11779" b="19151"/>
          <a:stretch>
            <a:fillRect/>
          </a:stretch>
        </p:blipFill>
        <p:spPr>
          <a:xfrm>
            <a:off x="8636742" y="1421954"/>
            <a:ext cx="1863283" cy="1704785"/>
          </a:xfrm>
          <a:prstGeom prst="rect">
            <a:avLst/>
          </a:prstGeom>
          <a:ln>
            <a:noFill/>
          </a:ln>
          <a:effectLst>
            <a:outerShdw blurRad="292100" dist="139700" dir="2700000" algn="tl" rotWithShape="0">
              <a:srgbClr val="333333">
                <a:alpha val="65000"/>
              </a:srgbClr>
            </a:outerShdw>
          </a:effectLst>
        </p:spPr>
      </p:pic>
      <p:sp>
        <p:nvSpPr>
          <p:cNvPr id="2" name="文本框 1"/>
          <p:cNvSpPr txBox="1"/>
          <p:nvPr/>
        </p:nvSpPr>
        <p:spPr>
          <a:xfrm>
            <a:off x="11804650" y="6459220"/>
            <a:ext cx="298450" cy="368300"/>
          </a:xfrm>
          <a:prstGeom prst="rect">
            <a:avLst/>
          </a:prstGeom>
          <a:noFill/>
        </p:spPr>
        <p:txBody>
          <a:bodyPr wrap="none" rtlCol="0">
            <a:spAutoFit/>
          </a:bodyPr>
          <a:lstStyle/>
          <a:p>
            <a:r>
              <a:rPr lang="en-US" altLang="zh-CN">
                <a:hlinkClick r:id="rId6" action="ppaction://hlinksldjump"/>
              </a:rPr>
              <a:t>0</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363850" cy="1059815"/>
          </a:xfrm>
          <a:solidFill>
            <a:schemeClr val="accent4">
              <a:lumMod val="20000"/>
              <a:lumOff val="80000"/>
            </a:schemeClr>
          </a:solidFill>
        </p:spPr>
        <p:txBody>
          <a:bodyPr/>
          <a:lstStyle/>
          <a:p>
            <a:r>
              <a:rPr lang="zh-CN" altLang="en-US" b="1" dirty="0">
                <a:ln w="10160">
                  <a:solidFill>
                    <a:schemeClr val="accent5"/>
                  </a:solidFill>
                  <a:prstDash val="solid"/>
                </a:ln>
                <a:solidFill>
                  <a:schemeClr val="accent2"/>
                </a:solidFill>
                <a:effectLst>
                  <a:outerShdw blurRad="38100" dist="22860" dir="5400000" algn="tl" rotWithShape="0">
                    <a:srgbClr val="000000">
                      <a:alpha val="30000"/>
                    </a:srgbClr>
                  </a:outerShdw>
                </a:effectLst>
              </a:rPr>
              <a:t>Corporate Social Responsibility</a:t>
            </a:r>
          </a:p>
        </p:txBody>
      </p:sp>
      <p:pic>
        <p:nvPicPr>
          <p:cNvPr id="4" name="内容占位符 3" descr="3DTNI23P)]2THPHTZQK8WKF"/>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19608" b="80392" l="16547" r="90647"/>
                    </a14:imgEffect>
                  </a14:imgLayer>
                </a14:imgProps>
              </a:ext>
            </a:extLst>
          </a:blip>
          <a:srcRect l="14545" t="19584" r="11779" b="19151"/>
          <a:stretch>
            <a:fillRect/>
          </a:stretch>
        </p:blipFill>
        <p:spPr>
          <a:xfrm>
            <a:off x="7154531" y="-19896"/>
            <a:ext cx="1068646" cy="1079711"/>
          </a:xfrm>
          <a:prstGeom prst="rect">
            <a:avLst/>
          </a:prstGeom>
          <a:ln>
            <a:noFill/>
          </a:ln>
          <a:effectLst>
            <a:outerShdw blurRad="292100" dist="139700" dir="2700000" algn="tl" rotWithShape="0">
              <a:srgbClr val="333333">
                <a:alpha val="65000"/>
              </a:srgbClr>
            </a:outerShdw>
          </a:effectLst>
        </p:spPr>
      </p:pic>
      <p:pic>
        <p:nvPicPr>
          <p:cNvPr id="5" name="图片 4"/>
          <p:cNvPicPr>
            <a:picLocks noChangeAspect="1"/>
          </p:cNvPicPr>
          <p:nvPr/>
        </p:nvPicPr>
        <p:blipFill>
          <a:blip r:embed="rId4"/>
          <a:stretch>
            <a:fillRect/>
          </a:stretch>
        </p:blipFill>
        <p:spPr>
          <a:xfrm>
            <a:off x="8924925" y="1299845"/>
            <a:ext cx="3149600" cy="2635250"/>
          </a:xfrm>
          <a:prstGeom prst="rect">
            <a:avLst/>
          </a:prstGeom>
        </p:spPr>
      </p:pic>
      <p:pic>
        <p:nvPicPr>
          <p:cNvPr id="6" name="图片 5"/>
          <p:cNvPicPr>
            <a:picLocks noChangeAspect="1"/>
          </p:cNvPicPr>
          <p:nvPr/>
        </p:nvPicPr>
        <p:blipFill>
          <a:blip r:embed="rId5"/>
          <a:stretch>
            <a:fillRect/>
          </a:stretch>
        </p:blipFill>
        <p:spPr>
          <a:xfrm>
            <a:off x="5234305" y="1268730"/>
            <a:ext cx="3495040" cy="2697480"/>
          </a:xfrm>
          <a:prstGeom prst="rect">
            <a:avLst/>
          </a:prstGeom>
        </p:spPr>
      </p:pic>
      <p:pic>
        <p:nvPicPr>
          <p:cNvPr id="7" name="图片 6"/>
          <p:cNvPicPr>
            <a:picLocks noChangeAspect="1"/>
          </p:cNvPicPr>
          <p:nvPr/>
        </p:nvPicPr>
        <p:blipFill>
          <a:blip r:embed="rId6"/>
          <a:stretch>
            <a:fillRect/>
          </a:stretch>
        </p:blipFill>
        <p:spPr>
          <a:xfrm>
            <a:off x="6851015" y="4052570"/>
            <a:ext cx="4001770" cy="2670810"/>
          </a:xfrm>
          <a:prstGeom prst="rect">
            <a:avLst/>
          </a:prstGeom>
        </p:spPr>
      </p:pic>
      <p:pic>
        <p:nvPicPr>
          <p:cNvPr id="8" name="图片 7"/>
          <p:cNvPicPr>
            <a:picLocks noChangeAspect="1"/>
          </p:cNvPicPr>
          <p:nvPr/>
        </p:nvPicPr>
        <p:blipFill>
          <a:blip r:embed="rId7"/>
          <a:stretch>
            <a:fillRect/>
          </a:stretch>
        </p:blipFill>
        <p:spPr>
          <a:xfrm>
            <a:off x="348615" y="1299845"/>
            <a:ext cx="4610735" cy="2669540"/>
          </a:xfrm>
          <a:prstGeom prst="rect">
            <a:avLst/>
          </a:prstGeom>
        </p:spPr>
      </p:pic>
      <p:sp>
        <p:nvSpPr>
          <p:cNvPr id="3" name="TextBox 2"/>
          <p:cNvSpPr txBox="1"/>
          <p:nvPr/>
        </p:nvSpPr>
        <p:spPr>
          <a:xfrm>
            <a:off x="566420" y="4052570"/>
            <a:ext cx="5948680" cy="3139321"/>
          </a:xfrm>
          <a:prstGeom prst="rect">
            <a:avLst/>
          </a:prstGeom>
          <a:noFill/>
        </p:spPr>
        <p:txBody>
          <a:bodyPr wrap="square" rtlCol="0">
            <a:spAutoFit/>
          </a:bodyPr>
          <a:lstStyle/>
          <a:p>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In 2015 they spent close to $100 million on community development, disaster relief and education.  </a:t>
            </a:r>
          </a:p>
          <a:p>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endParaRPr>
          </a:p>
          <a:p>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Shell Spent close to $22 million in 2015 obstructing climate change regulations through lobbying and political contributions. </a:t>
            </a:r>
          </a:p>
          <a:p>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endParaRPr>
          </a:p>
          <a:p>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Shell’s subsidiary company  Quest Canada has reduced emissions by 315 kilotons using innovative carbon capture technology</a:t>
            </a:r>
          </a:p>
          <a:p>
            <a:endParaRPr lang="en-US" dirty="0"/>
          </a:p>
        </p:txBody>
      </p:sp>
      <p:sp>
        <p:nvSpPr>
          <p:cNvPr id="9" name="文本框 8"/>
          <p:cNvSpPr txBox="1"/>
          <p:nvPr/>
        </p:nvSpPr>
        <p:spPr>
          <a:xfrm>
            <a:off x="11659870" y="6289040"/>
            <a:ext cx="153035" cy="368300"/>
          </a:xfrm>
          <a:prstGeom prst="rect">
            <a:avLst/>
          </a:prstGeom>
          <a:noFill/>
        </p:spPr>
        <p:txBody>
          <a:bodyPr wrap="square" rtlCol="0">
            <a:spAutoFit/>
          </a:bodyPr>
          <a:lstStyle/>
          <a:p>
            <a:r>
              <a:rPr lang="en-US" altLang="zh-CN">
                <a:hlinkClick r:id="rId8" action="ppaction://hlinksldjump"/>
              </a:rPr>
              <a:t>0</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09" y="-53658"/>
            <a:ext cx="10515600" cy="1325563"/>
          </a:xfrm>
          <a:solidFill>
            <a:schemeClr val="accent4">
              <a:lumMod val="20000"/>
              <a:lumOff val="80000"/>
            </a:schemeClr>
          </a:solidFill>
        </p:spPr>
        <p:txBody>
          <a:bodyPr>
            <a:normAutofit/>
          </a:bodyPr>
          <a:lstStyle/>
          <a:p>
            <a:r>
              <a:rPr lang="zh-CN" altLang="en-US" b="1" dirty="0">
                <a:ln w="10160">
                  <a:solidFill>
                    <a:schemeClr val="accent5"/>
                  </a:solidFill>
                  <a:prstDash val="solid"/>
                </a:ln>
                <a:solidFill>
                  <a:schemeClr val="accent5"/>
                </a:solidFill>
                <a:effectLst>
                  <a:outerShdw blurRad="38100" dist="22860" dir="5400000" algn="tl" rotWithShape="0">
                    <a:srgbClr val="000000">
                      <a:alpha val="30000"/>
                    </a:srgbClr>
                  </a:outerShdw>
                </a:effectLst>
                <a:sym typeface="+mn-ea"/>
              </a:rPr>
              <a:t>Corporate Social Responsibility</a:t>
            </a:r>
            <a:endParaRPr lang="zh-CN" altLang="en-US" dirty="0">
              <a:solidFill>
                <a:schemeClr val="accent5"/>
              </a:solidFill>
            </a:endParaRPr>
          </a:p>
        </p:txBody>
      </p:sp>
      <p:pic>
        <p:nvPicPr>
          <p:cNvPr id="8" name="内容占位符 7"/>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0" b="94273" l="0" r="100000"/>
                    </a14:imgEffect>
                  </a14:imgLayer>
                </a14:imgProps>
              </a:ext>
            </a:extLst>
          </a:blip>
          <a:srcRect l="5806" t="4116" r="6557" b="5749"/>
          <a:stretch>
            <a:fillRect/>
          </a:stretch>
        </p:blipFill>
        <p:spPr>
          <a:xfrm>
            <a:off x="7612911" y="0"/>
            <a:ext cx="1220396" cy="1174222"/>
          </a:xfrm>
          <a:prstGeom prst="rect">
            <a:avLst/>
          </a:prstGeom>
          <a:ln>
            <a:noFill/>
          </a:ln>
          <a:effectLst/>
        </p:spPr>
      </p:pic>
      <p:pic>
        <p:nvPicPr>
          <p:cNvPr id="5" name="图片 4"/>
          <p:cNvPicPr>
            <a:picLocks noChangeAspect="1"/>
          </p:cNvPicPr>
          <p:nvPr/>
        </p:nvPicPr>
        <p:blipFill>
          <a:blip r:embed="rId4"/>
          <a:stretch>
            <a:fillRect/>
          </a:stretch>
        </p:blipFill>
        <p:spPr>
          <a:xfrm>
            <a:off x="6407150" y="1350645"/>
            <a:ext cx="5192395" cy="1953895"/>
          </a:xfrm>
          <a:prstGeom prst="rect">
            <a:avLst/>
          </a:prstGeom>
        </p:spPr>
      </p:pic>
      <p:pic>
        <p:nvPicPr>
          <p:cNvPr id="6" name="图片 5"/>
          <p:cNvPicPr>
            <a:picLocks noChangeAspect="1"/>
          </p:cNvPicPr>
          <p:nvPr/>
        </p:nvPicPr>
        <p:blipFill>
          <a:blip r:embed="rId5"/>
          <a:stretch>
            <a:fillRect/>
          </a:stretch>
        </p:blipFill>
        <p:spPr>
          <a:xfrm>
            <a:off x="9595485" y="3304540"/>
            <a:ext cx="1927225" cy="3495675"/>
          </a:xfrm>
          <a:prstGeom prst="rect">
            <a:avLst/>
          </a:prstGeom>
        </p:spPr>
      </p:pic>
      <p:pic>
        <p:nvPicPr>
          <p:cNvPr id="7" name="图片 6"/>
          <p:cNvPicPr>
            <a:picLocks noChangeAspect="1"/>
          </p:cNvPicPr>
          <p:nvPr/>
        </p:nvPicPr>
        <p:blipFill>
          <a:blip r:embed="rId6"/>
          <a:stretch>
            <a:fillRect/>
          </a:stretch>
        </p:blipFill>
        <p:spPr>
          <a:xfrm>
            <a:off x="6513830" y="3383280"/>
            <a:ext cx="2723515" cy="3353435"/>
          </a:xfrm>
          <a:prstGeom prst="rect">
            <a:avLst/>
          </a:prstGeom>
        </p:spPr>
      </p:pic>
      <p:sp>
        <p:nvSpPr>
          <p:cNvPr id="3" name="TextBox 2"/>
          <p:cNvSpPr txBox="1"/>
          <p:nvPr/>
        </p:nvSpPr>
        <p:spPr>
          <a:xfrm>
            <a:off x="693078" y="1564958"/>
            <a:ext cx="5307672" cy="1569660"/>
          </a:xfrm>
          <a:prstGeom prst="rect">
            <a:avLst/>
          </a:prstGeom>
          <a:noFill/>
        </p:spPr>
        <p:txBody>
          <a:bodyPr wrap="square" rtlCol="0">
            <a:spAutoFit/>
          </a:bodyPr>
          <a:lstStyle/>
          <a:p>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rPr>
              <a:t>Total has reduced their greenhouse emissions by 24% since 2008 by increasing the efficiency of their operations </a:t>
            </a:r>
          </a:p>
        </p:txBody>
      </p:sp>
      <p:sp>
        <p:nvSpPr>
          <p:cNvPr id="4" name="TextBox 3"/>
          <p:cNvSpPr txBox="1"/>
          <p:nvPr/>
        </p:nvSpPr>
        <p:spPr>
          <a:xfrm>
            <a:off x="542381" y="5609437"/>
            <a:ext cx="3505634" cy="646331"/>
          </a:xfrm>
          <a:prstGeom prst="rect">
            <a:avLst/>
          </a:prstGeom>
          <a:noFill/>
        </p:spPr>
        <p:txBody>
          <a:bodyPr wrap="square" rtlCol="0">
            <a:spAutoFit/>
          </a:bodyPr>
          <a:lstStyle/>
          <a:p>
            <a:endParaRPr lang="en-US" dirty="0"/>
          </a:p>
          <a:p>
            <a:endParaRPr lang="en-US" dirty="0"/>
          </a:p>
        </p:txBody>
      </p:sp>
      <p:sp>
        <p:nvSpPr>
          <p:cNvPr id="11" name="Rectangle 10"/>
          <p:cNvSpPr/>
          <p:nvPr/>
        </p:nvSpPr>
        <p:spPr>
          <a:xfrm flipH="1">
            <a:off x="693078" y="3622219"/>
            <a:ext cx="5024318" cy="2308324"/>
          </a:xfrm>
          <a:prstGeom prst="rect">
            <a:avLst/>
          </a:prstGeom>
        </p:spPr>
        <p:txBody>
          <a:bodyPr wrap="square">
            <a:spAutoFit/>
          </a:bodyPr>
          <a:lstStyle/>
          <a:p>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rPr>
              <a:t>Total’s affiliate company </a:t>
            </a:r>
            <a:r>
              <a:rPr lang="en-US" sz="2400" b="1" spc="50" dirty="0" err="1">
                <a:ln w="9525" cmpd="sng">
                  <a:solidFill>
                    <a:schemeClr val="accent1"/>
                  </a:solidFill>
                  <a:prstDash val="solid"/>
                </a:ln>
                <a:solidFill>
                  <a:srgbClr val="70AD47">
                    <a:tint val="1000"/>
                  </a:srgbClr>
                </a:solidFill>
                <a:effectLst>
                  <a:glow rad="38100">
                    <a:schemeClr val="accent1">
                      <a:alpha val="40000"/>
                    </a:schemeClr>
                  </a:glow>
                </a:effectLst>
              </a:rPr>
              <a:t>SunPower’s</a:t>
            </a: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rPr>
              <a:t> solar power plant in Chile generates enough power for 70,000 homes </a:t>
            </a:r>
          </a:p>
          <a:p>
            <a:endParaRPr lang="en-US" sz="2400" b="1" spc="50" dirty="0">
              <a:ln w="9525" cmpd="sng">
                <a:solidFill>
                  <a:schemeClr val="accent1"/>
                </a:solidFill>
                <a:prstDash val="solid"/>
              </a:ln>
              <a:solidFill>
                <a:srgbClr val="70AD47">
                  <a:tint val="1000"/>
                </a:srgbClr>
              </a:solidFill>
              <a:effectLst>
                <a:glow rad="38100">
                  <a:schemeClr val="accent1">
                    <a:alpha val="40000"/>
                  </a:schemeClr>
                </a:glow>
              </a:effectLst>
            </a:endParaRPr>
          </a:p>
          <a:p>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rPr>
              <a:t>Community development spending was up to 459 million Euros in 2014 </a:t>
            </a:r>
          </a:p>
        </p:txBody>
      </p:sp>
      <p:sp>
        <p:nvSpPr>
          <p:cNvPr id="9" name="文本框 8"/>
          <p:cNvSpPr txBox="1"/>
          <p:nvPr/>
        </p:nvSpPr>
        <p:spPr>
          <a:xfrm>
            <a:off x="11765915" y="6368415"/>
            <a:ext cx="153035" cy="368300"/>
          </a:xfrm>
          <a:prstGeom prst="rect">
            <a:avLst/>
          </a:prstGeom>
          <a:noFill/>
        </p:spPr>
        <p:txBody>
          <a:bodyPr wrap="square" rtlCol="0">
            <a:spAutoFit/>
          </a:bodyPr>
          <a:lstStyle/>
          <a:p>
            <a:r>
              <a:rPr lang="en-US" altLang="zh-CN">
                <a:hlinkClick r:id="rId7" action="ppaction://hlinksldjump"/>
              </a:rPr>
              <a:t>0</a:t>
            </a: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42201"/>
            <a:ext cx="5507664" cy="1234387"/>
          </a:xfrm>
          <a:solidFill>
            <a:schemeClr val="accent4">
              <a:lumMod val="20000"/>
              <a:lumOff val="80000"/>
            </a:schemeClr>
          </a:solidFill>
        </p:spPr>
        <p:txBody>
          <a:bodyPr/>
          <a:lstStyle/>
          <a:p>
            <a:r>
              <a:rPr lang="en-US" altLang="zh-CN" b="1" dirty="0">
                <a:ln w="10160">
                  <a:solidFill>
                    <a:schemeClr val="accent5"/>
                  </a:solidFill>
                  <a:prstDash val="solid"/>
                </a:ln>
                <a:solidFill>
                  <a:schemeClr val="accent2"/>
                </a:solidFill>
                <a:effectLst>
                  <a:outerShdw blurRad="38100" dist="22860" dir="5400000" algn="tl" rotWithShape="0">
                    <a:srgbClr val="000000">
                      <a:alpha val="30000"/>
                    </a:srgbClr>
                  </a:outerShdw>
                </a:effectLst>
              </a:rPr>
              <a:t>Shell's strategy</a:t>
            </a:r>
          </a:p>
        </p:txBody>
      </p:sp>
      <p:sp>
        <p:nvSpPr>
          <p:cNvPr id="4" name="文本框 3"/>
          <p:cNvSpPr txBox="1"/>
          <p:nvPr/>
        </p:nvSpPr>
        <p:spPr>
          <a:xfrm>
            <a:off x="259080" y="4700905"/>
            <a:ext cx="10389870" cy="1938992"/>
          </a:xfrm>
          <a:prstGeom prst="rect">
            <a:avLst/>
          </a:prstGeom>
          <a:noFill/>
        </p:spPr>
        <p:txBody>
          <a:bodyPr wrap="square" rtlCol="0">
            <a:spAutoFit/>
          </a:bodyPr>
          <a:lstStyle/>
          <a:p>
            <a:pPr algn="l"/>
            <a:r>
              <a:rPr lang="zh-CN" alt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Growth priorities</a:t>
            </a:r>
          </a:p>
          <a:p>
            <a:pPr algn="l"/>
            <a:r>
              <a:rPr lang="zh-CN" alt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Deep-water oil and gas and Chemicals are Shell</a:t>
            </a:r>
            <a:r>
              <a:rPr lang="en-US" altLang="zh-CN"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t>
            </a:r>
            <a:r>
              <a:rPr lang="zh-CN" alt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s growth priorities. They should become the</a:t>
            </a:r>
          </a:p>
          <a:p>
            <a:pPr algn="l"/>
            <a:r>
              <a:rPr lang="zh-CN" alt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cash engines in the next decade, with expected improved returns and cash flow from around </a:t>
            </a:r>
          </a:p>
          <a:p>
            <a:pPr algn="l"/>
            <a:r>
              <a:rPr lang="zh-CN" alt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2020 as growth investment flows through into production. We are developing deep-water </a:t>
            </a:r>
          </a:p>
          <a:p>
            <a:pPr algn="l"/>
            <a:r>
              <a:rPr lang="zh-CN" alt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fields in Brazil and the Gulf of Mexico, and Chemicals projects on the US Gulf Coast, </a:t>
            </a:r>
          </a:p>
          <a:p>
            <a:pPr algn="l"/>
            <a:r>
              <a:rPr lang="zh-CN" alt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Pennsylvania and in China.</a:t>
            </a:r>
          </a:p>
        </p:txBody>
      </p:sp>
      <p:pic>
        <p:nvPicPr>
          <p:cNvPr id="5" name="图片 4"/>
          <p:cNvPicPr>
            <a:picLocks noChangeAspect="1"/>
          </p:cNvPicPr>
          <p:nvPr/>
        </p:nvPicPr>
        <p:blipFill>
          <a:blip r:embed="rId2"/>
          <a:stretch>
            <a:fillRect/>
          </a:stretch>
        </p:blipFill>
        <p:spPr>
          <a:xfrm>
            <a:off x="5623656" y="1158949"/>
            <a:ext cx="6432750" cy="3732165"/>
          </a:xfrm>
          <a:prstGeom prst="rect">
            <a:avLst/>
          </a:prstGeom>
        </p:spPr>
      </p:pic>
      <p:pic>
        <p:nvPicPr>
          <p:cNvPr id="6" name="内容占位符 3" descr="3DTNI23P)]2THPHTZQK8WKF"/>
          <p:cNvPicPr>
            <a:picLocks noChangeAspect="1"/>
          </p:cNvPicPr>
          <p:nvPr/>
        </p:nvPicPr>
        <p:blipFill>
          <a:blip r:embed="rId3">
            <a:extLst>
              <a:ext uri="{BEBA8EAE-BF5A-486C-A8C5-ECC9F3942E4B}">
                <a14:imgProps xmlns:a14="http://schemas.microsoft.com/office/drawing/2010/main">
                  <a14:imgLayer r:embed="rId4">
                    <a14:imgEffect>
                      <a14:backgroundRemoval t="19608" b="80392" l="16547" r="90647"/>
                    </a14:imgEffect>
                  </a14:imgLayer>
                </a14:imgProps>
              </a:ext>
            </a:extLst>
          </a:blip>
          <a:srcRect l="14545" t="19584" r="11779" b="19151"/>
          <a:stretch>
            <a:fillRect/>
          </a:stretch>
        </p:blipFill>
        <p:spPr>
          <a:xfrm>
            <a:off x="3466865" y="81293"/>
            <a:ext cx="1099508" cy="1110893"/>
          </a:xfrm>
          <a:prstGeom prst="rect">
            <a:avLst/>
          </a:prstGeom>
          <a:ln>
            <a:noFill/>
          </a:ln>
          <a:effectLst>
            <a:outerShdw blurRad="292100" dist="139700" dir="2700000" algn="tl" rotWithShape="0">
              <a:srgbClr val="333333">
                <a:alpha val="65000"/>
              </a:srgbClr>
            </a:outerShdw>
          </a:effectLst>
        </p:spPr>
      </p:pic>
      <p:sp>
        <p:nvSpPr>
          <p:cNvPr id="7" name="文本框 6"/>
          <p:cNvSpPr txBox="1"/>
          <p:nvPr/>
        </p:nvSpPr>
        <p:spPr>
          <a:xfrm>
            <a:off x="11340465" y="6315710"/>
            <a:ext cx="153035" cy="368300"/>
          </a:xfrm>
          <a:prstGeom prst="rect">
            <a:avLst/>
          </a:prstGeom>
          <a:noFill/>
        </p:spPr>
        <p:txBody>
          <a:bodyPr wrap="square" rtlCol="0">
            <a:spAutoFit/>
          </a:bodyPr>
          <a:lstStyle/>
          <a:p>
            <a:r>
              <a:rPr lang="en-US" altLang="zh-CN">
                <a:hlinkClick r:id="rId5" action="ppaction://hlinksldjump"/>
              </a:rPr>
              <a:t>0</a:t>
            </a:r>
            <a:endParaRPr lang="en-US" altLang="zh-CN"/>
          </a:p>
        </p:txBody>
      </p:sp>
      <p:sp>
        <p:nvSpPr>
          <p:cNvPr id="3" name="内容占位符 2"/>
          <p:cNvSpPr>
            <a:spLocks noGrp="1"/>
          </p:cNvSpPr>
          <p:nvPr>
            <p:ph idx="1"/>
          </p:nvPr>
        </p:nvSpPr>
        <p:spPr>
          <a:xfrm>
            <a:off x="133350" y="1382395"/>
            <a:ext cx="5582285" cy="3318510"/>
          </a:xfrm>
        </p:spPr>
        <p:txBody>
          <a:bodyPr>
            <a:normAutofit/>
          </a:bodyPr>
          <a:lstStyle/>
          <a:p>
            <a:pPr marL="0" indent="0">
              <a:buNone/>
            </a:pPr>
            <a:r>
              <a:rPr lang="zh-CN" alt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Shell</a:t>
            </a:r>
            <a:r>
              <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t>
            </a:r>
            <a:r>
              <a:rPr lang="zh-CN" alt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s strategy seeks to strengthen our leadership in the oil and gas industry, while positioning the company for growth as the world transitions to a low-carbon energy system. Safety and environmental and social responsibility underpin our business approach.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6230679" cy="1342708"/>
          </a:xfrm>
          <a:solidFill>
            <a:schemeClr val="accent4">
              <a:lumMod val="20000"/>
              <a:lumOff val="80000"/>
            </a:schemeClr>
          </a:solidFill>
        </p:spPr>
        <p:txBody>
          <a:bodyPr/>
          <a:lstStyle/>
          <a:p>
            <a:r>
              <a:rPr lang="en-US" altLang="zh-CN" b="1" dirty="0">
                <a:ln w="10160">
                  <a:solidFill>
                    <a:schemeClr val="accent5"/>
                  </a:solidFill>
                  <a:prstDash val="solid"/>
                </a:ln>
                <a:solidFill>
                  <a:schemeClr val="accent5"/>
                </a:solidFill>
                <a:effectLst>
                  <a:outerShdw blurRad="38100" dist="22860" dir="5400000" algn="tl" rotWithShape="0">
                    <a:srgbClr val="000000">
                      <a:alpha val="30000"/>
                    </a:srgbClr>
                  </a:outerShdw>
                </a:effectLst>
              </a:rPr>
              <a:t>Total's Prizes Won</a:t>
            </a:r>
          </a:p>
        </p:txBody>
      </p:sp>
      <p:sp>
        <p:nvSpPr>
          <p:cNvPr id="3" name="内容占位符 2"/>
          <p:cNvSpPr>
            <a:spLocks noGrp="1"/>
          </p:cNvSpPr>
          <p:nvPr>
            <p:ph idx="1"/>
          </p:nvPr>
        </p:nvSpPr>
        <p:spPr>
          <a:xfrm>
            <a:off x="152399" y="1343024"/>
            <a:ext cx="6961323" cy="5073273"/>
          </a:xfrm>
        </p:spPr>
        <p:txBody>
          <a:bodyPr>
            <a:normAutofit/>
          </a:bodyPr>
          <a:lstStyle/>
          <a:p>
            <a:r>
              <a:rPr lang="zh-CN" alt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Le Revenu 2014 Trophies: Total</a:t>
            </a:r>
            <a:r>
              <a:rPr lang="en-US" altLang="zh-CN"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a:t>
            </a:r>
            <a:r>
              <a:rPr lang="zh-CN" alt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s Shareholder Relations Department receives the Gold Trophy</a:t>
            </a:r>
          </a:p>
          <a:p>
            <a:endParaRPr lang="zh-CN" alt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a:p>
            <a:endParaRPr lang="zh-CN" alt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a:p>
            <a:r>
              <a:rPr lang="zh-CN" alt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Investor Awards 2014 : Total gets the "Communication prize"</a:t>
            </a:r>
            <a:endParaRPr lang="zh-CN" alt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zh-CN" alt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zh-CN" alt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zh-CN" alt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Investor Awards 2015: Total gets the “Communication prize”</a:t>
            </a:r>
          </a:p>
        </p:txBody>
      </p:sp>
      <p:pic>
        <p:nvPicPr>
          <p:cNvPr id="8" name="内容占位符 7"/>
          <p:cNvPicPr>
            <a:picLocks noChangeAspect="1"/>
          </p:cNvPicPr>
          <p:nvPr/>
        </p:nvPicPr>
        <p:blipFill>
          <a:blip r:embed="rId2">
            <a:extLst>
              <a:ext uri="{BEBA8EAE-BF5A-486C-A8C5-ECC9F3942E4B}">
                <a14:imgProps xmlns:a14="http://schemas.microsoft.com/office/drawing/2010/main">
                  <a14:imgLayer r:embed="rId3">
                    <a14:imgEffect>
                      <a14:backgroundRemoval t="0" b="94273" l="0" r="100000"/>
                    </a14:imgEffect>
                  </a14:imgLayer>
                </a14:imgProps>
              </a:ext>
            </a:extLst>
          </a:blip>
          <a:srcRect l="5806" t="4116" r="6557" b="5749"/>
          <a:stretch>
            <a:fillRect/>
          </a:stretch>
        </p:blipFill>
        <p:spPr>
          <a:xfrm>
            <a:off x="4795284" y="106750"/>
            <a:ext cx="1214294" cy="1168329"/>
          </a:xfrm>
          <a:prstGeom prst="rect">
            <a:avLst/>
          </a:prstGeom>
          <a:ln>
            <a:noFill/>
          </a:ln>
          <a:effectLst/>
        </p:spPr>
      </p:pic>
      <p:sp>
        <p:nvSpPr>
          <p:cNvPr id="4" name="文本框 3"/>
          <p:cNvSpPr txBox="1"/>
          <p:nvPr/>
        </p:nvSpPr>
        <p:spPr>
          <a:xfrm>
            <a:off x="11630660" y="6294755"/>
            <a:ext cx="298450" cy="368300"/>
          </a:xfrm>
          <a:prstGeom prst="rect">
            <a:avLst/>
          </a:prstGeom>
          <a:noFill/>
        </p:spPr>
        <p:txBody>
          <a:bodyPr wrap="none" rtlCol="0">
            <a:spAutoFit/>
          </a:bodyPr>
          <a:lstStyle/>
          <a:p>
            <a:r>
              <a:rPr lang="en-US" altLang="zh-CN">
                <a:hlinkClick r:id="rId4" action="ppaction://hlinksldjump"/>
              </a:rPr>
              <a:t>0</a:t>
            </a:r>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541"/>
            <a:ext cx="5369442" cy="1325563"/>
          </a:xfrm>
          <a:solidFill>
            <a:schemeClr val="accent4">
              <a:lumMod val="20000"/>
              <a:lumOff val="80000"/>
            </a:schemeClr>
          </a:solidFill>
        </p:spPr>
        <p:txBody>
          <a:bodyPr/>
          <a:lstStyle/>
          <a:p>
            <a:r>
              <a:rPr lang="zh-CN" altLang="en-US" b="1" dirty="0">
                <a:ln w="10160">
                  <a:solidFill>
                    <a:schemeClr val="accent5"/>
                  </a:solidFill>
                  <a:prstDash val="solid"/>
                </a:ln>
                <a:solidFill>
                  <a:schemeClr val="accent2"/>
                </a:solidFill>
                <a:effectLst>
                  <a:outerShdw blurRad="38100" dist="22860" dir="5400000" algn="tl" rotWithShape="0">
                    <a:srgbClr val="000000">
                      <a:alpha val="30000"/>
                    </a:srgbClr>
                  </a:outerShdw>
                </a:effectLst>
              </a:rPr>
              <a:t>Current Events</a:t>
            </a:r>
          </a:p>
        </p:txBody>
      </p:sp>
      <p:sp>
        <p:nvSpPr>
          <p:cNvPr id="3" name="内容占位符 2"/>
          <p:cNvSpPr>
            <a:spLocks noGrp="1"/>
          </p:cNvSpPr>
          <p:nvPr>
            <p:ph idx="1"/>
          </p:nvPr>
        </p:nvSpPr>
        <p:spPr>
          <a:xfrm>
            <a:off x="621030" y="1471295"/>
            <a:ext cx="10515600" cy="4351338"/>
          </a:xfrm>
        </p:spPr>
        <p:txBody>
          <a:bodyPr/>
          <a:lstStyle/>
          <a:p>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Shell has been selling assets as part of its $30 Billion divestment plan. In 2017 it sold Its 50% share in petrochemicals company called SADAF to $820 million.</a:t>
            </a:r>
          </a:p>
          <a:p>
            <a:r>
              <a:rPr lang="en-US" altLang="zh-CN" b="1" spc="50" dirty="0">
                <a:ln w="9525" cmpd="sng">
                  <a:solidFill>
                    <a:schemeClr val="accent1"/>
                  </a:solidFill>
                  <a:prstDash val="solid"/>
                </a:ln>
                <a:solidFill>
                  <a:srgbClr val="70AD47">
                    <a:tint val="1000"/>
                  </a:srgbClr>
                </a:solidFill>
                <a:effectLst>
                  <a:glow rad="38100">
                    <a:schemeClr val="accent1">
                      <a:alpha val="40000"/>
                    </a:schemeClr>
                  </a:glow>
                </a:effectLst>
              </a:rPr>
              <a:t>Shell has come under criticism from environment groups after a 1991 public information film surfaced which indicated the company was aware of climate change years before it took action.</a:t>
            </a:r>
          </a:p>
          <a:p>
            <a:endParaRPr lang="zh-CN" altLang="en-US" dirty="0"/>
          </a:p>
        </p:txBody>
      </p:sp>
      <p:pic>
        <p:nvPicPr>
          <p:cNvPr id="4" name="Picture 3" descr="shell divestm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6583" y="4049930"/>
            <a:ext cx="8109259" cy="2373095"/>
          </a:xfrm>
          <a:prstGeom prst="rect">
            <a:avLst/>
          </a:prstGeom>
        </p:spPr>
      </p:pic>
      <p:pic>
        <p:nvPicPr>
          <p:cNvPr id="5" name="内容占位符 3" descr="3DTNI23P)]2THPHTZQK8WKF"/>
          <p:cNvPicPr>
            <a:picLocks noChangeAspect="1"/>
          </p:cNvPicPr>
          <p:nvPr/>
        </p:nvPicPr>
        <p:blipFill>
          <a:blip r:embed="rId3">
            <a:extLst>
              <a:ext uri="{BEBA8EAE-BF5A-486C-A8C5-ECC9F3942E4B}">
                <a14:imgProps xmlns:a14="http://schemas.microsoft.com/office/drawing/2010/main">
                  <a14:imgLayer r:embed="rId4">
                    <a14:imgEffect>
                      <a14:backgroundRemoval t="19608" b="80392" l="16547" r="90647"/>
                    </a14:imgEffect>
                  </a14:imgLayer>
                </a14:imgProps>
              </a:ext>
            </a:extLst>
          </a:blip>
          <a:srcRect l="14545" t="19584" r="11779" b="19151"/>
          <a:stretch>
            <a:fillRect/>
          </a:stretch>
        </p:blipFill>
        <p:spPr>
          <a:xfrm>
            <a:off x="3958692" y="71595"/>
            <a:ext cx="1165225" cy="1177290"/>
          </a:xfrm>
          <a:prstGeom prst="rect">
            <a:avLst/>
          </a:prstGeom>
          <a:ln>
            <a:noFill/>
          </a:ln>
          <a:effectLst>
            <a:outerShdw blurRad="292100" dist="139700" dir="2700000" algn="tl" rotWithShape="0">
              <a:srgbClr val="333333">
                <a:alpha val="65000"/>
              </a:srgbClr>
            </a:outerShdw>
          </a:effectLst>
        </p:spPr>
      </p:pic>
      <p:sp>
        <p:nvSpPr>
          <p:cNvPr id="6" name="文本框 5"/>
          <p:cNvSpPr txBox="1"/>
          <p:nvPr/>
        </p:nvSpPr>
        <p:spPr>
          <a:xfrm>
            <a:off x="11630660" y="6352540"/>
            <a:ext cx="298450" cy="368300"/>
          </a:xfrm>
          <a:prstGeom prst="rect">
            <a:avLst/>
          </a:prstGeom>
          <a:noFill/>
        </p:spPr>
        <p:txBody>
          <a:bodyPr wrap="none" rtlCol="0">
            <a:spAutoFit/>
          </a:bodyPr>
          <a:lstStyle/>
          <a:p>
            <a:r>
              <a:rPr lang="en-US" altLang="zh-CN">
                <a:hlinkClick r:id="rId5" action="ppaction://hlinksldjump"/>
              </a:rPr>
              <a:t>0</a:t>
            </a: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618"/>
            <a:ext cx="6092456" cy="1325563"/>
          </a:xfrm>
          <a:solidFill>
            <a:schemeClr val="accent4">
              <a:lumMod val="20000"/>
              <a:lumOff val="80000"/>
            </a:schemeClr>
          </a:solidFill>
        </p:spPr>
        <p:txBody>
          <a:bodyPr/>
          <a:lstStyle/>
          <a:p>
            <a:r>
              <a:rPr lang="zh-CN" altLang="en-US" b="1" dirty="0">
                <a:ln w="10160">
                  <a:solidFill>
                    <a:schemeClr val="accent5"/>
                  </a:solidFill>
                  <a:prstDash val="solid"/>
                </a:ln>
                <a:solidFill>
                  <a:schemeClr val="accent5"/>
                </a:solidFill>
                <a:effectLst>
                  <a:outerShdw blurRad="38100" dist="22860" dir="5400000" algn="tl" rotWithShape="0">
                    <a:srgbClr val="000000">
                      <a:alpha val="30000"/>
                    </a:srgbClr>
                  </a:outerShdw>
                </a:effectLst>
              </a:rPr>
              <a:t>Current Events</a:t>
            </a:r>
          </a:p>
        </p:txBody>
      </p:sp>
      <p:sp>
        <p:nvSpPr>
          <p:cNvPr id="3" name="内容占位符 2"/>
          <p:cNvSpPr>
            <a:spLocks noGrp="1"/>
          </p:cNvSpPr>
          <p:nvPr>
            <p:ph idx="1"/>
          </p:nvPr>
        </p:nvSpPr>
        <p:spPr>
          <a:xfrm>
            <a:off x="838200" y="1825625"/>
            <a:ext cx="10723778" cy="2567966"/>
          </a:xfrm>
        </p:spPr>
        <p:txBody>
          <a:bodyPr>
            <a:normAutofit fontScale="92500" lnSpcReduction="10000"/>
          </a:bodyPr>
          <a:lstStyle/>
          <a:p>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 In January 2017, Total won an award for corporate investor of the year for its investments in renewable energy start-ups by its venture capital fund called what Total Energy Ventures.</a:t>
            </a:r>
          </a:p>
          <a:p>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Total has been contributing to the economic development of </a:t>
            </a:r>
            <a:r>
              <a:rPr lang="en-US" b="1" spc="50" dirty="0" err="1">
                <a:ln w="9525" cmpd="sng">
                  <a:solidFill>
                    <a:schemeClr val="accent1"/>
                  </a:solidFill>
                  <a:prstDash val="solid"/>
                </a:ln>
                <a:solidFill>
                  <a:srgbClr val="70AD47">
                    <a:tint val="1000"/>
                  </a:srgbClr>
                </a:solidFill>
                <a:effectLst>
                  <a:glow rad="38100">
                    <a:schemeClr val="accent1">
                      <a:alpha val="40000"/>
                    </a:schemeClr>
                  </a:glow>
                </a:effectLst>
              </a:rPr>
              <a:t>africa</a:t>
            </a:r>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 by expanding its retail network which a now has more than 4,200 service stations in 36 countries. </a:t>
            </a:r>
          </a:p>
          <a:p>
            <a:pPr marL="0" indent="0">
              <a:buNone/>
            </a:pPr>
            <a:r>
              <a:rPr lang="en-US" dirty="0"/>
              <a:t>	</a:t>
            </a:r>
          </a:p>
          <a:p>
            <a:endParaRPr lang="en-US" dirty="0"/>
          </a:p>
          <a:p>
            <a:endParaRPr lang="en-US" dirty="0"/>
          </a:p>
          <a:p>
            <a:endParaRPr lang="en-US" altLang="zh-CN" dirty="0"/>
          </a:p>
          <a:p>
            <a:endParaRPr lang="zh-CN" altLang="en-US" b="1" dirty="0"/>
          </a:p>
          <a:p>
            <a:endParaRPr lang="zh-CN" altLang="en-US" b="1" dirty="0"/>
          </a:p>
          <a:p>
            <a:endParaRPr lang="zh-CN" altLang="en-US" b="1" dirty="0"/>
          </a:p>
          <a:p>
            <a:endParaRPr lang="zh-CN" altLang="en-US" b="1" dirty="0"/>
          </a:p>
          <a:p>
            <a:endParaRPr lang="zh-CN" altLang="en-US" b="1" dirty="0"/>
          </a:p>
        </p:txBody>
      </p:sp>
      <p:pic>
        <p:nvPicPr>
          <p:cNvPr id="5" name="图片 9"/>
          <p:cNvPicPr>
            <a:picLocks noChangeAspect="1"/>
          </p:cNvPicPr>
          <p:nvPr/>
        </p:nvPicPr>
        <p:blipFill>
          <a:blip r:embed="rId2"/>
          <a:stretch>
            <a:fillRect/>
          </a:stretch>
        </p:blipFill>
        <p:spPr>
          <a:xfrm>
            <a:off x="5754775" y="4235017"/>
            <a:ext cx="4547870" cy="2274321"/>
          </a:xfrm>
          <a:prstGeom prst="rect">
            <a:avLst/>
          </a:prstGeom>
        </p:spPr>
      </p:pic>
      <p:pic>
        <p:nvPicPr>
          <p:cNvPr id="8" name="Picture 7" descr="Screen Shot 2017-02-26 at 5.06.5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235017"/>
            <a:ext cx="4325820" cy="2353608"/>
          </a:xfrm>
          <a:prstGeom prst="rect">
            <a:avLst/>
          </a:prstGeom>
        </p:spPr>
      </p:pic>
      <p:pic>
        <p:nvPicPr>
          <p:cNvPr id="6" name="内容占位符 7"/>
          <p:cNvPicPr>
            <a:picLocks noChangeAspect="1"/>
          </p:cNvPicPr>
          <p:nvPr/>
        </p:nvPicPr>
        <p:blipFill>
          <a:blip r:embed="rId4">
            <a:extLst>
              <a:ext uri="{BEBA8EAE-BF5A-486C-A8C5-ECC9F3942E4B}">
                <a14:imgProps xmlns:a14="http://schemas.microsoft.com/office/drawing/2010/main">
                  <a14:imgLayer r:embed="rId5">
                    <a14:imgEffect>
                      <a14:backgroundRemoval t="0" b="94273" l="0" r="100000"/>
                    </a14:imgEffect>
                  </a14:imgLayer>
                </a14:imgProps>
              </a:ext>
            </a:extLst>
          </a:blip>
          <a:srcRect l="5806" t="4116" r="6557" b="5749"/>
          <a:stretch>
            <a:fillRect/>
          </a:stretch>
        </p:blipFill>
        <p:spPr>
          <a:xfrm>
            <a:off x="4295554" y="77540"/>
            <a:ext cx="1224052" cy="1177717"/>
          </a:xfrm>
          <a:prstGeom prst="rect">
            <a:avLst/>
          </a:prstGeom>
          <a:ln>
            <a:noFill/>
          </a:ln>
          <a:effectLst/>
        </p:spPr>
      </p:pic>
      <p:sp>
        <p:nvSpPr>
          <p:cNvPr id="4" name="文本框 3"/>
          <p:cNvSpPr txBox="1"/>
          <p:nvPr/>
        </p:nvSpPr>
        <p:spPr>
          <a:xfrm>
            <a:off x="11594296" y="6325188"/>
            <a:ext cx="298450" cy="368300"/>
          </a:xfrm>
          <a:prstGeom prst="rect">
            <a:avLst/>
          </a:prstGeom>
          <a:noFill/>
        </p:spPr>
        <p:txBody>
          <a:bodyPr wrap="none" rtlCol="0">
            <a:spAutoFit/>
          </a:bodyPr>
          <a:lstStyle/>
          <a:p>
            <a:r>
              <a:rPr lang="en-US" altLang="zh-CN">
                <a:hlinkClick r:id="rId6" action="ppaction://hlinksldjump"/>
              </a:rPr>
              <a:t>0</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901874" y="436581"/>
            <a:ext cx="5834182" cy="1200329"/>
          </a:xfrm>
          <a:prstGeom prst="rect">
            <a:avLst/>
          </a:prstGeom>
          <a:noFill/>
        </p:spPr>
        <p:txBody>
          <a:bodyPr wrap="square" rtlCol="0">
            <a:spAutoFit/>
          </a:bodyPr>
          <a:lstStyle/>
          <a:p>
            <a:r>
              <a:rPr lang="en-US" altLang="zh-CN" sz="7200" dirty="0">
                <a:solidFill>
                  <a:srgbClr val="FFC000"/>
                </a:solidFill>
              </a:rPr>
              <a:t>The Winner is </a:t>
            </a:r>
            <a:endParaRPr lang="zh-CN" altLang="en-US" sz="7200" dirty="0">
              <a:solidFill>
                <a:srgbClr val="FFC000"/>
              </a:solidFill>
            </a:endParaRPr>
          </a:p>
        </p:txBody>
      </p:sp>
      <p:sp>
        <p:nvSpPr>
          <p:cNvPr id="4" name="Content Placeholder 3"/>
          <p:cNvSpPr>
            <a:spLocks noGrp="1"/>
          </p:cNvSpPr>
          <p:nvPr>
            <p:ph idx="1"/>
          </p:nvPr>
        </p:nvSpPr>
        <p:spPr>
          <a:solidFill>
            <a:schemeClr val="accent2">
              <a:lumMod val="20000"/>
              <a:lumOff val="80000"/>
            </a:schemeClr>
          </a:solidFill>
        </p:spPr>
        <p:txBody>
          <a:bodyPr/>
          <a:lstStyle/>
          <a:p>
            <a:r>
              <a:rPr lang="en-US" dirty="0"/>
              <a:t>Better Return on Assets</a:t>
            </a:r>
          </a:p>
          <a:p>
            <a:r>
              <a:rPr lang="en-US" dirty="0"/>
              <a:t>Better Current Ratio</a:t>
            </a:r>
          </a:p>
          <a:p>
            <a:r>
              <a:rPr lang="en-US" dirty="0"/>
              <a:t>Better Earning per Share</a:t>
            </a:r>
          </a:p>
          <a:p>
            <a:r>
              <a:rPr lang="en-US" altLang="zh-CN" dirty="0"/>
              <a:t>Better</a:t>
            </a:r>
            <a:r>
              <a:rPr lang="zh-CN" altLang="en-US" dirty="0"/>
              <a:t> </a:t>
            </a:r>
            <a:r>
              <a:rPr lang="en-US" altLang="zh-CN" dirty="0"/>
              <a:t>communication</a:t>
            </a:r>
            <a:r>
              <a:rPr lang="zh-CN" altLang="en-US" dirty="0"/>
              <a:t> </a:t>
            </a:r>
            <a:r>
              <a:rPr lang="en-US" altLang="zh-CN" dirty="0"/>
              <a:t>to</a:t>
            </a:r>
            <a:r>
              <a:rPr lang="zh-CN" altLang="en-US" dirty="0"/>
              <a:t> </a:t>
            </a:r>
            <a:r>
              <a:rPr lang="en-US" altLang="zh-CN" dirty="0"/>
              <a:t>investors</a:t>
            </a:r>
          </a:p>
          <a:p>
            <a:r>
              <a:rPr lang="en-US" altLang="zh-CN" dirty="0"/>
              <a:t>Reasonable investing and financing activities</a:t>
            </a:r>
          </a:p>
          <a:p>
            <a:r>
              <a:rPr lang="en-US" altLang="zh-CN" dirty="0"/>
              <a:t>More socially responsible </a:t>
            </a:r>
          </a:p>
          <a:p>
            <a:endParaRPr lang="en-US" altLang="zh-CN" dirty="0"/>
          </a:p>
          <a:p>
            <a:endParaRPr lang="en-US" dirty="0"/>
          </a:p>
          <a:p>
            <a:endParaRPr lang="en-US" dirty="0"/>
          </a:p>
          <a:p>
            <a:endParaRPr lang="en-US" dirty="0"/>
          </a:p>
          <a:p>
            <a:endParaRPr lang="en-US" dirty="0"/>
          </a:p>
          <a:p>
            <a:endParaRPr lang="en-US" dirty="0"/>
          </a:p>
        </p:txBody>
      </p:sp>
      <p:pic>
        <p:nvPicPr>
          <p:cNvPr id="5"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4231" y="230721"/>
            <a:ext cx="5826643" cy="141098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3000"/>
                                  </p:stCondLst>
                                  <p:childTnLst>
                                    <p:set>
                                      <p:cBhvr>
                                        <p:cTn id="6" dur="1" fill="hold">
                                          <p:stCondLst>
                                            <p:cond delay="19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grpId="1" nodeType="clickEffect">
                                  <p:stCondLst>
                                    <p:cond delay="0"/>
                                  </p:stCondLst>
                                  <p:childTnLst>
                                    <p:animEffect transition="out" filter="fade">
                                      <p:cBhvr>
                                        <p:cTn id="10" dur="500" tmFilter="0, 0; .2, .5; .8, .5; 1, 0"/>
                                        <p:tgtEl>
                                          <p:spTgt spid="7"/>
                                        </p:tgtEl>
                                      </p:cBhvr>
                                    </p:animEffect>
                                    <p:animScale>
                                      <p:cBhvr>
                                        <p:cTn id="11" dur="250" autoRev="1" fill="hold"/>
                                        <p:tgtEl>
                                          <p:spTgt spid="7"/>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bg/>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fade">
                                      <p:cBhvr>
                                        <p:cTn id="20" dur="2500"/>
                                        <p:tgtEl>
                                          <p:spTgt spid="4">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barn(inVertical)">
                                      <p:cBhvr>
                                        <p:cTn id="25" dur="2500"/>
                                        <p:tgtEl>
                                          <p:spTgt spid="4">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4">
                                            <p:txEl>
                                              <p:pRg st="2" end="2"/>
                                            </p:txEl>
                                          </p:spTgt>
                                        </p:tgtEl>
                                        <p:attrNameLst>
                                          <p:attrName>style.visibility</p:attrName>
                                        </p:attrNameLst>
                                      </p:cBhvr>
                                      <p:to>
                                        <p:strVal val="visible"/>
                                      </p:to>
                                    </p:set>
                                    <p:animEffect transition="in" filter="barn(inVertical)">
                                      <p:cBhvr>
                                        <p:cTn id="30" dur="2500"/>
                                        <p:tgtEl>
                                          <p:spTgt spid="4">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Effect transition="in" filter="barn(inVertical)">
                                      <p:cBhvr>
                                        <p:cTn id="35" dur="2500"/>
                                        <p:tgtEl>
                                          <p:spTgt spid="4">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4">
                                            <p:txEl>
                                              <p:pRg st="4" end="4"/>
                                            </p:txEl>
                                          </p:spTgt>
                                        </p:tgtEl>
                                        <p:attrNameLst>
                                          <p:attrName>style.visibility</p:attrName>
                                        </p:attrNameLst>
                                      </p:cBhvr>
                                      <p:to>
                                        <p:strVal val="visible"/>
                                      </p:to>
                                    </p:set>
                                    <p:animEffect transition="in" filter="barn(inVertical)">
                                      <p:cBhvr>
                                        <p:cTn id="40" dur="2500"/>
                                        <p:tgtEl>
                                          <p:spTgt spid="4">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animEffect transition="in" filter="barn(inVertical)">
                                      <p:cBhvr>
                                        <p:cTn id="45" dur="2500"/>
                                        <p:tgtEl>
                                          <p:spTgt spid="4">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barn(inVertical)">
                                      <p:cBhvr>
                                        <p:cTn id="50" dur="23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4" grpId="0" uiExpand="1"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lstStyle/>
          <a:p>
            <a:pPr algn="ctr"/>
            <a:r>
              <a:rPr lang="en-US" altLang="zh-CN" sz="6600" b="1" dirty="0">
                <a:solidFill>
                  <a:schemeClr val="accent4"/>
                </a:solidFill>
                <a:effectLst/>
              </a:rPr>
              <a:t>THANK YOU FOR LISTENING</a:t>
            </a:r>
          </a:p>
        </p:txBody>
      </p:sp>
      <p:sp>
        <p:nvSpPr>
          <p:cNvPr id="3" name="内容占位符 2"/>
          <p:cNvSpPr>
            <a:spLocks noGrp="1"/>
          </p:cNvSpPr>
          <p:nvPr>
            <p:ph idx="1"/>
          </p:nvPr>
        </p:nvSpPr>
        <p:spPr>
          <a:solidFill>
            <a:schemeClr val="accent4">
              <a:lumMod val="20000"/>
              <a:lumOff val="80000"/>
            </a:schemeClr>
          </a:solidFill>
        </p:spPr>
        <p:txBody>
          <a:bodyPr>
            <a:normAutofit/>
          </a:bodyPr>
          <a:lstStyle/>
          <a:p>
            <a:pPr marL="0" indent="0" algn="ctr">
              <a:buNone/>
            </a:pPr>
            <a:r>
              <a:rPr lang="en-US" altLang="zh-CN" sz="4000" dirty="0">
                <a:solidFill>
                  <a:srgbClr val="FF0000"/>
                </a:solidFill>
                <a:effectLst/>
              </a:rPr>
              <a:t>Q&amp;A Time</a:t>
            </a:r>
          </a:p>
          <a:p>
            <a:pPr algn="l"/>
            <a:r>
              <a:rPr lang="en-US" altLang="zh-CN" dirty="0">
                <a:solidFill>
                  <a:srgbClr val="FF0000"/>
                </a:solidFill>
                <a:effectLst>
                  <a:outerShdw blurRad="38100" dist="19050" dir="2700000" algn="tl" rotWithShape="0">
                    <a:schemeClr val="dk1">
                      <a:alpha val="40000"/>
                    </a:schemeClr>
                  </a:outerShdw>
                </a:effectLst>
                <a:hlinkClick r:id="rId2" action="ppaction://hlinksldjump"/>
              </a:rPr>
              <a:t>Company Overview</a:t>
            </a:r>
            <a:endParaRPr lang="en-US" altLang="zh-CN" dirty="0">
              <a:solidFill>
                <a:srgbClr val="FF0000"/>
              </a:solidFill>
              <a:effectLst>
                <a:outerShdw blurRad="38100" dist="19050" dir="2700000" algn="tl" rotWithShape="0">
                  <a:schemeClr val="dk1">
                    <a:alpha val="40000"/>
                  </a:schemeClr>
                </a:outerShdw>
              </a:effectLst>
              <a:hlinkClick r:id="rId3" action="ppaction://hlinksldjump"/>
            </a:endParaRPr>
          </a:p>
          <a:p>
            <a:pPr algn="l"/>
            <a:r>
              <a:rPr lang="en-US" altLang="zh-CN" dirty="0">
                <a:solidFill>
                  <a:srgbClr val="FF0000"/>
                </a:solidFill>
                <a:effectLst>
                  <a:outerShdw blurRad="38100" dist="19050" dir="2700000" algn="tl" rotWithShape="0">
                    <a:schemeClr val="dk1">
                      <a:alpha val="40000"/>
                    </a:schemeClr>
                  </a:outerShdw>
                </a:effectLst>
                <a:hlinkClick r:id="rId4" action="ppaction://hlinksldjump"/>
              </a:rPr>
              <a:t>Income Statement Items</a:t>
            </a:r>
            <a:endParaRPr lang="en-US" altLang="zh-CN" dirty="0">
              <a:solidFill>
                <a:srgbClr val="FF0000"/>
              </a:solidFill>
              <a:effectLst>
                <a:outerShdw blurRad="38100" dist="19050" dir="2700000" algn="tl" rotWithShape="0">
                  <a:schemeClr val="dk1">
                    <a:alpha val="40000"/>
                  </a:schemeClr>
                </a:outerShdw>
              </a:effectLst>
              <a:hlinkClick r:id="rId3" action="ppaction://hlinksldjump"/>
            </a:endParaRPr>
          </a:p>
          <a:p>
            <a:pPr algn="l"/>
            <a:r>
              <a:rPr lang="en-US" altLang="zh-CN" dirty="0">
                <a:solidFill>
                  <a:srgbClr val="FF0000"/>
                </a:solidFill>
                <a:effectLst>
                  <a:outerShdw blurRad="38100" dist="19050" dir="2700000" algn="tl" rotWithShape="0">
                    <a:schemeClr val="dk1">
                      <a:alpha val="40000"/>
                    </a:schemeClr>
                  </a:outerShdw>
                </a:effectLst>
                <a:hlinkClick r:id="rId5" action="ppaction://hlinksldjump"/>
              </a:rPr>
              <a:t>Balance Sheet Items</a:t>
            </a:r>
            <a:endParaRPr lang="en-US" altLang="zh-CN" dirty="0">
              <a:solidFill>
                <a:srgbClr val="FF0000"/>
              </a:solidFill>
              <a:effectLst>
                <a:outerShdw blurRad="38100" dist="19050" dir="2700000" algn="tl" rotWithShape="0">
                  <a:schemeClr val="dk1">
                    <a:alpha val="40000"/>
                  </a:schemeClr>
                </a:outerShdw>
              </a:effectLst>
              <a:hlinkClick r:id="rId3" action="ppaction://hlinksldjump"/>
            </a:endParaRPr>
          </a:p>
          <a:p>
            <a:pPr algn="l"/>
            <a:r>
              <a:rPr lang="en-US" altLang="zh-CN" dirty="0">
                <a:solidFill>
                  <a:srgbClr val="FF0000"/>
                </a:solidFill>
                <a:effectLst>
                  <a:outerShdw blurRad="38100" dist="19050" dir="2700000" algn="tl" rotWithShape="0">
                    <a:schemeClr val="dk1">
                      <a:alpha val="40000"/>
                    </a:schemeClr>
                  </a:outerShdw>
                </a:effectLst>
                <a:hlinkClick r:id="rId6" action="ppaction://hlinksldjump"/>
              </a:rPr>
              <a:t>Investing and Financing Activities Items</a:t>
            </a:r>
            <a:endParaRPr lang="en-US" altLang="zh-CN" dirty="0">
              <a:solidFill>
                <a:srgbClr val="FF0000"/>
              </a:solidFill>
              <a:effectLst>
                <a:outerShdw blurRad="38100" dist="19050" dir="2700000" algn="tl" rotWithShape="0">
                  <a:schemeClr val="dk1">
                    <a:alpha val="40000"/>
                  </a:schemeClr>
                </a:outerShdw>
              </a:effectLst>
              <a:hlinkClick r:id="rId3" action="ppaction://hlinksldjump"/>
            </a:endParaRPr>
          </a:p>
          <a:p>
            <a:pPr algn="l"/>
            <a:r>
              <a:rPr lang="en-US" altLang="zh-CN" dirty="0">
                <a:solidFill>
                  <a:srgbClr val="FF0000"/>
                </a:solidFill>
                <a:effectLst>
                  <a:outerShdw blurRad="38100" dist="19050" dir="2700000" algn="tl" rotWithShape="0">
                    <a:schemeClr val="dk1">
                      <a:alpha val="40000"/>
                    </a:schemeClr>
                  </a:outerShdw>
                </a:effectLst>
                <a:hlinkClick r:id="rId7" action="ppaction://hlinksldjump"/>
              </a:rPr>
              <a:t>Corporate Social Responsibility Items  </a:t>
            </a:r>
            <a:endParaRPr lang="en-US" altLang="zh-CN" dirty="0">
              <a:solidFill>
                <a:srgbClr val="FF0000"/>
              </a:solidFill>
              <a:effectLst>
                <a:outerShdw blurRad="38100" dist="19050" dir="2700000" algn="tl" rotWithShape="0">
                  <a:schemeClr val="dk1">
                    <a:alpha val="40000"/>
                  </a:schemeClr>
                </a:outerShdw>
              </a:effectLst>
              <a:hlinkClick r:id="rId3" action="ppaction://hlinksldjump"/>
            </a:endParaRPr>
          </a:p>
          <a:p>
            <a:pPr algn="l"/>
            <a:r>
              <a:rPr lang="en-US" altLang="zh-CN" dirty="0">
                <a:solidFill>
                  <a:srgbClr val="FF0000"/>
                </a:solidFill>
                <a:effectLst>
                  <a:outerShdw blurRad="38100" dist="19050" dir="2700000" algn="tl" rotWithShape="0">
                    <a:schemeClr val="dk1">
                      <a:alpha val="40000"/>
                    </a:schemeClr>
                  </a:outerShdw>
                </a:effectLst>
                <a:hlinkClick r:id="rId8" action="ppaction://hlinksldjump"/>
              </a:rPr>
              <a:t>Other Items</a:t>
            </a:r>
            <a:endParaRPr lang="en-US" altLang="zh-CN" dirty="0">
              <a:solidFill>
                <a:srgbClr val="FF0000"/>
              </a:solidFill>
              <a:effectLst>
                <a:outerShdw blurRad="38100" dist="19050" dir="2700000" algn="tl" rotWithShape="0">
                  <a:schemeClr val="dk1">
                    <a:alpha val="40000"/>
                  </a:schemeClr>
                </a:outerShdw>
              </a:effectLst>
              <a:hlinkClick r:id="rId3" action="ppaction://hlinksldjump"/>
            </a:endParaRPr>
          </a:p>
          <a:p>
            <a:pPr algn="l"/>
            <a:r>
              <a:rPr lang="en-US" altLang="zh-CN" dirty="0">
                <a:solidFill>
                  <a:srgbClr val="FF0000"/>
                </a:solidFill>
                <a:effectLst>
                  <a:outerShdw blurRad="38100" dist="19050" dir="2700000" algn="tl" rotWithShape="0">
                    <a:schemeClr val="dk1">
                      <a:alpha val="40000"/>
                    </a:schemeClr>
                  </a:outerShdw>
                </a:effectLst>
                <a:hlinkClick r:id="rId3" action="ppaction://hlinksldjump"/>
              </a:rPr>
              <a:t>Current Events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06397" y="365125"/>
            <a:ext cx="10515600" cy="1325563"/>
          </a:xfrm>
        </p:spPr>
        <p:txBody>
          <a:bodyPr>
            <a:normAutofit/>
          </a:bodyPr>
          <a:lstStyle/>
          <a:p>
            <a:r>
              <a:rPr kumimoji="1" lang="en-US" altLang="zh-CN" sz="6000" dirty="0">
                <a:solidFill>
                  <a:schemeClr val="accent1">
                    <a:lumMod val="20000"/>
                    <a:lumOff val="80000"/>
                  </a:schemeClr>
                </a:solidFill>
              </a:rPr>
              <a:t>At first,</a:t>
            </a:r>
            <a:r>
              <a:rPr kumimoji="1" lang="zh-CN" altLang="en-US" sz="6000" dirty="0">
                <a:solidFill>
                  <a:schemeClr val="accent1">
                    <a:lumMod val="20000"/>
                    <a:lumOff val="80000"/>
                  </a:schemeClr>
                </a:solidFill>
              </a:rPr>
              <a:t> </a:t>
            </a:r>
            <a:r>
              <a:rPr kumimoji="1" lang="en-US" altLang="zh-CN" sz="6000" dirty="0">
                <a:solidFill>
                  <a:schemeClr val="accent1">
                    <a:lumMod val="20000"/>
                    <a:lumOff val="80000"/>
                  </a:schemeClr>
                </a:solidFill>
              </a:rPr>
              <a:t>we</a:t>
            </a:r>
            <a:r>
              <a:rPr kumimoji="1" lang="zh-CN" altLang="en-US" sz="6000" dirty="0">
                <a:solidFill>
                  <a:schemeClr val="accent1">
                    <a:lumMod val="20000"/>
                    <a:lumOff val="80000"/>
                  </a:schemeClr>
                </a:solidFill>
              </a:rPr>
              <a:t> </a:t>
            </a:r>
            <a:r>
              <a:rPr kumimoji="1" lang="en-US" altLang="zh-CN" sz="6000" dirty="0">
                <a:solidFill>
                  <a:schemeClr val="accent1">
                    <a:lumMod val="20000"/>
                    <a:lumOff val="80000"/>
                  </a:schemeClr>
                </a:solidFill>
              </a:rPr>
              <a:t>picked</a:t>
            </a:r>
            <a:r>
              <a:rPr kumimoji="1" lang="zh-CN" altLang="en-US" sz="6000" dirty="0">
                <a:solidFill>
                  <a:schemeClr val="accent1">
                    <a:lumMod val="20000"/>
                    <a:lumOff val="80000"/>
                  </a:schemeClr>
                </a:solidFill>
              </a:rPr>
              <a:t> </a:t>
            </a:r>
          </a:p>
        </p:txBody>
      </p:sp>
      <p:sp>
        <p:nvSpPr>
          <p:cNvPr id="3" name="Content Placeholder 2"/>
          <p:cNvSpPr>
            <a:spLocks noGrp="1"/>
          </p:cNvSpPr>
          <p:nvPr>
            <p:ph idx="1"/>
          </p:nvPr>
        </p:nvSpPr>
        <p:spPr>
          <a:xfrm>
            <a:off x="838200" y="2029419"/>
            <a:ext cx="10313020" cy="4147544"/>
          </a:xfrm>
        </p:spPr>
        <p:txBody>
          <a:bodyPr/>
          <a:lstStyle/>
          <a:p>
            <a:endParaRPr lang="en-US" dirty="0">
              <a:solidFill>
                <a:schemeClr val="accent1">
                  <a:lumMod val="40000"/>
                  <a:lumOff val="60000"/>
                </a:schemeClr>
              </a:solidFill>
            </a:endParaRPr>
          </a:p>
          <a:p>
            <a:endParaRPr lang="en-US" dirty="0">
              <a:solidFill>
                <a:schemeClr val="accent1">
                  <a:lumMod val="40000"/>
                  <a:lumOff val="60000"/>
                </a:schemeClr>
              </a:solidFill>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9752" y="99450"/>
            <a:ext cx="2886234" cy="3521207"/>
          </a:xfrm>
          <a:prstGeom prst="rect">
            <a:avLst/>
          </a:prstGeom>
        </p:spPr>
      </p:pic>
      <p:sp>
        <p:nvSpPr>
          <p:cNvPr id="4" name="Rectangle: Rounded Corners 3"/>
          <p:cNvSpPr/>
          <p:nvPr/>
        </p:nvSpPr>
        <p:spPr>
          <a:xfrm>
            <a:off x="2506397" y="4340393"/>
            <a:ext cx="4212241" cy="2175301"/>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solidFill>
                  <a:schemeClr val="tx1"/>
                </a:solidFill>
              </a:rPr>
              <a:t>The 6</a:t>
            </a:r>
            <a:r>
              <a:rPr lang="en-US" sz="3000" b="1" baseline="30000" dirty="0">
                <a:solidFill>
                  <a:schemeClr val="tx1"/>
                </a:solidFill>
              </a:rPr>
              <a:t>th</a:t>
            </a:r>
            <a:r>
              <a:rPr lang="en-US" sz="3000" b="1" dirty="0">
                <a:solidFill>
                  <a:schemeClr val="tx1"/>
                </a:solidFill>
              </a:rPr>
              <a:t> largest oil company in the world </a:t>
            </a:r>
          </a:p>
        </p:txBody>
      </p:sp>
      <p:sp>
        <p:nvSpPr>
          <p:cNvPr id="6" name="Rectangle: Rounded Corners 5"/>
          <p:cNvSpPr/>
          <p:nvPr/>
        </p:nvSpPr>
        <p:spPr>
          <a:xfrm>
            <a:off x="616689" y="1788762"/>
            <a:ext cx="3779417" cy="2183171"/>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solidFill>
                  <a:schemeClr val="tx1"/>
                </a:solidFill>
              </a:rPr>
              <a:t>Operates in 70+ Countries</a:t>
            </a:r>
          </a:p>
        </p:txBody>
      </p:sp>
      <p:sp>
        <p:nvSpPr>
          <p:cNvPr id="7" name="Rectangle: Rounded Corners 6"/>
          <p:cNvSpPr/>
          <p:nvPr/>
        </p:nvSpPr>
        <p:spPr>
          <a:xfrm>
            <a:off x="4612517" y="1740022"/>
            <a:ext cx="3570514" cy="219861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n w="0"/>
                <a:solidFill>
                  <a:schemeClr val="tx1"/>
                </a:solidFill>
                <a:effectLst>
                  <a:outerShdw blurRad="38100" dist="19050" dir="2700000" algn="tl" rotWithShape="0">
                    <a:schemeClr val="dk1">
                      <a:alpha val="40000"/>
                    </a:schemeClr>
                  </a:outerShdw>
                </a:effectLst>
              </a:rPr>
              <a:t>Serves 5,000+ gas stations in USA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2249"/>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2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61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 y="0"/>
            <a:ext cx="5911702" cy="1265273"/>
          </a:xfrm>
          <a:solidFill>
            <a:schemeClr val="accent4">
              <a:lumMod val="20000"/>
              <a:lumOff val="80000"/>
            </a:schemeClr>
          </a:solidFill>
        </p:spPr>
        <p:txBody>
          <a:bodyPr>
            <a:normAutofit/>
          </a:bodyPr>
          <a:lstStyle/>
          <a:p>
            <a:r>
              <a:rPr kumimoji="1" lang="en-US" altLang="zh-CN" sz="6000" b="1" dirty="0">
                <a:solidFill>
                  <a:schemeClr val="accent2"/>
                </a:solidFill>
              </a:rPr>
              <a:t>Shell Company</a:t>
            </a:r>
            <a:endParaRPr kumimoji="1" lang="zh-CN" altLang="en-US" sz="6000" b="1" dirty="0">
              <a:solidFill>
                <a:schemeClr val="accent2"/>
              </a:solidFill>
            </a:endParaRPr>
          </a:p>
        </p:txBody>
      </p:sp>
      <p:sp>
        <p:nvSpPr>
          <p:cNvPr id="4" name="Shape 116"/>
          <p:cNvSpPr txBox="1"/>
          <p:nvPr/>
        </p:nvSpPr>
        <p:spPr>
          <a:xfrm>
            <a:off x="408108" y="1172120"/>
            <a:ext cx="11463785" cy="568588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457200">
              <a:lnSpc>
                <a:spcPct val="120000"/>
              </a:lnSpc>
              <a:spcBef>
                <a:spcPts val="0"/>
              </a:spcBef>
              <a:buFontTx/>
              <a:buNone/>
              <a:defRPr sz="2900">
                <a:solidFill>
                  <a:srgbClr val="FFFFFF"/>
                </a:solidFill>
                <a:uFill>
                  <a:solidFill>
                    <a:srgbClr val="000000"/>
                  </a:solidFill>
                </a:uFill>
                <a:latin typeface="+mn-lt"/>
                <a:ea typeface="+mn-ea"/>
                <a:cs typeface="+mn-cs"/>
                <a:sym typeface="Helvetica"/>
              </a:defRPr>
            </a:pPr>
            <a:r>
              <a:rPr lang="en-US" sz="2900" b="1" dirty="0">
                <a:solidFill>
                  <a:srgbClr val="002060"/>
                </a:solidFill>
                <a:uFill>
                  <a:solidFill>
                    <a:srgbClr val="000000"/>
                  </a:solidFill>
                </a:uFill>
                <a:latin typeface="+mj-lt"/>
                <a:ea typeface="+mj-ea"/>
                <a:cs typeface="+mj-cs"/>
                <a:sym typeface="Calibri" panose="020F0502020204030204"/>
              </a:rPr>
              <a:t>History:</a:t>
            </a:r>
            <a:r>
              <a:rPr lang="en-US" sz="2900" dirty="0">
                <a:solidFill>
                  <a:srgbClr val="002060"/>
                </a:solidFill>
                <a:uFill>
                  <a:solidFill>
                    <a:srgbClr val="000000"/>
                  </a:solidFill>
                </a:uFill>
                <a:latin typeface="Times New Roman" panose="02020603050405020304"/>
                <a:ea typeface="Times New Roman" panose="02020603050405020304"/>
                <a:cs typeface="Times New Roman" panose="02020603050405020304"/>
                <a:sym typeface="Times New Roman" panose="02020603050405020304"/>
              </a:rPr>
              <a:t>. </a:t>
            </a:r>
            <a:r>
              <a:rPr lang="en-US" sz="2900" b="1" dirty="0">
                <a:solidFill>
                  <a:srgbClr val="002060"/>
                </a:solidFill>
                <a:uFill>
                  <a:solidFill>
                    <a:srgbClr val="000000"/>
                  </a:solidFill>
                </a:uFill>
                <a:latin typeface="+mj-lt"/>
                <a:ea typeface="+mj-ea"/>
                <a:cs typeface="+mj-cs"/>
                <a:sym typeface="Calibri" panose="020F0502020204030204"/>
              </a:rPr>
              <a:t>The Royal Dutch Petroleum Company was a Dutch company founded in 1890 and then through the amalgamation of its rival company: Trading Company Ltd of the United Kingdom, created the Royal Dutch Shell Group in February in 1907.</a:t>
            </a:r>
            <a:r>
              <a:rPr lang="en-US" sz="2900" dirty="0">
                <a:solidFill>
                  <a:srgbClr val="002060"/>
                </a:solidFill>
                <a:uFill>
                  <a:solidFill>
                    <a:srgbClr val="000000"/>
                  </a:solidFill>
                </a:uFill>
                <a:latin typeface="+mj-lt"/>
                <a:ea typeface="+mj-ea"/>
                <a:cs typeface="+mj-cs"/>
                <a:sym typeface="Calibri" panose="020F0502020204030204"/>
              </a:rPr>
              <a:t> </a:t>
            </a:r>
          </a:p>
          <a:p>
            <a:pPr marL="0" indent="0" defTabSz="457200">
              <a:lnSpc>
                <a:spcPct val="120000"/>
              </a:lnSpc>
              <a:spcBef>
                <a:spcPts val="0"/>
              </a:spcBef>
              <a:buFontTx/>
              <a:buNone/>
              <a:defRPr sz="2900">
                <a:solidFill>
                  <a:srgbClr val="FFFFFF"/>
                </a:solidFill>
                <a:uFill>
                  <a:solidFill>
                    <a:srgbClr val="000000"/>
                  </a:solidFill>
                </a:uFill>
                <a:latin typeface="+mn-lt"/>
                <a:ea typeface="+mn-ea"/>
                <a:cs typeface="+mn-cs"/>
                <a:sym typeface="Helvetica"/>
              </a:defRPr>
            </a:pPr>
            <a:endParaRPr lang="en-US" sz="2900" dirty="0">
              <a:solidFill>
                <a:srgbClr val="002060"/>
              </a:solidFill>
              <a:uFill>
                <a:solidFill>
                  <a:srgbClr val="000000"/>
                </a:solidFill>
              </a:uFill>
              <a:latin typeface="+mj-lt"/>
              <a:ea typeface="+mj-ea"/>
              <a:cs typeface="+mj-cs"/>
              <a:sym typeface="Calibri" panose="020F0502020204030204"/>
            </a:endParaRPr>
          </a:p>
          <a:p>
            <a:pPr marL="0" indent="0" defTabSz="457200">
              <a:lnSpc>
                <a:spcPct val="120000"/>
              </a:lnSpc>
              <a:spcBef>
                <a:spcPts val="0"/>
              </a:spcBef>
              <a:buFontTx/>
              <a:buNone/>
              <a:defRPr sz="2900" b="1">
                <a:solidFill>
                  <a:srgbClr val="FFFFFF"/>
                </a:solidFill>
                <a:uFill>
                  <a:solidFill>
                    <a:srgbClr val="000000"/>
                  </a:solidFill>
                </a:uFill>
                <a:latin typeface="+mn-lt"/>
                <a:ea typeface="+mn-ea"/>
                <a:cs typeface="+mn-cs"/>
                <a:sym typeface="Helvetica"/>
              </a:defRPr>
            </a:pPr>
            <a:r>
              <a:rPr lang="en-US" sz="2900" b="1" dirty="0">
                <a:solidFill>
                  <a:srgbClr val="002060"/>
                </a:solidFill>
                <a:uFill>
                  <a:solidFill>
                    <a:srgbClr val="000000"/>
                  </a:solidFill>
                </a:uFill>
                <a:latin typeface="+mj-lt"/>
                <a:ea typeface="+mj-ea"/>
                <a:cs typeface="+mj-cs"/>
                <a:sym typeface="Calibri" panose="020F0502020204030204"/>
              </a:rPr>
              <a:t>Services: Upstream International  </a:t>
            </a:r>
          </a:p>
          <a:p>
            <a:pPr marL="0" indent="0" defTabSz="457200">
              <a:lnSpc>
                <a:spcPct val="120000"/>
              </a:lnSpc>
              <a:spcBef>
                <a:spcPts val="0"/>
              </a:spcBef>
              <a:buFontTx/>
              <a:buNone/>
              <a:defRPr sz="2900" b="1">
                <a:solidFill>
                  <a:srgbClr val="FFFFFF"/>
                </a:solidFill>
                <a:uFill>
                  <a:solidFill>
                    <a:srgbClr val="000000"/>
                  </a:solidFill>
                </a:uFill>
                <a:latin typeface="+mn-lt"/>
                <a:ea typeface="+mn-ea"/>
                <a:cs typeface="+mn-cs"/>
                <a:sym typeface="Helvetica"/>
              </a:defRPr>
            </a:pPr>
            <a:r>
              <a:rPr lang="en-US" sz="2900" b="1" dirty="0">
                <a:solidFill>
                  <a:srgbClr val="002060"/>
                </a:solidFill>
                <a:uFill>
                  <a:solidFill>
                    <a:srgbClr val="000000"/>
                  </a:solidFill>
                </a:uFill>
                <a:latin typeface="+mj-lt"/>
                <a:ea typeface="+mj-ea"/>
                <a:cs typeface="+mj-cs"/>
                <a:sym typeface="Calibri" panose="020F0502020204030204"/>
              </a:rPr>
              <a:t>                Upstream Americas </a:t>
            </a:r>
          </a:p>
          <a:p>
            <a:pPr marL="0" indent="0" defTabSz="457200">
              <a:lnSpc>
                <a:spcPct val="120000"/>
              </a:lnSpc>
              <a:spcBef>
                <a:spcPts val="0"/>
              </a:spcBef>
              <a:buFontTx/>
              <a:buNone/>
              <a:defRPr sz="2900" b="1">
                <a:solidFill>
                  <a:srgbClr val="FFFFFF"/>
                </a:solidFill>
                <a:uFill>
                  <a:solidFill>
                    <a:srgbClr val="000000"/>
                  </a:solidFill>
                </a:uFill>
                <a:latin typeface="+mn-lt"/>
                <a:ea typeface="+mn-ea"/>
                <a:cs typeface="+mn-cs"/>
                <a:sym typeface="Helvetica"/>
              </a:defRPr>
            </a:pPr>
            <a:r>
              <a:rPr lang="en-US" sz="2900" b="1" dirty="0">
                <a:solidFill>
                  <a:srgbClr val="002060"/>
                </a:solidFill>
                <a:uFill>
                  <a:solidFill>
                    <a:srgbClr val="000000"/>
                  </a:solidFill>
                </a:uFill>
                <a:latin typeface="+mj-lt"/>
                <a:ea typeface="+mj-ea"/>
                <a:cs typeface="+mj-cs"/>
                <a:sym typeface="Calibri" panose="020F0502020204030204"/>
              </a:rPr>
              <a:t>                Downstream </a:t>
            </a:r>
          </a:p>
          <a:p>
            <a:pPr marL="0" indent="0" defTabSz="457200">
              <a:lnSpc>
                <a:spcPct val="120000"/>
              </a:lnSpc>
              <a:spcBef>
                <a:spcPts val="0"/>
              </a:spcBef>
              <a:buFontTx/>
              <a:buNone/>
              <a:defRPr sz="2900" b="1">
                <a:solidFill>
                  <a:srgbClr val="FFFFFF"/>
                </a:solidFill>
                <a:uFill>
                  <a:solidFill>
                    <a:srgbClr val="000000"/>
                  </a:solidFill>
                </a:uFill>
                <a:latin typeface="+mn-lt"/>
                <a:ea typeface="+mn-ea"/>
                <a:cs typeface="+mn-cs"/>
                <a:sym typeface="Helvetica"/>
              </a:defRPr>
            </a:pPr>
            <a:r>
              <a:rPr lang="en-US" sz="2900" b="1" dirty="0">
                <a:solidFill>
                  <a:srgbClr val="002060"/>
                </a:solidFill>
                <a:uFill>
                  <a:solidFill>
                    <a:srgbClr val="000000"/>
                  </a:solidFill>
                </a:uFill>
                <a:latin typeface="+mj-lt"/>
                <a:ea typeface="+mj-ea"/>
                <a:cs typeface="+mj-cs"/>
                <a:sym typeface="Calibri" panose="020F0502020204030204"/>
              </a:rPr>
              <a:t>                Projects and Technology</a:t>
            </a:r>
          </a:p>
          <a:p>
            <a:pPr marL="0" indent="0" defTabSz="457200">
              <a:lnSpc>
                <a:spcPct val="120000"/>
              </a:lnSpc>
              <a:spcBef>
                <a:spcPts val="0"/>
              </a:spcBef>
              <a:buFontTx/>
              <a:buNone/>
              <a:defRPr sz="2900" b="1">
                <a:solidFill>
                  <a:srgbClr val="FFFFFF"/>
                </a:solidFill>
                <a:uFill>
                  <a:solidFill>
                    <a:srgbClr val="000000"/>
                  </a:solidFill>
                </a:uFill>
                <a:latin typeface="+mn-lt"/>
                <a:ea typeface="+mn-ea"/>
                <a:cs typeface="+mn-cs"/>
                <a:sym typeface="Helvetica"/>
              </a:defRPr>
            </a:pPr>
            <a:endParaRPr lang="en-US" sz="2900" b="1" dirty="0">
              <a:solidFill>
                <a:srgbClr val="002060"/>
              </a:solidFill>
              <a:uFill>
                <a:solidFill>
                  <a:srgbClr val="000000"/>
                </a:solidFill>
              </a:uFill>
              <a:latin typeface="+mj-lt"/>
              <a:ea typeface="+mj-ea"/>
              <a:cs typeface="+mj-cs"/>
              <a:sym typeface="Calibri" panose="020F0502020204030204"/>
            </a:endParaRPr>
          </a:p>
          <a:p>
            <a:pPr marL="0" indent="0" defTabSz="457200">
              <a:lnSpc>
                <a:spcPct val="120000"/>
              </a:lnSpc>
              <a:spcBef>
                <a:spcPts val="0"/>
              </a:spcBef>
              <a:buFontTx/>
              <a:buNone/>
              <a:defRPr sz="2900" b="1">
                <a:solidFill>
                  <a:srgbClr val="FFFFFF"/>
                </a:solidFill>
                <a:uFill>
                  <a:solidFill>
                    <a:srgbClr val="000000"/>
                  </a:solidFill>
                </a:uFill>
                <a:latin typeface="+mn-lt"/>
                <a:ea typeface="+mn-ea"/>
                <a:cs typeface="+mn-cs"/>
                <a:sym typeface="Helvetica"/>
              </a:defRPr>
            </a:pPr>
            <a:r>
              <a:rPr lang="en-US" sz="2900" b="1" dirty="0">
                <a:solidFill>
                  <a:srgbClr val="002060"/>
                </a:solidFill>
                <a:uFill>
                  <a:solidFill>
                    <a:srgbClr val="000000"/>
                  </a:solidFill>
                </a:uFill>
                <a:latin typeface="+mj-lt"/>
                <a:ea typeface="+mj-ea"/>
                <a:cs typeface="+mj-cs"/>
                <a:sym typeface="Calibri" panose="020F0502020204030204"/>
              </a:rPr>
              <a:t>Goals : More and cleaner energy</a:t>
            </a:r>
          </a:p>
        </p:txBody>
      </p:sp>
      <p:sp>
        <p:nvSpPr>
          <p:cNvPr id="5" name="文本框 4"/>
          <p:cNvSpPr txBox="1"/>
          <p:nvPr/>
        </p:nvSpPr>
        <p:spPr>
          <a:xfrm>
            <a:off x="11717655" y="6372225"/>
            <a:ext cx="298450" cy="368300"/>
          </a:xfrm>
          <a:prstGeom prst="rect">
            <a:avLst/>
          </a:prstGeom>
          <a:noFill/>
        </p:spPr>
        <p:txBody>
          <a:bodyPr wrap="none" rtlCol="0">
            <a:spAutoFit/>
          </a:bodyPr>
          <a:lstStyle/>
          <a:p>
            <a:r>
              <a:rPr lang="en-US" altLang="zh-CN" dirty="0">
                <a:hlinkClick r:id="rId3" action="ppaction://hlinksldjump"/>
              </a:rPr>
              <a:t>0</a:t>
            </a:r>
            <a:endParaRPr lang="en-US" altLang="zh-CN" dirty="0"/>
          </a:p>
        </p:txBody>
      </p:sp>
      <p:pic>
        <p:nvPicPr>
          <p:cNvPr id="6" name="内容占位符 3" descr="3DTNI23P)]2THPHTZQK8WKF"/>
          <p:cNvPicPr>
            <a:picLocks noChangeAspect="1"/>
          </p:cNvPicPr>
          <p:nvPr/>
        </p:nvPicPr>
        <p:blipFill>
          <a:blip r:embed="rId4">
            <a:extLst>
              <a:ext uri="{BEBA8EAE-BF5A-486C-A8C5-ECC9F3942E4B}">
                <a14:imgProps xmlns:a14="http://schemas.microsoft.com/office/drawing/2010/main">
                  <a14:imgLayer r:embed="rId5">
                    <a14:imgEffect>
                      <a14:backgroundRemoval t="19608" b="80392" l="16547" r="90647"/>
                    </a14:imgEffect>
                  </a14:imgLayer>
                </a14:imgProps>
              </a:ext>
            </a:extLst>
          </a:blip>
          <a:srcRect l="14545" t="19584" r="11779" b="19151"/>
          <a:stretch>
            <a:fillRect/>
          </a:stretch>
        </p:blipFill>
        <p:spPr>
          <a:xfrm>
            <a:off x="4672390" y="157674"/>
            <a:ext cx="911132" cy="920566"/>
          </a:xfrm>
          <a:prstGeom prst="rect">
            <a:avLst/>
          </a:prstGeom>
          <a:ln>
            <a:noFill/>
          </a:ln>
          <a:effectLst>
            <a:outerShdw blurRad="292100" dist="139700" dir="2700000" algn="tl" rotWithShape="0">
              <a:srgbClr val="333333">
                <a:alpha val="65000"/>
              </a:srgbClr>
            </a:outerShdw>
          </a:effectLst>
        </p:spPr>
      </p:pic>
      <p:graphicFrame>
        <p:nvGraphicFramePr>
          <p:cNvPr id="7" name="表格 6"/>
          <p:cNvGraphicFramePr>
            <a:graphicFrameLocks noGrp="1"/>
          </p:cNvGraphicFramePr>
          <p:nvPr/>
        </p:nvGraphicFramePr>
        <p:xfrm>
          <a:off x="6140000" y="107263"/>
          <a:ext cx="4818973" cy="1017917"/>
        </p:xfrm>
        <a:graphic>
          <a:graphicData uri="http://schemas.openxmlformats.org/drawingml/2006/table">
            <a:tbl>
              <a:tblPr firstRow="1" bandRow="1">
                <a:tableStyleId>{5C22544A-7EE6-4342-B048-85BDC9FD1C3A}</a:tableStyleId>
              </a:tblPr>
              <a:tblGrid>
                <a:gridCol w="1385660">
                  <a:extLst>
                    <a:ext uri="{9D8B030D-6E8A-4147-A177-3AD203B41FA5}">
                      <a16:colId xmlns:a16="http://schemas.microsoft.com/office/drawing/2014/main" val="20000"/>
                    </a:ext>
                  </a:extLst>
                </a:gridCol>
                <a:gridCol w="1795595">
                  <a:extLst>
                    <a:ext uri="{9D8B030D-6E8A-4147-A177-3AD203B41FA5}">
                      <a16:colId xmlns:a16="http://schemas.microsoft.com/office/drawing/2014/main" val="20001"/>
                    </a:ext>
                  </a:extLst>
                </a:gridCol>
                <a:gridCol w="1637718">
                  <a:extLst>
                    <a:ext uri="{9D8B030D-6E8A-4147-A177-3AD203B41FA5}">
                      <a16:colId xmlns:a16="http://schemas.microsoft.com/office/drawing/2014/main" val="20002"/>
                    </a:ext>
                  </a:extLst>
                </a:gridCol>
              </a:tblGrid>
              <a:tr h="414067">
                <a:tc>
                  <a:txBody>
                    <a:bodyPr/>
                    <a:lstStyle/>
                    <a:p>
                      <a:pPr algn="ctr"/>
                      <a:r>
                        <a:rPr lang="en-US" altLang="zh-CN" dirty="0">
                          <a:solidFill>
                            <a:schemeClr val="tx1"/>
                          </a:solidFill>
                        </a:rPr>
                        <a:t>PRICE</a:t>
                      </a:r>
                      <a:r>
                        <a:rPr lang="en-US" altLang="zh-CN" baseline="0" dirty="0">
                          <a:solidFill>
                            <a:schemeClr val="tx1"/>
                          </a:solidFill>
                        </a:rPr>
                        <a:t> PER SHARE</a:t>
                      </a:r>
                      <a:endParaRPr lang="zh-CN" altLang="en-US" dirty="0">
                        <a:solidFill>
                          <a:schemeClr val="tx1"/>
                        </a:solidFill>
                      </a:endParaRPr>
                    </a:p>
                  </a:txBody>
                  <a:tcPr/>
                </a:tc>
                <a:tc>
                  <a:txBody>
                    <a:bodyPr/>
                    <a:lstStyle/>
                    <a:p>
                      <a:pPr algn="ctr"/>
                      <a:r>
                        <a:rPr lang="en-US" altLang="zh-CN" dirty="0">
                          <a:solidFill>
                            <a:schemeClr val="tx1"/>
                          </a:solidFill>
                        </a:rPr>
                        <a:t>MARCH</a:t>
                      </a:r>
                      <a:r>
                        <a:rPr lang="en-US" altLang="zh-CN" baseline="0" dirty="0">
                          <a:solidFill>
                            <a:schemeClr val="tx1"/>
                          </a:solidFill>
                        </a:rPr>
                        <a:t> 12</a:t>
                      </a:r>
                      <a:endParaRPr lang="zh-CN" altLang="en-US" dirty="0">
                        <a:solidFill>
                          <a:schemeClr val="tx1"/>
                        </a:solidFill>
                      </a:endParaRPr>
                    </a:p>
                  </a:txBody>
                  <a:tcPr/>
                </a:tc>
                <a:tc>
                  <a:txBody>
                    <a:bodyPr/>
                    <a:lstStyle/>
                    <a:p>
                      <a:pPr algn="ctr"/>
                      <a:r>
                        <a:rPr lang="en-US" altLang="zh-CN" dirty="0">
                          <a:solidFill>
                            <a:schemeClr val="tx1"/>
                          </a:solidFill>
                        </a:rPr>
                        <a:t>END</a:t>
                      </a:r>
                      <a:r>
                        <a:rPr lang="en-US" altLang="zh-CN" baseline="0" dirty="0">
                          <a:solidFill>
                            <a:schemeClr val="tx1"/>
                          </a:solidFill>
                        </a:rPr>
                        <a:t> OF 2016</a:t>
                      </a:r>
                    </a:p>
                  </a:txBody>
                  <a:tcPr/>
                </a:tc>
                <a:extLst>
                  <a:ext uri="{0D108BD9-81ED-4DB2-BD59-A6C34878D82A}">
                    <a16:rowId xmlns:a16="http://schemas.microsoft.com/office/drawing/2014/main" val="10000"/>
                  </a:ext>
                </a:extLst>
              </a:tr>
              <a:tr h="377837">
                <a:tc>
                  <a:txBody>
                    <a:bodyPr/>
                    <a:lstStyle/>
                    <a:p>
                      <a:pPr algn="ctr"/>
                      <a:r>
                        <a:rPr lang="en-US" altLang="zh-CN" dirty="0">
                          <a:solidFill>
                            <a:schemeClr val="tx1"/>
                          </a:solidFill>
                        </a:rPr>
                        <a:t>SHELL</a:t>
                      </a:r>
                      <a:endParaRPr lang="zh-CN" altLang="en-US" dirty="0">
                        <a:solidFill>
                          <a:schemeClr val="tx1"/>
                        </a:solidFill>
                      </a:endParaRPr>
                    </a:p>
                  </a:txBody>
                  <a:tcPr>
                    <a:solidFill>
                      <a:schemeClr val="accent1">
                        <a:lumMod val="40000"/>
                        <a:lumOff val="60000"/>
                      </a:schemeClr>
                    </a:solidFill>
                  </a:tcPr>
                </a:tc>
                <a:tc>
                  <a:txBody>
                    <a:bodyPr/>
                    <a:lstStyle/>
                    <a:p>
                      <a:pPr algn="ctr"/>
                      <a:r>
                        <a:rPr lang="en-US" altLang="zh-CN" dirty="0">
                          <a:solidFill>
                            <a:schemeClr val="tx1"/>
                          </a:solidFill>
                        </a:rPr>
                        <a:t>$51.34</a:t>
                      </a:r>
                      <a:endParaRPr lang="zh-CN" altLang="en-US" dirty="0">
                        <a:solidFill>
                          <a:schemeClr val="tx1"/>
                        </a:solidFill>
                      </a:endParaRPr>
                    </a:p>
                  </a:txBody>
                  <a:tcPr>
                    <a:solidFill>
                      <a:schemeClr val="accent1">
                        <a:lumMod val="40000"/>
                        <a:lumOff val="60000"/>
                      </a:schemeClr>
                    </a:solidFill>
                  </a:tcPr>
                </a:tc>
                <a:tc>
                  <a:txBody>
                    <a:bodyPr/>
                    <a:lstStyle/>
                    <a:p>
                      <a:pPr algn="ctr"/>
                      <a:r>
                        <a:rPr lang="en-US" altLang="zh-CN" dirty="0">
                          <a:solidFill>
                            <a:schemeClr val="tx1"/>
                          </a:solidFill>
                        </a:rPr>
                        <a:t>$54.88</a:t>
                      </a:r>
                      <a:endParaRPr lang="zh-CN" altLang="en-US"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2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5613991" cy="1116419"/>
          </a:xfrm>
          <a:solidFill>
            <a:schemeClr val="accent4">
              <a:lumMod val="20000"/>
              <a:lumOff val="80000"/>
            </a:schemeClr>
          </a:solidFill>
        </p:spPr>
        <p:txBody>
          <a:bodyPr>
            <a:normAutofit fontScale="90000"/>
          </a:bodyPr>
          <a:lstStyle/>
          <a:p>
            <a:br>
              <a:rPr kumimoji="1" lang="en-US" altLang="zh-CN" sz="6700" b="1" dirty="0">
                <a:solidFill>
                  <a:schemeClr val="accent5"/>
                </a:solidFill>
                <a:sym typeface="+mn-ea"/>
              </a:rPr>
            </a:br>
            <a:r>
              <a:rPr kumimoji="1" lang="en-US" altLang="zh-CN" sz="6000" b="1" dirty="0">
                <a:solidFill>
                  <a:schemeClr val="accent5"/>
                </a:solidFill>
                <a:sym typeface="+mn-ea"/>
              </a:rPr>
              <a:t>Total Company</a:t>
            </a:r>
            <a:br>
              <a:rPr kumimoji="1" lang="zh-CN" altLang="en-US" b="1" dirty="0">
                <a:solidFill>
                  <a:schemeClr val="accent5"/>
                </a:solidFill>
              </a:rPr>
            </a:br>
            <a:endParaRPr lang="zh-CN" altLang="en-US" dirty="0">
              <a:solidFill>
                <a:schemeClr val="accent5"/>
              </a:solidFill>
            </a:endParaRPr>
          </a:p>
        </p:txBody>
      </p:sp>
      <p:sp>
        <p:nvSpPr>
          <p:cNvPr id="4" name="Shape 119"/>
          <p:cNvSpPr txBox="1"/>
          <p:nvPr/>
        </p:nvSpPr>
        <p:spPr>
          <a:xfrm>
            <a:off x="287079" y="1116419"/>
            <a:ext cx="11104175" cy="61857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74650">
              <a:lnSpc>
                <a:spcPct val="120000"/>
              </a:lnSpc>
              <a:spcBef>
                <a:spcPts val="0"/>
              </a:spcBef>
              <a:buFontTx/>
              <a:buNone/>
              <a:defRPr sz="2380" b="1">
                <a:solidFill>
                  <a:srgbClr val="FFFFFF"/>
                </a:solidFill>
                <a:uFill>
                  <a:solidFill>
                    <a:srgbClr val="000000"/>
                  </a:solidFill>
                </a:uFill>
              </a:defRPr>
            </a:pPr>
            <a:r>
              <a:rPr lang="en-US" sz="2380" b="1" dirty="0">
                <a:solidFill>
                  <a:srgbClr val="002060"/>
                </a:solidFill>
                <a:uFill>
                  <a:solidFill>
                    <a:srgbClr val="000000"/>
                  </a:solidFill>
                </a:uFill>
              </a:rPr>
              <a:t>History: Total is one of the most famous French multinational integrated oil and gas company in the world and one of the seven “Supermajor” oil companies all over the world. Total founded on 28 March 1924, as the </a:t>
            </a:r>
            <a:r>
              <a:rPr lang="en-US" sz="2380" b="1" dirty="0" err="1">
                <a:solidFill>
                  <a:srgbClr val="002060"/>
                </a:solidFill>
                <a:uFill>
                  <a:solidFill>
                    <a:srgbClr val="000000"/>
                  </a:solidFill>
                </a:uFill>
              </a:rPr>
              <a:t>Compagnie</a:t>
            </a:r>
            <a:r>
              <a:rPr lang="en-US" sz="2380" b="1" dirty="0">
                <a:solidFill>
                  <a:srgbClr val="002060"/>
                </a:solidFill>
                <a:uFill>
                  <a:solidFill>
                    <a:srgbClr val="000000"/>
                  </a:solidFill>
                </a:uFill>
              </a:rPr>
              <a:t> </a:t>
            </a:r>
            <a:r>
              <a:rPr lang="en-US" sz="2380" b="1" dirty="0" err="1">
                <a:solidFill>
                  <a:srgbClr val="002060"/>
                </a:solidFill>
                <a:uFill>
                  <a:solidFill>
                    <a:srgbClr val="000000"/>
                  </a:solidFill>
                </a:uFill>
              </a:rPr>
              <a:t>française</a:t>
            </a:r>
            <a:r>
              <a:rPr lang="en-US" sz="2380" b="1" dirty="0">
                <a:solidFill>
                  <a:srgbClr val="002060"/>
                </a:solidFill>
                <a:uFill>
                  <a:solidFill>
                    <a:srgbClr val="000000"/>
                  </a:solidFill>
                </a:uFill>
              </a:rPr>
              <a:t> des </a:t>
            </a:r>
            <a:r>
              <a:rPr lang="en-US" sz="2380" b="1" dirty="0" err="1">
                <a:solidFill>
                  <a:srgbClr val="002060"/>
                </a:solidFill>
                <a:uFill>
                  <a:solidFill>
                    <a:srgbClr val="000000"/>
                  </a:solidFill>
                </a:uFill>
              </a:rPr>
              <a:t>pétroles</a:t>
            </a:r>
            <a:r>
              <a:rPr lang="en-US" sz="2380" b="1" dirty="0">
                <a:solidFill>
                  <a:srgbClr val="002060"/>
                </a:solidFill>
                <a:uFill>
                  <a:solidFill>
                    <a:srgbClr val="000000"/>
                  </a:solidFill>
                </a:uFill>
              </a:rPr>
              <a:t> (CFP), which means the "French Petroleum Company”. </a:t>
            </a:r>
          </a:p>
          <a:p>
            <a:pPr marL="0" indent="0" defTabSz="374650">
              <a:lnSpc>
                <a:spcPct val="120000"/>
              </a:lnSpc>
              <a:spcBef>
                <a:spcPts val="0"/>
              </a:spcBef>
              <a:buFontTx/>
              <a:buNone/>
              <a:defRPr sz="2380" b="1">
                <a:solidFill>
                  <a:srgbClr val="FFFFFF"/>
                </a:solidFill>
                <a:uFill>
                  <a:solidFill>
                    <a:srgbClr val="000000"/>
                  </a:solidFill>
                </a:uFill>
              </a:defRPr>
            </a:pPr>
            <a:endParaRPr lang="en-US" sz="2380" b="1" dirty="0">
              <a:solidFill>
                <a:srgbClr val="002060"/>
              </a:solidFill>
              <a:uFill>
                <a:solidFill>
                  <a:srgbClr val="000000"/>
                </a:solidFill>
              </a:uFill>
            </a:endParaRPr>
          </a:p>
          <a:p>
            <a:pPr marL="0" indent="0" defTabSz="374650">
              <a:lnSpc>
                <a:spcPct val="120000"/>
              </a:lnSpc>
              <a:spcBef>
                <a:spcPts val="0"/>
              </a:spcBef>
              <a:buFontTx/>
              <a:buNone/>
              <a:defRPr sz="2380" b="1">
                <a:solidFill>
                  <a:srgbClr val="FFFFFF"/>
                </a:solidFill>
                <a:uFill>
                  <a:solidFill>
                    <a:srgbClr val="000000"/>
                  </a:solidFill>
                </a:uFill>
              </a:defRPr>
            </a:pPr>
            <a:r>
              <a:rPr lang="en-US" sz="2380" b="1" dirty="0">
                <a:solidFill>
                  <a:srgbClr val="002060"/>
                </a:solidFill>
                <a:uFill>
                  <a:solidFill>
                    <a:srgbClr val="000000"/>
                  </a:solidFill>
                </a:uFill>
              </a:rPr>
              <a:t>Services : Oil and gas development, mined and refined, distribution and distribution, oil and refined petroleum products marketing and trading, </a:t>
            </a:r>
            <a:r>
              <a:rPr lang="en-US" sz="2380" b="1" dirty="0" err="1">
                <a:solidFill>
                  <a:srgbClr val="002060"/>
                </a:solidFill>
                <a:uFill>
                  <a:solidFill>
                    <a:srgbClr val="000000"/>
                  </a:solidFill>
                </a:uFill>
              </a:rPr>
              <a:t>etc</a:t>
            </a:r>
            <a:r>
              <a:rPr lang="en-US" sz="2380" b="1" dirty="0">
                <a:solidFill>
                  <a:srgbClr val="002060"/>
                </a:solidFill>
                <a:uFill>
                  <a:solidFill>
                    <a:srgbClr val="000000"/>
                  </a:solidFill>
                </a:uFill>
              </a:rPr>
              <a:t>, in international reputation. </a:t>
            </a:r>
          </a:p>
          <a:p>
            <a:pPr marL="0" indent="0" defTabSz="374650">
              <a:lnSpc>
                <a:spcPct val="120000"/>
              </a:lnSpc>
              <a:spcBef>
                <a:spcPts val="0"/>
              </a:spcBef>
              <a:buFontTx/>
              <a:buNone/>
              <a:defRPr sz="2380" b="1">
                <a:solidFill>
                  <a:srgbClr val="FFFFFF"/>
                </a:solidFill>
                <a:uFill>
                  <a:solidFill>
                    <a:srgbClr val="000000"/>
                  </a:solidFill>
                </a:uFill>
              </a:defRPr>
            </a:pPr>
            <a:endParaRPr lang="en-US" sz="2380" b="1" dirty="0">
              <a:solidFill>
                <a:srgbClr val="002060"/>
              </a:solidFill>
              <a:uFill>
                <a:solidFill>
                  <a:srgbClr val="000000"/>
                </a:solidFill>
              </a:uFill>
            </a:endParaRPr>
          </a:p>
          <a:p>
            <a:pPr marL="0" indent="0" defTabSz="374650">
              <a:lnSpc>
                <a:spcPct val="120000"/>
              </a:lnSpc>
              <a:spcBef>
                <a:spcPts val="0"/>
              </a:spcBef>
              <a:buFontTx/>
              <a:buNone/>
              <a:defRPr sz="2380" b="1">
                <a:solidFill>
                  <a:srgbClr val="FFFFFF"/>
                </a:solidFill>
                <a:uFill>
                  <a:solidFill>
                    <a:srgbClr val="000000"/>
                  </a:solidFill>
                </a:uFill>
              </a:defRPr>
            </a:pPr>
            <a:r>
              <a:rPr lang="en-US" sz="2380" b="1" dirty="0">
                <a:solidFill>
                  <a:srgbClr val="002060"/>
                </a:solidFill>
                <a:uFill>
                  <a:solidFill>
                    <a:srgbClr val="000000"/>
                  </a:solidFill>
                </a:uFill>
              </a:rPr>
              <a:t>Target: Provide affordable and sustainable energy to solve the challenge of climate change then support social and economic development worldwide.</a:t>
            </a:r>
          </a:p>
          <a:p>
            <a:pPr marL="0" indent="0" defTabSz="374650">
              <a:lnSpc>
                <a:spcPct val="120000"/>
              </a:lnSpc>
              <a:spcBef>
                <a:spcPts val="0"/>
              </a:spcBef>
              <a:buFontTx/>
              <a:buNone/>
              <a:defRPr sz="2380" b="1">
                <a:solidFill>
                  <a:srgbClr val="FFFFFF"/>
                </a:solidFill>
                <a:uFill>
                  <a:solidFill>
                    <a:srgbClr val="000000"/>
                  </a:solidFill>
                </a:uFill>
              </a:defRPr>
            </a:pPr>
            <a:endParaRPr lang="en-US" sz="2380" b="1" dirty="0">
              <a:solidFill>
                <a:srgbClr val="002060"/>
              </a:solidFill>
              <a:uFill>
                <a:solidFill>
                  <a:srgbClr val="000000"/>
                </a:solidFill>
              </a:uFill>
            </a:endParaRPr>
          </a:p>
          <a:p>
            <a:pPr marL="0" indent="0" defTabSz="374650">
              <a:lnSpc>
                <a:spcPct val="120000"/>
              </a:lnSpc>
              <a:spcBef>
                <a:spcPts val="0"/>
              </a:spcBef>
              <a:buFontTx/>
              <a:buNone/>
              <a:defRPr sz="2380" b="1">
                <a:solidFill>
                  <a:srgbClr val="FFFFFF"/>
                </a:solidFill>
                <a:uFill>
                  <a:solidFill>
                    <a:srgbClr val="000000"/>
                  </a:solidFill>
                </a:uFill>
              </a:defRPr>
            </a:pPr>
            <a:r>
              <a:rPr lang="en-US" sz="2380" b="1" dirty="0">
                <a:solidFill>
                  <a:srgbClr val="002060"/>
                </a:solidFill>
                <a:uFill>
                  <a:solidFill>
                    <a:srgbClr val="000000"/>
                  </a:solidFill>
                </a:uFill>
              </a:rPr>
              <a:t>It is based in Houston, Texas in USA.</a:t>
            </a:r>
          </a:p>
        </p:txBody>
      </p:sp>
      <p:sp>
        <p:nvSpPr>
          <p:cNvPr id="3" name="文本框 2"/>
          <p:cNvSpPr txBox="1"/>
          <p:nvPr/>
        </p:nvSpPr>
        <p:spPr>
          <a:xfrm>
            <a:off x="11747500" y="6395720"/>
            <a:ext cx="298450" cy="368300"/>
          </a:xfrm>
          <a:prstGeom prst="rect">
            <a:avLst/>
          </a:prstGeom>
          <a:noFill/>
        </p:spPr>
        <p:txBody>
          <a:bodyPr wrap="none" rtlCol="0">
            <a:spAutoFit/>
          </a:bodyPr>
          <a:lstStyle/>
          <a:p>
            <a:r>
              <a:rPr lang="en-US" altLang="zh-CN">
                <a:hlinkClick r:id="rId3" action="ppaction://hlinksldjump"/>
              </a:rPr>
              <a:t>3</a:t>
            </a:r>
            <a:endParaRPr lang="en-US" altLang="zh-CN"/>
          </a:p>
        </p:txBody>
      </p:sp>
      <p:pic>
        <p:nvPicPr>
          <p:cNvPr id="5" name="内容占位符 7"/>
          <p:cNvPicPr>
            <a:picLocks noChangeAspect="1"/>
          </p:cNvPicPr>
          <p:nvPr/>
        </p:nvPicPr>
        <p:blipFill>
          <a:blip r:embed="rId4">
            <a:extLst>
              <a:ext uri="{BEBA8EAE-BF5A-486C-A8C5-ECC9F3942E4B}">
                <a14:imgProps xmlns:a14="http://schemas.microsoft.com/office/drawing/2010/main">
                  <a14:imgLayer r:embed="rId5">
                    <a14:imgEffect>
                      <a14:backgroundRemoval t="0" b="94273" l="0" r="100000"/>
                    </a14:imgEffect>
                  </a14:imgLayer>
                </a14:imgProps>
              </a:ext>
            </a:extLst>
          </a:blip>
          <a:srcRect l="5806" t="4116" r="6557" b="5749"/>
          <a:stretch>
            <a:fillRect/>
          </a:stretch>
        </p:blipFill>
        <p:spPr>
          <a:xfrm>
            <a:off x="4384498" y="137321"/>
            <a:ext cx="885946" cy="852410"/>
          </a:xfrm>
          <a:prstGeom prst="rect">
            <a:avLst/>
          </a:prstGeom>
          <a:ln>
            <a:noFill/>
          </a:ln>
          <a:effectLst/>
        </p:spPr>
      </p:pic>
      <p:graphicFrame>
        <p:nvGraphicFramePr>
          <p:cNvPr id="6" name="表格 5"/>
          <p:cNvGraphicFramePr>
            <a:graphicFrameLocks noGrp="1"/>
          </p:cNvGraphicFramePr>
          <p:nvPr/>
        </p:nvGraphicFramePr>
        <p:xfrm>
          <a:off x="5901070" y="62693"/>
          <a:ext cx="4818973" cy="1017917"/>
        </p:xfrm>
        <a:graphic>
          <a:graphicData uri="http://schemas.openxmlformats.org/drawingml/2006/table">
            <a:tbl>
              <a:tblPr firstRow="1" bandRow="1">
                <a:tableStyleId>{5C22544A-7EE6-4342-B048-85BDC9FD1C3A}</a:tableStyleId>
              </a:tblPr>
              <a:tblGrid>
                <a:gridCol w="1385660">
                  <a:extLst>
                    <a:ext uri="{9D8B030D-6E8A-4147-A177-3AD203B41FA5}">
                      <a16:colId xmlns:a16="http://schemas.microsoft.com/office/drawing/2014/main" val="20000"/>
                    </a:ext>
                  </a:extLst>
                </a:gridCol>
                <a:gridCol w="1795595">
                  <a:extLst>
                    <a:ext uri="{9D8B030D-6E8A-4147-A177-3AD203B41FA5}">
                      <a16:colId xmlns:a16="http://schemas.microsoft.com/office/drawing/2014/main" val="20001"/>
                    </a:ext>
                  </a:extLst>
                </a:gridCol>
                <a:gridCol w="1637718">
                  <a:extLst>
                    <a:ext uri="{9D8B030D-6E8A-4147-A177-3AD203B41FA5}">
                      <a16:colId xmlns:a16="http://schemas.microsoft.com/office/drawing/2014/main" val="20002"/>
                    </a:ext>
                  </a:extLst>
                </a:gridCol>
              </a:tblGrid>
              <a:tr h="414067">
                <a:tc>
                  <a:txBody>
                    <a:bodyPr/>
                    <a:lstStyle/>
                    <a:p>
                      <a:pPr algn="ctr"/>
                      <a:r>
                        <a:rPr lang="en-US" altLang="zh-CN" dirty="0">
                          <a:solidFill>
                            <a:schemeClr val="tx1"/>
                          </a:solidFill>
                        </a:rPr>
                        <a:t>PRICE</a:t>
                      </a:r>
                      <a:r>
                        <a:rPr lang="en-US" altLang="zh-CN" baseline="0" dirty="0">
                          <a:solidFill>
                            <a:schemeClr val="tx1"/>
                          </a:solidFill>
                        </a:rPr>
                        <a:t> PER SHARE</a:t>
                      </a:r>
                      <a:endParaRPr lang="zh-CN" altLang="en-US" dirty="0">
                        <a:solidFill>
                          <a:schemeClr val="tx1"/>
                        </a:solidFill>
                      </a:endParaRPr>
                    </a:p>
                  </a:txBody>
                  <a:tcPr/>
                </a:tc>
                <a:tc>
                  <a:txBody>
                    <a:bodyPr/>
                    <a:lstStyle/>
                    <a:p>
                      <a:pPr algn="ctr"/>
                      <a:r>
                        <a:rPr lang="en-US" altLang="zh-CN" dirty="0">
                          <a:solidFill>
                            <a:schemeClr val="tx1"/>
                          </a:solidFill>
                        </a:rPr>
                        <a:t>MARCH</a:t>
                      </a:r>
                      <a:r>
                        <a:rPr lang="en-US" altLang="zh-CN" baseline="0" dirty="0">
                          <a:solidFill>
                            <a:schemeClr val="tx1"/>
                          </a:solidFill>
                        </a:rPr>
                        <a:t> 12</a:t>
                      </a:r>
                      <a:endParaRPr lang="zh-CN" altLang="en-US" dirty="0">
                        <a:solidFill>
                          <a:schemeClr val="tx1"/>
                        </a:solidFill>
                      </a:endParaRPr>
                    </a:p>
                  </a:txBody>
                  <a:tcPr/>
                </a:tc>
                <a:tc>
                  <a:txBody>
                    <a:bodyPr/>
                    <a:lstStyle/>
                    <a:p>
                      <a:pPr algn="ctr"/>
                      <a:r>
                        <a:rPr lang="en-US" altLang="zh-CN" dirty="0">
                          <a:solidFill>
                            <a:schemeClr val="tx1"/>
                          </a:solidFill>
                        </a:rPr>
                        <a:t>END</a:t>
                      </a:r>
                      <a:r>
                        <a:rPr lang="en-US" altLang="zh-CN" baseline="0" dirty="0">
                          <a:solidFill>
                            <a:schemeClr val="tx1"/>
                          </a:solidFill>
                        </a:rPr>
                        <a:t> OF 2016</a:t>
                      </a:r>
                    </a:p>
                  </a:txBody>
                  <a:tcPr/>
                </a:tc>
                <a:extLst>
                  <a:ext uri="{0D108BD9-81ED-4DB2-BD59-A6C34878D82A}">
                    <a16:rowId xmlns:a16="http://schemas.microsoft.com/office/drawing/2014/main" val="10000"/>
                  </a:ext>
                </a:extLst>
              </a:tr>
              <a:tr h="377837">
                <a:tc>
                  <a:txBody>
                    <a:bodyPr/>
                    <a:lstStyle/>
                    <a:p>
                      <a:pPr algn="ctr"/>
                      <a:r>
                        <a:rPr lang="en-US" altLang="zh-CN" dirty="0">
                          <a:solidFill>
                            <a:schemeClr val="tx1"/>
                          </a:solidFill>
                        </a:rPr>
                        <a:t>TOTAL</a:t>
                      </a:r>
                      <a:endParaRPr lang="zh-CN" altLang="en-US" dirty="0">
                        <a:solidFill>
                          <a:schemeClr val="tx1"/>
                        </a:solidFill>
                      </a:endParaRPr>
                    </a:p>
                  </a:txBody>
                  <a:tcPr>
                    <a:solidFill>
                      <a:schemeClr val="accent1">
                        <a:lumMod val="40000"/>
                        <a:lumOff val="60000"/>
                      </a:schemeClr>
                    </a:solidFill>
                  </a:tcPr>
                </a:tc>
                <a:tc>
                  <a:txBody>
                    <a:bodyPr/>
                    <a:lstStyle/>
                    <a:p>
                      <a:pPr algn="ctr"/>
                      <a:r>
                        <a:rPr lang="en-US" altLang="zh-CN" dirty="0">
                          <a:solidFill>
                            <a:schemeClr val="tx1"/>
                          </a:solidFill>
                        </a:rPr>
                        <a:t>$50.25</a:t>
                      </a:r>
                      <a:endParaRPr lang="zh-CN" altLang="en-US" dirty="0">
                        <a:solidFill>
                          <a:schemeClr val="tx1"/>
                        </a:solidFill>
                      </a:endParaRPr>
                    </a:p>
                  </a:txBody>
                  <a:tcPr>
                    <a:solidFill>
                      <a:schemeClr val="accent1">
                        <a:lumMod val="40000"/>
                        <a:lumOff val="60000"/>
                      </a:schemeClr>
                    </a:solidFill>
                  </a:tcPr>
                </a:tc>
                <a:tc>
                  <a:txBody>
                    <a:bodyPr/>
                    <a:lstStyle/>
                    <a:p>
                      <a:pPr algn="ctr"/>
                      <a:r>
                        <a:rPr lang="en-US" altLang="zh-CN" dirty="0">
                          <a:solidFill>
                            <a:schemeClr val="tx1"/>
                          </a:solidFill>
                        </a:rPr>
                        <a:t>$50.97</a:t>
                      </a:r>
                      <a:endParaRPr lang="zh-CN" altLang="en-US"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p:nvPr/>
        </p:nvGraphicFramePr>
        <p:xfrm>
          <a:off x="440939" y="879352"/>
          <a:ext cx="3594443" cy="5382987"/>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3560951" y="-134214"/>
            <a:ext cx="4937114" cy="1323439"/>
          </a:xfrm>
          <a:prstGeom prst="rect">
            <a:avLst/>
          </a:prstGeom>
          <a:noFill/>
        </p:spPr>
        <p:txBody>
          <a:bodyPr wrap="square" rtlCol="0">
            <a:spAutoFit/>
          </a:bodyPr>
          <a:lstStyle/>
          <a:p>
            <a:pPr algn="ctr"/>
            <a:r>
              <a:rPr lang="en-US" sz="4000" dirty="0">
                <a:solidFill>
                  <a:schemeClr val="accent1">
                    <a:lumMod val="20000"/>
                    <a:lumOff val="80000"/>
                  </a:schemeClr>
                </a:solidFill>
                <a:latin typeface="+mj-lt"/>
              </a:rPr>
              <a:t>Income Statement</a:t>
            </a:r>
          </a:p>
          <a:p>
            <a:pPr algn="ctr"/>
            <a:r>
              <a:rPr lang="en-US" sz="4000" dirty="0">
                <a:solidFill>
                  <a:schemeClr val="accent1">
                    <a:lumMod val="20000"/>
                    <a:lumOff val="80000"/>
                  </a:schemeClr>
                </a:solidFill>
                <a:latin typeface="+mj-lt"/>
              </a:rPr>
              <a:t>2014</a:t>
            </a:r>
          </a:p>
        </p:txBody>
      </p:sp>
      <p:sp>
        <p:nvSpPr>
          <p:cNvPr id="2" name="文本框 1"/>
          <p:cNvSpPr txBox="1"/>
          <p:nvPr/>
        </p:nvSpPr>
        <p:spPr>
          <a:xfrm>
            <a:off x="11727180" y="6440170"/>
            <a:ext cx="298450" cy="368300"/>
          </a:xfrm>
          <a:prstGeom prst="rect">
            <a:avLst/>
          </a:prstGeom>
          <a:noFill/>
        </p:spPr>
        <p:txBody>
          <a:bodyPr wrap="none" rtlCol="0">
            <a:spAutoFit/>
          </a:bodyPr>
          <a:lstStyle/>
          <a:p>
            <a:r>
              <a:rPr lang="en-US" altLang="zh-CN">
                <a:hlinkClick r:id="rId3" action="ppaction://hlinksldjump"/>
              </a:rPr>
              <a:t>0</a:t>
            </a:r>
            <a:endParaRPr lang="en-US" altLang="zh-CN"/>
          </a:p>
        </p:txBody>
      </p:sp>
      <p:graphicFrame>
        <p:nvGraphicFramePr>
          <p:cNvPr id="12" name="Chart 11"/>
          <p:cNvGraphicFramePr/>
          <p:nvPr/>
        </p:nvGraphicFramePr>
        <p:xfrm>
          <a:off x="4332508" y="1080390"/>
          <a:ext cx="3457904" cy="5211037"/>
        </p:xfrm>
        <a:graphic>
          <a:graphicData uri="http://schemas.openxmlformats.org/drawingml/2006/chart">
            <c:chart xmlns:c="http://schemas.openxmlformats.org/drawingml/2006/chart" xmlns:r="http://schemas.openxmlformats.org/officeDocument/2006/relationships" r:id="rId4"/>
          </a:graphicData>
        </a:graphic>
      </p:graphicFrame>
      <p:pic>
        <p:nvPicPr>
          <p:cNvPr id="16" name="内容占位符 3" descr="3DTNI23P)]2THPHTZQK8WKF"/>
          <p:cNvPicPr>
            <a:picLocks noChangeAspect="1"/>
          </p:cNvPicPr>
          <p:nvPr/>
        </p:nvPicPr>
        <p:blipFill>
          <a:blip r:embed="rId5">
            <a:extLst>
              <a:ext uri="{BEBA8EAE-BF5A-486C-A8C5-ECC9F3942E4B}">
                <a14:imgProps xmlns:a14="http://schemas.microsoft.com/office/drawing/2010/main">
                  <a14:imgLayer r:embed="rId6">
                    <a14:imgEffect>
                      <a14:backgroundRemoval t="19608" b="80392" l="16547" r="90647"/>
                    </a14:imgEffect>
                  </a14:imgLayer>
                </a14:imgProps>
              </a:ext>
            </a:extLst>
          </a:blip>
          <a:srcRect l="14545" t="19584" r="11779" b="19151"/>
          <a:stretch>
            <a:fillRect/>
          </a:stretch>
        </p:blipFill>
        <p:spPr>
          <a:xfrm>
            <a:off x="8142153" y="903"/>
            <a:ext cx="911132" cy="920566"/>
          </a:xfrm>
          <a:prstGeom prst="rect">
            <a:avLst/>
          </a:prstGeom>
          <a:ln>
            <a:noFill/>
          </a:ln>
          <a:effectLst>
            <a:outerShdw blurRad="292100" dist="139700" dir="2700000" algn="tl" rotWithShape="0">
              <a:srgbClr val="333333">
                <a:alpha val="65000"/>
              </a:srgbClr>
            </a:outerShdw>
          </a:effectLst>
        </p:spPr>
      </p:pic>
      <p:pic>
        <p:nvPicPr>
          <p:cNvPr id="17" name="内容占位符 7"/>
          <p:cNvPicPr>
            <a:picLocks noChangeAspect="1"/>
          </p:cNvPicPr>
          <p:nvPr/>
        </p:nvPicPr>
        <p:blipFill>
          <a:blip r:embed="rId7">
            <a:extLst>
              <a:ext uri="{BEBA8EAE-BF5A-486C-A8C5-ECC9F3942E4B}">
                <a14:imgProps xmlns:a14="http://schemas.microsoft.com/office/drawing/2010/main">
                  <a14:imgLayer r:embed="rId8">
                    <a14:imgEffect>
                      <a14:backgroundRemoval t="0" b="94273" l="0" r="100000"/>
                    </a14:imgEffect>
                  </a14:imgLayer>
                </a14:imgProps>
              </a:ext>
            </a:extLst>
          </a:blip>
          <a:srcRect l="5806" t="4116" r="6557" b="5749"/>
          <a:stretch>
            <a:fillRect/>
          </a:stretch>
        </p:blipFill>
        <p:spPr>
          <a:xfrm>
            <a:off x="2449372" y="0"/>
            <a:ext cx="885946" cy="852410"/>
          </a:xfrm>
          <a:prstGeom prst="rect">
            <a:avLst/>
          </a:prstGeom>
          <a:ln>
            <a:noFill/>
          </a:ln>
          <a:effectLst/>
        </p:spPr>
      </p:pic>
      <p:graphicFrame>
        <p:nvGraphicFramePr>
          <p:cNvPr id="9" name="Chart 8"/>
          <p:cNvGraphicFramePr/>
          <p:nvPr/>
        </p:nvGraphicFramePr>
        <p:xfrm>
          <a:off x="8207018" y="987650"/>
          <a:ext cx="3264195" cy="5601622"/>
        </p:xfrm>
        <a:graphic>
          <a:graphicData uri="http://schemas.openxmlformats.org/drawingml/2006/chart">
            <c:chart xmlns:c="http://schemas.openxmlformats.org/drawingml/2006/chart" xmlns:r="http://schemas.openxmlformats.org/officeDocument/2006/relationships" r:id="rId9"/>
          </a:graphicData>
        </a:graphic>
      </p:graphicFrame>
      <p:sp>
        <p:nvSpPr>
          <p:cNvPr id="10" name="Star: 5 Points 9"/>
          <p:cNvSpPr/>
          <p:nvPr/>
        </p:nvSpPr>
        <p:spPr>
          <a:xfrm>
            <a:off x="10107803" y="1362966"/>
            <a:ext cx="432823" cy="347482"/>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tar: 5 Points 10"/>
          <p:cNvSpPr/>
          <p:nvPr/>
        </p:nvSpPr>
        <p:spPr>
          <a:xfrm>
            <a:off x="6368686" y="2003429"/>
            <a:ext cx="432823" cy="347482"/>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tar: 5 Points 12"/>
          <p:cNvSpPr/>
          <p:nvPr/>
        </p:nvSpPr>
        <p:spPr>
          <a:xfrm>
            <a:off x="2572908" y="1189225"/>
            <a:ext cx="432823" cy="347482"/>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p:nvPr>
            <p:extLst>
              <p:ext uri="{D42A27DB-BD31-4B8C-83A1-F6EECF244321}">
                <p14:modId xmlns:p14="http://schemas.microsoft.com/office/powerpoint/2010/main" val="4281194151"/>
              </p:ext>
            </p:extLst>
          </p:nvPr>
        </p:nvGraphicFramePr>
        <p:xfrm>
          <a:off x="140332" y="815248"/>
          <a:ext cx="2861146" cy="5103389"/>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p:cNvSpPr txBox="1"/>
          <p:nvPr/>
        </p:nvSpPr>
        <p:spPr>
          <a:xfrm>
            <a:off x="4213847" y="35304"/>
            <a:ext cx="4068616" cy="1323439"/>
          </a:xfrm>
          <a:prstGeom prst="rect">
            <a:avLst/>
          </a:prstGeom>
          <a:noFill/>
        </p:spPr>
        <p:txBody>
          <a:bodyPr wrap="square" rtlCol="0">
            <a:spAutoFit/>
          </a:bodyPr>
          <a:lstStyle/>
          <a:p>
            <a:r>
              <a:rPr lang="en-US" sz="4000" dirty="0">
                <a:solidFill>
                  <a:schemeClr val="accent1">
                    <a:lumMod val="20000"/>
                    <a:lumOff val="80000"/>
                  </a:schemeClr>
                </a:solidFill>
                <a:latin typeface="+mj-lt"/>
              </a:rPr>
              <a:t>Income Statement </a:t>
            </a:r>
          </a:p>
          <a:p>
            <a:pPr algn="ctr"/>
            <a:r>
              <a:rPr lang="en-US" sz="4000" dirty="0">
                <a:solidFill>
                  <a:schemeClr val="accent1">
                    <a:lumMod val="20000"/>
                    <a:lumOff val="80000"/>
                  </a:schemeClr>
                </a:solidFill>
                <a:latin typeface="+mj-lt"/>
              </a:rPr>
              <a:t>2015</a:t>
            </a:r>
          </a:p>
        </p:txBody>
      </p:sp>
      <p:sp>
        <p:nvSpPr>
          <p:cNvPr id="3" name="文本框 2"/>
          <p:cNvSpPr txBox="1"/>
          <p:nvPr/>
        </p:nvSpPr>
        <p:spPr>
          <a:xfrm>
            <a:off x="11756390" y="6410960"/>
            <a:ext cx="298450" cy="368300"/>
          </a:xfrm>
          <a:prstGeom prst="rect">
            <a:avLst/>
          </a:prstGeom>
          <a:noFill/>
        </p:spPr>
        <p:txBody>
          <a:bodyPr wrap="none" rtlCol="0">
            <a:spAutoFit/>
          </a:bodyPr>
          <a:lstStyle/>
          <a:p>
            <a:r>
              <a:rPr lang="en-US" altLang="zh-CN">
                <a:hlinkClick r:id="rId3" action="ppaction://hlinksldjump"/>
              </a:rPr>
              <a:t>0</a:t>
            </a:r>
            <a:endParaRPr lang="en-US" altLang="zh-CN"/>
          </a:p>
        </p:txBody>
      </p:sp>
      <p:graphicFrame>
        <p:nvGraphicFramePr>
          <p:cNvPr id="12" name="Chart 11"/>
          <p:cNvGraphicFramePr/>
          <p:nvPr>
            <p:extLst>
              <p:ext uri="{D42A27DB-BD31-4B8C-83A1-F6EECF244321}">
                <p14:modId xmlns:p14="http://schemas.microsoft.com/office/powerpoint/2010/main" val="331632362"/>
              </p:ext>
            </p:extLst>
          </p:nvPr>
        </p:nvGraphicFramePr>
        <p:xfrm>
          <a:off x="4213848" y="1222872"/>
          <a:ext cx="3314004" cy="4695764"/>
        </p:xfrm>
        <a:graphic>
          <a:graphicData uri="http://schemas.openxmlformats.org/drawingml/2006/chart">
            <c:chart xmlns:c="http://schemas.openxmlformats.org/drawingml/2006/chart" xmlns:r="http://schemas.openxmlformats.org/officeDocument/2006/relationships" r:id="rId4"/>
          </a:graphicData>
        </a:graphic>
      </p:graphicFrame>
      <p:pic>
        <p:nvPicPr>
          <p:cNvPr id="16" name="内容占位符 7"/>
          <p:cNvPicPr>
            <a:picLocks noChangeAspect="1"/>
          </p:cNvPicPr>
          <p:nvPr/>
        </p:nvPicPr>
        <p:blipFill>
          <a:blip r:embed="rId5">
            <a:extLst>
              <a:ext uri="{BEBA8EAE-BF5A-486C-A8C5-ECC9F3942E4B}">
                <a14:imgProps xmlns:a14="http://schemas.microsoft.com/office/drawing/2010/main">
                  <a14:imgLayer r:embed="rId6">
                    <a14:imgEffect>
                      <a14:backgroundRemoval t="0" b="94273" l="0" r="100000"/>
                    </a14:imgEffect>
                  </a14:imgLayer>
                </a14:imgProps>
              </a:ext>
            </a:extLst>
          </a:blip>
          <a:srcRect l="5806" t="4116" r="6557" b="5749"/>
          <a:stretch>
            <a:fillRect/>
          </a:stretch>
        </p:blipFill>
        <p:spPr>
          <a:xfrm>
            <a:off x="3001478" y="35303"/>
            <a:ext cx="1054682" cy="1014759"/>
          </a:xfrm>
          <a:prstGeom prst="rect">
            <a:avLst/>
          </a:prstGeom>
          <a:ln>
            <a:noFill/>
          </a:ln>
          <a:effectLst/>
        </p:spPr>
      </p:pic>
      <p:pic>
        <p:nvPicPr>
          <p:cNvPr id="17" name="内容占位符 3" descr="3DTNI23P)]2THPHTZQK8WKF"/>
          <p:cNvPicPr>
            <a:picLocks noChangeAspect="1"/>
          </p:cNvPicPr>
          <p:nvPr/>
        </p:nvPicPr>
        <p:blipFill>
          <a:blip r:embed="rId7">
            <a:extLst>
              <a:ext uri="{BEBA8EAE-BF5A-486C-A8C5-ECC9F3942E4B}">
                <a14:imgProps xmlns:a14="http://schemas.microsoft.com/office/drawing/2010/main">
                  <a14:imgLayer r:embed="rId8">
                    <a14:imgEffect>
                      <a14:backgroundRemoval t="19608" b="80392" l="16547" r="90647"/>
                    </a14:imgEffect>
                  </a14:imgLayer>
                </a14:imgProps>
              </a:ext>
            </a:extLst>
          </a:blip>
          <a:srcRect l="14545" t="19584" r="11779" b="19151"/>
          <a:stretch>
            <a:fillRect/>
          </a:stretch>
        </p:blipFill>
        <p:spPr>
          <a:xfrm>
            <a:off x="8078646" y="10275"/>
            <a:ext cx="1053902" cy="1064814"/>
          </a:xfrm>
          <a:prstGeom prst="rect">
            <a:avLst/>
          </a:prstGeom>
          <a:ln>
            <a:noFill/>
          </a:ln>
          <a:effectLst>
            <a:outerShdw blurRad="292100" dist="139700" dir="2700000" algn="tl" rotWithShape="0">
              <a:srgbClr val="333333">
                <a:alpha val="65000"/>
              </a:srgbClr>
            </a:outerShdw>
          </a:effectLst>
        </p:spPr>
      </p:pic>
      <p:graphicFrame>
        <p:nvGraphicFramePr>
          <p:cNvPr id="10" name="Chart 9"/>
          <p:cNvGraphicFramePr/>
          <p:nvPr>
            <p:extLst>
              <p:ext uri="{D42A27DB-BD31-4B8C-83A1-F6EECF244321}">
                <p14:modId xmlns:p14="http://schemas.microsoft.com/office/powerpoint/2010/main" val="2287195374"/>
              </p:ext>
            </p:extLst>
          </p:nvPr>
        </p:nvGraphicFramePr>
        <p:xfrm>
          <a:off x="8740222" y="892366"/>
          <a:ext cx="3407040" cy="5026271"/>
        </p:xfrm>
        <a:graphic>
          <a:graphicData uri="http://schemas.openxmlformats.org/drawingml/2006/chart">
            <c:chart xmlns:c="http://schemas.openxmlformats.org/drawingml/2006/chart" xmlns:r="http://schemas.openxmlformats.org/officeDocument/2006/relationships" r:id="rId9"/>
          </a:graphicData>
        </a:graphic>
      </p:graphicFrame>
      <p:sp>
        <p:nvSpPr>
          <p:cNvPr id="11" name="Star: 5 Points 10"/>
          <p:cNvSpPr/>
          <p:nvPr/>
        </p:nvSpPr>
        <p:spPr>
          <a:xfrm>
            <a:off x="1516269" y="753309"/>
            <a:ext cx="432823" cy="347482"/>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tar: 5 Points 12"/>
          <p:cNvSpPr/>
          <p:nvPr/>
        </p:nvSpPr>
        <p:spPr>
          <a:xfrm>
            <a:off x="10110242" y="2351214"/>
            <a:ext cx="432823" cy="347482"/>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tar: 5 Points 13"/>
          <p:cNvSpPr/>
          <p:nvPr/>
        </p:nvSpPr>
        <p:spPr>
          <a:xfrm>
            <a:off x="5614210" y="1552040"/>
            <a:ext cx="432823" cy="347482"/>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0"/>
          <p:cNvSpPr txBox="1"/>
          <p:nvPr/>
        </p:nvSpPr>
        <p:spPr>
          <a:xfrm>
            <a:off x="122162" y="5918636"/>
            <a:ext cx="3556703" cy="369332"/>
          </a:xfrm>
          <a:prstGeom prst="rect">
            <a:avLst/>
          </a:prstGeom>
          <a:solidFill>
            <a:schemeClr val="accent4">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Increase (decrease) : (86.8)% </a:t>
            </a:r>
            <a:r>
              <a:rPr lang="en-US" dirty="0">
                <a:solidFill>
                  <a:prstClr val="black"/>
                </a:solidFill>
                <a:latin typeface="Calibri" panose="020F0502020204030204"/>
              </a:rPr>
              <a:t>SHELL</a:t>
            </a:r>
          </a:p>
        </p:txBody>
      </p:sp>
      <p:sp>
        <p:nvSpPr>
          <p:cNvPr id="18" name="TextBox 6"/>
          <p:cNvSpPr txBox="1"/>
          <p:nvPr/>
        </p:nvSpPr>
        <p:spPr>
          <a:xfrm>
            <a:off x="140331" y="6329554"/>
            <a:ext cx="3538533" cy="369332"/>
          </a:xfrm>
          <a:prstGeom prst="rect">
            <a:avLst/>
          </a:prstGeom>
          <a:solidFill>
            <a:schemeClr val="accent4">
              <a:lumMod val="20000"/>
              <a:lumOff val="80000"/>
            </a:schemeClr>
          </a:solidFill>
        </p:spPr>
        <p:txBody>
          <a:bodyPr wrap="square" rtlCol="0">
            <a:spAutoFit/>
          </a:bodyPr>
          <a:lstStyle/>
          <a:p>
            <a:r>
              <a:rPr lang="en-US" dirty="0"/>
              <a:t>Increase (decrease): 15.5%    TOTAL  </a:t>
            </a:r>
          </a:p>
        </p:txBody>
      </p:sp>
      <p:sp>
        <p:nvSpPr>
          <p:cNvPr id="19" name="TextBox 7"/>
          <p:cNvSpPr txBox="1"/>
          <p:nvPr/>
        </p:nvSpPr>
        <p:spPr>
          <a:xfrm>
            <a:off x="8506047" y="5918636"/>
            <a:ext cx="3641215" cy="369332"/>
          </a:xfrm>
          <a:prstGeom prst="rect">
            <a:avLst/>
          </a:prstGeom>
          <a:solidFill>
            <a:schemeClr val="accent4">
              <a:lumMod val="20000"/>
              <a:lumOff val="80000"/>
            </a:schemeClr>
          </a:solidFill>
        </p:spPr>
        <p:txBody>
          <a:bodyPr wrap="square" rtlCol="0">
            <a:spAutoFit/>
          </a:bodyPr>
          <a:lstStyle/>
          <a:p>
            <a:r>
              <a:rPr lang="en-US" dirty="0"/>
              <a:t>Increase / ( decrease): (75.5)% SHELL</a:t>
            </a:r>
          </a:p>
        </p:txBody>
      </p:sp>
      <p:sp>
        <p:nvSpPr>
          <p:cNvPr id="20" name="TextBox 7"/>
          <p:cNvSpPr txBox="1"/>
          <p:nvPr/>
        </p:nvSpPr>
        <p:spPr>
          <a:xfrm>
            <a:off x="8506047" y="6329554"/>
            <a:ext cx="3641215" cy="369332"/>
          </a:xfrm>
          <a:prstGeom prst="rect">
            <a:avLst/>
          </a:prstGeom>
          <a:solidFill>
            <a:schemeClr val="accent4">
              <a:lumMod val="20000"/>
              <a:lumOff val="80000"/>
            </a:schemeClr>
          </a:solidFill>
        </p:spPr>
        <p:txBody>
          <a:bodyPr wrap="square" rtlCol="0">
            <a:spAutoFit/>
          </a:bodyPr>
          <a:lstStyle/>
          <a:p>
            <a:r>
              <a:rPr lang="en-US" dirty="0"/>
              <a:t>Increase ( decrease): 18.5%      TOTAL</a:t>
            </a:r>
          </a:p>
        </p:txBody>
      </p:sp>
      <p:sp>
        <p:nvSpPr>
          <p:cNvPr id="22" name="TextBox 8"/>
          <p:cNvSpPr txBox="1"/>
          <p:nvPr/>
        </p:nvSpPr>
        <p:spPr>
          <a:xfrm>
            <a:off x="4289768" y="5918636"/>
            <a:ext cx="3514530" cy="369332"/>
          </a:xfrm>
          <a:prstGeom prst="rect">
            <a:avLst/>
          </a:prstGeom>
          <a:solidFill>
            <a:schemeClr val="accent4">
              <a:lumMod val="20000"/>
              <a:lumOff val="80000"/>
            </a:schemeClr>
          </a:solidFill>
        </p:spPr>
        <p:txBody>
          <a:bodyPr wrap="square" rtlCol="0">
            <a:spAutoFit/>
          </a:bodyPr>
          <a:lstStyle/>
          <a:p>
            <a:r>
              <a:rPr lang="en-US" dirty="0"/>
              <a:t>Increase/ (decrease):(79.3)% SHELL </a:t>
            </a:r>
          </a:p>
        </p:txBody>
      </p:sp>
      <p:sp>
        <p:nvSpPr>
          <p:cNvPr id="23" name="TextBox 8"/>
          <p:cNvSpPr txBox="1"/>
          <p:nvPr/>
        </p:nvSpPr>
        <p:spPr>
          <a:xfrm>
            <a:off x="4289768" y="6322100"/>
            <a:ext cx="3514530" cy="376785"/>
          </a:xfrm>
          <a:prstGeom prst="rect">
            <a:avLst/>
          </a:prstGeom>
          <a:solidFill>
            <a:schemeClr val="accent4">
              <a:lumMod val="20000"/>
              <a:lumOff val="80000"/>
            </a:schemeClr>
          </a:solidFill>
        </p:spPr>
        <p:txBody>
          <a:bodyPr wrap="square" rtlCol="0">
            <a:spAutoFit/>
          </a:bodyPr>
          <a:lstStyle/>
          <a:p>
            <a:r>
              <a:rPr lang="en-US" dirty="0"/>
              <a:t>Increase (decrease):77.5%.    TOTAL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nvGraphicFramePr>
        <p:xfrm>
          <a:off x="415925" y="1594485"/>
          <a:ext cx="10356215" cy="5198745"/>
        </p:xfrm>
        <a:graphic>
          <a:graphicData uri="http://schemas.openxmlformats.org/drawingml/2006/chart">
            <c:chart xmlns:c="http://schemas.openxmlformats.org/drawingml/2006/chart" xmlns:r="http://schemas.openxmlformats.org/officeDocument/2006/relationships" r:id="rId2"/>
          </a:graphicData>
        </a:graphic>
      </p:graphicFrame>
      <p:pic>
        <p:nvPicPr>
          <p:cNvPr id="6" name="内容占位符 7"/>
          <p:cNvPicPr>
            <a:picLocks noChangeAspect="1"/>
          </p:cNvPicPr>
          <p:nvPr/>
        </p:nvPicPr>
        <p:blipFill>
          <a:blip r:embed="rId3">
            <a:extLst>
              <a:ext uri="{BEBA8EAE-BF5A-486C-A8C5-ECC9F3942E4B}">
                <a14:imgProps xmlns:a14="http://schemas.microsoft.com/office/drawing/2010/main">
                  <a14:imgLayer r:embed="rId4">
                    <a14:imgEffect>
                      <a14:backgroundRemoval t="0" b="94273" l="0" r="100000"/>
                    </a14:imgEffect>
                  </a14:imgLayer>
                </a14:imgProps>
              </a:ext>
            </a:extLst>
          </a:blip>
          <a:srcRect l="5806" t="4116" r="6557" b="5749"/>
          <a:stretch>
            <a:fillRect/>
          </a:stretch>
        </p:blipFill>
        <p:spPr>
          <a:xfrm>
            <a:off x="2335958" y="110370"/>
            <a:ext cx="945635" cy="909840"/>
          </a:xfrm>
          <a:prstGeom prst="rect">
            <a:avLst/>
          </a:prstGeom>
          <a:ln>
            <a:noFill/>
          </a:ln>
          <a:effectLst/>
        </p:spPr>
      </p:pic>
      <p:pic>
        <p:nvPicPr>
          <p:cNvPr id="7" name="内容占位符 3" descr="3DTNI23P)]2THPHTZQK8WKF"/>
          <p:cNvPicPr>
            <a:picLocks noChangeAspect="1"/>
          </p:cNvPicPr>
          <p:nvPr/>
        </p:nvPicPr>
        <p:blipFill>
          <a:blip r:embed="rId5">
            <a:extLst>
              <a:ext uri="{BEBA8EAE-BF5A-486C-A8C5-ECC9F3942E4B}">
                <a14:imgProps xmlns:a14="http://schemas.microsoft.com/office/drawing/2010/main">
                  <a14:imgLayer r:embed="rId6">
                    <a14:imgEffect>
                      <a14:backgroundRemoval t="19608" b="80392" l="16547" r="90647"/>
                    </a14:imgEffect>
                  </a14:imgLayer>
                </a14:imgProps>
              </a:ext>
            </a:extLst>
          </a:blip>
          <a:srcRect l="14545" t="19584" r="11779" b="19151"/>
          <a:stretch>
            <a:fillRect/>
          </a:stretch>
        </p:blipFill>
        <p:spPr>
          <a:xfrm>
            <a:off x="7534574" y="167268"/>
            <a:ext cx="844201" cy="852942"/>
          </a:xfrm>
          <a:prstGeom prst="rect">
            <a:avLst/>
          </a:prstGeom>
          <a:ln>
            <a:noFill/>
          </a:ln>
          <a:effectLst>
            <a:outerShdw blurRad="292100" dist="139700" dir="2700000" algn="tl" rotWithShape="0">
              <a:srgbClr val="333333">
                <a:alpha val="65000"/>
              </a:srgbClr>
            </a:outerShdw>
          </a:effectLst>
        </p:spPr>
      </p:pic>
      <p:sp>
        <p:nvSpPr>
          <p:cNvPr id="2" name="文本框 1"/>
          <p:cNvSpPr txBox="1"/>
          <p:nvPr/>
        </p:nvSpPr>
        <p:spPr>
          <a:xfrm>
            <a:off x="11727815" y="6425565"/>
            <a:ext cx="298450" cy="368300"/>
          </a:xfrm>
          <a:prstGeom prst="rect">
            <a:avLst/>
          </a:prstGeom>
          <a:noFill/>
        </p:spPr>
        <p:txBody>
          <a:bodyPr wrap="none" rtlCol="0">
            <a:spAutoFit/>
          </a:bodyPr>
          <a:lstStyle/>
          <a:p>
            <a:r>
              <a:rPr lang="en-US" altLang="zh-CN">
                <a:hlinkClick r:id="rId7" action="ppaction://hlinksldjump"/>
              </a:rPr>
              <a:t>0</a:t>
            </a:r>
            <a:endParaRPr lang="en-US" altLang="zh-CN"/>
          </a:p>
        </p:txBody>
      </p:sp>
      <p:sp>
        <p:nvSpPr>
          <p:cNvPr id="3" name="Title 2"/>
          <p:cNvSpPr>
            <a:spLocks noGrp="1"/>
          </p:cNvSpPr>
          <p:nvPr>
            <p:ph type="title"/>
          </p:nvPr>
        </p:nvSpPr>
        <p:spPr>
          <a:xfrm>
            <a:off x="2152185" y="167268"/>
            <a:ext cx="6646128" cy="992460"/>
          </a:xfrm>
        </p:spPr>
        <p:txBody>
          <a:bodyPr>
            <a:normAutofit fontScale="90000"/>
          </a:bodyPr>
          <a:lstStyle/>
          <a:p>
            <a:pPr algn="ctr"/>
            <a:r>
              <a:rPr lang="en-US" dirty="0">
                <a:solidFill>
                  <a:schemeClr val="accent1">
                    <a:lumMod val="40000"/>
                    <a:lumOff val="60000"/>
                  </a:schemeClr>
                </a:solidFill>
                <a:effectLst>
                  <a:outerShdw blurRad="38100" dist="38100" dir="2700000" algn="tl">
                    <a:srgbClr val="000000">
                      <a:alpha val="43137"/>
                    </a:srgbClr>
                  </a:outerShdw>
                </a:effectLst>
              </a:rPr>
              <a:t>Balance Sheet </a:t>
            </a:r>
            <a:br>
              <a:rPr lang="en-US" dirty="0">
                <a:solidFill>
                  <a:schemeClr val="accent1">
                    <a:lumMod val="40000"/>
                    <a:lumOff val="60000"/>
                  </a:schemeClr>
                </a:solidFill>
                <a:effectLst>
                  <a:outerShdw blurRad="38100" dist="38100" dir="2700000" algn="tl">
                    <a:srgbClr val="000000">
                      <a:alpha val="43137"/>
                    </a:srgbClr>
                  </a:outerShdw>
                </a:effectLst>
              </a:rPr>
            </a:br>
            <a:r>
              <a:rPr lang="en-US" dirty="0">
                <a:solidFill>
                  <a:schemeClr val="accent1">
                    <a:lumMod val="40000"/>
                    <a:lumOff val="60000"/>
                  </a:schemeClr>
                </a:solidFill>
                <a:effectLst>
                  <a:outerShdw blurRad="38100" dist="38100" dir="2700000" algn="tl">
                    <a:srgbClr val="000000">
                      <a:alpha val="43137"/>
                    </a:srgbClr>
                  </a:outerShdw>
                </a:effectLst>
              </a:rPr>
              <a:t>2014</a:t>
            </a:r>
          </a:p>
        </p:txBody>
      </p:sp>
      <p:sp>
        <p:nvSpPr>
          <p:cNvPr id="10" name="Star: 5 Points 9"/>
          <p:cNvSpPr/>
          <p:nvPr/>
        </p:nvSpPr>
        <p:spPr>
          <a:xfrm>
            <a:off x="1825040" y="5062062"/>
            <a:ext cx="432823" cy="347482"/>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tar: 5 Points 10"/>
          <p:cNvSpPr/>
          <p:nvPr/>
        </p:nvSpPr>
        <p:spPr>
          <a:xfrm>
            <a:off x="5134904" y="2300178"/>
            <a:ext cx="432823" cy="347482"/>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5 Points 11"/>
          <p:cNvSpPr/>
          <p:nvPr/>
        </p:nvSpPr>
        <p:spPr>
          <a:xfrm>
            <a:off x="8378775" y="1594624"/>
            <a:ext cx="432823" cy="347482"/>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2135976204"/>
              </p:ext>
            </p:extLst>
          </p:nvPr>
        </p:nvGraphicFramePr>
        <p:xfrm>
          <a:off x="408305" y="1152025"/>
          <a:ext cx="10677014" cy="4790306"/>
        </p:xfrm>
        <a:graphic>
          <a:graphicData uri="http://schemas.openxmlformats.org/drawingml/2006/chart">
            <c:chart xmlns:c="http://schemas.openxmlformats.org/drawingml/2006/chart" xmlns:r="http://schemas.openxmlformats.org/officeDocument/2006/relationships" r:id="rId2"/>
          </a:graphicData>
        </a:graphic>
      </p:graphicFrame>
      <p:pic>
        <p:nvPicPr>
          <p:cNvPr id="4" name="内容占位符 7"/>
          <p:cNvPicPr>
            <a:picLocks noChangeAspect="1"/>
          </p:cNvPicPr>
          <p:nvPr/>
        </p:nvPicPr>
        <p:blipFill>
          <a:blip r:embed="rId3">
            <a:extLst>
              <a:ext uri="{BEBA8EAE-BF5A-486C-A8C5-ECC9F3942E4B}">
                <a14:imgProps xmlns:a14="http://schemas.microsoft.com/office/drawing/2010/main">
                  <a14:imgLayer r:embed="rId4">
                    <a14:imgEffect>
                      <a14:backgroundRemoval t="0" b="94273" l="0" r="100000"/>
                    </a14:imgEffect>
                  </a14:imgLayer>
                </a14:imgProps>
              </a:ext>
            </a:extLst>
          </a:blip>
          <a:srcRect l="5806" t="4116" r="6557" b="5749"/>
          <a:stretch>
            <a:fillRect/>
          </a:stretch>
        </p:blipFill>
        <p:spPr>
          <a:xfrm>
            <a:off x="2219093" y="0"/>
            <a:ext cx="1114955" cy="1072750"/>
          </a:xfrm>
          <a:prstGeom prst="rect">
            <a:avLst/>
          </a:prstGeom>
          <a:ln>
            <a:noFill/>
          </a:ln>
          <a:effectLst/>
        </p:spPr>
      </p:pic>
      <p:pic>
        <p:nvPicPr>
          <p:cNvPr id="6" name="内容占位符 3" descr="3DTNI23P)]2THPHTZQK8WKF"/>
          <p:cNvPicPr>
            <a:picLocks noChangeAspect="1"/>
          </p:cNvPicPr>
          <p:nvPr/>
        </p:nvPicPr>
        <p:blipFill>
          <a:blip r:embed="rId5">
            <a:extLst>
              <a:ext uri="{BEBA8EAE-BF5A-486C-A8C5-ECC9F3942E4B}">
                <a14:imgProps xmlns:a14="http://schemas.microsoft.com/office/drawing/2010/main">
                  <a14:imgLayer r:embed="rId6">
                    <a14:imgEffect>
                      <a14:backgroundRemoval t="19608" b="80392" l="16547" r="90647"/>
                    </a14:imgEffect>
                  </a14:imgLayer>
                </a14:imgProps>
              </a:ext>
            </a:extLst>
          </a:blip>
          <a:srcRect l="14545" t="19584" r="11779" b="19151"/>
          <a:stretch>
            <a:fillRect/>
          </a:stretch>
        </p:blipFill>
        <p:spPr>
          <a:xfrm>
            <a:off x="7625173" y="41969"/>
            <a:ext cx="1020217" cy="1030781"/>
          </a:xfrm>
          <a:prstGeom prst="rect">
            <a:avLst/>
          </a:prstGeom>
          <a:ln>
            <a:noFill/>
          </a:ln>
          <a:effectLst>
            <a:outerShdw blurRad="292100" dist="139700" dir="2700000" algn="tl" rotWithShape="0">
              <a:srgbClr val="333333">
                <a:alpha val="65000"/>
              </a:srgbClr>
            </a:outerShdw>
          </a:effectLst>
        </p:spPr>
      </p:pic>
      <p:sp>
        <p:nvSpPr>
          <p:cNvPr id="3" name="文本框 2"/>
          <p:cNvSpPr txBox="1"/>
          <p:nvPr/>
        </p:nvSpPr>
        <p:spPr>
          <a:xfrm>
            <a:off x="11699875" y="6445885"/>
            <a:ext cx="232410" cy="368300"/>
          </a:xfrm>
          <a:prstGeom prst="rect">
            <a:avLst/>
          </a:prstGeom>
          <a:noFill/>
        </p:spPr>
        <p:txBody>
          <a:bodyPr wrap="square" rtlCol="0">
            <a:spAutoFit/>
          </a:bodyPr>
          <a:lstStyle/>
          <a:p>
            <a:r>
              <a:rPr lang="en-US" altLang="zh-CN">
                <a:hlinkClick r:id="rId7" action="ppaction://hlinksldjump"/>
              </a:rPr>
              <a:t>0</a:t>
            </a:r>
            <a:endParaRPr lang="en-US" altLang="zh-CN"/>
          </a:p>
        </p:txBody>
      </p:sp>
      <p:sp>
        <p:nvSpPr>
          <p:cNvPr id="8" name="Title 7"/>
          <p:cNvSpPr>
            <a:spLocks noGrp="1"/>
          </p:cNvSpPr>
          <p:nvPr>
            <p:ph type="title"/>
          </p:nvPr>
        </p:nvSpPr>
        <p:spPr>
          <a:xfrm>
            <a:off x="916259" y="99305"/>
            <a:ext cx="9409771" cy="900693"/>
          </a:xfrm>
        </p:spPr>
        <p:txBody>
          <a:bodyPr>
            <a:normAutofit fontScale="90000"/>
          </a:bodyPr>
          <a:lstStyle/>
          <a:p>
            <a:pPr algn="ctr"/>
            <a:r>
              <a:rPr lang="en-US" dirty="0">
                <a:solidFill>
                  <a:schemeClr val="accent1">
                    <a:lumMod val="40000"/>
                    <a:lumOff val="60000"/>
                  </a:schemeClr>
                </a:solidFill>
                <a:effectLst>
                  <a:outerShdw blurRad="38100" dist="38100" dir="2700000" algn="tl">
                    <a:srgbClr val="000000">
                      <a:alpha val="43137"/>
                    </a:srgbClr>
                  </a:outerShdw>
                </a:effectLst>
              </a:rPr>
              <a:t>Balance Sheet </a:t>
            </a:r>
            <a:br>
              <a:rPr lang="en-US" dirty="0">
                <a:solidFill>
                  <a:schemeClr val="accent1">
                    <a:lumMod val="40000"/>
                    <a:lumOff val="60000"/>
                  </a:schemeClr>
                </a:solidFill>
                <a:effectLst>
                  <a:outerShdw blurRad="38100" dist="38100" dir="2700000" algn="tl">
                    <a:srgbClr val="000000">
                      <a:alpha val="43137"/>
                    </a:srgbClr>
                  </a:outerShdw>
                </a:effectLst>
              </a:rPr>
            </a:br>
            <a:r>
              <a:rPr lang="en-US" dirty="0">
                <a:solidFill>
                  <a:schemeClr val="accent1">
                    <a:lumMod val="40000"/>
                    <a:lumOff val="60000"/>
                  </a:schemeClr>
                </a:solidFill>
                <a:effectLst>
                  <a:outerShdw blurRad="38100" dist="38100" dir="2700000" algn="tl">
                    <a:srgbClr val="000000">
                      <a:alpha val="43137"/>
                    </a:srgbClr>
                  </a:outerShdw>
                </a:effectLst>
              </a:rPr>
              <a:t>2015</a:t>
            </a:r>
          </a:p>
        </p:txBody>
      </p:sp>
      <p:sp>
        <p:nvSpPr>
          <p:cNvPr id="7" name="Star: 5 Points 6"/>
          <p:cNvSpPr/>
          <p:nvPr/>
        </p:nvSpPr>
        <p:spPr>
          <a:xfrm>
            <a:off x="1882351" y="4839660"/>
            <a:ext cx="432823" cy="347482"/>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ar: 5 Points 8"/>
          <p:cNvSpPr/>
          <p:nvPr/>
        </p:nvSpPr>
        <p:spPr>
          <a:xfrm>
            <a:off x="5286278" y="2471165"/>
            <a:ext cx="432823" cy="347482"/>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0"/>
          <p:cNvSpPr txBox="1"/>
          <p:nvPr/>
        </p:nvSpPr>
        <p:spPr>
          <a:xfrm>
            <a:off x="408547" y="5943401"/>
            <a:ext cx="3556703" cy="368300"/>
          </a:xfrm>
          <a:prstGeom prst="rect">
            <a:avLst/>
          </a:prstGeom>
          <a:solidFill>
            <a:schemeClr val="accent4">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Increase (decrease) : (31.2)% </a:t>
            </a:r>
            <a:r>
              <a:rPr lang="en-US" dirty="0">
                <a:solidFill>
                  <a:prstClr val="black"/>
                </a:solidFill>
                <a:latin typeface="Calibri" panose="020F0502020204030204"/>
              </a:rPr>
              <a:t>TOTAL</a:t>
            </a:r>
          </a:p>
        </p:txBody>
      </p:sp>
      <p:sp>
        <p:nvSpPr>
          <p:cNvPr id="5" name="Star: 5 Points 8"/>
          <p:cNvSpPr/>
          <p:nvPr/>
        </p:nvSpPr>
        <p:spPr>
          <a:xfrm>
            <a:off x="9387514" y="2616217"/>
            <a:ext cx="432823" cy="347482"/>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08547" y="6311701"/>
            <a:ext cx="3556703" cy="368300"/>
          </a:xfrm>
          <a:prstGeom prst="rect">
            <a:avLst/>
          </a:prstGeom>
          <a:solidFill>
            <a:schemeClr val="accent4">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Increase (decrease) : (37.5)% </a:t>
            </a:r>
            <a:r>
              <a:rPr lang="en-US" dirty="0">
                <a:solidFill>
                  <a:prstClr val="black"/>
                </a:solidFill>
                <a:latin typeface="Calibri" panose="020F0502020204030204"/>
              </a:rPr>
              <a:t>SHELL</a:t>
            </a:r>
          </a:p>
        </p:txBody>
      </p:sp>
      <p:sp>
        <p:nvSpPr>
          <p:cNvPr id="12" name="TextBox 10"/>
          <p:cNvSpPr txBox="1"/>
          <p:nvPr/>
        </p:nvSpPr>
        <p:spPr>
          <a:xfrm>
            <a:off x="3976566" y="5943600"/>
            <a:ext cx="3507740" cy="368300"/>
          </a:xfrm>
          <a:prstGeom prst="rect">
            <a:avLst/>
          </a:prstGeom>
          <a:solidFill>
            <a:schemeClr val="accent4">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Increase (decrease) : (4.8)% </a:t>
            </a:r>
            <a:r>
              <a:rPr lang="en-US" dirty="0">
                <a:solidFill>
                  <a:prstClr val="black"/>
                </a:solidFill>
                <a:latin typeface="Calibri" panose="020F0502020204030204"/>
              </a:rPr>
              <a:t>TOTAL</a:t>
            </a:r>
          </a:p>
        </p:txBody>
      </p:sp>
      <p:sp>
        <p:nvSpPr>
          <p:cNvPr id="13" name="TextBox 10"/>
          <p:cNvSpPr txBox="1"/>
          <p:nvPr/>
        </p:nvSpPr>
        <p:spPr>
          <a:xfrm>
            <a:off x="3964914" y="6322917"/>
            <a:ext cx="3508375" cy="368300"/>
          </a:xfrm>
          <a:prstGeom prst="rect">
            <a:avLst/>
          </a:prstGeom>
          <a:solidFill>
            <a:schemeClr val="accent4">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Increase (decrease) : 13.8% </a:t>
            </a:r>
            <a:r>
              <a:rPr lang="en-US" dirty="0">
                <a:solidFill>
                  <a:prstClr val="black"/>
                </a:solidFill>
                <a:latin typeface="Calibri" panose="020F0502020204030204"/>
              </a:rPr>
              <a:t>SHELL</a:t>
            </a:r>
          </a:p>
        </p:txBody>
      </p:sp>
      <p:sp>
        <p:nvSpPr>
          <p:cNvPr id="14" name="TextBox 10"/>
          <p:cNvSpPr txBox="1"/>
          <p:nvPr/>
        </p:nvSpPr>
        <p:spPr>
          <a:xfrm>
            <a:off x="7495323" y="5942330"/>
            <a:ext cx="3589996" cy="380587"/>
          </a:xfrm>
          <a:prstGeom prst="rect">
            <a:avLst/>
          </a:prstGeom>
          <a:solidFill>
            <a:schemeClr val="accent4">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Increase (decrease) : (65.1)% TOTAL</a:t>
            </a:r>
            <a:endParaRPr lang="en-US" dirty="0">
              <a:solidFill>
                <a:prstClr val="black"/>
              </a:solidFill>
              <a:latin typeface="Calibri" panose="020F0502020204030204"/>
            </a:endParaRPr>
          </a:p>
        </p:txBody>
      </p:sp>
      <p:sp>
        <p:nvSpPr>
          <p:cNvPr id="17" name="TextBox 10"/>
          <p:cNvSpPr txBox="1"/>
          <p:nvPr/>
        </p:nvSpPr>
        <p:spPr>
          <a:xfrm>
            <a:off x="7484305" y="6333735"/>
            <a:ext cx="3601014" cy="369332"/>
          </a:xfrm>
          <a:prstGeom prst="rect">
            <a:avLst/>
          </a:prstGeom>
          <a:solidFill>
            <a:schemeClr val="accent4">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Increase (decrease) : (16.8)% </a:t>
            </a:r>
            <a:r>
              <a:rPr lang="en-US" dirty="0">
                <a:solidFill>
                  <a:prstClr val="black"/>
                </a:solidFill>
                <a:latin typeface="Calibri" panose="020F0502020204030204"/>
              </a:rPr>
              <a:t>SHELL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7970" y="-271124"/>
            <a:ext cx="9755505" cy="1240790"/>
          </a:xfrm>
        </p:spPr>
        <p:txBody>
          <a:bodyPr/>
          <a:lstStyle/>
          <a:p>
            <a:r>
              <a:rPr lang="en-US" altLang="zh-CN" b="1">
                <a:ln w="9525" cmpd="sng">
                  <a:solidFill>
                    <a:schemeClr val="accent1"/>
                  </a:solidFill>
                  <a:prstDash val="solid"/>
                </a:ln>
                <a:solidFill>
                  <a:schemeClr val="accent1">
                    <a:lumMod val="20000"/>
                    <a:lumOff val="80000"/>
                  </a:schemeClr>
                </a:solidFill>
                <a:effectLst>
                  <a:glow rad="38100">
                    <a:schemeClr val="accent1">
                      <a:alpha val="40000"/>
                    </a:schemeClr>
                  </a:glow>
                </a:effectLst>
              </a:rPr>
              <a:t>Investing and Financing Activities</a:t>
            </a:r>
          </a:p>
        </p:txBody>
      </p:sp>
      <p:pic>
        <p:nvPicPr>
          <p:cNvPr id="4" name="图片 3" descr="3DTNI23P)]2THPHTZQK8WKF"/>
          <p:cNvPicPr>
            <a:picLocks noChangeAspect="1"/>
          </p:cNvPicPr>
          <p:nvPr/>
        </p:nvPicPr>
        <p:blipFill>
          <a:blip r:embed="rId2">
            <a:extLst>
              <a:ext uri="{BEBA8EAE-BF5A-486C-A8C5-ECC9F3942E4B}">
                <a14:imgProps xmlns:a14="http://schemas.microsoft.com/office/drawing/2010/main">
                  <a14:imgLayer r:embed="rId3">
                    <a14:imgEffect>
                      <a14:backgroundRemoval t="19608" b="80392" l="16547" r="90647"/>
                    </a14:imgEffect>
                  </a14:imgLayer>
                </a14:imgProps>
              </a:ext>
            </a:extLst>
          </a:blip>
          <a:srcRect l="14545" t="19584" r="11779" b="19151"/>
          <a:stretch>
            <a:fillRect/>
          </a:stretch>
        </p:blipFill>
        <p:spPr>
          <a:xfrm>
            <a:off x="9858932" y="969666"/>
            <a:ext cx="1550142" cy="1418281"/>
          </a:xfrm>
          <a:prstGeom prst="rect">
            <a:avLst/>
          </a:prstGeom>
          <a:ln>
            <a:noFill/>
          </a:ln>
          <a:effectLst>
            <a:outerShdw blurRad="292100" dist="139700" dir="2700000" algn="tl" rotWithShape="0">
              <a:srgbClr val="333333">
                <a:alpha val="65000"/>
              </a:srgbClr>
            </a:outerShdw>
          </a:effectLst>
        </p:spPr>
      </p:pic>
      <p:graphicFrame>
        <p:nvGraphicFramePr>
          <p:cNvPr id="13" name="表格 12"/>
          <p:cNvGraphicFramePr/>
          <p:nvPr/>
        </p:nvGraphicFramePr>
        <p:xfrm>
          <a:off x="307975" y="607060"/>
          <a:ext cx="7534275" cy="640715"/>
        </p:xfrm>
        <a:graphic>
          <a:graphicData uri="http://schemas.openxmlformats.org/drawingml/2006/table">
            <a:tbl>
              <a:tblPr firstRow="1" bandRow="1">
                <a:tableStyleId>{5940675A-B579-460E-94D1-54222C63F5DA}</a:tableStyleId>
              </a:tblPr>
              <a:tblGrid>
                <a:gridCol w="45466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1130300">
                  <a:extLst>
                    <a:ext uri="{9D8B030D-6E8A-4147-A177-3AD203B41FA5}">
                      <a16:colId xmlns:a16="http://schemas.microsoft.com/office/drawing/2014/main" val="20002"/>
                    </a:ext>
                  </a:extLst>
                </a:gridCol>
                <a:gridCol w="892175">
                  <a:extLst>
                    <a:ext uri="{9D8B030D-6E8A-4147-A177-3AD203B41FA5}">
                      <a16:colId xmlns:a16="http://schemas.microsoft.com/office/drawing/2014/main" val="20003"/>
                    </a:ext>
                  </a:extLst>
                </a:gridCol>
              </a:tblGrid>
              <a:tr h="320675">
                <a:tc>
                  <a:txBody>
                    <a:bodyPr/>
                    <a:lstStyle/>
                    <a:p>
                      <a:pPr marL="0" indent="0" algn="ctr">
                        <a:buNone/>
                      </a:pPr>
                      <a:r>
                        <a:rPr lang="en-US" altLang="zh-CN" dirty="0"/>
                        <a:t>Cash flow information  </a:t>
                      </a:r>
                    </a:p>
                  </a:txBody>
                  <a:tcPr marL="50800" marR="0" marT="0" marB="1"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indent="0" algn="ctr">
                        <a:buNone/>
                      </a:pPr>
                      <a:r>
                        <a:rPr lang="en-US" altLang="zh-CN"/>
                        <a:t> </a:t>
                      </a:r>
                    </a:p>
                  </a:txBody>
                  <a:tcPr marL="0" marR="0" marT="0" marB="1"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indent="0" algn="ctr">
                        <a:buNone/>
                      </a:pPr>
                      <a:r>
                        <a:rPr lang="en-US" altLang="zh-CN"/>
                        <a:t> </a:t>
                      </a:r>
                    </a:p>
                  </a:txBody>
                  <a:tcPr marL="0" marR="0" marT="0" marB="1"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indent="0" algn="ctr">
                        <a:buNone/>
                      </a:pPr>
                      <a:r>
                        <a:rPr lang="en-US" altLang="zh-CN"/>
                        <a:t>$ billion</a:t>
                      </a:r>
                    </a:p>
                  </a:txBody>
                  <a:tcPr marL="0" marR="0" marT="0" marB="1"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0"/>
                  </a:ext>
                </a:extLst>
              </a:tr>
              <a:tr h="320040">
                <a:tc>
                  <a:txBody>
                    <a:bodyPr/>
                    <a:lstStyle/>
                    <a:p>
                      <a:pPr marL="0" indent="0" algn="ctr">
                        <a:buNone/>
                      </a:pPr>
                      <a:r>
                        <a:rPr lang="en-US" altLang="zh-CN" dirty="0"/>
                        <a:t> Year</a:t>
                      </a:r>
                    </a:p>
                  </a:txBody>
                  <a:tcPr marL="0" marR="0" marT="0" marB="1"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lgn="ctr">
                      <a:solidFill>
                        <a:srgbClr val="000000"/>
                      </a:solidFill>
                      <a:prstDash val="solid"/>
                      <a:round/>
                      <a:headEnd type="none" w="med" len="med"/>
                      <a:tailEnd type="none" w="med" len="med"/>
                    </a:lnT>
                    <a:lnB w="9525" cap="flat" cmpd="sng">
                      <a:solidFill>
                        <a:srgbClr val="000000"/>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indent="0" algn="ctr">
                        <a:buNone/>
                      </a:pPr>
                      <a:r>
                        <a:rPr lang="en-US" altLang="zh-CN" dirty="0"/>
                        <a:t>2015</a:t>
                      </a:r>
                    </a:p>
                  </a:txBody>
                  <a:tcPr marL="0" marR="0" marT="0" marB="1"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lgn="ctr">
                      <a:solidFill>
                        <a:srgbClr val="000000"/>
                      </a:solidFill>
                      <a:prstDash val="solid"/>
                      <a:round/>
                      <a:headEnd type="none" w="med" len="med"/>
                      <a:tailEnd type="none" w="med" len="med"/>
                    </a:lnT>
                    <a:lnB w="9525" cap="flat" cmpd="sng">
                      <a:solidFill>
                        <a:srgbClr val="000000"/>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indent="0" algn="ctr">
                        <a:buNone/>
                      </a:pPr>
                      <a:r>
                        <a:rPr lang="en-US" altLang="zh-CN" dirty="0"/>
                        <a:t>2014</a:t>
                      </a:r>
                    </a:p>
                  </a:txBody>
                  <a:tcPr marL="0" marR="158114" marT="0" marB="1"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lgn="ctr">
                      <a:solidFill>
                        <a:srgbClr val="000000"/>
                      </a:solidFill>
                      <a:prstDash val="solid"/>
                      <a:round/>
                      <a:headEnd type="none" w="med" len="med"/>
                      <a:tailEnd type="none" w="med" len="med"/>
                    </a:lnT>
                    <a:lnB w="9525" cap="flat" cmpd="sng">
                      <a:solidFill>
                        <a:srgbClr val="000000"/>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indent="0" algn="ctr">
                        <a:buNone/>
                      </a:pPr>
                      <a:r>
                        <a:rPr lang="en-US" altLang="zh-CN" dirty="0"/>
                        <a:t>2013</a:t>
                      </a:r>
                    </a:p>
                  </a:txBody>
                  <a:tcPr marL="0" marR="0" marT="0" marB="1"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lgn="ctr">
                      <a:solidFill>
                        <a:srgbClr val="000000"/>
                      </a:solidFill>
                      <a:prstDash val="solid"/>
                      <a:round/>
                      <a:headEnd type="none" w="med" len="med"/>
                      <a:tailEnd type="none" w="med" len="med"/>
                    </a:lnT>
                    <a:lnB w="9525" cap="flat" cmpd="sng">
                      <a:solidFill>
                        <a:srgbClr val="000000"/>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1"/>
                  </a:ext>
                </a:extLst>
              </a:tr>
            </a:tbl>
          </a:graphicData>
        </a:graphic>
      </p:graphicFrame>
      <p:graphicFrame>
        <p:nvGraphicFramePr>
          <p:cNvPr id="15" name="表格 14"/>
          <p:cNvGraphicFramePr/>
          <p:nvPr/>
        </p:nvGraphicFramePr>
        <p:xfrm>
          <a:off x="307975" y="1673225"/>
          <a:ext cx="7534275" cy="1097282"/>
        </p:xfrm>
        <a:graphic>
          <a:graphicData uri="http://schemas.openxmlformats.org/drawingml/2006/table">
            <a:tbl>
              <a:tblPr firstRow="1" bandRow="1">
                <a:tableStyleId>{5940675A-B579-460E-94D1-54222C63F5DA}</a:tableStyleId>
              </a:tblPr>
              <a:tblGrid>
                <a:gridCol w="4546600">
                  <a:extLst>
                    <a:ext uri="{9D8B030D-6E8A-4147-A177-3AD203B41FA5}">
                      <a16:colId xmlns:a16="http://schemas.microsoft.com/office/drawing/2014/main" val="20000"/>
                    </a:ext>
                  </a:extLst>
                </a:gridCol>
                <a:gridCol w="965835">
                  <a:extLst>
                    <a:ext uri="{9D8B030D-6E8A-4147-A177-3AD203B41FA5}">
                      <a16:colId xmlns:a16="http://schemas.microsoft.com/office/drawing/2014/main" val="20001"/>
                    </a:ext>
                  </a:extLst>
                </a:gridCol>
                <a:gridCol w="1136015">
                  <a:extLst>
                    <a:ext uri="{9D8B030D-6E8A-4147-A177-3AD203B41FA5}">
                      <a16:colId xmlns:a16="http://schemas.microsoft.com/office/drawing/2014/main" val="20002"/>
                    </a:ext>
                  </a:extLst>
                </a:gridCol>
                <a:gridCol w="885825">
                  <a:extLst>
                    <a:ext uri="{9D8B030D-6E8A-4147-A177-3AD203B41FA5}">
                      <a16:colId xmlns:a16="http://schemas.microsoft.com/office/drawing/2014/main" val="20003"/>
                    </a:ext>
                  </a:extLst>
                </a:gridCol>
              </a:tblGrid>
              <a:tr h="454660">
                <a:tc>
                  <a:txBody>
                    <a:bodyPr/>
                    <a:lstStyle/>
                    <a:p>
                      <a:pPr marL="0" indent="0" algn="ctr">
                        <a:buNone/>
                      </a:pPr>
                      <a:r>
                        <a:rPr lang="en-US" altLang="zh-CN" dirty="0">
                          <a:sym typeface="+mn-ea"/>
                        </a:rPr>
                        <a:t>Net cash</a:t>
                      </a:r>
                    </a:p>
                    <a:p>
                      <a:pPr marL="0" indent="0" algn="ctr">
                        <a:buNone/>
                      </a:pPr>
                      <a:r>
                        <a:rPr lang="en-US" altLang="zh-CN" dirty="0">
                          <a:sym typeface="+mn-ea"/>
                        </a:rPr>
                        <a:t>used in investing activities</a:t>
                      </a:r>
                    </a:p>
                  </a:txBody>
                  <a:tcPr marL="2540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indent="0" algn="ctr">
                        <a:buNone/>
                      </a:pPr>
                      <a:r>
                        <a:rPr lang="en-US" altLang="zh-CN" dirty="0"/>
                        <a:t>(22.4)</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indent="0" algn="ctr">
                        <a:buNone/>
                      </a:pPr>
                      <a:r>
                        <a:rPr lang="en-US" altLang="zh-CN"/>
                        <a:t>(19.7)</a:t>
                      </a:r>
                    </a:p>
                  </a:txBody>
                  <a:tcPr marL="0" marR="24765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indent="0" algn="ctr">
                        <a:buNone/>
                      </a:pPr>
                      <a:r>
                        <a:rPr lang="en-US" altLang="zh-CN" dirty="0"/>
                        <a:t>(40.1)</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0"/>
                  </a:ext>
                </a:extLst>
              </a:tr>
              <a:tr h="492760">
                <a:tc>
                  <a:txBody>
                    <a:bodyPr/>
                    <a:lstStyle/>
                    <a:p>
                      <a:pPr marL="0" indent="0" algn="ctr">
                        <a:buNone/>
                      </a:pPr>
                      <a:r>
                        <a:rPr lang="en-US" altLang="zh-CN">
                          <a:sym typeface="+mn-ea"/>
                        </a:rPr>
                        <a:t>Net cash</a:t>
                      </a:r>
                    </a:p>
                    <a:p>
                      <a:pPr marL="0" indent="0" algn="ctr">
                        <a:buNone/>
                      </a:pPr>
                      <a:r>
                        <a:rPr lang="en-US" altLang="zh-CN">
                          <a:sym typeface="+mn-ea"/>
                        </a:rPr>
                        <a:t>from/(used in) financing activities</a:t>
                      </a:r>
                    </a:p>
                  </a:txBody>
                  <a:tcPr marL="2540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indent="0" algn="ctr">
                        <a:buNone/>
                      </a:pPr>
                      <a:r>
                        <a:rPr lang="en-US" altLang="zh-CN" dirty="0"/>
                        <a:t>3.8</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indent="0" algn="ctr">
                        <a:buNone/>
                      </a:pPr>
                      <a:r>
                        <a:rPr lang="en-US" altLang="zh-CN" dirty="0"/>
                        <a:t>(12.8)</a:t>
                      </a:r>
                    </a:p>
                  </a:txBody>
                  <a:tcPr marL="0" marR="24765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indent="0" algn="ctr">
                        <a:buNone/>
                      </a:pPr>
                      <a:r>
                        <a:rPr lang="en-US" altLang="zh-CN" dirty="0"/>
                        <a:t>(9.0)</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1"/>
                  </a:ext>
                </a:extLst>
              </a:tr>
            </a:tbl>
          </a:graphicData>
        </a:graphic>
      </p:graphicFrame>
      <p:graphicFrame>
        <p:nvGraphicFramePr>
          <p:cNvPr id="16" name="表格 15"/>
          <p:cNvGraphicFramePr/>
          <p:nvPr/>
        </p:nvGraphicFramePr>
        <p:xfrm>
          <a:off x="307970" y="4636284"/>
          <a:ext cx="7534275" cy="1097282"/>
        </p:xfrm>
        <a:graphic>
          <a:graphicData uri="http://schemas.openxmlformats.org/drawingml/2006/table">
            <a:tbl>
              <a:tblPr firstRow="1" bandRow="1">
                <a:tableStyleId>{5940675A-B579-460E-94D1-54222C63F5DA}</a:tableStyleId>
              </a:tblPr>
              <a:tblGrid>
                <a:gridCol w="4556125">
                  <a:extLst>
                    <a:ext uri="{9D8B030D-6E8A-4147-A177-3AD203B41FA5}">
                      <a16:colId xmlns:a16="http://schemas.microsoft.com/office/drawing/2014/main" val="20000"/>
                    </a:ext>
                  </a:extLst>
                </a:gridCol>
                <a:gridCol w="956310">
                  <a:extLst>
                    <a:ext uri="{9D8B030D-6E8A-4147-A177-3AD203B41FA5}">
                      <a16:colId xmlns:a16="http://schemas.microsoft.com/office/drawing/2014/main" val="20001"/>
                    </a:ext>
                  </a:extLst>
                </a:gridCol>
                <a:gridCol w="1145540">
                  <a:extLst>
                    <a:ext uri="{9D8B030D-6E8A-4147-A177-3AD203B41FA5}">
                      <a16:colId xmlns:a16="http://schemas.microsoft.com/office/drawing/2014/main" val="20002"/>
                    </a:ext>
                  </a:extLst>
                </a:gridCol>
                <a:gridCol w="876300">
                  <a:extLst>
                    <a:ext uri="{9D8B030D-6E8A-4147-A177-3AD203B41FA5}">
                      <a16:colId xmlns:a16="http://schemas.microsoft.com/office/drawing/2014/main" val="20003"/>
                    </a:ext>
                  </a:extLst>
                </a:gridCol>
              </a:tblGrid>
              <a:tr h="521335">
                <a:tc>
                  <a:txBody>
                    <a:bodyPr/>
                    <a:lstStyle/>
                    <a:p>
                      <a:pPr marL="0" indent="0" algn="ctr">
                        <a:buNone/>
                      </a:pPr>
                      <a:r>
                        <a:rPr lang="en-US" altLang="zh-CN" dirty="0">
                          <a:sym typeface="+mn-ea"/>
                        </a:rPr>
                        <a:t>Net cash</a:t>
                      </a:r>
                    </a:p>
                    <a:p>
                      <a:pPr marL="0" indent="0" algn="ctr">
                        <a:buNone/>
                      </a:pPr>
                      <a:r>
                        <a:rPr lang="en-US" altLang="zh-CN" dirty="0">
                          <a:sym typeface="+mn-ea"/>
                        </a:rPr>
                        <a:t>used in investing activities</a:t>
                      </a:r>
                    </a:p>
                  </a:txBody>
                  <a:tcPr marL="2540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indent="0" algn="ctr">
                        <a:buNone/>
                      </a:pPr>
                      <a:r>
                        <a:rPr lang="en-US" altLang="zh-CN"/>
                        <a:t>(20.4)</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indent="0" algn="ctr">
                        <a:buNone/>
                      </a:pPr>
                      <a:r>
                        <a:rPr lang="en-US" altLang="zh-CN"/>
                        <a:t>(24.3)</a:t>
                      </a:r>
                    </a:p>
                  </a:txBody>
                  <a:tcPr marL="0" marR="24765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indent="0" algn="ctr">
                        <a:buNone/>
                      </a:pPr>
                      <a:r>
                        <a:rPr lang="en-US" altLang="zh-CN"/>
                        <a:t>(28)</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0"/>
                  </a:ext>
                </a:extLst>
              </a:tr>
              <a:tr h="492760">
                <a:tc>
                  <a:txBody>
                    <a:bodyPr/>
                    <a:lstStyle/>
                    <a:p>
                      <a:pPr marL="0" indent="0" algn="ctr">
                        <a:buNone/>
                      </a:pPr>
                      <a:r>
                        <a:rPr lang="en-US" altLang="zh-CN" dirty="0">
                          <a:sym typeface="+mn-ea"/>
                        </a:rPr>
                        <a:t>Net cash</a:t>
                      </a:r>
                    </a:p>
                    <a:p>
                      <a:pPr marL="0" indent="0" algn="ctr">
                        <a:buNone/>
                      </a:pPr>
                      <a:r>
                        <a:rPr lang="en-US" altLang="zh-CN" dirty="0">
                          <a:sym typeface="+mn-ea"/>
                        </a:rPr>
                        <a:t>from/(used in) financing activities</a:t>
                      </a:r>
                    </a:p>
                  </a:txBody>
                  <a:tcPr marL="2540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indent="0" algn="ctr">
                        <a:buNone/>
                      </a:pPr>
                      <a:r>
                        <a:rPr lang="en-US" altLang="zh-CN" dirty="0"/>
                        <a:t>0.1</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indent="0" algn="ctr">
                        <a:buNone/>
                      </a:pPr>
                      <a:r>
                        <a:rPr lang="en-US" altLang="zh-CN" dirty="0"/>
                        <a:t>0.59</a:t>
                      </a:r>
                    </a:p>
                  </a:txBody>
                  <a:tcPr marL="0" marR="24765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indent="0" algn="ctr">
                        <a:buNone/>
                      </a:pPr>
                      <a:r>
                        <a:rPr lang="en-US" altLang="zh-CN" dirty="0"/>
                        <a:t>(0.15)</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1"/>
                  </a:ext>
                </a:extLst>
              </a:tr>
            </a:tbl>
          </a:graphicData>
        </a:graphic>
      </p:graphicFrame>
      <p:pic>
        <p:nvPicPr>
          <p:cNvPr id="17" name="内容占位符 16"/>
          <p:cNvPicPr>
            <a:picLocks noGrp="1" noChangeAspect="1"/>
          </p:cNvPicPr>
          <p:nvPr>
            <p:ph idx="1"/>
          </p:nvPr>
        </p:nvPicPr>
        <p:blipFill>
          <a:blip r:embed="rId4">
            <a:extLst>
              <a:ext uri="{BEBA8EAE-BF5A-486C-A8C5-ECC9F3942E4B}">
                <a14:imgProps xmlns:a14="http://schemas.microsoft.com/office/drawing/2010/main">
                  <a14:imgLayer r:embed="rId5">
                    <a14:imgEffect>
                      <a14:backgroundRemoval t="0" b="94273" l="0" r="100000"/>
                    </a14:imgEffect>
                  </a14:imgLayer>
                </a14:imgProps>
              </a:ext>
            </a:extLst>
          </a:blip>
          <a:srcRect l="5806" t="4116" r="6557" b="5749"/>
          <a:stretch>
            <a:fillRect/>
          </a:stretch>
        </p:blipFill>
        <p:spPr>
          <a:xfrm>
            <a:off x="9879862" y="4867301"/>
            <a:ext cx="1529212" cy="1470909"/>
          </a:xfrm>
          <a:prstGeom prst="rect">
            <a:avLst/>
          </a:prstGeom>
          <a:ln>
            <a:noFill/>
          </a:ln>
          <a:effectLst/>
        </p:spPr>
      </p:pic>
      <p:graphicFrame>
        <p:nvGraphicFramePr>
          <p:cNvPr id="3" name="表格 2"/>
          <p:cNvGraphicFramePr>
            <a:graphicFrameLocks noGrp="1"/>
          </p:cNvGraphicFramePr>
          <p:nvPr/>
        </p:nvGraphicFramePr>
        <p:xfrm>
          <a:off x="307970" y="2775819"/>
          <a:ext cx="7534275" cy="1097282"/>
        </p:xfrm>
        <a:graphic>
          <a:graphicData uri="http://schemas.openxmlformats.org/drawingml/2006/table">
            <a:tbl>
              <a:tblPr firstRow="1" bandRow="1">
                <a:tableStyleId>{5940675A-B579-460E-94D1-54222C63F5DA}</a:tableStyleId>
              </a:tblPr>
              <a:tblGrid>
                <a:gridCol w="4546600">
                  <a:extLst>
                    <a:ext uri="{9D8B030D-6E8A-4147-A177-3AD203B41FA5}">
                      <a16:colId xmlns:a16="http://schemas.microsoft.com/office/drawing/2014/main" val="20000"/>
                    </a:ext>
                  </a:extLst>
                </a:gridCol>
                <a:gridCol w="965835">
                  <a:extLst>
                    <a:ext uri="{9D8B030D-6E8A-4147-A177-3AD203B41FA5}">
                      <a16:colId xmlns:a16="http://schemas.microsoft.com/office/drawing/2014/main" val="20001"/>
                    </a:ext>
                  </a:extLst>
                </a:gridCol>
                <a:gridCol w="1145540">
                  <a:extLst>
                    <a:ext uri="{9D8B030D-6E8A-4147-A177-3AD203B41FA5}">
                      <a16:colId xmlns:a16="http://schemas.microsoft.com/office/drawing/2014/main" val="20002"/>
                    </a:ext>
                  </a:extLst>
                </a:gridCol>
                <a:gridCol w="876300">
                  <a:extLst>
                    <a:ext uri="{9D8B030D-6E8A-4147-A177-3AD203B41FA5}">
                      <a16:colId xmlns:a16="http://schemas.microsoft.com/office/drawing/2014/main" val="20003"/>
                    </a:ext>
                  </a:extLst>
                </a:gridCol>
              </a:tblGrid>
              <a:tr h="464185">
                <a:tc>
                  <a:txBody>
                    <a:bodyPr/>
                    <a:lstStyle/>
                    <a:p>
                      <a:pPr algn="ctr"/>
                      <a:r>
                        <a:rPr lang="en-US" altLang="zh-CN" sz="1800" kern="1200" dirty="0">
                          <a:solidFill>
                            <a:schemeClr val="tx1"/>
                          </a:solidFill>
                          <a:effectLst/>
                          <a:latin typeface="+mn-lt"/>
                          <a:ea typeface="+mn-ea"/>
                          <a:cs typeface="+mn-cs"/>
                        </a:rPr>
                        <a:t>Increase/(decrease)</a:t>
                      </a:r>
                    </a:p>
                    <a:p>
                      <a:pPr algn="ctr"/>
                      <a:r>
                        <a:rPr lang="en-US" altLang="zh-CN" sz="1800" kern="1200" dirty="0">
                          <a:solidFill>
                            <a:schemeClr val="tx1"/>
                          </a:solidFill>
                          <a:effectLst/>
                          <a:latin typeface="+mn-lt"/>
                          <a:ea typeface="+mn-ea"/>
                          <a:cs typeface="+mn-cs"/>
                        </a:rPr>
                        <a:t> in cash and cash equivalents </a:t>
                      </a:r>
                      <a:endParaRPr lang="en-US" altLang="zh-CN" dirty="0">
                        <a:effectLst/>
                      </a:endParaRPr>
                    </a:p>
                  </a:txBody>
                  <a:tcPr marL="2540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indent="0" algn="ctr">
                        <a:buNone/>
                      </a:pPr>
                      <a:r>
                        <a:rPr lang="en-US" altLang="zh-CN" dirty="0"/>
                        <a:t>10.2</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indent="0" algn="ctr">
                        <a:buNone/>
                      </a:pPr>
                      <a:r>
                        <a:rPr lang="en-US" altLang="zh-CN" dirty="0"/>
                        <a:t>11.9</a:t>
                      </a:r>
                    </a:p>
                  </a:txBody>
                  <a:tcPr marL="0" marR="24765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indent="0" algn="ctr">
                        <a:buNone/>
                      </a:pPr>
                      <a:r>
                        <a:rPr lang="en-US" altLang="zh-CN" dirty="0"/>
                        <a:t>(8.9)</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0"/>
                  </a:ext>
                </a:extLst>
              </a:tr>
              <a:tr h="41529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ffectLst/>
                          <a:latin typeface="+mn-lt"/>
                          <a:ea typeface="+mn-ea"/>
                          <a:cs typeface="+mn-cs"/>
                        </a:rPr>
                        <a:t>Cash and cash equivalents </a:t>
                      </a:r>
                    </a:p>
                    <a:p>
                      <a:pPr marL="0" marR="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ffectLst/>
                          <a:latin typeface="+mn-lt"/>
                          <a:ea typeface="+mn-ea"/>
                          <a:cs typeface="+mn-cs"/>
                        </a:rPr>
                        <a:t>at the end of the year </a:t>
                      </a:r>
                      <a:endParaRPr lang="en-US" altLang="zh-CN" dirty="0">
                        <a:effectLst/>
                      </a:endParaRPr>
                    </a:p>
                  </a:txBody>
                  <a:tcPr marL="2540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indent="0" algn="ctr">
                        <a:buNone/>
                      </a:pPr>
                      <a:r>
                        <a:rPr lang="en-US" altLang="zh-CN" dirty="0"/>
                        <a:t>31.8</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indent="0" algn="ctr">
                        <a:buNone/>
                      </a:pPr>
                      <a:r>
                        <a:rPr lang="en-US" altLang="zh-CN" dirty="0"/>
                        <a:t>21.6</a:t>
                      </a:r>
                    </a:p>
                  </a:txBody>
                  <a:tcPr marL="0" marR="24765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indent="0" algn="ctr">
                        <a:buNone/>
                      </a:pPr>
                      <a:r>
                        <a:rPr lang="en-US" altLang="zh-CN" dirty="0"/>
                        <a:t>9.7</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1"/>
                  </a:ext>
                </a:extLst>
              </a:tr>
            </a:tbl>
          </a:graphicData>
        </a:graphic>
      </p:graphicFrame>
      <p:graphicFrame>
        <p:nvGraphicFramePr>
          <p:cNvPr id="5" name="表格 4"/>
          <p:cNvGraphicFramePr>
            <a:graphicFrameLocks noGrp="1"/>
          </p:cNvGraphicFramePr>
          <p:nvPr/>
        </p:nvGraphicFramePr>
        <p:xfrm>
          <a:off x="307971" y="5738646"/>
          <a:ext cx="7534275" cy="1097282"/>
        </p:xfrm>
        <a:graphic>
          <a:graphicData uri="http://schemas.openxmlformats.org/drawingml/2006/table">
            <a:tbl>
              <a:tblPr firstRow="1" bandRow="1">
                <a:tableStyleId>{5940675A-B579-460E-94D1-54222C63F5DA}</a:tableStyleId>
              </a:tblPr>
              <a:tblGrid>
                <a:gridCol w="4556125">
                  <a:extLst>
                    <a:ext uri="{9D8B030D-6E8A-4147-A177-3AD203B41FA5}">
                      <a16:colId xmlns:a16="http://schemas.microsoft.com/office/drawing/2014/main" val="20000"/>
                    </a:ext>
                  </a:extLst>
                </a:gridCol>
                <a:gridCol w="956310">
                  <a:extLst>
                    <a:ext uri="{9D8B030D-6E8A-4147-A177-3AD203B41FA5}">
                      <a16:colId xmlns:a16="http://schemas.microsoft.com/office/drawing/2014/main" val="20001"/>
                    </a:ext>
                  </a:extLst>
                </a:gridCol>
                <a:gridCol w="1145540">
                  <a:extLst>
                    <a:ext uri="{9D8B030D-6E8A-4147-A177-3AD203B41FA5}">
                      <a16:colId xmlns:a16="http://schemas.microsoft.com/office/drawing/2014/main" val="20002"/>
                    </a:ext>
                  </a:extLst>
                </a:gridCol>
                <a:gridCol w="876300">
                  <a:extLst>
                    <a:ext uri="{9D8B030D-6E8A-4147-A177-3AD203B41FA5}">
                      <a16:colId xmlns:a16="http://schemas.microsoft.com/office/drawing/2014/main" val="20003"/>
                    </a:ext>
                  </a:extLst>
                </a:gridCol>
              </a:tblGrid>
              <a:tr h="474345">
                <a:tc>
                  <a:txBody>
                    <a:bodyPr/>
                    <a:lstStyle/>
                    <a:p>
                      <a:pPr algn="ctr"/>
                      <a:r>
                        <a:rPr lang="en-US" altLang="zh-CN" sz="1800" kern="1200" dirty="0">
                          <a:solidFill>
                            <a:schemeClr val="tx1"/>
                          </a:solidFill>
                          <a:effectLst/>
                          <a:latin typeface="+mn-lt"/>
                          <a:ea typeface="+mn-ea"/>
                          <a:cs typeface="+mn-cs"/>
                        </a:rPr>
                        <a:t>Increase/(decrease)</a:t>
                      </a:r>
                    </a:p>
                    <a:p>
                      <a:pPr algn="ctr"/>
                      <a:r>
                        <a:rPr lang="en-US" altLang="zh-CN" sz="1800" kern="1200" dirty="0">
                          <a:solidFill>
                            <a:schemeClr val="tx1"/>
                          </a:solidFill>
                          <a:effectLst/>
                          <a:latin typeface="+mn-lt"/>
                          <a:ea typeface="+mn-ea"/>
                          <a:cs typeface="+mn-cs"/>
                        </a:rPr>
                        <a:t> in cash and cash equivalents </a:t>
                      </a:r>
                      <a:endParaRPr lang="en-US" altLang="zh-CN" dirty="0">
                        <a:effectLst/>
                      </a:endParaRPr>
                    </a:p>
                  </a:txBody>
                  <a:tcPr marL="2540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indent="0" algn="ctr">
                        <a:buNone/>
                      </a:pPr>
                      <a:r>
                        <a:rPr lang="en-US" altLang="zh-CN" dirty="0"/>
                        <a:t>(1.43)</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indent="0" algn="ctr">
                        <a:buNone/>
                      </a:pPr>
                      <a:r>
                        <a:rPr lang="en-US" altLang="zh-CN" dirty="0"/>
                        <a:t>4.9</a:t>
                      </a:r>
                    </a:p>
                  </a:txBody>
                  <a:tcPr marL="0" marR="24765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indent="0" algn="ctr">
                        <a:buNone/>
                      </a:pPr>
                      <a:r>
                        <a:rPr lang="en-US" altLang="zh-CN" dirty="0"/>
                        <a:t>(1.1)</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0"/>
                  </a:ext>
                </a:extLst>
              </a:tr>
              <a:tr h="49276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ffectLst/>
                          <a:latin typeface="+mn-lt"/>
                          <a:ea typeface="+mn-ea"/>
                          <a:cs typeface="+mn-cs"/>
                        </a:rPr>
                        <a:t>Cash and cash equivalents </a:t>
                      </a:r>
                    </a:p>
                    <a:p>
                      <a:pPr marL="0" marR="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ffectLst/>
                          <a:latin typeface="+mn-lt"/>
                          <a:ea typeface="+mn-ea"/>
                          <a:cs typeface="+mn-cs"/>
                        </a:rPr>
                        <a:t>at the end of the year </a:t>
                      </a:r>
                      <a:endParaRPr lang="en-US" altLang="zh-CN" dirty="0">
                        <a:effectLst/>
                      </a:endParaRPr>
                    </a:p>
                  </a:txBody>
                  <a:tcPr marL="2540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indent="0" algn="ctr">
                        <a:buNone/>
                      </a:pPr>
                      <a:r>
                        <a:rPr lang="en-US" altLang="zh-CN" dirty="0"/>
                        <a:t>23.67</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indent="0" algn="ctr">
                        <a:buNone/>
                      </a:pPr>
                      <a:r>
                        <a:rPr lang="en-US" altLang="zh-CN" dirty="0"/>
                        <a:t>25.1</a:t>
                      </a:r>
                    </a:p>
                  </a:txBody>
                  <a:tcPr marL="0" marR="24765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indent="0" algn="ctr">
                        <a:buNone/>
                      </a:pPr>
                      <a:r>
                        <a:rPr lang="en-US" altLang="zh-CN" dirty="0"/>
                        <a:t>20.2</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1"/>
                  </a:ext>
                </a:extLst>
              </a:tr>
            </a:tbl>
          </a:graphicData>
        </a:graphic>
      </p:graphicFrame>
      <p:graphicFrame>
        <p:nvGraphicFramePr>
          <p:cNvPr id="6" name="表格 5"/>
          <p:cNvGraphicFramePr>
            <a:graphicFrameLocks noGrp="1"/>
          </p:cNvGraphicFramePr>
          <p:nvPr/>
        </p:nvGraphicFramePr>
        <p:xfrm>
          <a:off x="307970" y="1248009"/>
          <a:ext cx="7534275" cy="425450"/>
        </p:xfrm>
        <a:graphic>
          <a:graphicData uri="http://schemas.openxmlformats.org/drawingml/2006/table">
            <a:tbl>
              <a:tblPr firstRow="1" bandRow="1">
                <a:tableStyleId>{5940675A-B579-460E-94D1-54222C63F5DA}</a:tableStyleId>
              </a:tblPr>
              <a:tblGrid>
                <a:gridCol w="4546600">
                  <a:extLst>
                    <a:ext uri="{9D8B030D-6E8A-4147-A177-3AD203B41FA5}">
                      <a16:colId xmlns:a16="http://schemas.microsoft.com/office/drawing/2014/main" val="20000"/>
                    </a:ext>
                  </a:extLst>
                </a:gridCol>
                <a:gridCol w="965835">
                  <a:extLst>
                    <a:ext uri="{9D8B030D-6E8A-4147-A177-3AD203B41FA5}">
                      <a16:colId xmlns:a16="http://schemas.microsoft.com/office/drawing/2014/main" val="20001"/>
                    </a:ext>
                  </a:extLst>
                </a:gridCol>
                <a:gridCol w="1136015">
                  <a:extLst>
                    <a:ext uri="{9D8B030D-6E8A-4147-A177-3AD203B41FA5}">
                      <a16:colId xmlns:a16="http://schemas.microsoft.com/office/drawing/2014/main" val="20002"/>
                    </a:ext>
                  </a:extLst>
                </a:gridCol>
                <a:gridCol w="885825">
                  <a:extLst>
                    <a:ext uri="{9D8B030D-6E8A-4147-A177-3AD203B41FA5}">
                      <a16:colId xmlns:a16="http://schemas.microsoft.com/office/drawing/2014/main" val="20003"/>
                    </a:ext>
                  </a:extLst>
                </a:gridCol>
              </a:tblGrid>
              <a:tr h="425450">
                <a:tc>
                  <a:txBody>
                    <a:bodyPr/>
                    <a:lstStyle/>
                    <a:p>
                      <a:pPr marL="0" indent="0" algn="ctr">
                        <a:buNone/>
                      </a:pPr>
                      <a:r>
                        <a:rPr lang="en-US" altLang="zh-CN" dirty="0">
                          <a:effectLst/>
                        </a:rPr>
                        <a:t>Cash flow from operating activities</a:t>
                      </a:r>
                    </a:p>
                  </a:txBody>
                  <a:tcPr marL="2540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indent="0" algn="ctr">
                        <a:buNone/>
                      </a:pPr>
                      <a:r>
                        <a:rPr lang="en-US" altLang="zh-CN" dirty="0"/>
                        <a:t>29.8</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indent="0" algn="ctr">
                        <a:buNone/>
                      </a:pPr>
                      <a:r>
                        <a:rPr lang="en-US" altLang="zh-CN" dirty="0"/>
                        <a:t>45.0</a:t>
                      </a:r>
                    </a:p>
                  </a:txBody>
                  <a:tcPr marL="0" marR="24765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indent="0" algn="ctr">
                        <a:buNone/>
                      </a:pPr>
                      <a:r>
                        <a:rPr lang="en-US" altLang="zh-CN" dirty="0"/>
                        <a:t>40.4</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0"/>
                  </a:ext>
                </a:extLst>
              </a:tr>
            </a:tbl>
          </a:graphicData>
        </a:graphic>
      </p:graphicFrame>
      <p:graphicFrame>
        <p:nvGraphicFramePr>
          <p:cNvPr id="7" name="表格 6"/>
          <p:cNvGraphicFramePr>
            <a:graphicFrameLocks noGrp="1"/>
          </p:cNvGraphicFramePr>
          <p:nvPr/>
        </p:nvGraphicFramePr>
        <p:xfrm>
          <a:off x="307970" y="4210919"/>
          <a:ext cx="7534275" cy="425450"/>
        </p:xfrm>
        <a:graphic>
          <a:graphicData uri="http://schemas.openxmlformats.org/drawingml/2006/table">
            <a:tbl>
              <a:tblPr firstRow="1" bandRow="1">
                <a:tableStyleId>{5940675A-B579-460E-94D1-54222C63F5DA}</a:tableStyleId>
              </a:tblPr>
              <a:tblGrid>
                <a:gridCol w="4546600">
                  <a:extLst>
                    <a:ext uri="{9D8B030D-6E8A-4147-A177-3AD203B41FA5}">
                      <a16:colId xmlns:a16="http://schemas.microsoft.com/office/drawing/2014/main" val="20000"/>
                    </a:ext>
                  </a:extLst>
                </a:gridCol>
                <a:gridCol w="965835">
                  <a:extLst>
                    <a:ext uri="{9D8B030D-6E8A-4147-A177-3AD203B41FA5}">
                      <a16:colId xmlns:a16="http://schemas.microsoft.com/office/drawing/2014/main" val="20001"/>
                    </a:ext>
                  </a:extLst>
                </a:gridCol>
                <a:gridCol w="1136015">
                  <a:extLst>
                    <a:ext uri="{9D8B030D-6E8A-4147-A177-3AD203B41FA5}">
                      <a16:colId xmlns:a16="http://schemas.microsoft.com/office/drawing/2014/main" val="20002"/>
                    </a:ext>
                  </a:extLst>
                </a:gridCol>
                <a:gridCol w="885825">
                  <a:extLst>
                    <a:ext uri="{9D8B030D-6E8A-4147-A177-3AD203B41FA5}">
                      <a16:colId xmlns:a16="http://schemas.microsoft.com/office/drawing/2014/main" val="20003"/>
                    </a:ext>
                  </a:extLst>
                </a:gridCol>
              </a:tblGrid>
              <a:tr h="425450">
                <a:tc>
                  <a:txBody>
                    <a:bodyPr/>
                    <a:lstStyle/>
                    <a:p>
                      <a:pPr marL="0" indent="0" algn="ctr">
                        <a:buNone/>
                      </a:pPr>
                      <a:r>
                        <a:rPr lang="en-US" altLang="zh-CN" dirty="0">
                          <a:effectLst/>
                        </a:rPr>
                        <a:t>Cash flow from operating activities</a:t>
                      </a:r>
                    </a:p>
                  </a:txBody>
                  <a:tcPr marL="2540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indent="0" algn="ctr">
                        <a:buNone/>
                      </a:pPr>
                      <a:r>
                        <a:rPr lang="en-US" altLang="zh-CN" dirty="0"/>
                        <a:t>19.9</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indent="0" algn="ctr">
                        <a:buNone/>
                      </a:pPr>
                      <a:r>
                        <a:rPr lang="en-US" altLang="zh-CN" dirty="0"/>
                        <a:t>25.6</a:t>
                      </a:r>
                    </a:p>
                  </a:txBody>
                  <a:tcPr marL="0" marR="24765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indent="0" algn="ctr">
                        <a:buNone/>
                      </a:pPr>
                      <a:r>
                        <a:rPr lang="en-US" altLang="zh-CN" dirty="0"/>
                        <a:t>28.5</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0"/>
                  </a:ext>
                </a:extLst>
              </a:tr>
            </a:tbl>
          </a:graphicData>
        </a:graphic>
      </p:graphicFrame>
      <p:sp>
        <p:nvSpPr>
          <p:cNvPr id="8" name="文本框 7"/>
          <p:cNvSpPr txBox="1"/>
          <p:nvPr/>
        </p:nvSpPr>
        <p:spPr>
          <a:xfrm>
            <a:off x="11727180" y="6449695"/>
            <a:ext cx="298450" cy="368300"/>
          </a:xfrm>
          <a:prstGeom prst="rect">
            <a:avLst/>
          </a:prstGeom>
          <a:noFill/>
        </p:spPr>
        <p:txBody>
          <a:bodyPr wrap="none" rtlCol="0">
            <a:spAutoFit/>
          </a:bodyPr>
          <a:lstStyle/>
          <a:p>
            <a:r>
              <a:rPr lang="en-US" altLang="zh-CN">
                <a:hlinkClick r:id="rId6" action="ppaction://hlinksldjump"/>
              </a:rPr>
              <a:t>0</a:t>
            </a:r>
            <a:endParaRPr lang="en-US" altLang="zh-CN"/>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4</TotalTime>
  <Words>2169</Words>
  <Application>Microsoft Office PowerPoint</Application>
  <PresentationFormat>Widescreen</PresentationFormat>
  <Paragraphs>200</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宋体</vt:lpstr>
      <vt:lpstr>Arial</vt:lpstr>
      <vt:lpstr>Calibri</vt:lpstr>
      <vt:lpstr>Calibri Light</vt:lpstr>
      <vt:lpstr>Times New Roman</vt:lpstr>
      <vt:lpstr>Wingdings</vt:lpstr>
      <vt:lpstr>仿宋</vt:lpstr>
      <vt:lpstr>Office 主题</vt:lpstr>
      <vt:lpstr>Shell VS Total</vt:lpstr>
      <vt:lpstr>At first, we picked </vt:lpstr>
      <vt:lpstr>Shell Company</vt:lpstr>
      <vt:lpstr> Total Company </vt:lpstr>
      <vt:lpstr>PowerPoint Presentation</vt:lpstr>
      <vt:lpstr>PowerPoint Presentation</vt:lpstr>
      <vt:lpstr>Balance Sheet  2014</vt:lpstr>
      <vt:lpstr>Balance Sheet  2015</vt:lpstr>
      <vt:lpstr>Investing and Financing Activities</vt:lpstr>
      <vt:lpstr>Investing and Financing Activities</vt:lpstr>
      <vt:lpstr>Corporate Social Responsibility</vt:lpstr>
      <vt:lpstr>Corporate Social Responsibility</vt:lpstr>
      <vt:lpstr>Shell's strategy</vt:lpstr>
      <vt:lpstr>Total's Prizes Won</vt:lpstr>
      <vt:lpstr>Current Events</vt:lpstr>
      <vt:lpstr>Current Events</vt:lpstr>
      <vt:lpstr>PowerPoint Presentation</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Xiaoqi</dc:creator>
  <cp:lastModifiedBy>Tiffany Ash</cp:lastModifiedBy>
  <cp:revision>100</cp:revision>
  <dcterms:created xsi:type="dcterms:W3CDTF">2017-02-07T19:30:00Z</dcterms:created>
  <dcterms:modified xsi:type="dcterms:W3CDTF">2017-03-13T05:15:42Z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