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8D7C-7601-4084-BCE0-F6F5CDAA13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2650DCF-CB58-4B3A-AC23-70B7AA1A7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8A4EB92-BEED-4555-BE97-BD2A065AFC35}"/>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6F806959-8C42-4A24-9279-5A5A3961763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571F019-6EEE-4688-8B88-38E9369DB1CA}"/>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8521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26D3-DDC8-4C64-B4FD-F233CA8F474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884FC37-F671-408F-83DB-0439C1705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3BB3FC3-2281-4F42-9E16-8139846EA205}"/>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942C2DFC-2C59-478A-9F0C-0FE34492B1C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6EDED5D-48AD-4C8E-92A3-2D3350322A76}"/>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57422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61518-A8E2-473A-A2D5-E42F2FADFF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0237115-9239-4CB0-860F-458DD0843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FD79427-3EB7-422A-B0E3-B3DC4AEC0F4B}"/>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7C4D8569-E5AA-4653-ABBF-D10712A482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3E06E39-70CA-476D-ADC9-549D316DF8DF}"/>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228454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AB74-85F8-48FC-8BFB-8E875A66A54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934DBF9-A4BE-44BA-998B-3EB6ED8DF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DFB1354-6830-4DFB-83B6-BE1839569984}"/>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B8BF77A2-5E3E-415E-8670-72DABF1AAD0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362D82D-6AF1-495E-8DE7-581647F93705}"/>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51409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276B-4F31-4011-8473-1391504C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3BF25BB-9F8D-4BB7-B35F-AD530229F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EEF6-6BA8-45B2-9DE8-4029E029CDA6}"/>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F751AD55-05CB-4F52-BDF9-7FCBBDCF1D2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4D407CF-AF88-49D8-9A62-B7318A0AB748}"/>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316612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C2E3-D61E-4AD6-A0E0-5B63D7ED7B3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E357BAD-D607-4FA7-A9F8-645B75DAA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EDAA1F3-9FF3-4ED6-81D0-5B160BF16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03880E9-7787-4698-A4A9-B08C122275D1}"/>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6" name="Footer Placeholder 5">
            <a:extLst>
              <a:ext uri="{FF2B5EF4-FFF2-40B4-BE49-F238E27FC236}">
                <a16:creationId xmlns:a16="http://schemas.microsoft.com/office/drawing/2014/main" id="{A069F308-5E67-418C-8ED2-493034F0462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EB9E4DE-8250-45A0-A4EA-DF8CB11CFE5C}"/>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22844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FDC-BC58-470C-9619-A7411F6E7D5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A081235-EC8D-4E23-9ED5-E9E7BEF2F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9D04B0-0BFB-4038-887E-823437D85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23CE9C4-215A-416F-87BD-4CA800844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36F1E-2ECB-420A-A2F1-DFEB3D2DB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8B79A7FF-36C2-47C6-B49B-DEF37251BAA3}"/>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8" name="Footer Placeholder 7">
            <a:extLst>
              <a:ext uri="{FF2B5EF4-FFF2-40B4-BE49-F238E27FC236}">
                <a16:creationId xmlns:a16="http://schemas.microsoft.com/office/drawing/2014/main" id="{27C16C90-6A2C-4C92-9E62-71F7168A5A38}"/>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9EFB2D0-3A97-462E-98C7-1CBB5D5033C5}"/>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37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B92C-2025-48CF-B4E2-E3B45BC14DC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E03D2C5-8391-4E0A-AC0F-B6E0719EAB5A}"/>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4" name="Footer Placeholder 3">
            <a:extLst>
              <a:ext uri="{FF2B5EF4-FFF2-40B4-BE49-F238E27FC236}">
                <a16:creationId xmlns:a16="http://schemas.microsoft.com/office/drawing/2014/main" id="{C60EB3C6-537D-41A0-9E48-A917BD3D865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A7DF8205-0662-4C42-A402-D68D5B215ACB}"/>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364466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2D4D3-E58E-4295-BA19-C02586CCA9C9}"/>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3" name="Footer Placeholder 2">
            <a:extLst>
              <a:ext uri="{FF2B5EF4-FFF2-40B4-BE49-F238E27FC236}">
                <a16:creationId xmlns:a16="http://schemas.microsoft.com/office/drawing/2014/main" id="{8F5D7767-CDEC-4A77-BCE6-F5519A5D06BD}"/>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0B3C010-2DC6-4B67-84BD-B40D1F447EC4}"/>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4180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84BB-F8DF-4514-B3AD-3C86AAB7D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615277ED-6CB3-4DCA-8EA5-41629D517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42DF59B-3127-44F5-95C9-9A468D4EC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F45B4-A07C-4C62-B668-B2E2E03CA9A5}"/>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6" name="Footer Placeholder 5">
            <a:extLst>
              <a:ext uri="{FF2B5EF4-FFF2-40B4-BE49-F238E27FC236}">
                <a16:creationId xmlns:a16="http://schemas.microsoft.com/office/drawing/2014/main" id="{52AC4FBD-F370-45D2-B307-F34BE7D0FA8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305C234-82B3-473C-B35F-18307019F5D1}"/>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4771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CD45-47A6-4894-923B-6876F2A31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26F3F76-6721-4129-AA07-1F3DDA87D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AA37D81-49BC-4F4E-8290-CF43B0881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FA862-1108-4482-857F-318A603078EA}"/>
              </a:ext>
            </a:extLst>
          </p:cNvPr>
          <p:cNvSpPr>
            <a:spLocks noGrp="1"/>
          </p:cNvSpPr>
          <p:nvPr>
            <p:ph type="dt" sz="half" idx="10"/>
          </p:nvPr>
        </p:nvSpPr>
        <p:spPr/>
        <p:txBody>
          <a:bodyPr/>
          <a:lstStyle/>
          <a:p>
            <a:fld id="{7BDBE221-56BF-429B-981B-FFA1CD497942}" type="datetimeFigureOut">
              <a:rPr lang="en-MY" smtClean="0"/>
              <a:t>12/3/2020</a:t>
            </a:fld>
            <a:endParaRPr lang="en-MY"/>
          </a:p>
        </p:txBody>
      </p:sp>
      <p:sp>
        <p:nvSpPr>
          <p:cNvPr id="6" name="Footer Placeholder 5">
            <a:extLst>
              <a:ext uri="{FF2B5EF4-FFF2-40B4-BE49-F238E27FC236}">
                <a16:creationId xmlns:a16="http://schemas.microsoft.com/office/drawing/2014/main" id="{734ECAC3-363F-4076-AE64-80269F81AEB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5D4D3E5-21B8-4B9A-9883-6B6E48B65E7A}"/>
              </a:ext>
            </a:extLst>
          </p:cNvPr>
          <p:cNvSpPr>
            <a:spLocks noGrp="1"/>
          </p:cNvSpPr>
          <p:nvPr>
            <p:ph type="sldNum" sz="quarter" idx="12"/>
          </p:nvPr>
        </p:nvSpPr>
        <p:spPr/>
        <p:txBody>
          <a:bodyPr/>
          <a:lstStyle/>
          <a:p>
            <a:fld id="{B975A5E2-B75C-4718-A619-A55C94EAE656}" type="slidenum">
              <a:rPr lang="en-MY" smtClean="0"/>
              <a:t>‹#›</a:t>
            </a:fld>
            <a:endParaRPr lang="en-MY"/>
          </a:p>
        </p:txBody>
      </p:sp>
    </p:spTree>
    <p:extLst>
      <p:ext uri="{BB962C8B-B14F-4D97-AF65-F5344CB8AC3E}">
        <p14:creationId xmlns:p14="http://schemas.microsoft.com/office/powerpoint/2010/main" val="162088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8BA9C-E841-44AB-A74F-F76168784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CE5AD27-15BB-41A0-9A12-69B594D2B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AADD9AB-97FE-4F23-816F-30E63A117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BE221-56BF-429B-981B-FFA1CD497942}" type="datetimeFigureOut">
              <a:rPr lang="en-MY" smtClean="0"/>
              <a:t>12/3/2020</a:t>
            </a:fld>
            <a:endParaRPr lang="en-MY"/>
          </a:p>
        </p:txBody>
      </p:sp>
      <p:sp>
        <p:nvSpPr>
          <p:cNvPr id="5" name="Footer Placeholder 4">
            <a:extLst>
              <a:ext uri="{FF2B5EF4-FFF2-40B4-BE49-F238E27FC236}">
                <a16:creationId xmlns:a16="http://schemas.microsoft.com/office/drawing/2014/main" id="{D6C22FB9-4F0A-4502-915D-942875293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795BC45-97FC-42E7-B07D-411704673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5A5E2-B75C-4718-A619-A55C94EAE656}" type="slidenum">
              <a:rPr lang="en-MY" smtClean="0"/>
              <a:t>‹#›</a:t>
            </a:fld>
            <a:endParaRPr lang="en-MY"/>
          </a:p>
        </p:txBody>
      </p:sp>
    </p:spTree>
    <p:extLst>
      <p:ext uri="{BB962C8B-B14F-4D97-AF65-F5344CB8AC3E}">
        <p14:creationId xmlns:p14="http://schemas.microsoft.com/office/powerpoint/2010/main" val="201207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ing.com/commodities/brent-oil-news" TargetMode="External"/><Relationship Id="rId2" Type="http://schemas.openxmlformats.org/officeDocument/2006/relationships/hyperlink" Target="https://www.investing.com/commodities/brent-oil-historical-data" TargetMode="External"/><Relationship Id="rId1" Type="http://schemas.openxmlformats.org/officeDocument/2006/relationships/slideLayout" Target="../slideLayouts/slideLayout2.xml"/><Relationship Id="rId4" Type="http://schemas.openxmlformats.org/officeDocument/2006/relationships/hyperlink" Target="https://www.eia.gov/outlooks/steo/data/browser/#/?v=6&amp;f=M&amp;s=0&amp;start=201601&amp;end=202112&amp;maptype=0&amp;ctype=linechart&amp;linechart=PAPR_OEC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4F95F-D999-43B2-8300-50B63F5F594B}"/>
              </a:ext>
            </a:extLst>
          </p:cNvPr>
          <p:cNvSpPr>
            <a:spLocks noGrp="1"/>
          </p:cNvSpPr>
          <p:nvPr>
            <p:ph type="ctrTitle"/>
          </p:nvPr>
        </p:nvSpPr>
        <p:spPr>
          <a:xfrm>
            <a:off x="1523984" y="1054121"/>
            <a:ext cx="9465131" cy="1184111"/>
          </a:xfrm>
        </p:spPr>
        <p:txBody>
          <a:bodyPr vert="horz" lIns="91440" tIns="45720" rIns="91440" bIns="45720" rtlCol="0" anchor="ctr">
            <a:normAutofit/>
          </a:bodyPr>
          <a:lstStyle/>
          <a:p>
            <a:pPr algn="l"/>
            <a:r>
              <a:rPr lang="en-US" sz="3700" b="1" kern="1200">
                <a:solidFill>
                  <a:schemeClr val="tx1"/>
                </a:solidFill>
                <a:latin typeface="+mj-lt"/>
                <a:ea typeface="+mj-ea"/>
                <a:cs typeface="+mj-cs"/>
              </a:rPr>
              <a:t>WQD7005 Data Mining </a:t>
            </a:r>
            <a:br>
              <a:rPr lang="en-US" sz="3700" b="1" kern="1200">
                <a:solidFill>
                  <a:schemeClr val="tx1"/>
                </a:solidFill>
                <a:latin typeface="+mj-lt"/>
                <a:ea typeface="+mj-ea"/>
                <a:cs typeface="+mj-cs"/>
              </a:rPr>
            </a:br>
            <a:r>
              <a:rPr lang="en-US" sz="3700" b="1" kern="1200">
                <a:solidFill>
                  <a:schemeClr val="tx1"/>
                </a:solidFill>
                <a:latin typeface="+mj-lt"/>
                <a:ea typeface="+mj-ea"/>
                <a:cs typeface="+mj-cs"/>
              </a:rPr>
              <a:t>Assignment Title: Petrol Price Prediction</a:t>
            </a:r>
          </a:p>
        </p:txBody>
      </p:sp>
      <p:sp>
        <p:nvSpPr>
          <p:cNvPr id="3" name="Subtitle 2">
            <a:extLst>
              <a:ext uri="{FF2B5EF4-FFF2-40B4-BE49-F238E27FC236}">
                <a16:creationId xmlns:a16="http://schemas.microsoft.com/office/drawing/2014/main" id="{C32A973E-8F7B-4A65-893E-F6A241D4805C}"/>
              </a:ext>
            </a:extLst>
          </p:cNvPr>
          <p:cNvSpPr>
            <a:spLocks noGrp="1"/>
          </p:cNvSpPr>
          <p:nvPr>
            <p:ph type="subTitle" idx="1"/>
          </p:nvPr>
        </p:nvSpPr>
        <p:spPr>
          <a:xfrm>
            <a:off x="1524000" y="2399099"/>
            <a:ext cx="9465564" cy="3400969"/>
          </a:xfrm>
        </p:spPr>
        <p:txBody>
          <a:bodyPr vert="horz" lIns="91440" tIns="45720" rIns="91440" bIns="45720" rtlCol="0">
            <a:normAutofit/>
          </a:bodyPr>
          <a:lstStyle/>
          <a:p>
            <a:pPr algn="l"/>
            <a:r>
              <a:rPr lang="en-US" dirty="0"/>
              <a:t>Group Member:</a:t>
            </a:r>
          </a:p>
          <a:p>
            <a:pPr indent="-228600" algn="l">
              <a:buFont typeface="Arial" panose="020B0604020202020204" pitchFamily="34" charset="0"/>
              <a:buChar char="•"/>
            </a:pPr>
            <a:r>
              <a:rPr lang="en-US" dirty="0"/>
              <a:t>17198048 Law Yoke </a:t>
            </a:r>
            <a:r>
              <a:rPr lang="en-US" dirty="0" err="1"/>
              <a:t>Kyng</a:t>
            </a:r>
            <a:endParaRPr lang="en-US" dirty="0"/>
          </a:p>
          <a:p>
            <a:pPr indent="-228600" algn="l">
              <a:buFont typeface="Arial" panose="020B0604020202020204" pitchFamily="34" charset="0"/>
              <a:buChar char="•"/>
            </a:pPr>
            <a:r>
              <a:rPr lang="en-US" dirty="0"/>
              <a:t>17051386 Chey </a:t>
            </a:r>
            <a:r>
              <a:rPr lang="en-US" dirty="0" err="1"/>
              <a:t>Poh</a:t>
            </a:r>
            <a:r>
              <a:rPr lang="en-US" dirty="0"/>
              <a:t> Lian</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61977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8DDA1A-E902-4E82-8160-46BBFEF259C8}"/>
              </a:ext>
            </a:extLst>
          </p:cNvPr>
          <p:cNvSpPr>
            <a:spLocks noGrp="1"/>
          </p:cNvSpPr>
          <p:nvPr>
            <p:ph type="title"/>
          </p:nvPr>
        </p:nvSpPr>
        <p:spPr>
          <a:xfrm>
            <a:off x="640079" y="2053641"/>
            <a:ext cx="3669161" cy="2760098"/>
          </a:xfrm>
        </p:spPr>
        <p:txBody>
          <a:bodyPr>
            <a:normAutofit/>
          </a:bodyPr>
          <a:lstStyle/>
          <a:p>
            <a:r>
              <a:rPr lang="en-US">
                <a:solidFill>
                  <a:srgbClr val="FFFFFF"/>
                </a:solidFill>
              </a:rPr>
              <a:t>Introduction</a:t>
            </a:r>
            <a:endParaRPr lang="en-MY">
              <a:solidFill>
                <a:srgbClr val="FFFFFF"/>
              </a:solidFill>
            </a:endParaRPr>
          </a:p>
        </p:txBody>
      </p:sp>
      <p:sp>
        <p:nvSpPr>
          <p:cNvPr id="3" name="Content Placeholder 2">
            <a:extLst>
              <a:ext uri="{FF2B5EF4-FFF2-40B4-BE49-F238E27FC236}">
                <a16:creationId xmlns:a16="http://schemas.microsoft.com/office/drawing/2014/main" id="{755EFBEE-F2F2-401A-A18F-DC6C43BEE30D}"/>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Petrol price is one of the most important floating prices in the world. The price of petrol indirectly determines the cost of living of most people on the planet, because it is so directly tied to fuel costs.</a:t>
            </a:r>
          </a:p>
          <a:p>
            <a:endParaRPr lang="en-MY" sz="2400">
              <a:solidFill>
                <a:srgbClr val="000000"/>
              </a:solidFill>
            </a:endParaRPr>
          </a:p>
        </p:txBody>
      </p:sp>
    </p:spTree>
    <p:extLst>
      <p:ext uri="{BB962C8B-B14F-4D97-AF65-F5344CB8AC3E}">
        <p14:creationId xmlns:p14="http://schemas.microsoft.com/office/powerpoint/2010/main" val="174980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4DC33-3FDA-4CD9-B073-84FB17A7E505}"/>
              </a:ext>
            </a:extLst>
          </p:cNvPr>
          <p:cNvSpPr>
            <a:spLocks noGrp="1"/>
          </p:cNvSpPr>
          <p:nvPr>
            <p:ph type="title"/>
          </p:nvPr>
        </p:nvSpPr>
        <p:spPr>
          <a:xfrm>
            <a:off x="1523984" y="1054121"/>
            <a:ext cx="9465131" cy="1184111"/>
          </a:xfrm>
        </p:spPr>
        <p:txBody>
          <a:bodyPr>
            <a:normAutofit/>
          </a:bodyPr>
          <a:lstStyle/>
          <a:p>
            <a:r>
              <a:rPr lang="en-US"/>
              <a:t>Factors</a:t>
            </a:r>
            <a:endParaRPr lang="en-MY"/>
          </a:p>
        </p:txBody>
      </p:sp>
      <p:sp>
        <p:nvSpPr>
          <p:cNvPr id="3" name="Content Placeholder 2">
            <a:extLst>
              <a:ext uri="{FF2B5EF4-FFF2-40B4-BE49-F238E27FC236}">
                <a16:creationId xmlns:a16="http://schemas.microsoft.com/office/drawing/2014/main" id="{D8DE50D8-97CE-4444-8952-99D4031086AC}"/>
              </a:ext>
            </a:extLst>
          </p:cNvPr>
          <p:cNvSpPr>
            <a:spLocks noGrp="1"/>
          </p:cNvSpPr>
          <p:nvPr>
            <p:ph idx="1"/>
          </p:nvPr>
        </p:nvSpPr>
        <p:spPr>
          <a:xfrm>
            <a:off x="1524000" y="2399099"/>
            <a:ext cx="9465564" cy="3400969"/>
          </a:xfrm>
        </p:spPr>
        <p:txBody>
          <a:bodyPr>
            <a:normAutofit/>
          </a:bodyPr>
          <a:lstStyle/>
          <a:p>
            <a:pPr marL="0" indent="0">
              <a:buNone/>
            </a:pPr>
            <a:r>
              <a:rPr lang="en-MY" sz="2400"/>
              <a:t>Fluctuations in fuel prices are a common occurrence. For the most part an upward change in the price of petrol is caused by a variety of factors, such as:</a:t>
            </a:r>
          </a:p>
          <a:p>
            <a:pPr lvl="0"/>
            <a:r>
              <a:rPr lang="en-MY" sz="2400"/>
              <a:t>Market forces (inflation, seasonal demands, taxes, cost of crude oil and refined fuel)</a:t>
            </a:r>
          </a:p>
          <a:p>
            <a:pPr lvl="0"/>
            <a:r>
              <a:rPr lang="en-MY" sz="2400"/>
              <a:t>Global events (wars, gas shortages, security threats to oil supplies)</a:t>
            </a:r>
          </a:p>
          <a:p>
            <a:r>
              <a:rPr lang="en-MY" sz="2400"/>
              <a:t>New technology (alternative fuel sources, new types of vehicles)</a:t>
            </a:r>
          </a:p>
        </p:txBody>
      </p:sp>
    </p:spTree>
    <p:extLst>
      <p:ext uri="{BB962C8B-B14F-4D97-AF65-F5344CB8AC3E}">
        <p14:creationId xmlns:p14="http://schemas.microsoft.com/office/powerpoint/2010/main" val="134425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D6F42-601E-4592-9C4B-E775E2CE1A5A}"/>
              </a:ext>
            </a:extLst>
          </p:cNvPr>
          <p:cNvSpPr>
            <a:spLocks noGrp="1"/>
          </p:cNvSpPr>
          <p:nvPr>
            <p:ph type="title"/>
          </p:nvPr>
        </p:nvSpPr>
        <p:spPr>
          <a:xfrm>
            <a:off x="1523984" y="1054121"/>
            <a:ext cx="9465131" cy="1184111"/>
          </a:xfrm>
        </p:spPr>
        <p:txBody>
          <a:bodyPr>
            <a:normAutofit/>
          </a:bodyPr>
          <a:lstStyle/>
          <a:p>
            <a:r>
              <a:rPr lang="en-US"/>
              <a:t>Objectives</a:t>
            </a:r>
            <a:endParaRPr lang="en-MY" dirty="0"/>
          </a:p>
        </p:txBody>
      </p:sp>
      <p:sp>
        <p:nvSpPr>
          <p:cNvPr id="3" name="Content Placeholder 2">
            <a:extLst>
              <a:ext uri="{FF2B5EF4-FFF2-40B4-BE49-F238E27FC236}">
                <a16:creationId xmlns:a16="http://schemas.microsoft.com/office/drawing/2014/main" id="{D827F5E7-EBCB-4F2A-8119-0652F62E98C0}"/>
              </a:ext>
            </a:extLst>
          </p:cNvPr>
          <p:cNvSpPr>
            <a:spLocks noGrp="1"/>
          </p:cNvSpPr>
          <p:nvPr>
            <p:ph idx="1"/>
          </p:nvPr>
        </p:nvSpPr>
        <p:spPr>
          <a:xfrm>
            <a:off x="1524000" y="2399099"/>
            <a:ext cx="9465564" cy="3400969"/>
          </a:xfrm>
        </p:spPr>
        <p:txBody>
          <a:bodyPr>
            <a:normAutofit/>
          </a:bodyPr>
          <a:lstStyle/>
          <a:p>
            <a:pPr marL="0" indent="0">
              <a:buNone/>
            </a:pPr>
            <a:r>
              <a:rPr lang="en-US" sz="2400"/>
              <a:t>This assignment will introduce you to some basic methods for mining data for the purposes of predicting future directions in the price of petrol. A variety of modeling approaches will be presented for the purposes of evaluation and comparison of different forecast scenarios. However, our main objectives of this assignment could be</a:t>
            </a:r>
            <a:endParaRPr lang="en-MY" sz="2400"/>
          </a:p>
          <a:p>
            <a:pPr lvl="0"/>
            <a:r>
              <a:rPr lang="en-US" sz="2400"/>
              <a:t>To explore the relationship between petrol news sentiment and petrol price.</a:t>
            </a:r>
            <a:endParaRPr lang="en-MY" sz="2400"/>
          </a:p>
          <a:p>
            <a:pPr lvl="0"/>
            <a:r>
              <a:rPr lang="en-US" sz="2400"/>
              <a:t>To predict petrol price movement in future.</a:t>
            </a:r>
            <a:endParaRPr lang="en-MY" sz="2400"/>
          </a:p>
          <a:p>
            <a:endParaRPr lang="en-MY" sz="2400"/>
          </a:p>
        </p:txBody>
      </p:sp>
    </p:spTree>
    <p:extLst>
      <p:ext uri="{BB962C8B-B14F-4D97-AF65-F5344CB8AC3E}">
        <p14:creationId xmlns:p14="http://schemas.microsoft.com/office/powerpoint/2010/main" val="229947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C1A2A-8188-41E3-A0C5-51D2AD410055}"/>
              </a:ext>
            </a:extLst>
          </p:cNvPr>
          <p:cNvSpPr>
            <a:spLocks noGrp="1"/>
          </p:cNvSpPr>
          <p:nvPr>
            <p:ph type="title"/>
          </p:nvPr>
        </p:nvSpPr>
        <p:spPr>
          <a:xfrm>
            <a:off x="640079" y="2053641"/>
            <a:ext cx="3669161" cy="2760098"/>
          </a:xfrm>
        </p:spPr>
        <p:txBody>
          <a:bodyPr>
            <a:normAutofit/>
          </a:bodyPr>
          <a:lstStyle/>
          <a:p>
            <a:r>
              <a:rPr lang="en-US">
                <a:solidFill>
                  <a:srgbClr val="FFFFFF"/>
                </a:solidFill>
              </a:rPr>
              <a:t>Milestone 1</a:t>
            </a:r>
            <a:endParaRPr lang="en-MY">
              <a:solidFill>
                <a:srgbClr val="FFFFFF"/>
              </a:solidFill>
            </a:endParaRPr>
          </a:p>
        </p:txBody>
      </p:sp>
      <p:sp>
        <p:nvSpPr>
          <p:cNvPr id="3" name="Content Placeholder 2">
            <a:extLst>
              <a:ext uri="{FF2B5EF4-FFF2-40B4-BE49-F238E27FC236}">
                <a16:creationId xmlns:a16="http://schemas.microsoft.com/office/drawing/2014/main" id="{636DBC52-27D9-4D78-902F-92C306739323}"/>
              </a:ext>
            </a:extLst>
          </p:cNvPr>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Let’s begin our assignment by the acquisition of data which is web crawling the real time data by using Python. This is our first milestone out of total five milestones.</a:t>
            </a:r>
            <a:endParaRPr lang="en-MY" sz="2400">
              <a:solidFill>
                <a:srgbClr val="000000"/>
              </a:solidFill>
            </a:endParaRPr>
          </a:p>
        </p:txBody>
      </p:sp>
    </p:spTree>
    <p:extLst>
      <p:ext uri="{BB962C8B-B14F-4D97-AF65-F5344CB8AC3E}">
        <p14:creationId xmlns:p14="http://schemas.microsoft.com/office/powerpoint/2010/main" val="343663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2B97E-8764-45A1-B838-A3279291B241}"/>
              </a:ext>
            </a:extLst>
          </p:cNvPr>
          <p:cNvSpPr>
            <a:spLocks noGrp="1"/>
          </p:cNvSpPr>
          <p:nvPr>
            <p:ph type="title"/>
          </p:nvPr>
        </p:nvSpPr>
        <p:spPr>
          <a:xfrm>
            <a:off x="1523984" y="1054121"/>
            <a:ext cx="9465131" cy="1184111"/>
          </a:xfrm>
        </p:spPr>
        <p:txBody>
          <a:bodyPr>
            <a:normAutofit/>
          </a:bodyPr>
          <a:lstStyle/>
          <a:p>
            <a:r>
              <a:rPr lang="en-US" dirty="0"/>
              <a:t>Data Extraction</a:t>
            </a:r>
            <a:endParaRPr lang="en-MY" dirty="0"/>
          </a:p>
        </p:txBody>
      </p:sp>
      <p:sp>
        <p:nvSpPr>
          <p:cNvPr id="3" name="Content Placeholder 2">
            <a:extLst>
              <a:ext uri="{FF2B5EF4-FFF2-40B4-BE49-F238E27FC236}">
                <a16:creationId xmlns:a16="http://schemas.microsoft.com/office/drawing/2014/main" id="{B9F48953-24C4-439A-BE34-177BA77771C4}"/>
              </a:ext>
            </a:extLst>
          </p:cNvPr>
          <p:cNvSpPr>
            <a:spLocks noGrp="1"/>
          </p:cNvSpPr>
          <p:nvPr>
            <p:ph idx="1"/>
          </p:nvPr>
        </p:nvSpPr>
        <p:spPr>
          <a:xfrm>
            <a:off x="1524000" y="2399099"/>
            <a:ext cx="9465564" cy="3400969"/>
          </a:xfrm>
        </p:spPr>
        <p:txBody>
          <a:bodyPr>
            <a:normAutofit/>
          </a:bodyPr>
          <a:lstStyle/>
          <a:p>
            <a:pPr marL="0" indent="0">
              <a:buNone/>
            </a:pPr>
            <a:r>
              <a:rPr lang="en-US" sz="2000"/>
              <a:t>Below are the data that we extract from the internet.</a:t>
            </a:r>
            <a:endParaRPr lang="en-MY" sz="2000"/>
          </a:p>
          <a:p>
            <a:pPr lvl="0"/>
            <a:r>
              <a:rPr lang="en-US" sz="2000"/>
              <a:t>Brent Oil Historical Data</a:t>
            </a:r>
            <a:endParaRPr lang="en-MY" sz="2000"/>
          </a:p>
          <a:p>
            <a:r>
              <a:rPr lang="en-MY" sz="2000" u="sng">
                <a:hlinkClick r:id="rId2"/>
              </a:rPr>
              <a:t>https://www.investing.com/commodities/brent-oil-historical-data</a:t>
            </a:r>
            <a:endParaRPr lang="en-MY" sz="2000"/>
          </a:p>
          <a:p>
            <a:pPr lvl="0"/>
            <a:r>
              <a:rPr lang="en-US" sz="2000"/>
              <a:t>Brent Oil News</a:t>
            </a:r>
            <a:endParaRPr lang="en-MY" sz="2000"/>
          </a:p>
          <a:p>
            <a:r>
              <a:rPr lang="en-MY" sz="2000" u="sng">
                <a:hlinkClick r:id="rId3"/>
              </a:rPr>
              <a:t>https://www.investing.com/commodities/brent-oil-news</a:t>
            </a:r>
            <a:endParaRPr lang="en-MY" sz="2000"/>
          </a:p>
          <a:p>
            <a:pPr lvl="0"/>
            <a:r>
              <a:rPr lang="en-US" sz="2000"/>
              <a:t>International Petroleum and Other Liquids Production, Consumption, and Inventories</a:t>
            </a:r>
            <a:endParaRPr lang="en-MY" sz="2000"/>
          </a:p>
          <a:p>
            <a:r>
              <a:rPr lang="en-MY" sz="2000" u="sng">
                <a:hlinkClick r:id="rId4"/>
              </a:rPr>
              <a:t>https://www.eia.gov/outlooks/steo/data/browser/#/?v=6&amp;f=M&amp;s=0&amp;start=201601&amp;end=202112&amp;maptype=0&amp;ctype=linechart&amp;linechart=PAPR_OECD</a:t>
            </a:r>
            <a:endParaRPr lang="en-MY" sz="2000"/>
          </a:p>
          <a:p>
            <a:endParaRPr lang="en-MY" sz="2000"/>
          </a:p>
        </p:txBody>
      </p:sp>
    </p:spTree>
    <p:extLst>
      <p:ext uri="{BB962C8B-B14F-4D97-AF65-F5344CB8AC3E}">
        <p14:creationId xmlns:p14="http://schemas.microsoft.com/office/powerpoint/2010/main" val="31427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2A6B9F-6517-4779-A309-C9F5D5E12E2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700" kern="1200">
                <a:solidFill>
                  <a:srgbClr val="FFFFFF"/>
                </a:solidFill>
                <a:latin typeface="+mj-lt"/>
                <a:ea typeface="+mj-ea"/>
                <a:cs typeface="+mj-cs"/>
              </a:rPr>
              <a:t>Thanks for watching and see you again in our next video/ milestone!</a:t>
            </a:r>
          </a:p>
        </p:txBody>
      </p:sp>
    </p:spTree>
    <p:extLst>
      <p:ext uri="{BB962C8B-B14F-4D97-AF65-F5344CB8AC3E}">
        <p14:creationId xmlns:p14="http://schemas.microsoft.com/office/powerpoint/2010/main" val="15298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366</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WQD7005 Data Mining  Assignment Title: Petrol Price Prediction</vt:lpstr>
      <vt:lpstr>Introduction</vt:lpstr>
      <vt:lpstr>Factors</vt:lpstr>
      <vt:lpstr>Objectives</vt:lpstr>
      <vt:lpstr>Milestone 1</vt:lpstr>
      <vt:lpstr>Data Extraction</vt:lpstr>
      <vt:lpstr>Thanks for watching and see you again in our next video/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WQD7005 Data Mining  Assignment Title: Petrol Price Prediction</dc:title>
  <dc:creator>Admin-pc</dc:creator>
  <cp:lastModifiedBy>tiffany law</cp:lastModifiedBy>
  <cp:revision>2</cp:revision>
  <dcterms:created xsi:type="dcterms:W3CDTF">2020-03-12T13:27:14Z</dcterms:created>
  <dcterms:modified xsi:type="dcterms:W3CDTF">2020-03-12T14:39:49Z</dcterms:modified>
</cp:coreProperties>
</file>