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56" r:id="rId5"/>
    <p:sldId id="278" r:id="rId6"/>
    <p:sldId id="261" r:id="rId7"/>
    <p:sldId id="305" r:id="rId8"/>
    <p:sldId id="289" r:id="rId9"/>
    <p:sldId id="293" r:id="rId10"/>
    <p:sldId id="300" r:id="rId11"/>
    <p:sldId id="260" r:id="rId12"/>
    <p:sldId id="296" r:id="rId13"/>
    <p:sldId id="294" r:id="rId14"/>
    <p:sldId id="295" r:id="rId15"/>
    <p:sldId id="299" r:id="rId16"/>
    <p:sldId id="297" r:id="rId17"/>
    <p:sldId id="298" r:id="rId18"/>
    <p:sldId id="280" r:id="rId19"/>
    <p:sldId id="266" r:id="rId20"/>
    <p:sldId id="262" r:id="rId21"/>
    <p:sldId id="301" r:id="rId22"/>
    <p:sldId id="304"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85BE8-D943-4D98-9791-05013A3316BC}" v="8" dt="2023-08-11T12:29:42.52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610" autoAdjust="0"/>
  </p:normalViewPr>
  <p:slideViewPr>
    <p:cSldViewPr snapToGrid="0">
      <p:cViewPr varScale="1">
        <p:scale>
          <a:sx n="57" d="100"/>
          <a:sy n="57" d="100"/>
        </p:scale>
        <p:origin x="980" y="3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8/12/2023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Introduction to my project and why we’re looking into it.</a:t>
            </a:r>
          </a:p>
          <a:p>
            <a:r>
              <a:rPr lang="en-SG" dirty="0"/>
              <a:t>So Singapore Tourism Board, or STB Has been facing an increase in YoY deficit from 7MM to 51MM</a:t>
            </a:r>
          </a:p>
          <a:p>
            <a:r>
              <a:rPr lang="en-SG" dirty="0"/>
              <a:t>And out of this 7MM is due to increase in wages &amp; salaries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STB has identified the </a:t>
            </a:r>
            <a:r>
              <a:rPr lang="en-US" sz="1200" b="1" dirty="0"/>
              <a:t>Zoo</a:t>
            </a:r>
            <a:r>
              <a:rPr lang="en-US" sz="1200" dirty="0"/>
              <a:t> and </a:t>
            </a:r>
            <a:r>
              <a:rPr lang="en-US" sz="1200" b="1" dirty="0"/>
              <a:t>Science Centre </a:t>
            </a:r>
            <a:r>
              <a:rPr lang="en-US" sz="1200" dirty="0"/>
              <a:t>to have particularly high manpower expenses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Hence we want to look into see if there’s a correlation between visitor arrivals and rainfall, so that we can adjust the number of staff based on visitors – for </a:t>
            </a:r>
            <a:r>
              <a:rPr lang="en-US" sz="1200" dirty="0" err="1"/>
              <a:t>eg</a:t>
            </a:r>
            <a:r>
              <a:rPr lang="en-US" sz="1200" dirty="0"/>
              <a:t> if there are lesser visitors, we can reduce the number of staff on shift, hence optimizing our manpower allocation and optimize our expenditure on </a:t>
            </a:r>
            <a:r>
              <a:rPr lang="en-US" sz="1200" dirty="0" err="1"/>
              <a:t>manpwoer</a:t>
            </a:r>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2073444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ordinary least squares regression</a:t>
            </a:r>
          </a:p>
          <a:p>
            <a:r>
              <a:rPr lang="en-US" dirty="0"/>
              <a:t>Coefficient is -0.1475</a:t>
            </a:r>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69335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a heatmap of rainfall across the months	</a:t>
            </a:r>
          </a:p>
          <a:p>
            <a:endParaRPr lang="en-SG" dirty="0"/>
          </a:p>
          <a:p>
            <a:r>
              <a:rPr lang="en-SG" dirty="0"/>
              <a:t>Therefore during these months, we can expect less visitors to the zoo</a:t>
            </a:r>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98796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Apart from June and Dec where there are obvious spikes in number of visitors as we have already established them as school holiday months, the trend is that when there is high total amount of rainfall, there was a corresponding decrease in number of visitors to the zoo. This is especially evident in the months with arrows below.</a:t>
            </a:r>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97713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After narrowing the scope to exclude holiday months and consider only 2010 to 2019, this is my new correlation heatmap. Correlation between total rainfall and no. of visitors to the zoo has gotten much stronger, meaning rainfall in this scope is a strong predictor for number of visitors.</a:t>
            </a:r>
          </a:p>
          <a:p>
            <a:endParaRPr lang="en-SG" dirty="0"/>
          </a:p>
          <a:p>
            <a:r>
              <a:rPr lang="en-SG" dirty="0"/>
              <a:t>Not much correlation with any weather features vs visitors to science centre.</a:t>
            </a:r>
          </a:p>
          <a:p>
            <a:r>
              <a:rPr lang="en-SG" dirty="0"/>
              <a:t>For visitors to zoo, next strongest correlation is mean sunshine hours</a:t>
            </a:r>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45098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earlier correlation heatmap, we see that mean daily sunshine hours might be a good predictor too – which is logical </a:t>
            </a:r>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4073371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i="1" dirty="0"/>
              <a:t>Covid-19</a:t>
            </a:r>
            <a:r>
              <a:rPr lang="en-US" dirty="0"/>
              <a:t> resulted in a closure of tourist attractions across Singapore, slow economic recovery and limited global travel resulting in lower number of visitors and distorting the data </a:t>
            </a:r>
            <a:r>
              <a:rPr lang="en-US" dirty="0">
                <a:sym typeface="Wingdings" panose="05000000000000000000" pitchFamily="2" charset="2"/>
              </a:rPr>
              <a:t>. Covid period was removed from dataset, but might have long term effects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ym typeface="Wingdings" panose="05000000000000000000" pitchFamily="2" charset="2"/>
              </a:rPr>
              <a:t>Marketing Efforts and Campaigns: </a:t>
            </a:r>
            <a:r>
              <a:rPr lang="en-US" dirty="0"/>
              <a:t>Successful marketing efforts might have the potential to influence visitors despite bad weather. Not accounted for in data. For example Rediscover SG</a:t>
            </a:r>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373984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t>NEGATIVE CORRELATION BETWEEN TOTAL RAINFALL AND VISITORS TO THE ZOO - </a:t>
            </a:r>
            <a:r>
              <a:rPr lang="en-US" sz="1200" dirty="0"/>
              <a:t>Total rainfall exhibits a stronger negative correlation with zoo visitors compared to the science center, likely due to the zoo being an outdoor attraction.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t>HOLIDAY MONTHS HAS AN IMPACT ON VISITORS TO THE ZOO – </a:t>
            </a:r>
          </a:p>
          <a:p>
            <a:r>
              <a:rPr lang="en-US" sz="1200" dirty="0"/>
              <a:t>Removing holiday months strengthens the negative rainfall-visitor correlation. This is probably due to:</a:t>
            </a:r>
          </a:p>
          <a:p>
            <a:pPr marL="457200" indent="-457200">
              <a:spcBef>
                <a:spcPts val="600"/>
              </a:spcBef>
              <a:buAutoNum type="arabicParenR"/>
            </a:pPr>
            <a:r>
              <a:rPr lang="en-US" sz="1200" dirty="0"/>
              <a:t>local school holidays (which increases availability of people) </a:t>
            </a:r>
          </a:p>
          <a:p>
            <a:pPr marL="457200" indent="-457200">
              <a:spcBef>
                <a:spcPts val="600"/>
              </a:spcBef>
              <a:spcAft>
                <a:spcPts val="600"/>
              </a:spcAft>
              <a:buAutoNum type="arabicParenR"/>
            </a:pPr>
            <a:r>
              <a:rPr lang="en-US" sz="1200" dirty="0"/>
              <a:t>increase in number of tourists* during these months, hence footfall to the zoo remain high.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 3. POSITIVE CORRELATION BETWEEN SUNSHINE HOURS AND VISITORS TO THE ZOO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Mean sunshine hours positively correlate with zoo visitors, as more sunshine increases the likelihood of outdoor attraction 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360226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apple-system"/>
              </a:rPr>
              <a:t>Focus on </a:t>
            </a:r>
            <a:r>
              <a:rPr lang="en-US" b="1" i="0" dirty="0" err="1">
                <a:effectLst/>
                <a:latin typeface="-apple-system"/>
              </a:rPr>
              <a:t>optimising</a:t>
            </a:r>
            <a:r>
              <a:rPr lang="en-US" b="1" i="0" dirty="0">
                <a:effectLst/>
                <a:latin typeface="-apple-system"/>
              </a:rPr>
              <a:t> Manpower at Zoo</a:t>
            </a:r>
            <a:r>
              <a:rPr lang="en-US" b="0" i="0" dirty="0">
                <a:effectLst/>
                <a:latin typeface="-apple-system"/>
              </a:rPr>
              <a:t>: STB should prioritize manpower optimization at Singapore Zoo over the Science Centre, considering 1) the strong correlation between total rainfall and zoo visitors (excluding school holiday months) and 2) the number of visitors to the zoo is much higher (2.5X) of visitors to science </a:t>
            </a:r>
            <a:r>
              <a:rPr lang="en-US" b="0" i="0" dirty="0" err="1">
                <a:effectLst/>
                <a:latin typeface="-apple-system"/>
              </a:rPr>
              <a:t>centre</a:t>
            </a:r>
            <a:endParaRPr lang="en-US" b="0" i="0" dirty="0">
              <a:effectLst/>
              <a:latin typeface="-apple-system"/>
            </a:endParaRPr>
          </a:p>
          <a:p>
            <a:pPr algn="l">
              <a:buFont typeface="+mj-lt"/>
              <a:buAutoNum type="arabicPeriod"/>
            </a:pPr>
            <a:r>
              <a:rPr lang="en-US" b="1" i="0" dirty="0">
                <a:effectLst/>
                <a:latin typeface="-apple-system"/>
              </a:rPr>
              <a:t>Adjust Staffing during months with higher rainfall</a:t>
            </a:r>
            <a:r>
              <a:rPr lang="en-US" b="0" i="0" dirty="0">
                <a:effectLst/>
                <a:latin typeface="-apple-system"/>
              </a:rPr>
              <a:t>: Months with higher rainfall generally see less visitors at Singapore Zoo. Therefore, STB could reduce the number of staff on shift in these months to </a:t>
            </a:r>
            <a:r>
              <a:rPr lang="en-US" b="0" i="0" dirty="0" err="1">
                <a:effectLst/>
                <a:latin typeface="-apple-system"/>
              </a:rPr>
              <a:t>optimise</a:t>
            </a:r>
            <a:r>
              <a:rPr lang="en-US" b="0" i="0" dirty="0">
                <a:effectLst/>
                <a:latin typeface="-apple-system"/>
              </a:rPr>
              <a:t> Expenditure on Manpower.</a:t>
            </a:r>
          </a:p>
          <a:p>
            <a:pPr algn="l">
              <a:buFont typeface="+mj-lt"/>
              <a:buAutoNum type="arabicPeriod"/>
            </a:pPr>
            <a:r>
              <a:rPr lang="en-US" b="1" i="0" dirty="0">
                <a:effectLst/>
                <a:latin typeface="-apple-system"/>
              </a:rPr>
              <a:t>Reduce Outdoor Shows during Wet Months</a:t>
            </a:r>
            <a:r>
              <a:rPr lang="en-US" b="0" i="0" dirty="0">
                <a:effectLst/>
                <a:latin typeface="-apple-system"/>
              </a:rPr>
              <a:t>: Reduce the frequency of outdoor shows as they require </a:t>
            </a:r>
            <a:r>
              <a:rPr lang="en-US" b="0" i="0" dirty="0" err="1">
                <a:effectLst/>
                <a:latin typeface="-apple-system"/>
              </a:rPr>
              <a:t>specialised</a:t>
            </a:r>
            <a:r>
              <a:rPr lang="en-US" b="0" i="0" dirty="0">
                <a:effectLst/>
                <a:latin typeface="-apple-system"/>
              </a:rPr>
              <a:t> trainers who are expensive</a:t>
            </a:r>
          </a:p>
          <a:p>
            <a:pPr algn="l">
              <a:buFont typeface="+mj-lt"/>
              <a:buAutoNum type="arabicPeriod"/>
            </a:pPr>
            <a:r>
              <a:rPr lang="en-US" b="1" i="0" dirty="0">
                <a:effectLst/>
                <a:latin typeface="-apple-system"/>
              </a:rPr>
              <a:t>Leverage Technology to Supplement Staff</a:t>
            </a:r>
            <a:r>
              <a:rPr lang="en-US" b="0" i="0" dirty="0">
                <a:effectLst/>
                <a:latin typeface="-apple-system"/>
              </a:rPr>
              <a:t>: For drier months and holiday months with higher number of visitors, STB can leverage technology to empower our staff (such as </a:t>
            </a:r>
            <a:r>
              <a:rPr lang="en-US" b="0" i="0" dirty="0" err="1">
                <a:effectLst/>
                <a:latin typeface="-apple-system"/>
              </a:rPr>
              <a:t>digitisation</a:t>
            </a:r>
            <a:r>
              <a:rPr lang="en-US" b="0" i="0" dirty="0">
                <a:effectLst/>
                <a:latin typeface="-apple-system"/>
              </a:rPr>
              <a:t> of ticket countering, employing robot navigators that can be deployed as per demand). This technology can be deployed on demand, without needing to increase staff on shift.</a:t>
            </a:r>
          </a:p>
          <a:p>
            <a:pPr algn="l">
              <a:buFont typeface="+mj-lt"/>
              <a:buAutoNum type="arabicPeriod"/>
            </a:pPr>
            <a:r>
              <a:rPr lang="en-US" b="1" i="0" dirty="0">
                <a:effectLst/>
                <a:latin typeface="-apple-system"/>
              </a:rPr>
              <a:t>Next Steps</a:t>
            </a:r>
            <a:r>
              <a:rPr lang="en-US" b="0" i="0" dirty="0">
                <a:effectLst/>
                <a:latin typeface="-apple-system"/>
              </a:rPr>
              <a:t>: now that we see there is a trend between rainfall and visitors to outdoor </a:t>
            </a:r>
            <a:r>
              <a:rPr lang="en-US" b="0" i="0" dirty="0" err="1">
                <a:effectLst/>
                <a:latin typeface="-apple-system"/>
              </a:rPr>
              <a:t>attrations</a:t>
            </a:r>
            <a:r>
              <a:rPr lang="en-US" b="0" i="0" dirty="0">
                <a:effectLst/>
                <a:latin typeface="-apple-system"/>
              </a:rPr>
              <a:t>, we can To further </a:t>
            </a:r>
            <a:r>
              <a:rPr lang="en-US" b="0" i="0" dirty="0" err="1">
                <a:effectLst/>
                <a:latin typeface="-apple-system"/>
              </a:rPr>
              <a:t>optimise</a:t>
            </a:r>
            <a:r>
              <a:rPr lang="en-US" b="0" i="0" dirty="0">
                <a:effectLst/>
                <a:latin typeface="-apple-system"/>
              </a:rPr>
              <a:t> manpower expenses using rainfall / weather data, can repeat the same study for other outdoor attractions</a:t>
            </a:r>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185804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85361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dirty="0"/>
              <a:t>Is there any correlation between total rainfall and the number visitors to the Singapore Zoo and Science Centre?</a:t>
            </a:r>
          </a:p>
          <a:p>
            <a:pPr marL="342900" indent="-342900">
              <a:buFont typeface="Arial" panose="020B0604020202020204" pitchFamily="34" charset="0"/>
              <a:buAutoNum type="arabicPeriod"/>
            </a:pPr>
            <a:r>
              <a:rPr lang="en-US" sz="1200" dirty="0"/>
              <a:t>Given that the Singapore Zoo is an outdoor attraction, does the total rainfall have a greater impact on its number of visitors as compared to the Science Centre?</a:t>
            </a:r>
          </a:p>
          <a:p>
            <a:pPr marL="342900" indent="-342900">
              <a:buFont typeface="Arial" panose="020B0604020202020204" pitchFamily="34" charset="0"/>
              <a:buAutoNum type="arabicPeriod"/>
            </a:pPr>
            <a:r>
              <a:rPr lang="en-US" sz="1200" dirty="0"/>
              <a:t>Is there any other weather features that might be a predictor of number of visitors?</a:t>
            </a:r>
          </a:p>
          <a:p>
            <a:endParaRPr lang="en-SG"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27697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features highlighted in orange are weather data</a:t>
            </a:r>
          </a:p>
          <a:p>
            <a:r>
              <a:rPr lang="en-SG" dirty="0"/>
              <a:t>data features in blue is the data that we are interested in – number of visitors to the attractions</a:t>
            </a:r>
          </a:p>
          <a:p>
            <a:r>
              <a:rPr lang="en-SG" dirty="0"/>
              <a:t>Last 2 are just dates</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5976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Now for EDA:</a:t>
            </a:r>
          </a:p>
          <a:p>
            <a:r>
              <a:rPr lang="en-SG" dirty="0"/>
              <a:t>First did a correlation heatmap for my dataset – as I want to select which features to focus on first</a:t>
            </a:r>
          </a:p>
          <a:p>
            <a:r>
              <a:rPr lang="en-SG" dirty="0"/>
              <a:t>Out of all the weather features vs visitor counts, the total rainfall vs zoo visitors has the strongest correlation of -0.12 so I will be looking at rainfall first</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226284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 see a negative correlation between rainfall and the zoo (on the left), and science centre on the right.</a:t>
            </a:r>
          </a:p>
          <a:p>
            <a:r>
              <a:rPr lang="en-SG" dirty="0"/>
              <a:t>The correlation negative correlation between rainfall and zoo is expected as the zoo is an outdoor activity</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54247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Now I want to narrow the scope of my project as there is data from 1990. so I start by looking at the years to keep.</a:t>
            </a:r>
          </a:p>
          <a:p>
            <a:endParaRPr lang="en-SG" dirty="0"/>
          </a:p>
          <a:p>
            <a:r>
              <a:rPr lang="en-SG" dirty="0"/>
              <a:t>On the left, I aggregated time periods in 10 year blocks, except 2020-2022 cos we don’t have enough data for that and due to covid</a:t>
            </a:r>
          </a:p>
          <a:p>
            <a:r>
              <a:rPr lang="en-SG" dirty="0"/>
              <a:t>Overall there’s an upward trend for both visitors to the zoo and science centre due to improvement in economy</a:t>
            </a:r>
          </a:p>
          <a:p>
            <a:endParaRPr lang="en-SG" dirty="0"/>
          </a:p>
          <a:p>
            <a:r>
              <a:rPr lang="en-SG" dirty="0"/>
              <a:t>On the right is the no. of visitors during covid period, can see that during P2HA, number of visitors were 0</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70271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December is a rainy month – yet the number of visitors is way above the median levels. </a:t>
            </a:r>
          </a:p>
          <a:p>
            <a:r>
              <a:rPr lang="en-SG" dirty="0"/>
              <a:t>Same for June, but not as pronounced.</a:t>
            </a:r>
          </a:p>
          <a:p>
            <a:r>
              <a:rPr lang="en-SG" dirty="0"/>
              <a:t>This is probably because June and Dec are school holiday months.</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460946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Total rainfall vs no. of visitors has a more significant relationship in the zoo than in science centre. So let’s focus our analysis on how we can optimise manpower allocation for the zoo.</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059891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stan.stb.gov.sg/public/sense/app/877a079c-e05f-4871-8d87-8e6cc1963b02/sheet/3df3802e-2e5b-4c79-950d-d7265c4c07a9/state/analysis"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mailto:tiffany@dsif-consult.com"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Optimizing manpower allocation for </a:t>
            </a:r>
            <a:r>
              <a:rPr lang="en-US" dirty="0" err="1"/>
              <a:t>stb</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Tiffany</a:t>
            </a:r>
          </a:p>
        </p:txBody>
      </p:sp>
      <p:pic>
        <p:nvPicPr>
          <p:cNvPr id="1026" name="Picture 2" descr="Singapore Tourism Board - Wikipedia">
            <a:extLst>
              <a:ext uri="{FF2B5EF4-FFF2-40B4-BE49-F238E27FC236}">
                <a16:creationId xmlns:a16="http://schemas.microsoft.com/office/drawing/2014/main" id="{C8A7EFAB-6798-48E1-2EAD-1B3C6880C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977" y="3963710"/>
            <a:ext cx="2067064" cy="165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sz="2400" dirty="0"/>
              <a:t>SEEMS LIKE NUMBER OF VISITORS DURING school holidays IS ALWAYS HIGHER THAN THE MEDIAN Monthly VISITORS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6" name="Picture 5">
            <a:extLst>
              <a:ext uri="{FF2B5EF4-FFF2-40B4-BE49-F238E27FC236}">
                <a16:creationId xmlns:a16="http://schemas.microsoft.com/office/drawing/2014/main" id="{90F1AC8B-6A7D-D2D2-D8DA-4F477EFC4F84}"/>
              </a:ext>
            </a:extLst>
          </p:cNvPr>
          <p:cNvPicPr>
            <a:picLocks noChangeAspect="1"/>
          </p:cNvPicPr>
          <p:nvPr/>
        </p:nvPicPr>
        <p:blipFill>
          <a:blip r:embed="rId3"/>
          <a:stretch>
            <a:fillRect/>
          </a:stretch>
        </p:blipFill>
        <p:spPr>
          <a:xfrm>
            <a:off x="1107212" y="1620105"/>
            <a:ext cx="9977576" cy="4872770"/>
          </a:xfrm>
          <a:prstGeom prst="rect">
            <a:avLst/>
          </a:prstGeom>
        </p:spPr>
      </p:pic>
    </p:spTree>
    <p:extLst>
      <p:ext uri="{BB962C8B-B14F-4D97-AF65-F5344CB8AC3E}">
        <p14:creationId xmlns:p14="http://schemas.microsoft.com/office/powerpoint/2010/main" val="108745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9CD8D4-1856-F03C-62F5-D9213DCE1888}"/>
              </a:ext>
            </a:extLst>
          </p:cNvPr>
          <p:cNvPicPr>
            <a:picLocks noChangeAspect="1"/>
          </p:cNvPicPr>
          <p:nvPr/>
        </p:nvPicPr>
        <p:blipFill>
          <a:blip r:embed="rId3"/>
          <a:stretch>
            <a:fillRect/>
          </a:stretch>
        </p:blipFill>
        <p:spPr>
          <a:xfrm>
            <a:off x="5440168" y="544390"/>
            <a:ext cx="5913632" cy="2728196"/>
          </a:xfrm>
          <a:prstGeom prst="rect">
            <a:avLst/>
          </a:prstGeom>
        </p:spPr>
      </p:pic>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392197" y="2248623"/>
            <a:ext cx="4770120" cy="2047927"/>
          </a:xfrm>
        </p:spPr>
        <p:txBody>
          <a:bodyPr anchor="ctr">
            <a:normAutofit/>
          </a:bodyPr>
          <a:lstStyle/>
          <a:p>
            <a:r>
              <a:rPr lang="en-US" sz="2000" dirty="0"/>
              <a:t>NARROWING THE SCOPE:</a:t>
            </a:r>
            <a:br>
              <a:rPr lang="en-US" sz="2000" dirty="0"/>
            </a:br>
            <a:r>
              <a:rPr lang="en-US" sz="2000" dirty="0"/>
              <a:t>WHAT happens to the correlation BETWEEN RAINFALL AND VISITORS if we </a:t>
            </a:r>
            <a:br>
              <a:rPr lang="en-US" sz="2000" dirty="0"/>
            </a:br>
            <a:r>
              <a:rPr lang="en-US" sz="2000" b="1" dirty="0"/>
              <a:t>remove school holiday months</a:t>
            </a:r>
            <a:r>
              <a:rPr lang="en-US" sz="2000" dirty="0"/>
              <a:t>?</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23" name="Arrow: Right 22">
            <a:extLst>
              <a:ext uri="{FF2B5EF4-FFF2-40B4-BE49-F238E27FC236}">
                <a16:creationId xmlns:a16="http://schemas.microsoft.com/office/drawing/2014/main" id="{70070A6F-90B9-2194-ACD9-04174C789BCD}"/>
              </a:ext>
            </a:extLst>
          </p:cNvPr>
          <p:cNvSpPr/>
          <p:nvPr/>
        </p:nvSpPr>
        <p:spPr>
          <a:xfrm rot="8566886">
            <a:off x="10373176" y="1532369"/>
            <a:ext cx="928568" cy="484796"/>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Picture 25">
            <a:extLst>
              <a:ext uri="{FF2B5EF4-FFF2-40B4-BE49-F238E27FC236}">
                <a16:creationId xmlns:a16="http://schemas.microsoft.com/office/drawing/2014/main" id="{631A5C33-44DF-8742-1132-9D40208F1F71}"/>
              </a:ext>
            </a:extLst>
          </p:cNvPr>
          <p:cNvPicPr>
            <a:picLocks noChangeAspect="1"/>
          </p:cNvPicPr>
          <p:nvPr/>
        </p:nvPicPr>
        <p:blipFill rotWithShape="1">
          <a:blip r:embed="rId4"/>
          <a:srcRect t="49722" b="1"/>
          <a:stretch/>
        </p:blipFill>
        <p:spPr>
          <a:xfrm>
            <a:off x="5348118" y="3506764"/>
            <a:ext cx="6340389" cy="2766298"/>
          </a:xfrm>
          <a:prstGeom prst="rect">
            <a:avLst/>
          </a:prstGeom>
        </p:spPr>
      </p:pic>
    </p:spTree>
    <p:extLst>
      <p:ext uri="{BB962C8B-B14F-4D97-AF65-F5344CB8AC3E}">
        <p14:creationId xmlns:p14="http://schemas.microsoft.com/office/powerpoint/2010/main" val="35933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CBF3E1-541D-EB7D-5980-B240B5095D90}"/>
              </a:ext>
            </a:extLst>
          </p:cNvPr>
          <p:cNvPicPr>
            <a:picLocks noChangeAspect="1"/>
          </p:cNvPicPr>
          <p:nvPr/>
        </p:nvPicPr>
        <p:blipFill>
          <a:blip r:embed="rId3"/>
          <a:stretch>
            <a:fillRect/>
          </a:stretch>
        </p:blipFill>
        <p:spPr>
          <a:xfrm>
            <a:off x="5559075" y="1699128"/>
            <a:ext cx="4762083" cy="4403132"/>
          </a:xfrm>
          <a:prstGeom prst="rect">
            <a:avLst/>
          </a:prstGeom>
        </p:spPr>
      </p:pic>
      <p:sp>
        <p:nvSpPr>
          <p:cNvPr id="2" name="Title 1">
            <a:extLst>
              <a:ext uri="{FF2B5EF4-FFF2-40B4-BE49-F238E27FC236}">
                <a16:creationId xmlns:a16="http://schemas.microsoft.com/office/drawing/2014/main" id="{010D9C0D-E507-1D4D-E2E6-C036CA1FFA7D}"/>
              </a:ext>
            </a:extLst>
          </p:cNvPr>
          <p:cNvSpPr>
            <a:spLocks noGrp="1"/>
          </p:cNvSpPr>
          <p:nvPr>
            <p:ph type="title"/>
          </p:nvPr>
        </p:nvSpPr>
        <p:spPr>
          <a:xfrm>
            <a:off x="838200" y="365125"/>
            <a:ext cx="10515600" cy="1325563"/>
          </a:xfrm>
          <a:solidFill>
            <a:schemeClr val="bg1"/>
          </a:solidFill>
        </p:spPr>
        <p:txBody>
          <a:bodyPr anchor="ctr">
            <a:normAutofit/>
          </a:bodyPr>
          <a:lstStyle/>
          <a:p>
            <a:r>
              <a:rPr lang="en-SG" dirty="0"/>
              <a:t>IN GENERAL, FOR EVERY 1MM OF INCREASE IN RAINFALL, THERE IS A DECREASE IN 148 VISITORS</a:t>
            </a:r>
          </a:p>
        </p:txBody>
      </p:sp>
      <p:sp>
        <p:nvSpPr>
          <p:cNvPr id="3" name="Date Placeholder 2">
            <a:extLst>
              <a:ext uri="{FF2B5EF4-FFF2-40B4-BE49-F238E27FC236}">
                <a16:creationId xmlns:a16="http://schemas.microsoft.com/office/drawing/2014/main" id="{7033EF6C-1FD7-ABBE-6B9B-B7ABEDAC36D7}"/>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89E78866-6D1C-E01F-DE24-89EA25760E9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Y = </a:t>
            </a:r>
          </a:p>
        </p:txBody>
      </p:sp>
      <p:sp>
        <p:nvSpPr>
          <p:cNvPr id="5" name="Slide Number Placeholder 4">
            <a:extLst>
              <a:ext uri="{FF2B5EF4-FFF2-40B4-BE49-F238E27FC236}">
                <a16:creationId xmlns:a16="http://schemas.microsoft.com/office/drawing/2014/main" id="{F0A2F016-1A5D-C09F-C131-07F9A157054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sp>
        <p:nvSpPr>
          <p:cNvPr id="11" name="Oval 10">
            <a:extLst>
              <a:ext uri="{FF2B5EF4-FFF2-40B4-BE49-F238E27FC236}">
                <a16:creationId xmlns:a16="http://schemas.microsoft.com/office/drawing/2014/main" id="{CFE85D9F-9FE4-A1C7-BE5D-1612A6F8EB1C}"/>
              </a:ext>
            </a:extLst>
          </p:cNvPr>
          <p:cNvSpPr/>
          <p:nvPr/>
        </p:nvSpPr>
        <p:spPr>
          <a:xfrm>
            <a:off x="8198934" y="1985772"/>
            <a:ext cx="2557508" cy="30548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8709705B-7F4E-F4C3-CF04-227EDAB32D7F}"/>
              </a:ext>
            </a:extLst>
          </p:cNvPr>
          <p:cNvSpPr/>
          <p:nvPr/>
        </p:nvSpPr>
        <p:spPr>
          <a:xfrm>
            <a:off x="5397927" y="5796775"/>
            <a:ext cx="2011866" cy="365125"/>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3E3AA866-21A8-11B4-0DB3-11FE26C6C3E5}"/>
              </a:ext>
            </a:extLst>
          </p:cNvPr>
          <p:cNvPicPr>
            <a:picLocks noChangeAspect="1"/>
          </p:cNvPicPr>
          <p:nvPr/>
        </p:nvPicPr>
        <p:blipFill>
          <a:blip r:embed="rId4"/>
          <a:stretch>
            <a:fillRect/>
          </a:stretch>
        </p:blipFill>
        <p:spPr>
          <a:xfrm>
            <a:off x="605616" y="1985772"/>
            <a:ext cx="4449859" cy="4362138"/>
          </a:xfrm>
          <a:prstGeom prst="rect">
            <a:avLst/>
          </a:prstGeom>
        </p:spPr>
      </p:pic>
    </p:spTree>
    <p:extLst>
      <p:ext uri="{BB962C8B-B14F-4D97-AF65-F5344CB8AC3E}">
        <p14:creationId xmlns:p14="http://schemas.microsoft.com/office/powerpoint/2010/main" val="424284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6EF0-EBE3-C5A7-913B-47A03BD47EC2}"/>
              </a:ext>
            </a:extLst>
          </p:cNvPr>
          <p:cNvSpPr>
            <a:spLocks noGrp="1"/>
          </p:cNvSpPr>
          <p:nvPr>
            <p:ph type="title"/>
          </p:nvPr>
        </p:nvSpPr>
        <p:spPr/>
        <p:txBody>
          <a:bodyPr>
            <a:normAutofit/>
          </a:bodyPr>
          <a:lstStyle/>
          <a:p>
            <a:r>
              <a:rPr lang="en-SG" sz="2400" dirty="0"/>
              <a:t>total rainfall is highest IN NOV TO JAN,</a:t>
            </a:r>
            <a:br>
              <a:rPr lang="en-SG" sz="2400" dirty="0"/>
            </a:br>
            <a:r>
              <a:rPr lang="en-SG" sz="2400" dirty="0"/>
              <a:t>and lowest in </a:t>
            </a:r>
            <a:r>
              <a:rPr lang="en-SG" sz="2400" dirty="0" err="1"/>
              <a:t>feb</a:t>
            </a:r>
            <a:r>
              <a:rPr lang="en-SG" sz="2400" dirty="0"/>
              <a:t> to mar</a:t>
            </a:r>
          </a:p>
        </p:txBody>
      </p:sp>
      <p:sp>
        <p:nvSpPr>
          <p:cNvPr id="4" name="Footer Placeholder 3">
            <a:extLst>
              <a:ext uri="{FF2B5EF4-FFF2-40B4-BE49-F238E27FC236}">
                <a16:creationId xmlns:a16="http://schemas.microsoft.com/office/drawing/2014/main" id="{333C99F1-A847-69DF-A749-FCE2C0E81BE1}"/>
              </a:ext>
            </a:extLst>
          </p:cNvPr>
          <p:cNvSpPr>
            <a:spLocks noGrp="1"/>
          </p:cNvSpPr>
          <p:nvPr>
            <p:ph type="ftr" sz="quarter" idx="11"/>
          </p:nvPr>
        </p:nvSpPr>
        <p:spPr>
          <a:xfrm>
            <a:off x="7924800" y="6356350"/>
            <a:ext cx="4114800" cy="365125"/>
          </a:xfrm>
        </p:spPr>
        <p:txBody>
          <a:bodyPr/>
          <a:lstStyle/>
          <a:p>
            <a:r>
              <a:rPr lang="en-US" dirty="0"/>
              <a:t>*gaps in data due to removal of outliers</a:t>
            </a:r>
          </a:p>
        </p:txBody>
      </p:sp>
      <p:sp>
        <p:nvSpPr>
          <p:cNvPr id="5" name="Slide Number Placeholder 4">
            <a:extLst>
              <a:ext uri="{FF2B5EF4-FFF2-40B4-BE49-F238E27FC236}">
                <a16:creationId xmlns:a16="http://schemas.microsoft.com/office/drawing/2014/main" id="{DF64247A-678E-CAF6-A823-8C36F2F79568}"/>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10" name="Picture 9">
            <a:extLst>
              <a:ext uri="{FF2B5EF4-FFF2-40B4-BE49-F238E27FC236}">
                <a16:creationId xmlns:a16="http://schemas.microsoft.com/office/drawing/2014/main" id="{814A0106-BF2F-D1C0-FF91-0EE437D53259}"/>
              </a:ext>
            </a:extLst>
          </p:cNvPr>
          <p:cNvPicPr>
            <a:picLocks noChangeAspect="1"/>
          </p:cNvPicPr>
          <p:nvPr/>
        </p:nvPicPr>
        <p:blipFill>
          <a:blip r:embed="rId3"/>
          <a:stretch>
            <a:fillRect/>
          </a:stretch>
        </p:blipFill>
        <p:spPr>
          <a:xfrm>
            <a:off x="1271084" y="1690688"/>
            <a:ext cx="9165644" cy="4185180"/>
          </a:xfrm>
          <a:prstGeom prst="rect">
            <a:avLst/>
          </a:prstGeom>
        </p:spPr>
      </p:pic>
    </p:spTree>
    <p:extLst>
      <p:ext uri="{BB962C8B-B14F-4D97-AF65-F5344CB8AC3E}">
        <p14:creationId xmlns:p14="http://schemas.microsoft.com/office/powerpoint/2010/main" val="302219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7BE7-A271-EAF7-3AC1-988133C684EE}"/>
              </a:ext>
            </a:extLst>
          </p:cNvPr>
          <p:cNvSpPr>
            <a:spLocks noGrp="1"/>
          </p:cNvSpPr>
          <p:nvPr>
            <p:ph type="title"/>
          </p:nvPr>
        </p:nvSpPr>
        <p:spPr>
          <a:xfrm>
            <a:off x="461433" y="629894"/>
            <a:ext cx="11269133" cy="1325563"/>
          </a:xfrm>
        </p:spPr>
        <p:txBody>
          <a:bodyPr/>
          <a:lstStyle/>
          <a:p>
            <a:r>
              <a:rPr lang="en-SG" dirty="0"/>
              <a:t>INVERSE RELATIONSHIP between total visitors to the zoo and total rainfall in </a:t>
            </a:r>
            <a:r>
              <a:rPr lang="en-SG" i="1" dirty="0"/>
              <a:t>most</a:t>
            </a:r>
            <a:r>
              <a:rPr lang="en-SG" dirty="0"/>
              <a:t> months</a:t>
            </a:r>
          </a:p>
        </p:txBody>
      </p:sp>
      <p:sp>
        <p:nvSpPr>
          <p:cNvPr id="3" name="Date Placeholder 2">
            <a:extLst>
              <a:ext uri="{FF2B5EF4-FFF2-40B4-BE49-F238E27FC236}">
                <a16:creationId xmlns:a16="http://schemas.microsoft.com/office/drawing/2014/main" id="{21216069-90AD-632E-8616-C2E377804E70}"/>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B9CE2B8-CD91-7951-F9E8-B06537C19645}"/>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2673B361-20B5-ACA2-ADDD-3EDDA19DE97C}"/>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8" name="Picture 7">
            <a:extLst>
              <a:ext uri="{FF2B5EF4-FFF2-40B4-BE49-F238E27FC236}">
                <a16:creationId xmlns:a16="http://schemas.microsoft.com/office/drawing/2014/main" id="{AB8E6B50-F851-9D77-894F-4945CFB3DBB6}"/>
              </a:ext>
            </a:extLst>
          </p:cNvPr>
          <p:cNvPicPr>
            <a:picLocks noChangeAspect="1"/>
          </p:cNvPicPr>
          <p:nvPr/>
        </p:nvPicPr>
        <p:blipFill>
          <a:blip r:embed="rId3"/>
          <a:stretch>
            <a:fillRect/>
          </a:stretch>
        </p:blipFill>
        <p:spPr>
          <a:xfrm>
            <a:off x="108303" y="2121898"/>
            <a:ext cx="11771821" cy="3629749"/>
          </a:xfrm>
          <a:prstGeom prst="rect">
            <a:avLst/>
          </a:prstGeom>
        </p:spPr>
      </p:pic>
      <p:sp>
        <p:nvSpPr>
          <p:cNvPr id="9" name="Arrow: Right 8">
            <a:extLst>
              <a:ext uri="{FF2B5EF4-FFF2-40B4-BE49-F238E27FC236}">
                <a16:creationId xmlns:a16="http://schemas.microsoft.com/office/drawing/2014/main" id="{5DF69BD2-7465-B6AE-CC0A-C624BA62CD7B}"/>
              </a:ext>
            </a:extLst>
          </p:cNvPr>
          <p:cNvSpPr/>
          <p:nvPr/>
        </p:nvSpPr>
        <p:spPr>
          <a:xfrm rot="16200000">
            <a:off x="870704" y="5613823"/>
            <a:ext cx="543645" cy="224689"/>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884C0E90-02FD-0E34-7F30-59C697BB649E}"/>
              </a:ext>
            </a:extLst>
          </p:cNvPr>
          <p:cNvSpPr/>
          <p:nvPr/>
        </p:nvSpPr>
        <p:spPr>
          <a:xfrm rot="16200000">
            <a:off x="1616491" y="5639302"/>
            <a:ext cx="543645" cy="224689"/>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03811600-BA1E-B0C0-1366-23C567A1316D}"/>
              </a:ext>
            </a:extLst>
          </p:cNvPr>
          <p:cNvSpPr/>
          <p:nvPr/>
        </p:nvSpPr>
        <p:spPr>
          <a:xfrm rot="16200000">
            <a:off x="3145355" y="5613823"/>
            <a:ext cx="543645" cy="224689"/>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Arrow: Right 11">
            <a:extLst>
              <a:ext uri="{FF2B5EF4-FFF2-40B4-BE49-F238E27FC236}">
                <a16:creationId xmlns:a16="http://schemas.microsoft.com/office/drawing/2014/main" id="{E27F86DC-EDC8-F006-75E1-01991E19E923}"/>
              </a:ext>
            </a:extLst>
          </p:cNvPr>
          <p:cNvSpPr/>
          <p:nvPr/>
        </p:nvSpPr>
        <p:spPr>
          <a:xfrm rot="16200000">
            <a:off x="5505933" y="5613823"/>
            <a:ext cx="543645" cy="224689"/>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7D5322BA-0771-E762-8EB3-8D7CC9E0C873}"/>
              </a:ext>
            </a:extLst>
          </p:cNvPr>
          <p:cNvSpPr/>
          <p:nvPr/>
        </p:nvSpPr>
        <p:spPr>
          <a:xfrm rot="16200000">
            <a:off x="6252711" y="5613823"/>
            <a:ext cx="543645" cy="224689"/>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CC84B775-1183-303F-8046-EB9D033FD2FF}"/>
              </a:ext>
            </a:extLst>
          </p:cNvPr>
          <p:cNvSpPr/>
          <p:nvPr/>
        </p:nvSpPr>
        <p:spPr>
          <a:xfrm rot="16200000">
            <a:off x="7769233" y="5639302"/>
            <a:ext cx="543645" cy="224689"/>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9999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E3DF7E-7993-FE10-710E-107D49A788D6}"/>
              </a:ext>
            </a:extLst>
          </p:cNvPr>
          <p:cNvPicPr>
            <a:picLocks noChangeAspect="1"/>
          </p:cNvPicPr>
          <p:nvPr/>
        </p:nvPicPr>
        <p:blipFill>
          <a:blip r:embed="rId3"/>
          <a:stretch>
            <a:fillRect/>
          </a:stretch>
        </p:blipFill>
        <p:spPr>
          <a:xfrm>
            <a:off x="2954402" y="1416137"/>
            <a:ext cx="6283197" cy="5285728"/>
          </a:xfrm>
          <a:prstGeom prst="rect">
            <a:avLst/>
          </a:prstGeom>
        </p:spPr>
      </p:pic>
      <p:sp>
        <p:nvSpPr>
          <p:cNvPr id="46" name="Date Placeholder 2">
            <a:extLst>
              <a:ext uri="{FF2B5EF4-FFF2-40B4-BE49-F238E27FC236}">
                <a16:creationId xmlns:a16="http://schemas.microsoft.com/office/drawing/2014/main" id="{3C7AB223-64E6-CF49-3EE2-F7B9C9D806B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50" name="Slide Number Placeholder 4">
            <a:extLst>
              <a:ext uri="{FF2B5EF4-FFF2-40B4-BE49-F238E27FC236}">
                <a16:creationId xmlns:a16="http://schemas.microsoft.com/office/drawing/2014/main" id="{058A4133-B745-6C58-E2BF-EC55A9AF7B10}"/>
              </a:ext>
            </a:extLst>
          </p:cNvPr>
          <p:cNvSpPr>
            <a:spLocks noGrp="1"/>
          </p:cNvSpPr>
          <p:nvPr>
            <p:ph type="sldNum" sz="quarter" idx="12"/>
          </p:nvPr>
        </p:nvSpPr>
        <p:spPr>
          <a:xfrm>
            <a:off x="8610600" y="6356350"/>
            <a:ext cx="2743200" cy="365125"/>
          </a:xfrm>
        </p:spPr>
        <p:txBody>
          <a:bodyPr/>
          <a:lstStyle/>
          <a:p>
            <a:pPr>
              <a:spcAft>
                <a:spcPts val="600"/>
              </a:spcAft>
            </a:pPr>
            <a:fld id="{B5CEABB6-07DC-46E8-9B57-56EC44A396E5}" type="slidenum">
              <a:rPr lang="en-US" smtClean="0"/>
              <a:pPr>
                <a:spcAft>
                  <a:spcPts val="600"/>
                </a:spcAft>
              </a:pPr>
              <a:t>15</a:t>
            </a:fld>
            <a:endParaRPr lang="en-US"/>
          </a:p>
        </p:txBody>
      </p:sp>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427567" y="777766"/>
            <a:ext cx="11764433" cy="983885"/>
          </a:xfrm>
          <a:solidFill>
            <a:schemeClr val="bg1"/>
          </a:solidFill>
        </p:spPr>
        <p:txBody>
          <a:bodyPr anchor="ctr">
            <a:normAutofit fontScale="90000"/>
          </a:bodyPr>
          <a:lstStyle/>
          <a:p>
            <a:r>
              <a:rPr lang="en-US" sz="2400" dirty="0"/>
              <a:t>Negative correlation between amount of rainfall and visitors to the zoo has become </a:t>
            </a:r>
            <a:r>
              <a:rPr lang="en-US" sz="2400" b="1" dirty="0"/>
              <a:t>stronger</a:t>
            </a:r>
            <a:r>
              <a:rPr lang="en-US" sz="2400" dirty="0"/>
              <a:t>, from </a:t>
            </a:r>
            <a:r>
              <a:rPr lang="en-US" sz="2400" b="1" dirty="0"/>
              <a:t>-0.12 to -0.56</a:t>
            </a:r>
            <a:r>
              <a:rPr lang="en-US" sz="2400" dirty="0"/>
              <a:t>. </a:t>
            </a:r>
            <a:br>
              <a:rPr lang="en-US" sz="2400" dirty="0"/>
            </a:br>
            <a:r>
              <a:rPr lang="en-US" sz="2400" dirty="0"/>
              <a:t>next highest correlation is with </a:t>
            </a:r>
            <a:r>
              <a:rPr lang="en-US" sz="2400" b="1" dirty="0"/>
              <a:t>mean sunshine </a:t>
            </a:r>
            <a:r>
              <a:rPr lang="en-US" sz="2400" dirty="0"/>
              <a:t>hours of </a:t>
            </a:r>
            <a:r>
              <a:rPr lang="en-US" sz="2400" b="1" dirty="0"/>
              <a:t>0.49</a:t>
            </a:r>
          </a:p>
        </p:txBody>
      </p:sp>
      <p:cxnSp>
        <p:nvCxnSpPr>
          <p:cNvPr id="3" name="Straight Arrow Connector 2">
            <a:extLst>
              <a:ext uri="{FF2B5EF4-FFF2-40B4-BE49-F238E27FC236}">
                <a16:creationId xmlns:a16="http://schemas.microsoft.com/office/drawing/2014/main" id="{A4AC72BF-003F-9964-2270-2D28F2CDDEEE}"/>
              </a:ext>
            </a:extLst>
          </p:cNvPr>
          <p:cNvCxnSpPr>
            <a:cxnSpLocks/>
            <a:endCxn id="4" idx="7"/>
          </p:cNvCxnSpPr>
          <p:nvPr/>
        </p:nvCxnSpPr>
        <p:spPr>
          <a:xfrm flipH="1">
            <a:off x="6002218" y="3410607"/>
            <a:ext cx="1585407" cy="121654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709A82C-0693-E0F5-AC1D-309EF6D8A5D6}"/>
              </a:ext>
            </a:extLst>
          </p:cNvPr>
          <p:cNvSpPr/>
          <p:nvPr/>
        </p:nvSpPr>
        <p:spPr>
          <a:xfrm>
            <a:off x="5419093" y="4557891"/>
            <a:ext cx="683173" cy="472965"/>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Arrow Connector 4">
            <a:extLst>
              <a:ext uri="{FF2B5EF4-FFF2-40B4-BE49-F238E27FC236}">
                <a16:creationId xmlns:a16="http://schemas.microsoft.com/office/drawing/2014/main" id="{12BEEA92-6D16-B24A-20DE-45F210B6ABCA}"/>
              </a:ext>
            </a:extLst>
          </p:cNvPr>
          <p:cNvCxnSpPr>
            <a:cxnSpLocks/>
            <a:endCxn id="6" idx="7"/>
          </p:cNvCxnSpPr>
          <p:nvPr/>
        </p:nvCxnSpPr>
        <p:spPr>
          <a:xfrm flipH="1">
            <a:off x="7268516" y="3970283"/>
            <a:ext cx="801413" cy="65687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8D30C4B-8A84-F04A-DB06-C5B1F37F7047}"/>
              </a:ext>
            </a:extLst>
          </p:cNvPr>
          <p:cNvSpPr/>
          <p:nvPr/>
        </p:nvSpPr>
        <p:spPr>
          <a:xfrm>
            <a:off x="6685391" y="4557891"/>
            <a:ext cx="683173" cy="472965"/>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1739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838200" y="1468230"/>
            <a:ext cx="4540469" cy="461862"/>
          </a:xfrm>
          <a:solidFill>
            <a:schemeClr val="bg1"/>
          </a:solidFill>
        </p:spPr>
        <p:txBody>
          <a:bodyPr anchor="ctr">
            <a:normAutofit fontScale="90000"/>
          </a:bodyPr>
          <a:lstStyle/>
          <a:p>
            <a:r>
              <a:rPr lang="en-US" sz="1600" b="1" i="1" cap="none" dirty="0"/>
              <a:t>Negative Correlation </a:t>
            </a:r>
            <a:r>
              <a:rPr lang="en-US" sz="1600" cap="none" dirty="0"/>
              <a:t>Exists Between Total Rainfall And Mean Daily Sunshine Hours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16</a:t>
            </a:fld>
            <a:endParaRPr lang="en-US"/>
          </a:p>
        </p:txBody>
      </p:sp>
      <p:sp>
        <p:nvSpPr>
          <p:cNvPr id="7" name="Title 1">
            <a:extLst>
              <a:ext uri="{FF2B5EF4-FFF2-40B4-BE49-F238E27FC236}">
                <a16:creationId xmlns:a16="http://schemas.microsoft.com/office/drawing/2014/main" id="{84BE2C23-E205-6D6E-CF94-8AFEF689E1BE}"/>
              </a:ext>
            </a:extLst>
          </p:cNvPr>
          <p:cNvSpPr txBox="1">
            <a:spLocks/>
          </p:cNvSpPr>
          <p:nvPr/>
        </p:nvSpPr>
        <p:spPr>
          <a:xfrm>
            <a:off x="6720077" y="1434498"/>
            <a:ext cx="4447740" cy="640272"/>
          </a:xfrm>
          <a:prstGeom prst="rect">
            <a:avLst/>
          </a:prstGeom>
          <a:solidFill>
            <a:schemeClr val="bg1"/>
          </a:solidFill>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400" cap="none" dirty="0"/>
              <a:t>Correspondingly, </a:t>
            </a:r>
            <a:r>
              <a:rPr lang="en-US" sz="1400" b="1" i="1" cap="none" dirty="0"/>
              <a:t>Positive Correlation</a:t>
            </a:r>
            <a:r>
              <a:rPr lang="en-US" sz="1400" i="1" cap="none" dirty="0"/>
              <a:t> </a:t>
            </a:r>
            <a:r>
              <a:rPr lang="en-US" sz="1400" cap="none" dirty="0"/>
              <a:t>Exists Between Total Rainfall And Mean Daily Sunshine Hours</a:t>
            </a:r>
          </a:p>
        </p:txBody>
      </p:sp>
      <p:pic>
        <p:nvPicPr>
          <p:cNvPr id="14" name="Picture 13">
            <a:extLst>
              <a:ext uri="{FF2B5EF4-FFF2-40B4-BE49-F238E27FC236}">
                <a16:creationId xmlns:a16="http://schemas.microsoft.com/office/drawing/2014/main" id="{19EC877E-481B-1130-D1D4-1B6E30DFA414}"/>
              </a:ext>
            </a:extLst>
          </p:cNvPr>
          <p:cNvPicPr>
            <a:picLocks noChangeAspect="1"/>
          </p:cNvPicPr>
          <p:nvPr/>
        </p:nvPicPr>
        <p:blipFill>
          <a:blip r:embed="rId3"/>
          <a:stretch>
            <a:fillRect/>
          </a:stretch>
        </p:blipFill>
        <p:spPr>
          <a:xfrm>
            <a:off x="6958388" y="2115987"/>
            <a:ext cx="4395412" cy="4294280"/>
          </a:xfrm>
          <a:prstGeom prst="rect">
            <a:avLst/>
          </a:prstGeom>
        </p:spPr>
      </p:pic>
      <p:pic>
        <p:nvPicPr>
          <p:cNvPr id="4" name="Picture 3">
            <a:extLst>
              <a:ext uri="{FF2B5EF4-FFF2-40B4-BE49-F238E27FC236}">
                <a16:creationId xmlns:a16="http://schemas.microsoft.com/office/drawing/2014/main" id="{3CAAA0B6-4DBC-4444-EF0D-897D3465A9B5}"/>
              </a:ext>
            </a:extLst>
          </p:cNvPr>
          <p:cNvPicPr>
            <a:picLocks noChangeAspect="1"/>
          </p:cNvPicPr>
          <p:nvPr/>
        </p:nvPicPr>
        <p:blipFill>
          <a:blip r:embed="rId4"/>
          <a:stretch>
            <a:fillRect/>
          </a:stretch>
        </p:blipFill>
        <p:spPr>
          <a:xfrm>
            <a:off x="1024183" y="2009494"/>
            <a:ext cx="4540469" cy="4507267"/>
          </a:xfrm>
          <a:prstGeom prst="rect">
            <a:avLst/>
          </a:prstGeom>
        </p:spPr>
      </p:pic>
      <p:sp>
        <p:nvSpPr>
          <p:cNvPr id="5" name="Title 1">
            <a:extLst>
              <a:ext uri="{FF2B5EF4-FFF2-40B4-BE49-F238E27FC236}">
                <a16:creationId xmlns:a16="http://schemas.microsoft.com/office/drawing/2014/main" id="{6C5EF585-0A93-56AC-924F-869ABC2B5CAB}"/>
              </a:ext>
            </a:extLst>
          </p:cNvPr>
          <p:cNvSpPr txBox="1">
            <a:spLocks/>
          </p:cNvSpPr>
          <p:nvPr/>
        </p:nvSpPr>
        <p:spPr>
          <a:xfrm>
            <a:off x="461433" y="0"/>
            <a:ext cx="11269133" cy="132556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SG" dirty="0"/>
              <a:t>WE CAN USE MAIN DAILY SUNSHINE HOURS TO PREDICT NO. OF VISITORS TO THE ZOO TOO</a:t>
            </a:r>
          </a:p>
        </p:txBody>
      </p:sp>
    </p:spTree>
    <p:extLst>
      <p:ext uri="{BB962C8B-B14F-4D97-AF65-F5344CB8AC3E}">
        <p14:creationId xmlns:p14="http://schemas.microsoft.com/office/powerpoint/2010/main" val="212117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limitations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3947901" y="2161488"/>
            <a:ext cx="4905172" cy="933610"/>
          </a:xfrm>
        </p:spPr>
        <p:txBody>
          <a:bodyPr vert="horz" lIns="91440" tIns="45720" rIns="91440" bIns="45720" rtlCol="0" anchor="t">
            <a:normAutofit/>
          </a:bodyPr>
          <a:lstStyle/>
          <a:p>
            <a:r>
              <a:rPr lang="en-US" dirty="0"/>
              <a:t>1. BLACK SWAN EVENTS: COVID</a:t>
            </a:r>
          </a:p>
          <a:p>
            <a:endParaRPr lang="en-US" sz="16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4019877" y="3946058"/>
            <a:ext cx="4833196" cy="665852"/>
          </a:xfrm>
        </p:spPr>
        <p:txBody>
          <a:bodyPr>
            <a:normAutofit/>
          </a:bodyPr>
          <a:lstStyle/>
          <a:p>
            <a:r>
              <a:rPr lang="en-US" dirty="0"/>
              <a:t>2. MARKETING EFFORTS &amp; CAMPAIGNS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4" name="Text Placeholder 7">
            <a:extLst>
              <a:ext uri="{FF2B5EF4-FFF2-40B4-BE49-F238E27FC236}">
                <a16:creationId xmlns:a16="http://schemas.microsoft.com/office/drawing/2014/main" id="{559A4CC4-EA84-0952-D5A2-C45C9AFC534B}"/>
              </a:ext>
            </a:extLst>
          </p:cNvPr>
          <p:cNvSpPr txBox="1">
            <a:spLocks/>
          </p:cNvSpPr>
          <p:nvPr/>
        </p:nvSpPr>
        <p:spPr>
          <a:xfrm>
            <a:off x="4384972" y="2553245"/>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Covid-19</a:t>
            </a:r>
            <a:r>
              <a:rPr lang="en-US" dirty="0"/>
              <a:t> resulted in a closure of tourist attractions across Singapore, slow economic recovery and limited global travel. Might have long term effects too.</a:t>
            </a:r>
          </a:p>
        </p:txBody>
      </p:sp>
      <p:sp>
        <p:nvSpPr>
          <p:cNvPr id="6" name="Text Placeholder 7">
            <a:extLst>
              <a:ext uri="{FF2B5EF4-FFF2-40B4-BE49-F238E27FC236}">
                <a16:creationId xmlns:a16="http://schemas.microsoft.com/office/drawing/2014/main" id="{82BDE0DC-A259-A739-9515-5F5AE53D9E4F}"/>
              </a:ext>
            </a:extLst>
          </p:cNvPr>
          <p:cNvSpPr txBox="1">
            <a:spLocks/>
          </p:cNvSpPr>
          <p:nvPr/>
        </p:nvSpPr>
        <p:spPr>
          <a:xfrm>
            <a:off x="4384972" y="4671003"/>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Successful marketing efforts might have the potential to influence visitors’ arrivals despite bad weather. Not accounted for in data.</a:t>
            </a:r>
          </a:p>
        </p:txBody>
      </p:sp>
    </p:spTree>
    <p:extLst>
      <p:ext uri="{BB962C8B-B14F-4D97-AF65-F5344CB8AC3E}">
        <p14:creationId xmlns:p14="http://schemas.microsoft.com/office/powerpoint/2010/main" val="159392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D84FE-7D79-6315-9DFF-14D4B17C4BBF}"/>
              </a:ext>
            </a:extLst>
          </p:cNvPr>
          <p:cNvSpPr>
            <a:spLocks noGrp="1"/>
          </p:cNvSpPr>
          <p:nvPr>
            <p:ph type="title"/>
          </p:nvPr>
        </p:nvSpPr>
        <p:spPr>
          <a:xfrm>
            <a:off x="1508760" y="4156405"/>
            <a:ext cx="3139440" cy="1325563"/>
          </a:xfrm>
        </p:spPr>
        <p:txBody>
          <a:bodyPr/>
          <a:lstStyle/>
          <a:p>
            <a:r>
              <a:rPr lang="en-US" dirty="0"/>
              <a:t>CONCLUSION</a:t>
            </a:r>
          </a:p>
        </p:txBody>
      </p:sp>
      <p:sp>
        <p:nvSpPr>
          <p:cNvPr id="20" name="Text Placeholder 2">
            <a:extLst>
              <a:ext uri="{FF2B5EF4-FFF2-40B4-BE49-F238E27FC236}">
                <a16:creationId xmlns:a16="http://schemas.microsoft.com/office/drawing/2014/main" id="{924FE5BC-1E85-FC11-F32A-4776DC0E4DF6}"/>
              </a:ext>
            </a:extLst>
          </p:cNvPr>
          <p:cNvSpPr>
            <a:spLocks noGrp="1"/>
          </p:cNvSpPr>
          <p:nvPr>
            <p:ph type="body" sz="quarter" idx="13"/>
          </p:nvPr>
        </p:nvSpPr>
        <p:spPr>
          <a:xfrm>
            <a:off x="5940699" y="2640189"/>
            <a:ext cx="5765525" cy="770372"/>
          </a:xfrm>
        </p:spPr>
        <p:txBody>
          <a:bodyPr>
            <a:normAutofit fontScale="92500"/>
          </a:bodyPr>
          <a:lstStyle/>
          <a:p>
            <a:r>
              <a:rPr lang="en-US" b="1" dirty="0"/>
              <a:t>1. NEGATIVE CORRELATION BETWEEN TOTAL RAINFALL AND VISITORS TO THE ZOO</a:t>
            </a:r>
          </a:p>
        </p:txBody>
      </p:sp>
      <p:sp>
        <p:nvSpPr>
          <p:cNvPr id="28" name="Text Placeholder 6">
            <a:extLst>
              <a:ext uri="{FF2B5EF4-FFF2-40B4-BE49-F238E27FC236}">
                <a16:creationId xmlns:a16="http://schemas.microsoft.com/office/drawing/2014/main" id="{9EC5D0FF-0386-61DA-1D0F-B0A54EC4727F}"/>
              </a:ext>
            </a:extLst>
          </p:cNvPr>
          <p:cNvSpPr>
            <a:spLocks noGrp="1"/>
          </p:cNvSpPr>
          <p:nvPr>
            <p:ph type="body" sz="quarter" idx="25"/>
          </p:nvPr>
        </p:nvSpPr>
        <p:spPr>
          <a:xfrm>
            <a:off x="5940699" y="3726410"/>
            <a:ext cx="5523512" cy="709764"/>
          </a:xfrm>
        </p:spPr>
        <p:txBody>
          <a:bodyPr>
            <a:normAutofit/>
          </a:bodyPr>
          <a:lstStyle/>
          <a:p>
            <a:r>
              <a:rPr lang="en-US" b="1" dirty="0"/>
              <a:t>2. HOLIDAY MONTHS HAS AN IMPACT ON VISITORS TO THE ZOO</a:t>
            </a:r>
          </a:p>
        </p:txBody>
      </p:sp>
      <p:sp>
        <p:nvSpPr>
          <p:cNvPr id="32" name="Text Placeholder 8">
            <a:extLst>
              <a:ext uri="{FF2B5EF4-FFF2-40B4-BE49-F238E27FC236}">
                <a16:creationId xmlns:a16="http://schemas.microsoft.com/office/drawing/2014/main" id="{FFC59677-D19D-850C-7299-F0388AA2E99C}"/>
              </a:ext>
            </a:extLst>
          </p:cNvPr>
          <p:cNvSpPr>
            <a:spLocks noGrp="1"/>
          </p:cNvSpPr>
          <p:nvPr>
            <p:ph type="body" sz="quarter" idx="27"/>
          </p:nvPr>
        </p:nvSpPr>
        <p:spPr>
          <a:xfrm>
            <a:off x="5940699" y="4751725"/>
            <a:ext cx="5433204" cy="365125"/>
          </a:xfrm>
        </p:spPr>
        <p:txBody>
          <a:bodyPr>
            <a:noAutofit/>
          </a:bodyPr>
          <a:lstStyle/>
          <a:p>
            <a:r>
              <a:rPr lang="en-US" b="1" dirty="0"/>
              <a:t>3. POSITIVE CORRELATION BETWEEN SUNSHINE HOURS AND VISITORS TO THE ZOO</a:t>
            </a:r>
          </a:p>
          <a:p>
            <a:endParaRPr lang="en-US" b="1" dirty="0"/>
          </a:p>
        </p:txBody>
      </p:sp>
      <p:sp>
        <p:nvSpPr>
          <p:cNvPr id="3" name="TextBox 2">
            <a:extLst>
              <a:ext uri="{FF2B5EF4-FFF2-40B4-BE49-F238E27FC236}">
                <a16:creationId xmlns:a16="http://schemas.microsoft.com/office/drawing/2014/main" id="{885B8887-0C2D-C839-852F-4375517B3313}"/>
              </a:ext>
            </a:extLst>
          </p:cNvPr>
          <p:cNvSpPr txBox="1"/>
          <p:nvPr/>
        </p:nvSpPr>
        <p:spPr>
          <a:xfrm>
            <a:off x="30480" y="6524418"/>
            <a:ext cx="6096000" cy="230832"/>
          </a:xfrm>
          <a:prstGeom prst="rect">
            <a:avLst/>
          </a:prstGeom>
          <a:noFill/>
        </p:spPr>
        <p:txBody>
          <a:bodyPr wrap="square">
            <a:spAutoFit/>
          </a:bodyPr>
          <a:lstStyle/>
          <a:p>
            <a:r>
              <a:rPr lang="en-US" sz="900" b="0" i="0" u="sng" dirty="0">
                <a:effectLst/>
                <a:latin typeface="Roboto" panose="02000000000000000000" pitchFamily="2" charset="0"/>
                <a:hlinkClick r:id="rId3"/>
              </a:rPr>
              <a:t>*Trend of number of tourists across months from STB</a:t>
            </a:r>
            <a:endParaRPr lang="en-SG" sz="900" dirty="0"/>
          </a:p>
        </p:txBody>
      </p:sp>
    </p:spTree>
    <p:extLst>
      <p:ext uri="{BB962C8B-B14F-4D97-AF65-F5344CB8AC3E}">
        <p14:creationId xmlns:p14="http://schemas.microsoft.com/office/powerpoint/2010/main" val="82888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E1264247-564C-3E74-3714-5CF9AF1FF0D8}"/>
              </a:ext>
            </a:extLst>
          </p:cNvPr>
          <p:cNvSpPr>
            <a:spLocks noGrp="1"/>
          </p:cNvSpPr>
          <p:nvPr>
            <p:ph type="title"/>
          </p:nvPr>
        </p:nvSpPr>
        <p:spPr/>
        <p:txBody>
          <a:bodyPr/>
          <a:lstStyle/>
          <a:p>
            <a:r>
              <a:rPr lang="en-SG" dirty="0"/>
              <a:t>RECOMMENDATIONS</a:t>
            </a:r>
          </a:p>
        </p:txBody>
      </p:sp>
      <p:sp>
        <p:nvSpPr>
          <p:cNvPr id="26" name="Text Placeholder 25">
            <a:extLst>
              <a:ext uri="{FF2B5EF4-FFF2-40B4-BE49-F238E27FC236}">
                <a16:creationId xmlns:a16="http://schemas.microsoft.com/office/drawing/2014/main" id="{1D729CC7-FDCD-5716-3B5E-FA76BE217F0A}"/>
              </a:ext>
            </a:extLst>
          </p:cNvPr>
          <p:cNvSpPr>
            <a:spLocks noGrp="1"/>
          </p:cNvSpPr>
          <p:nvPr>
            <p:ph type="body" idx="1"/>
          </p:nvPr>
        </p:nvSpPr>
        <p:spPr>
          <a:xfrm>
            <a:off x="2985739" y="1953024"/>
            <a:ext cx="5779120" cy="823912"/>
          </a:xfrm>
        </p:spPr>
        <p:txBody>
          <a:bodyPr/>
          <a:lstStyle/>
          <a:p>
            <a:r>
              <a:rPr lang="en-SG" dirty="0">
                <a:latin typeface="+mn-lt"/>
              </a:rPr>
              <a:t>1. </a:t>
            </a:r>
            <a:r>
              <a:rPr lang="en-US" i="0" dirty="0">
                <a:effectLst/>
                <a:latin typeface="+mn-lt"/>
              </a:rPr>
              <a:t>Focus on </a:t>
            </a:r>
            <a:r>
              <a:rPr lang="en-US" i="0" dirty="0" err="1">
                <a:effectLst/>
                <a:latin typeface="+mn-lt"/>
              </a:rPr>
              <a:t>optimising</a:t>
            </a:r>
            <a:r>
              <a:rPr lang="en-US" i="0" dirty="0">
                <a:effectLst/>
                <a:latin typeface="+mn-lt"/>
              </a:rPr>
              <a:t> Manpower at Zoo</a:t>
            </a:r>
            <a:endParaRPr lang="en-SG" dirty="0">
              <a:latin typeface="+mn-lt"/>
            </a:endParaRPr>
          </a:p>
        </p:txBody>
      </p:sp>
      <p:sp>
        <p:nvSpPr>
          <p:cNvPr id="28" name="Text Placeholder 27">
            <a:extLst>
              <a:ext uri="{FF2B5EF4-FFF2-40B4-BE49-F238E27FC236}">
                <a16:creationId xmlns:a16="http://schemas.microsoft.com/office/drawing/2014/main" id="{7E23C5F6-EC61-28A6-0FD9-0B5FD2183C20}"/>
              </a:ext>
            </a:extLst>
          </p:cNvPr>
          <p:cNvSpPr>
            <a:spLocks noGrp="1"/>
          </p:cNvSpPr>
          <p:nvPr>
            <p:ph type="body" sz="quarter" idx="3"/>
          </p:nvPr>
        </p:nvSpPr>
        <p:spPr>
          <a:xfrm>
            <a:off x="2993173" y="2919552"/>
            <a:ext cx="7425783" cy="354778"/>
          </a:xfrm>
        </p:spPr>
        <p:txBody>
          <a:bodyPr/>
          <a:lstStyle/>
          <a:p>
            <a:r>
              <a:rPr lang="en-SG" dirty="0"/>
              <a:t>2. </a:t>
            </a:r>
            <a:r>
              <a:rPr lang="en-US" dirty="0"/>
              <a:t>Adjust Staffing during months with higher rainfall </a:t>
            </a:r>
            <a:endParaRPr lang="en-SG" dirty="0"/>
          </a:p>
        </p:txBody>
      </p:sp>
      <p:sp>
        <p:nvSpPr>
          <p:cNvPr id="11" name="Date Placeholder 10">
            <a:extLst>
              <a:ext uri="{FF2B5EF4-FFF2-40B4-BE49-F238E27FC236}">
                <a16:creationId xmlns:a16="http://schemas.microsoft.com/office/drawing/2014/main" id="{83CE4FB0-5CC9-929C-ACD6-CDA54B5F9AAD}"/>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D18A690D-9D06-6975-13AB-3CC2F17D6146}"/>
              </a:ext>
            </a:extLst>
          </p:cNvPr>
          <p:cNvSpPr>
            <a:spLocks noGrp="1"/>
          </p:cNvSpPr>
          <p:nvPr>
            <p:ph type="ftr" sz="quarter" idx="1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DE37F90A-A1BD-68C2-5BFC-FE3C31A77E3E}"/>
              </a:ext>
            </a:extLst>
          </p:cNvPr>
          <p:cNvSpPr>
            <a:spLocks noGrp="1"/>
          </p:cNvSpPr>
          <p:nvPr>
            <p:ph type="sldNum" sz="quarter" idx="12"/>
          </p:nvPr>
        </p:nvSpPr>
        <p:spPr/>
        <p:txBody>
          <a:bodyPr/>
          <a:lstStyle/>
          <a:p>
            <a:fld id="{B5CEABB6-07DC-46E8-9B57-56EC44A396E5}" type="slidenum">
              <a:rPr lang="en-US" smtClean="0"/>
              <a:t>19</a:t>
            </a:fld>
            <a:endParaRPr lang="en-US" dirty="0"/>
          </a:p>
        </p:txBody>
      </p:sp>
      <p:sp>
        <p:nvSpPr>
          <p:cNvPr id="32" name="Text Placeholder 27">
            <a:extLst>
              <a:ext uri="{FF2B5EF4-FFF2-40B4-BE49-F238E27FC236}">
                <a16:creationId xmlns:a16="http://schemas.microsoft.com/office/drawing/2014/main" id="{BBB235E2-D520-FFD8-E010-E906B2CC38A1}"/>
              </a:ext>
            </a:extLst>
          </p:cNvPr>
          <p:cNvSpPr txBox="1">
            <a:spLocks/>
          </p:cNvSpPr>
          <p:nvPr/>
        </p:nvSpPr>
        <p:spPr>
          <a:xfrm>
            <a:off x="2985739" y="2934838"/>
            <a:ext cx="7425783"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3. Reduce Outdoor Shows during Wet Months</a:t>
            </a:r>
          </a:p>
        </p:txBody>
      </p:sp>
      <p:sp>
        <p:nvSpPr>
          <p:cNvPr id="33" name="Text Placeholder 27">
            <a:extLst>
              <a:ext uri="{FF2B5EF4-FFF2-40B4-BE49-F238E27FC236}">
                <a16:creationId xmlns:a16="http://schemas.microsoft.com/office/drawing/2014/main" id="{0F38B13B-B76F-E8BF-FAB6-FA0AA96E0A6B}"/>
              </a:ext>
            </a:extLst>
          </p:cNvPr>
          <p:cNvSpPr txBox="1">
            <a:spLocks/>
          </p:cNvSpPr>
          <p:nvPr/>
        </p:nvSpPr>
        <p:spPr>
          <a:xfrm>
            <a:off x="2993173" y="3419258"/>
            <a:ext cx="7425783"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4. Leverage Technology to Supplement Staff</a:t>
            </a:r>
          </a:p>
        </p:txBody>
      </p:sp>
      <p:sp>
        <p:nvSpPr>
          <p:cNvPr id="34" name="Text Placeholder 27">
            <a:extLst>
              <a:ext uri="{FF2B5EF4-FFF2-40B4-BE49-F238E27FC236}">
                <a16:creationId xmlns:a16="http://schemas.microsoft.com/office/drawing/2014/main" id="{B2AC1C36-2D58-8525-FF9F-FBCAFF5D6D85}"/>
              </a:ext>
            </a:extLst>
          </p:cNvPr>
          <p:cNvSpPr txBox="1">
            <a:spLocks/>
          </p:cNvSpPr>
          <p:nvPr/>
        </p:nvSpPr>
        <p:spPr>
          <a:xfrm>
            <a:off x="2985738" y="3918964"/>
            <a:ext cx="7425783"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5. Extend the study to other outdoor attractions</a:t>
            </a:r>
          </a:p>
        </p:txBody>
      </p:sp>
    </p:spTree>
    <p:extLst>
      <p:ext uri="{BB962C8B-B14F-4D97-AF65-F5344CB8AC3E}">
        <p14:creationId xmlns:p14="http://schemas.microsoft.com/office/powerpoint/2010/main" val="29146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contents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1. problem statement</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3. EDA</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5. recommendations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a:t>
            </a:fld>
            <a:endParaRPr lang="en-US" dirty="0"/>
          </a:p>
        </p:txBody>
      </p:sp>
      <p:sp>
        <p:nvSpPr>
          <p:cNvPr id="11" name="Text Placeholder 5">
            <a:extLst>
              <a:ext uri="{FF2B5EF4-FFF2-40B4-BE49-F238E27FC236}">
                <a16:creationId xmlns:a16="http://schemas.microsoft.com/office/drawing/2014/main" id="{C14FD000-403B-41D4-714B-AAC85887A63B}"/>
              </a:ext>
            </a:extLst>
          </p:cNvPr>
          <p:cNvSpPr txBox="1">
            <a:spLocks/>
          </p:cNvSpPr>
          <p:nvPr/>
        </p:nvSpPr>
        <p:spPr>
          <a:xfrm>
            <a:off x="5918936" y="3019413"/>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noProof="1"/>
              <a:t>2. Data introduction &amp; cleaning</a:t>
            </a:r>
          </a:p>
        </p:txBody>
      </p:sp>
      <p:sp>
        <p:nvSpPr>
          <p:cNvPr id="12" name="Text Placeholder 9">
            <a:extLst>
              <a:ext uri="{FF2B5EF4-FFF2-40B4-BE49-F238E27FC236}">
                <a16:creationId xmlns:a16="http://schemas.microsoft.com/office/drawing/2014/main" id="{DAB728B2-B465-007F-CA3F-D8D26E65AF4F}"/>
              </a:ext>
            </a:extLst>
          </p:cNvPr>
          <p:cNvSpPr txBox="1">
            <a:spLocks/>
          </p:cNvSpPr>
          <p:nvPr/>
        </p:nvSpPr>
        <p:spPr>
          <a:xfrm>
            <a:off x="5918936" y="411920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noProof="1"/>
              <a:t>4. CONCLUSION</a:t>
            </a:r>
          </a:p>
        </p:txBody>
      </p:sp>
    </p:spTree>
    <p:extLst>
      <p:ext uri="{BB962C8B-B14F-4D97-AF65-F5344CB8AC3E}">
        <p14:creationId xmlns:p14="http://schemas.microsoft.com/office/powerpoint/2010/main" val="206939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Tiffany Tan</a:t>
            </a:r>
          </a:p>
          <a:p>
            <a:r>
              <a:rPr lang="en-US" dirty="0"/>
              <a:t>97251564</a:t>
            </a:r>
          </a:p>
          <a:p>
            <a:r>
              <a:rPr lang="en-US" dirty="0">
                <a:hlinkClick r:id="rId2"/>
              </a:rPr>
              <a:t>tiffany@dsif-consult.com</a:t>
            </a:r>
            <a:endParaRPr lang="en-US" dirty="0"/>
          </a:p>
          <a:p>
            <a:r>
              <a:rPr lang="en-US" dirty="0"/>
              <a:t>www.dsif-consult.com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INTRODUCTION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Autofit/>
          </a:bodyPr>
          <a:lstStyle/>
          <a:p>
            <a:r>
              <a:rPr lang="en-US" sz="2000" dirty="0"/>
              <a:t>INCREASE IN INCOME DEFICIT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982493" y="2557463"/>
            <a:ext cx="1873645" cy="514350"/>
          </a:xfrm>
        </p:spPr>
        <p:txBody>
          <a:bodyPr/>
          <a:lstStyle/>
          <a:p>
            <a:r>
              <a:rPr lang="en-US" sz="2000" dirty="0"/>
              <a:t>MANPOWER EXPENSES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588919" y="3633788"/>
            <a:ext cx="1873646" cy="514350"/>
          </a:xfrm>
        </p:spPr>
        <p:txBody>
          <a:bodyPr/>
          <a:lstStyle/>
          <a:p>
            <a:r>
              <a:rPr lang="en-US" sz="2000" dirty="0"/>
              <a:t>SCOPE of project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sz="2000" dirty="0"/>
              <a:t>GOAL</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391025" y="1458002"/>
            <a:ext cx="5909113" cy="755748"/>
          </a:xfrm>
        </p:spPr>
        <p:txBody>
          <a:bodyPr>
            <a:normAutofit/>
          </a:bodyPr>
          <a:lstStyle/>
          <a:p>
            <a:r>
              <a:rPr lang="en-US" sz="1700" dirty="0"/>
              <a:t>Singapore Tourism Board (STB) has been facing a YoY increase in deficit, from $</a:t>
            </a:r>
            <a:r>
              <a:rPr lang="en-US" sz="1700" b="1" dirty="0"/>
              <a:t>7MM in 2021 to $51MM in 2022</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2" y="2564675"/>
            <a:ext cx="5539095" cy="585788"/>
          </a:xfrm>
        </p:spPr>
        <p:txBody>
          <a:bodyPr>
            <a:normAutofit lnSpcReduction="10000"/>
          </a:bodyPr>
          <a:lstStyle/>
          <a:p>
            <a:r>
              <a:rPr lang="en-US" sz="1700" dirty="0"/>
              <a:t>Of the $51MM, $</a:t>
            </a:r>
            <a:r>
              <a:rPr lang="en-US" sz="1700" b="1" dirty="0"/>
              <a:t>6.8MM is due to increase in Expenditure on Manpower</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29158" y="3633788"/>
            <a:ext cx="5539095" cy="1010842"/>
          </a:xfrm>
        </p:spPr>
        <p:txBody>
          <a:bodyPr>
            <a:noAutofit/>
          </a:bodyPr>
          <a:lstStyle/>
          <a:p>
            <a:r>
              <a:rPr lang="en-US" sz="1700" dirty="0"/>
              <a:t>STB has identified the </a:t>
            </a:r>
            <a:r>
              <a:rPr lang="en-US" sz="1700" b="1" dirty="0"/>
              <a:t>Zoo</a:t>
            </a:r>
            <a:r>
              <a:rPr lang="en-US" sz="1700" dirty="0"/>
              <a:t> and </a:t>
            </a:r>
            <a:r>
              <a:rPr lang="en-US" sz="1700" b="1" dirty="0"/>
              <a:t>Science Centre </a:t>
            </a:r>
            <a:r>
              <a:rPr lang="en-US" sz="1700" dirty="0"/>
              <a:t>to have particularly high manpower expenses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61136" y="4680614"/>
            <a:ext cx="5539095" cy="1352634"/>
          </a:xfrm>
        </p:spPr>
        <p:txBody>
          <a:bodyPr>
            <a:normAutofit/>
          </a:bodyPr>
          <a:lstStyle/>
          <a:p>
            <a:r>
              <a:rPr lang="en-US" sz="1700" dirty="0"/>
              <a:t>Study if there is a correlation between </a:t>
            </a:r>
            <a:r>
              <a:rPr lang="en-US" sz="1700" b="1" dirty="0"/>
              <a:t>weather data </a:t>
            </a:r>
            <a:r>
              <a:rPr lang="en-US" sz="1700" dirty="0"/>
              <a:t>and </a:t>
            </a:r>
            <a:r>
              <a:rPr lang="en-US" sz="1700" b="1" dirty="0"/>
              <a:t>number of visitors </a:t>
            </a:r>
            <a:r>
              <a:rPr lang="en-US" sz="1700" dirty="0"/>
              <a:t>to these attractions to</a:t>
            </a:r>
            <a:r>
              <a:rPr lang="en-US" sz="1700" b="1" dirty="0"/>
              <a:t> adjust number of staff on shift</a:t>
            </a:r>
            <a:r>
              <a:rPr lang="en-US" sz="1700" dirty="0"/>
              <a:t>, while maintaining ratio of visitors to staff for customer service quality</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8A7D-2B10-FB96-D435-83AF6D02E8C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72B53197-DB69-56C0-B1D4-CF3CFD315925}"/>
              </a:ext>
            </a:extLst>
          </p:cNvPr>
          <p:cNvSpPr>
            <a:spLocks noGrp="1"/>
          </p:cNvSpPr>
          <p:nvPr>
            <p:ph type="body" sz="quarter" idx="13"/>
          </p:nvPr>
        </p:nvSpPr>
        <p:spPr/>
        <p:txBody>
          <a:bodyPr>
            <a:normAutofit lnSpcReduction="10000"/>
          </a:bodyPr>
          <a:lstStyle/>
          <a:p>
            <a:endParaRPr lang="en-SG"/>
          </a:p>
        </p:txBody>
      </p:sp>
      <p:sp>
        <p:nvSpPr>
          <p:cNvPr id="4" name="Text Placeholder 3">
            <a:extLst>
              <a:ext uri="{FF2B5EF4-FFF2-40B4-BE49-F238E27FC236}">
                <a16:creationId xmlns:a16="http://schemas.microsoft.com/office/drawing/2014/main" id="{B389C0B4-1882-C45A-5699-97746B69FFEC}"/>
              </a:ext>
            </a:extLst>
          </p:cNvPr>
          <p:cNvSpPr>
            <a:spLocks noGrp="1"/>
          </p:cNvSpPr>
          <p:nvPr>
            <p:ph type="body" sz="quarter" idx="15"/>
          </p:nvPr>
        </p:nvSpPr>
        <p:spPr/>
        <p:txBody>
          <a:bodyPr/>
          <a:lstStyle/>
          <a:p>
            <a:endParaRPr lang="en-SG"/>
          </a:p>
        </p:txBody>
      </p:sp>
      <p:sp>
        <p:nvSpPr>
          <p:cNvPr id="5" name="Text Placeholder 4">
            <a:extLst>
              <a:ext uri="{FF2B5EF4-FFF2-40B4-BE49-F238E27FC236}">
                <a16:creationId xmlns:a16="http://schemas.microsoft.com/office/drawing/2014/main" id="{B86DF8C3-6014-82CC-CBA7-E6DFACCC9D77}"/>
              </a:ext>
            </a:extLst>
          </p:cNvPr>
          <p:cNvSpPr>
            <a:spLocks noGrp="1"/>
          </p:cNvSpPr>
          <p:nvPr>
            <p:ph type="body" sz="quarter" idx="23"/>
          </p:nvPr>
        </p:nvSpPr>
        <p:spPr/>
        <p:txBody>
          <a:bodyPr>
            <a:normAutofit lnSpcReduction="10000"/>
          </a:bodyPr>
          <a:lstStyle/>
          <a:p>
            <a:endParaRPr lang="en-SG"/>
          </a:p>
        </p:txBody>
      </p:sp>
      <p:sp>
        <p:nvSpPr>
          <p:cNvPr id="6" name="Text Placeholder 5">
            <a:extLst>
              <a:ext uri="{FF2B5EF4-FFF2-40B4-BE49-F238E27FC236}">
                <a16:creationId xmlns:a16="http://schemas.microsoft.com/office/drawing/2014/main" id="{BD91D321-51A8-7DEC-757E-4AFB7839BE53}"/>
              </a:ext>
            </a:extLst>
          </p:cNvPr>
          <p:cNvSpPr>
            <a:spLocks noGrp="1"/>
          </p:cNvSpPr>
          <p:nvPr>
            <p:ph type="body" sz="quarter" idx="24"/>
          </p:nvPr>
        </p:nvSpPr>
        <p:spPr/>
        <p:txBody>
          <a:bodyPr/>
          <a:lstStyle/>
          <a:p>
            <a:endParaRPr lang="en-SG"/>
          </a:p>
        </p:txBody>
      </p:sp>
      <p:sp>
        <p:nvSpPr>
          <p:cNvPr id="7" name="Text Placeholder 6">
            <a:extLst>
              <a:ext uri="{FF2B5EF4-FFF2-40B4-BE49-F238E27FC236}">
                <a16:creationId xmlns:a16="http://schemas.microsoft.com/office/drawing/2014/main" id="{8491F78B-F3B2-0071-2453-424D708E527A}"/>
              </a:ext>
            </a:extLst>
          </p:cNvPr>
          <p:cNvSpPr>
            <a:spLocks noGrp="1"/>
          </p:cNvSpPr>
          <p:nvPr>
            <p:ph type="body" sz="quarter" idx="25"/>
          </p:nvPr>
        </p:nvSpPr>
        <p:spPr/>
        <p:txBody>
          <a:bodyPr>
            <a:normAutofit lnSpcReduction="10000"/>
          </a:bodyPr>
          <a:lstStyle/>
          <a:p>
            <a:endParaRPr lang="en-SG"/>
          </a:p>
        </p:txBody>
      </p:sp>
      <p:sp>
        <p:nvSpPr>
          <p:cNvPr id="8" name="Text Placeholder 7">
            <a:extLst>
              <a:ext uri="{FF2B5EF4-FFF2-40B4-BE49-F238E27FC236}">
                <a16:creationId xmlns:a16="http://schemas.microsoft.com/office/drawing/2014/main" id="{78980087-526F-B7D9-FE11-4145A0330BB2}"/>
              </a:ext>
            </a:extLst>
          </p:cNvPr>
          <p:cNvSpPr>
            <a:spLocks noGrp="1"/>
          </p:cNvSpPr>
          <p:nvPr>
            <p:ph type="body" sz="quarter" idx="26"/>
          </p:nvPr>
        </p:nvSpPr>
        <p:spPr/>
        <p:txBody>
          <a:bodyPr/>
          <a:lstStyle/>
          <a:p>
            <a:endParaRPr lang="en-SG"/>
          </a:p>
        </p:txBody>
      </p:sp>
      <p:sp>
        <p:nvSpPr>
          <p:cNvPr id="9" name="Text Placeholder 8">
            <a:extLst>
              <a:ext uri="{FF2B5EF4-FFF2-40B4-BE49-F238E27FC236}">
                <a16:creationId xmlns:a16="http://schemas.microsoft.com/office/drawing/2014/main" id="{C3A72998-AEEC-D8F7-16F3-654F76637AB5}"/>
              </a:ext>
            </a:extLst>
          </p:cNvPr>
          <p:cNvSpPr>
            <a:spLocks noGrp="1"/>
          </p:cNvSpPr>
          <p:nvPr>
            <p:ph type="body" sz="quarter" idx="27"/>
          </p:nvPr>
        </p:nvSpPr>
        <p:spPr/>
        <p:txBody>
          <a:bodyPr>
            <a:normAutofit lnSpcReduction="10000"/>
          </a:bodyPr>
          <a:lstStyle/>
          <a:p>
            <a:endParaRPr lang="en-SG"/>
          </a:p>
        </p:txBody>
      </p:sp>
      <p:sp>
        <p:nvSpPr>
          <p:cNvPr id="10" name="Text Placeholder 9">
            <a:extLst>
              <a:ext uri="{FF2B5EF4-FFF2-40B4-BE49-F238E27FC236}">
                <a16:creationId xmlns:a16="http://schemas.microsoft.com/office/drawing/2014/main" id="{B0BE7C46-80A9-9935-3B2D-F05E622A05CA}"/>
              </a:ext>
            </a:extLst>
          </p:cNvPr>
          <p:cNvSpPr>
            <a:spLocks noGrp="1"/>
          </p:cNvSpPr>
          <p:nvPr>
            <p:ph type="body" sz="quarter" idx="28"/>
          </p:nvPr>
        </p:nvSpPr>
        <p:spPr/>
        <p:txBody>
          <a:bodyPr/>
          <a:lstStyle/>
          <a:p>
            <a:endParaRPr lang="en-SG"/>
          </a:p>
        </p:txBody>
      </p:sp>
      <p:sp>
        <p:nvSpPr>
          <p:cNvPr id="11" name="Date Placeholder 10">
            <a:extLst>
              <a:ext uri="{FF2B5EF4-FFF2-40B4-BE49-F238E27FC236}">
                <a16:creationId xmlns:a16="http://schemas.microsoft.com/office/drawing/2014/main" id="{C1C8FAAA-D64E-2D1F-F314-E7A28467EF1A}"/>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49465761-3345-2F1F-A1D6-ADC1C6FF4AD3}"/>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C983D7A-CB3D-141A-D492-6400B6107DCE}"/>
              </a:ext>
            </a:extLst>
          </p:cNvPr>
          <p:cNvSpPr>
            <a:spLocks noGrp="1"/>
          </p:cNvSpPr>
          <p:nvPr>
            <p:ph type="sldNum" sz="quarter" idx="22"/>
          </p:nvPr>
        </p:nvSpPr>
        <p:spPr/>
        <p:txBody>
          <a:bodyPr/>
          <a:lstStyle/>
          <a:p>
            <a:fld id="{B5CEABB6-07DC-46E8-9B57-56EC44A396E5}" type="slidenum">
              <a:rPr lang="en-US" smtClean="0"/>
              <a:pPr/>
              <a:t>4</a:t>
            </a:fld>
            <a:endParaRPr lang="en-US" dirty="0"/>
          </a:p>
        </p:txBody>
      </p:sp>
      <p:pic>
        <p:nvPicPr>
          <p:cNvPr id="15" name="Picture 14">
            <a:extLst>
              <a:ext uri="{FF2B5EF4-FFF2-40B4-BE49-F238E27FC236}">
                <a16:creationId xmlns:a16="http://schemas.microsoft.com/office/drawing/2014/main" id="{7E25A3E1-00DA-A2D3-0079-56195F5BD3E0}"/>
              </a:ext>
            </a:extLst>
          </p:cNvPr>
          <p:cNvPicPr>
            <a:picLocks noChangeAspect="1"/>
          </p:cNvPicPr>
          <p:nvPr/>
        </p:nvPicPr>
        <p:blipFill>
          <a:blip r:embed="rId3"/>
          <a:stretch>
            <a:fillRect/>
          </a:stretch>
        </p:blipFill>
        <p:spPr>
          <a:xfrm>
            <a:off x="6275802" y="1517016"/>
            <a:ext cx="5707748" cy="3356031"/>
          </a:xfrm>
          <a:prstGeom prst="rect">
            <a:avLst/>
          </a:prstGeom>
        </p:spPr>
      </p:pic>
      <p:pic>
        <p:nvPicPr>
          <p:cNvPr id="17" name="Picture 16">
            <a:extLst>
              <a:ext uri="{FF2B5EF4-FFF2-40B4-BE49-F238E27FC236}">
                <a16:creationId xmlns:a16="http://schemas.microsoft.com/office/drawing/2014/main" id="{A154E5E1-11EA-B6A4-BBD7-1C179289C8A8}"/>
              </a:ext>
            </a:extLst>
          </p:cNvPr>
          <p:cNvPicPr>
            <a:picLocks noChangeAspect="1"/>
          </p:cNvPicPr>
          <p:nvPr/>
        </p:nvPicPr>
        <p:blipFill>
          <a:blip r:embed="rId4"/>
          <a:stretch>
            <a:fillRect/>
          </a:stretch>
        </p:blipFill>
        <p:spPr>
          <a:xfrm>
            <a:off x="369998" y="901188"/>
            <a:ext cx="5905804" cy="4426177"/>
          </a:xfrm>
          <a:prstGeom prst="rect">
            <a:avLst/>
          </a:prstGeom>
        </p:spPr>
      </p:pic>
    </p:spTree>
    <p:extLst>
      <p:ext uri="{BB962C8B-B14F-4D97-AF65-F5344CB8AC3E}">
        <p14:creationId xmlns:p14="http://schemas.microsoft.com/office/powerpoint/2010/main" val="144848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PROBLEM STATEMENT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402319" y="2165131"/>
            <a:ext cx="6443904" cy="3527044"/>
          </a:xfrm>
        </p:spPr>
        <p:txBody>
          <a:bodyPr>
            <a:normAutofit/>
          </a:bodyPr>
          <a:lstStyle/>
          <a:p>
            <a:pPr marL="342900" indent="-342900">
              <a:buAutoNum type="arabicPeriod"/>
            </a:pPr>
            <a:r>
              <a:rPr lang="en-US" sz="2000" b="1" dirty="0"/>
              <a:t>Correlation: </a:t>
            </a:r>
            <a:r>
              <a:rPr lang="en-US" sz="2000" dirty="0"/>
              <a:t>Is there any correlation between total rainfall and the number visitors to the Singapore Zoo and Science Centre?</a:t>
            </a:r>
          </a:p>
          <a:p>
            <a:pPr marL="342900" indent="-342900">
              <a:buFont typeface="Arial" panose="020B0604020202020204" pitchFamily="34" charset="0"/>
              <a:buAutoNum type="arabicPeriod"/>
            </a:pPr>
            <a:r>
              <a:rPr lang="en-US" sz="2000" b="1" dirty="0"/>
              <a:t>Difference in Impact: </a:t>
            </a:r>
            <a:r>
              <a:rPr lang="en-US" sz="2000" dirty="0"/>
              <a:t>Given that the Singapore Zoo is an outdoor attraction, does the total rainfall have a greater influence on its number of visitors as compared to the Science Centre?</a:t>
            </a:r>
          </a:p>
          <a:p>
            <a:pPr marL="342900" indent="-342900">
              <a:buFont typeface="Arial" panose="020B0604020202020204" pitchFamily="34" charset="0"/>
              <a:buAutoNum type="arabicPeriod"/>
            </a:pPr>
            <a:r>
              <a:rPr lang="en-US" sz="2000" b="1" dirty="0"/>
              <a:t>Other Predictors: </a:t>
            </a:r>
            <a:r>
              <a:rPr lang="en-US" sz="2000" dirty="0"/>
              <a:t>Are there any other weather features that might be a predictor of number of visitors to both attractions?</a:t>
            </a:r>
          </a:p>
          <a:p>
            <a:pPr marL="342900" indent="-342900">
              <a:buFont typeface="Arial" panose="020B0604020202020204" pitchFamily="34" charset="0"/>
              <a:buAutoNum type="arabicPeriod"/>
            </a:pPr>
            <a:endParaRPr lang="en-US" sz="1600" dirty="0"/>
          </a:p>
          <a:p>
            <a:pPr marL="342900" indent="-342900">
              <a:buAutoNum type="arabicPeriod"/>
            </a:pPr>
            <a:endParaRPr lang="en-US" sz="1600" dirty="0"/>
          </a:p>
          <a:p>
            <a:pPr lvl="1" indent="0">
              <a:buNone/>
            </a:pPr>
            <a:endParaRPr lang="en-US" sz="26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15" name="Text Placeholder 3">
            <a:extLst>
              <a:ext uri="{FF2B5EF4-FFF2-40B4-BE49-F238E27FC236}">
                <a16:creationId xmlns:a16="http://schemas.microsoft.com/office/drawing/2014/main" id="{A8E610BF-04BC-7F02-4CE9-BD7D03E8668D}"/>
              </a:ext>
            </a:extLst>
          </p:cNvPr>
          <p:cNvSpPr txBox="1">
            <a:spLocks/>
          </p:cNvSpPr>
          <p:nvPr/>
        </p:nvSpPr>
        <p:spPr>
          <a:xfrm>
            <a:off x="5921828" y="2762793"/>
            <a:ext cx="5431971" cy="99733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30" name="Text Placeholder 3">
            <a:extLst>
              <a:ext uri="{FF2B5EF4-FFF2-40B4-BE49-F238E27FC236}">
                <a16:creationId xmlns:a16="http://schemas.microsoft.com/office/drawing/2014/main" id="{4DD933AE-7EA2-BF64-12DF-A34397B1CD40}"/>
              </a:ext>
            </a:extLst>
          </p:cNvPr>
          <p:cNvSpPr txBox="1">
            <a:spLocks/>
          </p:cNvSpPr>
          <p:nvPr/>
        </p:nvSpPr>
        <p:spPr>
          <a:xfrm>
            <a:off x="5919680" y="4060904"/>
            <a:ext cx="5431971" cy="99733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24581" y="211364"/>
            <a:ext cx="5505027" cy="1325563"/>
          </a:xfrm>
        </p:spPr>
        <p:txBody>
          <a:bodyPr/>
          <a:lstStyle/>
          <a:p>
            <a:r>
              <a:rPr lang="en-US" dirty="0"/>
              <a:t>DATA INTRODUCTION</a:t>
            </a:r>
          </a:p>
        </p:txBody>
      </p:sp>
      <p:graphicFrame>
        <p:nvGraphicFramePr>
          <p:cNvPr id="18" name="Table 50">
            <a:extLst>
              <a:ext uri="{FF2B5EF4-FFF2-40B4-BE49-F238E27FC236}">
                <a16:creationId xmlns:a16="http://schemas.microsoft.com/office/drawing/2014/main" id="{CC96009F-B930-711F-04EB-FAFD63DA98F7}"/>
              </a:ext>
            </a:extLst>
          </p:cNvPr>
          <p:cNvGraphicFramePr>
            <a:graphicFrameLocks/>
          </p:cNvGraphicFramePr>
          <p:nvPr>
            <p:extLst>
              <p:ext uri="{D42A27DB-BD31-4B8C-83A1-F6EECF244321}">
                <p14:modId xmlns:p14="http://schemas.microsoft.com/office/powerpoint/2010/main" val="3659943422"/>
              </p:ext>
            </p:extLst>
          </p:nvPr>
        </p:nvGraphicFramePr>
        <p:xfrm>
          <a:off x="711198" y="1326396"/>
          <a:ext cx="10650486" cy="3760629"/>
        </p:xfrm>
        <a:graphic>
          <a:graphicData uri="http://schemas.openxmlformats.org/drawingml/2006/table">
            <a:tbl>
              <a:tblPr firstRow="1" bandRow="1">
                <a:tableStyleId>{073A0DAA-6AF3-43AB-8588-CEC1D06C72B9}</a:tableStyleId>
              </a:tblPr>
              <a:tblGrid>
                <a:gridCol w="3106723">
                  <a:extLst>
                    <a:ext uri="{9D8B030D-6E8A-4147-A177-3AD203B41FA5}">
                      <a16:colId xmlns:a16="http://schemas.microsoft.com/office/drawing/2014/main" val="544038161"/>
                    </a:ext>
                  </a:extLst>
                </a:gridCol>
                <a:gridCol w="974796">
                  <a:extLst>
                    <a:ext uri="{9D8B030D-6E8A-4147-A177-3AD203B41FA5}">
                      <a16:colId xmlns:a16="http://schemas.microsoft.com/office/drawing/2014/main" val="2284043154"/>
                    </a:ext>
                  </a:extLst>
                </a:gridCol>
                <a:gridCol w="6568967">
                  <a:extLst>
                    <a:ext uri="{9D8B030D-6E8A-4147-A177-3AD203B41FA5}">
                      <a16:colId xmlns:a16="http://schemas.microsoft.com/office/drawing/2014/main" val="1703658333"/>
                    </a:ext>
                  </a:extLst>
                </a:gridCol>
              </a:tblGrid>
              <a:tr h="262362">
                <a:tc>
                  <a:txBody>
                    <a:bodyPr/>
                    <a:lstStyle/>
                    <a:p>
                      <a:pPr algn="l"/>
                      <a:r>
                        <a:rPr lang="en-US" sz="1800" b="0" cap="all" spc="150" baseline="0" dirty="0">
                          <a:solidFill>
                            <a:schemeClr val="bg1"/>
                          </a:solidFill>
                        </a:rPr>
                        <a:t>feature</a:t>
                      </a:r>
                      <a:endParaRPr lang="en-US" sz="1800" b="0" cap="all" spc="150" baseline="0" dirty="0">
                        <a:solidFill>
                          <a:schemeClr val="bg1"/>
                        </a:solidFill>
                        <a:latin typeface="+mj-lt"/>
                      </a:endParaRPr>
                    </a:p>
                  </a:txBody>
                  <a:tcPr anchor="ctr"/>
                </a:tc>
                <a:tc>
                  <a:txBody>
                    <a:bodyPr/>
                    <a:lstStyle/>
                    <a:p>
                      <a:pPr algn="l"/>
                      <a:r>
                        <a:rPr lang="en-US" sz="1800" b="0" cap="all" spc="150" baseline="0" dirty="0">
                          <a:solidFill>
                            <a:schemeClr val="bg1"/>
                          </a:solidFill>
                        </a:rPr>
                        <a:t>UNITS</a:t>
                      </a:r>
                      <a:endParaRPr lang="en-US" sz="1800" b="0" cap="all" spc="150" baseline="0" dirty="0">
                        <a:solidFill>
                          <a:schemeClr val="bg1"/>
                        </a:solidFill>
                        <a:latin typeface="+mj-lt"/>
                      </a:endParaRPr>
                    </a:p>
                  </a:txBody>
                  <a:tcPr anchor="ctr"/>
                </a:tc>
                <a:tc>
                  <a:txBody>
                    <a:bodyPr/>
                    <a:lstStyle/>
                    <a:p>
                      <a:pPr algn="l"/>
                      <a:r>
                        <a:rPr lang="en-US" sz="1800" b="0" kern="1200" cap="all" spc="150" baseline="0" dirty="0">
                          <a:solidFill>
                            <a:schemeClr val="bg1"/>
                          </a:solidFill>
                        </a:rPr>
                        <a:t>DESCRIPTION</a:t>
                      </a:r>
                      <a:endParaRPr lang="en-US" sz="1800" b="0" cap="all" spc="150" baseline="0" dirty="0">
                        <a:solidFill>
                          <a:schemeClr val="bg1"/>
                        </a:solidFill>
                        <a:latin typeface="+mj-lt"/>
                      </a:endParaRPr>
                    </a:p>
                  </a:txBody>
                  <a:tcPr anchor="ctr"/>
                </a:tc>
                <a:extLst>
                  <a:ext uri="{0D108BD9-81ED-4DB2-BD59-A6C34878D82A}">
                    <a16:rowId xmlns:a16="http://schemas.microsoft.com/office/drawing/2014/main" val="2723065677"/>
                  </a:ext>
                </a:extLst>
              </a:tr>
              <a:tr h="288671">
                <a:tc>
                  <a:txBody>
                    <a:bodyPr/>
                    <a:lstStyle/>
                    <a:p>
                      <a:pPr algn="l"/>
                      <a:r>
                        <a:rPr lang="en-US" sz="1600" dirty="0">
                          <a:solidFill>
                            <a:schemeClr val="tx1"/>
                          </a:solidFill>
                        </a:rPr>
                        <a:t>Total Rainfall </a:t>
                      </a:r>
                    </a:p>
                  </a:txBody>
                  <a:tcPr anchor="ctr">
                    <a:solidFill>
                      <a:schemeClr val="accent2">
                        <a:lumMod val="20000"/>
                        <a:lumOff val="80000"/>
                      </a:schemeClr>
                    </a:solidFill>
                  </a:tcPr>
                </a:tc>
                <a:tc>
                  <a:txBody>
                    <a:bodyPr/>
                    <a:lstStyle/>
                    <a:p>
                      <a:pPr algn="l"/>
                      <a:r>
                        <a:rPr lang="en-SG" sz="1600" kern="1200" dirty="0">
                          <a:solidFill>
                            <a:schemeClr val="tx1"/>
                          </a:solidFill>
                        </a:rPr>
                        <a:t>mm</a:t>
                      </a:r>
                      <a:endParaRPr lang="ru-RU" sz="1600" kern="1200" dirty="0">
                        <a:solidFill>
                          <a:schemeClr val="tx1"/>
                        </a:solidFill>
                        <a:latin typeface="+mn-lt"/>
                        <a:ea typeface="+mn-ea"/>
                        <a:cs typeface="+mn-cs"/>
                      </a:endParaRPr>
                    </a:p>
                  </a:txBody>
                  <a:tcPr marL="95186" marR="95186" marT="47593" marB="47593" anchor="ctr">
                    <a:solidFill>
                      <a:schemeClr val="accent2">
                        <a:lumMod val="20000"/>
                        <a:lumOff val="80000"/>
                      </a:schemeClr>
                    </a:solidFill>
                  </a:tcPr>
                </a:tc>
                <a:tc>
                  <a:txBody>
                    <a:bodyPr/>
                    <a:lstStyle/>
                    <a:p>
                      <a:pPr algn="l"/>
                      <a:r>
                        <a:rPr lang="en-SG" sz="1600" kern="1200" dirty="0">
                          <a:solidFill>
                            <a:schemeClr val="tx1"/>
                          </a:solidFill>
                        </a:rPr>
                        <a:t>Total rainfall</a:t>
                      </a:r>
                      <a:endParaRPr lang="ru-RU" sz="1600" kern="1200" dirty="0">
                        <a:solidFill>
                          <a:schemeClr val="tx1"/>
                        </a:solidFill>
                        <a:latin typeface="+mn-lt"/>
                        <a:ea typeface="+mn-ea"/>
                        <a:cs typeface="+mn-cs"/>
                      </a:endParaRPr>
                    </a:p>
                  </a:txBody>
                  <a:tcPr marL="95186" marR="95186" marT="47593" marB="47593" anchor="ctr">
                    <a:solidFill>
                      <a:schemeClr val="accent2">
                        <a:lumMod val="20000"/>
                        <a:lumOff val="80000"/>
                      </a:schemeClr>
                    </a:solidFill>
                  </a:tcPr>
                </a:tc>
                <a:extLst>
                  <a:ext uri="{0D108BD9-81ED-4DB2-BD59-A6C34878D82A}">
                    <a16:rowId xmlns:a16="http://schemas.microsoft.com/office/drawing/2014/main" val="1919137574"/>
                  </a:ext>
                </a:extLst>
              </a:tr>
              <a:tr h="288671">
                <a:tc>
                  <a:txBody>
                    <a:bodyPr/>
                    <a:lstStyle/>
                    <a:p>
                      <a:pPr algn="l"/>
                      <a:r>
                        <a:rPr lang="en-US" sz="1600" dirty="0">
                          <a:solidFill>
                            <a:schemeClr val="tx1"/>
                          </a:solidFill>
                        </a:rPr>
                        <a:t>Mean Daily Temperature</a:t>
                      </a:r>
                      <a:endParaRPr lang="ru-RU" sz="1600" dirty="0">
                        <a:solidFill>
                          <a:schemeClr val="tx1"/>
                        </a:solidFill>
                      </a:endParaRPr>
                    </a:p>
                  </a:txBody>
                  <a:tcPr anchor="ctr">
                    <a:solidFill>
                      <a:schemeClr val="accent2">
                        <a:lumMod val="20000"/>
                        <a:lumOff val="80000"/>
                      </a:schemeClr>
                    </a:solidFill>
                  </a:tcPr>
                </a:tc>
                <a:tc>
                  <a:txBody>
                    <a:bodyPr/>
                    <a:lstStyle/>
                    <a:p>
                      <a:pPr algn="l"/>
                      <a:endParaRPr lang="ru-RU" sz="1600" dirty="0">
                        <a:solidFill>
                          <a:schemeClr val="tx1"/>
                        </a:solidFill>
                      </a:endParaRPr>
                    </a:p>
                  </a:txBody>
                  <a:tcPr marL="95186" marR="95186" marT="47593" marB="47593" anchor="ctr">
                    <a:solidFill>
                      <a:schemeClr val="accent2">
                        <a:lumMod val="20000"/>
                        <a:lumOff val="80000"/>
                      </a:schemeClr>
                    </a:solidFill>
                  </a:tcPr>
                </a:tc>
                <a:tc>
                  <a:txBody>
                    <a:bodyPr/>
                    <a:lstStyle/>
                    <a:p>
                      <a:pPr algn="l"/>
                      <a:r>
                        <a:rPr lang="en-SG" sz="1600" dirty="0">
                          <a:solidFill>
                            <a:schemeClr val="tx1"/>
                          </a:solidFill>
                        </a:rPr>
                        <a:t>Mean daily temperature</a:t>
                      </a:r>
                      <a:endParaRPr lang="ru-RU" sz="1600" dirty="0">
                        <a:solidFill>
                          <a:schemeClr val="tx1"/>
                        </a:solidFill>
                      </a:endParaRPr>
                    </a:p>
                  </a:txBody>
                  <a:tcPr marL="95186" marR="95186" marT="47593" marB="47593" anchor="ctr">
                    <a:solidFill>
                      <a:schemeClr val="accent2">
                        <a:lumMod val="20000"/>
                        <a:lumOff val="80000"/>
                      </a:schemeClr>
                    </a:solidFill>
                  </a:tcPr>
                </a:tc>
                <a:extLst>
                  <a:ext uri="{0D108BD9-81ED-4DB2-BD59-A6C34878D82A}">
                    <a16:rowId xmlns:a16="http://schemas.microsoft.com/office/drawing/2014/main" val="4107742485"/>
                  </a:ext>
                </a:extLst>
              </a:tr>
              <a:tr h="400859">
                <a:tc>
                  <a:txBody>
                    <a:bodyPr/>
                    <a:lstStyle/>
                    <a:p>
                      <a:pPr algn="l"/>
                      <a:r>
                        <a:rPr lang="en-SG" sz="1600" dirty="0">
                          <a:solidFill>
                            <a:schemeClr val="tx1"/>
                          </a:solidFill>
                        </a:rPr>
                        <a:t>No. of Rainy Days</a:t>
                      </a:r>
                      <a:endParaRPr lang="ru-RU" sz="1600" dirty="0">
                        <a:solidFill>
                          <a:schemeClr val="tx1"/>
                        </a:solidFill>
                      </a:endParaRPr>
                    </a:p>
                  </a:txBody>
                  <a:tcPr anchor="ctr">
                    <a:solidFill>
                      <a:schemeClr val="accent2">
                        <a:lumMod val="20000"/>
                        <a:lumOff val="80000"/>
                      </a:schemeClr>
                    </a:solidFill>
                  </a:tcPr>
                </a:tc>
                <a:tc>
                  <a:txBody>
                    <a:bodyPr/>
                    <a:lstStyle/>
                    <a:p>
                      <a:pPr algn="l"/>
                      <a:endParaRPr lang="ru-RU" sz="1600" dirty="0">
                        <a:solidFill>
                          <a:schemeClr val="tx1"/>
                        </a:solidFill>
                      </a:endParaRPr>
                    </a:p>
                  </a:txBody>
                  <a:tcPr marL="95186" marR="95186" marT="47593" marB="47593" anchor="ctr">
                    <a:solidFill>
                      <a:schemeClr val="accent2">
                        <a:lumMod val="20000"/>
                        <a:lumOff val="80000"/>
                      </a:schemeClr>
                    </a:solidFill>
                  </a:tcPr>
                </a:tc>
                <a:tc>
                  <a:txBody>
                    <a:bodyPr/>
                    <a:lstStyle/>
                    <a:p>
                      <a:pPr algn="l"/>
                      <a:r>
                        <a:rPr lang="en-US" sz="1600" dirty="0">
                          <a:solidFill>
                            <a:schemeClr val="tx1"/>
                          </a:solidFill>
                        </a:rPr>
                        <a:t>Number of days that rained (day with rainfall amount of 0.2mm or more)</a:t>
                      </a:r>
                      <a:endParaRPr lang="ru-RU" sz="1600" dirty="0">
                        <a:solidFill>
                          <a:schemeClr val="tx1"/>
                        </a:solidFill>
                      </a:endParaRPr>
                    </a:p>
                  </a:txBody>
                  <a:tcPr marL="95186" marR="95186" marT="47593" marB="47593" anchor="ctr">
                    <a:solidFill>
                      <a:schemeClr val="accent2">
                        <a:lumMod val="20000"/>
                        <a:lumOff val="80000"/>
                      </a:schemeClr>
                    </a:solidFill>
                  </a:tcPr>
                </a:tc>
                <a:extLst>
                  <a:ext uri="{0D108BD9-81ED-4DB2-BD59-A6C34878D82A}">
                    <a16:rowId xmlns:a16="http://schemas.microsoft.com/office/drawing/2014/main" val="290516332"/>
                  </a:ext>
                </a:extLst>
              </a:tr>
              <a:tr h="400859">
                <a:tc>
                  <a:txBody>
                    <a:bodyPr/>
                    <a:lstStyle/>
                    <a:p>
                      <a:pPr algn="l"/>
                      <a:r>
                        <a:rPr lang="en-SG" sz="1600" dirty="0">
                          <a:solidFill>
                            <a:schemeClr val="tx1"/>
                          </a:solidFill>
                        </a:rPr>
                        <a:t>Mean Relative Humidity</a:t>
                      </a:r>
                      <a:endParaRPr lang="ru-RU" sz="1600" dirty="0">
                        <a:solidFill>
                          <a:schemeClr val="tx1"/>
                        </a:solidFill>
                      </a:endParaRPr>
                    </a:p>
                  </a:txBody>
                  <a:tcPr anchor="ctr">
                    <a:solidFill>
                      <a:schemeClr val="accent2">
                        <a:lumMod val="20000"/>
                        <a:lumOff val="80000"/>
                      </a:schemeClr>
                    </a:solidFill>
                  </a:tcPr>
                </a:tc>
                <a:tc>
                  <a:txBody>
                    <a:bodyPr/>
                    <a:lstStyle/>
                    <a:p>
                      <a:pPr algn="l"/>
                      <a:r>
                        <a:rPr lang="en-SG" sz="1600" dirty="0">
                          <a:solidFill>
                            <a:schemeClr val="tx1"/>
                          </a:solidFill>
                        </a:rPr>
                        <a:t>%</a:t>
                      </a:r>
                      <a:endParaRPr lang="ru-RU" sz="1600" dirty="0">
                        <a:solidFill>
                          <a:schemeClr val="tx1"/>
                        </a:solidFill>
                      </a:endParaRPr>
                    </a:p>
                  </a:txBody>
                  <a:tcPr marL="95186" marR="95186" marT="47593" marB="47593" anchor="ctr">
                    <a:solidFill>
                      <a:schemeClr val="accent2">
                        <a:lumMod val="20000"/>
                        <a:lumOff val="80000"/>
                      </a:schemeClr>
                    </a:solidFill>
                  </a:tcPr>
                </a:tc>
                <a:tc>
                  <a:txBody>
                    <a:bodyPr/>
                    <a:lstStyle/>
                    <a:p>
                      <a:pPr algn="l"/>
                      <a:r>
                        <a:rPr lang="en-SG" sz="1600" dirty="0">
                          <a:solidFill>
                            <a:schemeClr val="tx1"/>
                          </a:solidFill>
                        </a:rPr>
                        <a:t>Monthly mean relative humidity</a:t>
                      </a:r>
                      <a:endParaRPr lang="ru-RU" sz="1600" dirty="0">
                        <a:solidFill>
                          <a:schemeClr val="tx1"/>
                        </a:solidFill>
                      </a:endParaRPr>
                    </a:p>
                  </a:txBody>
                  <a:tcPr marL="95186" marR="95186" marT="47593" marB="47593" anchor="ctr">
                    <a:solidFill>
                      <a:schemeClr val="accent2">
                        <a:lumMod val="20000"/>
                        <a:lumOff val="80000"/>
                      </a:schemeClr>
                    </a:solidFill>
                  </a:tcPr>
                </a:tc>
                <a:extLst>
                  <a:ext uri="{0D108BD9-81ED-4DB2-BD59-A6C34878D82A}">
                    <a16:rowId xmlns:a16="http://schemas.microsoft.com/office/drawing/2014/main" val="1314062056"/>
                  </a:ext>
                </a:extLst>
              </a:tr>
              <a:tr h="400859">
                <a:tc>
                  <a:txBody>
                    <a:bodyPr/>
                    <a:lstStyle/>
                    <a:p>
                      <a:pPr algn="l"/>
                      <a:r>
                        <a:rPr lang="en-SG" sz="1600" dirty="0">
                          <a:solidFill>
                            <a:schemeClr val="tx1"/>
                          </a:solidFill>
                        </a:rPr>
                        <a:t>Mean Sunshine Hours</a:t>
                      </a:r>
                      <a:endParaRPr lang="ru-RU" sz="1600" dirty="0">
                        <a:solidFill>
                          <a:schemeClr val="tx1"/>
                        </a:solidFill>
                      </a:endParaRPr>
                    </a:p>
                  </a:txBody>
                  <a:tcPr anchor="ctr">
                    <a:solidFill>
                      <a:schemeClr val="accent2">
                        <a:lumMod val="20000"/>
                        <a:lumOff val="80000"/>
                      </a:schemeClr>
                    </a:solidFill>
                  </a:tcPr>
                </a:tc>
                <a:tc>
                  <a:txBody>
                    <a:bodyPr/>
                    <a:lstStyle/>
                    <a:p>
                      <a:pPr algn="l"/>
                      <a:endParaRPr lang="ru-RU" sz="1600" dirty="0">
                        <a:solidFill>
                          <a:schemeClr val="tx1"/>
                        </a:solidFill>
                      </a:endParaRPr>
                    </a:p>
                  </a:txBody>
                  <a:tcPr marL="95186" marR="95186" marT="47593" marB="47593" anchor="ctr">
                    <a:solidFill>
                      <a:schemeClr val="accent2">
                        <a:lumMod val="20000"/>
                        <a:lumOff val="80000"/>
                      </a:schemeClr>
                    </a:solidFill>
                  </a:tcPr>
                </a:tc>
                <a:tc>
                  <a:txBody>
                    <a:bodyPr/>
                    <a:lstStyle/>
                    <a:p>
                      <a:pPr algn="l"/>
                      <a:r>
                        <a:rPr lang="en-US" sz="1600" dirty="0">
                          <a:solidFill>
                            <a:schemeClr val="tx1"/>
                          </a:solidFill>
                        </a:rPr>
                        <a:t>Monthly mean sunshine hours in a day</a:t>
                      </a:r>
                      <a:endParaRPr lang="ru-RU" sz="1600" dirty="0">
                        <a:solidFill>
                          <a:schemeClr val="tx1"/>
                        </a:solidFill>
                      </a:endParaRPr>
                    </a:p>
                  </a:txBody>
                  <a:tcPr marL="95186" marR="95186" marT="47593" marB="47593" anchor="ctr">
                    <a:solidFill>
                      <a:schemeClr val="accent2">
                        <a:lumMod val="20000"/>
                        <a:lumOff val="80000"/>
                      </a:schemeClr>
                    </a:solidFill>
                  </a:tcPr>
                </a:tc>
                <a:extLst>
                  <a:ext uri="{0D108BD9-81ED-4DB2-BD59-A6C34878D82A}">
                    <a16:rowId xmlns:a16="http://schemas.microsoft.com/office/drawing/2014/main" val="497274377"/>
                  </a:ext>
                </a:extLst>
              </a:tr>
              <a:tr h="418094">
                <a:tc>
                  <a:txBody>
                    <a:bodyPr/>
                    <a:lstStyle/>
                    <a:p>
                      <a:pPr algn="l"/>
                      <a:r>
                        <a:rPr lang="en-SG" sz="1600" dirty="0">
                          <a:solidFill>
                            <a:schemeClr val="tx1"/>
                          </a:solidFill>
                        </a:rPr>
                        <a:t>Zoo Visitors</a:t>
                      </a:r>
                      <a:endParaRPr lang="ru-RU" sz="1600" dirty="0">
                        <a:solidFill>
                          <a:schemeClr val="tx1"/>
                        </a:solidFill>
                      </a:endParaRPr>
                    </a:p>
                  </a:txBody>
                  <a:tcPr anchor="ctr">
                    <a:solidFill>
                      <a:schemeClr val="accent5">
                        <a:lumMod val="20000"/>
                        <a:lumOff val="80000"/>
                      </a:schemeClr>
                    </a:solidFill>
                  </a:tcPr>
                </a:tc>
                <a:tc>
                  <a:txBody>
                    <a:bodyPr/>
                    <a:lstStyle/>
                    <a:p>
                      <a:pPr algn="l"/>
                      <a:r>
                        <a:rPr lang="en-SG" sz="1600" dirty="0">
                          <a:solidFill>
                            <a:schemeClr val="tx1"/>
                          </a:solidFill>
                        </a:rPr>
                        <a:t>‘000s</a:t>
                      </a:r>
                      <a:endParaRPr lang="ru-RU" sz="1600" dirty="0">
                        <a:solidFill>
                          <a:schemeClr val="tx1"/>
                        </a:solidFill>
                      </a:endParaRPr>
                    </a:p>
                  </a:txBody>
                  <a:tcPr marL="95186" marR="95186" marT="47593" marB="47593" anchor="ctr">
                    <a:solidFill>
                      <a:schemeClr val="accent5">
                        <a:lumMod val="20000"/>
                        <a:lumOff val="80000"/>
                      </a:schemeClr>
                    </a:solidFill>
                  </a:tcPr>
                </a:tc>
                <a:tc>
                  <a:txBody>
                    <a:bodyPr/>
                    <a:lstStyle/>
                    <a:p>
                      <a:pPr algn="l"/>
                      <a:r>
                        <a:rPr lang="en-SG" sz="1600" dirty="0">
                          <a:solidFill>
                            <a:schemeClr val="tx1"/>
                          </a:solidFill>
                        </a:rPr>
                        <a:t>Number of visitors to the zoo </a:t>
                      </a:r>
                      <a:endParaRPr lang="ru-RU" sz="1600" dirty="0">
                        <a:solidFill>
                          <a:schemeClr val="tx1"/>
                        </a:solidFill>
                      </a:endParaRPr>
                    </a:p>
                  </a:txBody>
                  <a:tcPr marL="95186" marR="95186" marT="47593" marB="47593" anchor="ctr">
                    <a:solidFill>
                      <a:schemeClr val="accent5">
                        <a:lumMod val="20000"/>
                        <a:lumOff val="80000"/>
                      </a:schemeClr>
                    </a:solidFill>
                  </a:tcPr>
                </a:tc>
                <a:extLst>
                  <a:ext uri="{0D108BD9-81ED-4DB2-BD59-A6C34878D82A}">
                    <a16:rowId xmlns:a16="http://schemas.microsoft.com/office/drawing/2014/main" val="666860975"/>
                  </a:ext>
                </a:extLst>
              </a:tr>
              <a:tr h="418094">
                <a:tc>
                  <a:txBody>
                    <a:bodyPr/>
                    <a:lstStyle/>
                    <a:p>
                      <a:pPr algn="l"/>
                      <a:r>
                        <a:rPr lang="en-SG" sz="1600" dirty="0">
                          <a:solidFill>
                            <a:schemeClr val="tx1"/>
                          </a:solidFill>
                        </a:rPr>
                        <a:t>Science Centre Visitors</a:t>
                      </a:r>
                      <a:endParaRPr lang="ru-RU" sz="1600" dirty="0">
                        <a:solidFill>
                          <a:schemeClr val="tx1"/>
                        </a:solidFill>
                      </a:endParaRPr>
                    </a:p>
                  </a:txBody>
                  <a:tcPr anchor="ctr">
                    <a:solidFill>
                      <a:schemeClr val="accent5">
                        <a:lumMod val="20000"/>
                        <a:lumOff val="80000"/>
                      </a:schemeClr>
                    </a:solidFill>
                  </a:tcPr>
                </a:tc>
                <a:tc>
                  <a:txBody>
                    <a:bodyPr/>
                    <a:lstStyle/>
                    <a:p>
                      <a:pPr algn="l"/>
                      <a:r>
                        <a:rPr lang="en-SG" sz="1600" dirty="0">
                          <a:solidFill>
                            <a:schemeClr val="tx1"/>
                          </a:solidFill>
                        </a:rPr>
                        <a:t>‘000s</a:t>
                      </a:r>
                      <a:endParaRPr lang="ru-RU" sz="1600" dirty="0">
                        <a:solidFill>
                          <a:schemeClr val="tx1"/>
                        </a:solidFill>
                      </a:endParaRPr>
                    </a:p>
                  </a:txBody>
                  <a:tcPr marL="95186" marR="95186" marT="47593" marB="47593"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solidFill>
                            <a:schemeClr val="tx1"/>
                          </a:solidFill>
                        </a:rPr>
                        <a:t>Number of visitors to science centre</a:t>
                      </a:r>
                      <a:endParaRPr lang="ru-RU" sz="1600" dirty="0">
                        <a:solidFill>
                          <a:schemeClr val="tx1"/>
                        </a:solidFill>
                      </a:endParaRPr>
                    </a:p>
                  </a:txBody>
                  <a:tcPr marL="95186" marR="95186" marT="47593" marB="47593" anchor="ctr">
                    <a:solidFill>
                      <a:schemeClr val="accent5">
                        <a:lumMod val="20000"/>
                        <a:lumOff val="80000"/>
                      </a:schemeClr>
                    </a:solidFill>
                  </a:tcPr>
                </a:tc>
                <a:extLst>
                  <a:ext uri="{0D108BD9-81ED-4DB2-BD59-A6C34878D82A}">
                    <a16:rowId xmlns:a16="http://schemas.microsoft.com/office/drawing/2014/main" val="1820190535"/>
                  </a:ext>
                </a:extLst>
              </a:tr>
              <a:tr h="288671">
                <a:tc>
                  <a:txBody>
                    <a:bodyPr/>
                    <a:lstStyle/>
                    <a:p>
                      <a:pPr algn="l"/>
                      <a:r>
                        <a:rPr lang="en-US" sz="1600" dirty="0">
                          <a:solidFill>
                            <a:schemeClr val="tx1"/>
                          </a:solidFill>
                        </a:rPr>
                        <a:t>Year</a:t>
                      </a:r>
                      <a:endParaRPr lang="ru-RU" sz="1600" dirty="0">
                        <a:solidFill>
                          <a:schemeClr val="tx1"/>
                        </a:solidFill>
                      </a:endParaRPr>
                    </a:p>
                  </a:txBody>
                  <a:tcPr anchor="ctr">
                    <a:solidFill>
                      <a:schemeClr val="accent3">
                        <a:lumMod val="20000"/>
                        <a:lumOff val="80000"/>
                      </a:schemeClr>
                    </a:solidFill>
                  </a:tcPr>
                </a:tc>
                <a:tc>
                  <a:txBody>
                    <a:bodyPr/>
                    <a:lstStyle/>
                    <a:p>
                      <a:pPr algn="l"/>
                      <a:endParaRPr lang="ru-RU" sz="1600" dirty="0">
                        <a:solidFill>
                          <a:schemeClr val="tx1"/>
                        </a:solidFill>
                      </a:endParaRPr>
                    </a:p>
                  </a:txBody>
                  <a:tcPr marL="95186" marR="95186" marT="47593" marB="47593" anchor="ctr">
                    <a:solidFill>
                      <a:schemeClr val="accent3">
                        <a:lumMod val="20000"/>
                        <a:lumOff val="80000"/>
                      </a:schemeClr>
                    </a:solidFill>
                  </a:tcPr>
                </a:tc>
                <a:tc>
                  <a:txBody>
                    <a:bodyPr/>
                    <a:lstStyle/>
                    <a:p>
                      <a:pPr algn="l"/>
                      <a:r>
                        <a:rPr lang="en-SG" sz="1600" dirty="0">
                          <a:solidFill>
                            <a:schemeClr val="tx1"/>
                          </a:solidFill>
                        </a:rPr>
                        <a:t>Year that data was collected</a:t>
                      </a:r>
                      <a:endParaRPr lang="ru-RU" sz="1600" dirty="0">
                        <a:solidFill>
                          <a:schemeClr val="tx1"/>
                        </a:solidFill>
                      </a:endParaRPr>
                    </a:p>
                  </a:txBody>
                  <a:tcPr marL="95186" marR="95186" marT="47593" marB="47593" anchor="ctr">
                    <a:solidFill>
                      <a:schemeClr val="accent3">
                        <a:lumMod val="20000"/>
                        <a:lumOff val="80000"/>
                      </a:schemeClr>
                    </a:solidFill>
                  </a:tcPr>
                </a:tc>
                <a:extLst>
                  <a:ext uri="{0D108BD9-81ED-4DB2-BD59-A6C34878D82A}">
                    <a16:rowId xmlns:a16="http://schemas.microsoft.com/office/drawing/2014/main" val="2705121222"/>
                  </a:ext>
                </a:extLst>
              </a:tr>
              <a:tr h="288671">
                <a:tc>
                  <a:txBody>
                    <a:bodyPr/>
                    <a:lstStyle/>
                    <a:p>
                      <a:pPr algn="l"/>
                      <a:r>
                        <a:rPr lang="en-US" sz="1600" dirty="0">
                          <a:solidFill>
                            <a:schemeClr val="tx1"/>
                          </a:solidFill>
                        </a:rPr>
                        <a:t>Month </a:t>
                      </a:r>
                      <a:endParaRPr lang="ru-RU" sz="1600" dirty="0">
                        <a:solidFill>
                          <a:schemeClr val="tx1"/>
                        </a:solidFill>
                      </a:endParaRPr>
                    </a:p>
                  </a:txBody>
                  <a:tcPr anchor="ctr">
                    <a:solidFill>
                      <a:schemeClr val="accent3">
                        <a:lumMod val="20000"/>
                        <a:lumOff val="80000"/>
                      </a:schemeClr>
                    </a:solidFill>
                  </a:tcPr>
                </a:tc>
                <a:tc>
                  <a:txBody>
                    <a:bodyPr/>
                    <a:lstStyle/>
                    <a:p>
                      <a:pPr algn="l"/>
                      <a:endParaRPr lang="ru-RU" sz="1600" dirty="0">
                        <a:solidFill>
                          <a:schemeClr val="tx1"/>
                        </a:solidFill>
                      </a:endParaRPr>
                    </a:p>
                  </a:txBody>
                  <a:tcPr marL="95186" marR="95186" marT="47593" marB="47593" anchor="ctr">
                    <a:solidFill>
                      <a:schemeClr val="accent3">
                        <a:lumMod val="20000"/>
                        <a:lumOff val="80000"/>
                      </a:schemeClr>
                    </a:solidFill>
                  </a:tcPr>
                </a:tc>
                <a:tc>
                  <a:txBody>
                    <a:bodyPr/>
                    <a:lstStyle/>
                    <a:p>
                      <a:pPr algn="l"/>
                      <a:r>
                        <a:rPr lang="en-SG" sz="1600" dirty="0">
                          <a:solidFill>
                            <a:schemeClr val="tx1"/>
                          </a:solidFill>
                        </a:rPr>
                        <a:t>Month that data was collected</a:t>
                      </a:r>
                      <a:endParaRPr lang="ru-RU" sz="1600" dirty="0">
                        <a:solidFill>
                          <a:schemeClr val="tx1"/>
                        </a:solidFill>
                      </a:endParaRPr>
                    </a:p>
                  </a:txBody>
                  <a:tcPr marL="95186" marR="95186" marT="47593" marB="47593" anchor="ctr">
                    <a:solidFill>
                      <a:schemeClr val="accent3">
                        <a:lumMod val="20000"/>
                        <a:lumOff val="80000"/>
                      </a:schemeClr>
                    </a:solidFill>
                  </a:tcPr>
                </a:tc>
                <a:extLst>
                  <a:ext uri="{0D108BD9-81ED-4DB2-BD59-A6C34878D82A}">
                    <a16:rowId xmlns:a16="http://schemas.microsoft.com/office/drawing/2014/main" val="145123171"/>
                  </a:ext>
                </a:extLst>
              </a:tr>
            </a:tbl>
          </a:graphicData>
        </a:graphic>
      </p:graphicFrame>
      <p:sp>
        <p:nvSpPr>
          <p:cNvPr id="19" name="Content Placeholder 5">
            <a:extLst>
              <a:ext uri="{FF2B5EF4-FFF2-40B4-BE49-F238E27FC236}">
                <a16:creationId xmlns:a16="http://schemas.microsoft.com/office/drawing/2014/main" id="{474D66B5-1A82-EA21-42FB-63B31D142D9E}"/>
              </a:ext>
            </a:extLst>
          </p:cNvPr>
          <p:cNvSpPr txBox="1">
            <a:spLocks/>
          </p:cNvSpPr>
          <p:nvPr/>
        </p:nvSpPr>
        <p:spPr>
          <a:xfrm>
            <a:off x="711199" y="5654877"/>
            <a:ext cx="10515600" cy="571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000" dirty="0"/>
              <a:t>No Null values hence no dropping of rows</a:t>
            </a:r>
          </a:p>
          <a:p>
            <a:r>
              <a:rPr lang="en-SG" sz="2000" dirty="0"/>
              <a:t>Data Date Range: April 1990 to Feb 2023</a:t>
            </a:r>
          </a:p>
          <a:p>
            <a:endParaRPr lang="en-SG" dirty="0"/>
          </a:p>
        </p:txBody>
      </p:sp>
    </p:spTree>
    <p:extLst>
      <p:ext uri="{BB962C8B-B14F-4D97-AF65-F5344CB8AC3E}">
        <p14:creationId xmlns:p14="http://schemas.microsoft.com/office/powerpoint/2010/main" val="105740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FA0570-C078-1B81-C36B-3A737FFDDD74}"/>
              </a:ext>
            </a:extLst>
          </p:cNvPr>
          <p:cNvPicPr>
            <a:picLocks noChangeAspect="1"/>
          </p:cNvPicPr>
          <p:nvPr/>
        </p:nvPicPr>
        <p:blipFill>
          <a:blip r:embed="rId3"/>
          <a:stretch>
            <a:fillRect/>
          </a:stretch>
        </p:blipFill>
        <p:spPr>
          <a:xfrm>
            <a:off x="699363" y="767266"/>
            <a:ext cx="6247150" cy="5479344"/>
          </a:xfrm>
          <a:prstGeom prst="rect">
            <a:avLst/>
          </a:prstGeom>
        </p:spPr>
      </p:pic>
      <p:sp>
        <p:nvSpPr>
          <p:cNvPr id="9" name="Title 8">
            <a:extLst>
              <a:ext uri="{FF2B5EF4-FFF2-40B4-BE49-F238E27FC236}">
                <a16:creationId xmlns:a16="http://schemas.microsoft.com/office/drawing/2014/main" id="{37951B65-E9CB-1F1F-1210-49B41558C398}"/>
              </a:ext>
            </a:extLst>
          </p:cNvPr>
          <p:cNvSpPr>
            <a:spLocks noGrp="1"/>
          </p:cNvSpPr>
          <p:nvPr>
            <p:ph type="title"/>
          </p:nvPr>
        </p:nvSpPr>
        <p:spPr>
          <a:xfrm>
            <a:off x="7613734" y="872359"/>
            <a:ext cx="4114800" cy="3834908"/>
          </a:xfrm>
        </p:spPr>
        <p:txBody>
          <a:bodyPr anchor="ctr">
            <a:normAutofit/>
          </a:bodyPr>
          <a:lstStyle/>
          <a:p>
            <a:r>
              <a:rPr lang="en-SG" dirty="0"/>
              <a:t>Choosing which weather feature to study:</a:t>
            </a:r>
            <a:br>
              <a:rPr lang="en-SG" dirty="0"/>
            </a:br>
            <a:br>
              <a:rPr lang="en-SG" dirty="0"/>
            </a:br>
            <a:endParaRPr lang="en-SG" i="1" dirty="0">
              <a:latin typeface="+mn-lt"/>
            </a:endParaRPr>
          </a:p>
        </p:txBody>
      </p:sp>
      <p:sp>
        <p:nvSpPr>
          <p:cNvPr id="3" name="Date Placeholder 2">
            <a:extLst>
              <a:ext uri="{FF2B5EF4-FFF2-40B4-BE49-F238E27FC236}">
                <a16:creationId xmlns:a16="http://schemas.microsoft.com/office/drawing/2014/main" id="{8BA68A8B-558F-0E37-DA77-CD4A4A1FFDCB}"/>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C3E1DA54-4E3A-61C2-731F-F581DCAC8CE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5" name="Slide Number Placeholder 4">
            <a:extLst>
              <a:ext uri="{FF2B5EF4-FFF2-40B4-BE49-F238E27FC236}">
                <a16:creationId xmlns:a16="http://schemas.microsoft.com/office/drawing/2014/main" id="{3A9C5FDF-C6C1-EFD7-86AE-539BC052201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7</a:t>
            </a:fld>
            <a:endParaRPr lang="en-US" dirty="0"/>
          </a:p>
        </p:txBody>
      </p:sp>
      <p:sp>
        <p:nvSpPr>
          <p:cNvPr id="20" name="TextBox 19">
            <a:extLst>
              <a:ext uri="{FF2B5EF4-FFF2-40B4-BE49-F238E27FC236}">
                <a16:creationId xmlns:a16="http://schemas.microsoft.com/office/drawing/2014/main" id="{DC49CDE1-A859-4329-6CEC-0C786BB6BAA4}"/>
              </a:ext>
            </a:extLst>
          </p:cNvPr>
          <p:cNvSpPr txBox="1"/>
          <p:nvPr/>
        </p:nvSpPr>
        <p:spPr>
          <a:xfrm>
            <a:off x="7687306" y="3506938"/>
            <a:ext cx="3666494" cy="1938992"/>
          </a:xfrm>
          <a:prstGeom prst="rect">
            <a:avLst/>
          </a:prstGeom>
          <a:noFill/>
        </p:spPr>
        <p:txBody>
          <a:bodyPr wrap="square">
            <a:spAutoFit/>
          </a:bodyPr>
          <a:lstStyle/>
          <a:p>
            <a:r>
              <a:rPr lang="en-SG" sz="2400" dirty="0">
                <a:latin typeface="+mn-lt"/>
              </a:rPr>
              <a:t>Out of all the weather features vs visitor counts, </a:t>
            </a:r>
            <a:r>
              <a:rPr lang="en-SG" sz="2400" b="1" dirty="0">
                <a:latin typeface="+mn-lt"/>
              </a:rPr>
              <a:t>total rainfall vs visitors to the zoo </a:t>
            </a:r>
            <a:r>
              <a:rPr lang="en-SG" sz="2400" dirty="0">
                <a:latin typeface="+mn-lt"/>
              </a:rPr>
              <a:t>has the </a:t>
            </a:r>
            <a:r>
              <a:rPr lang="en-SG" sz="2400" i="1" dirty="0">
                <a:latin typeface="+mn-lt"/>
              </a:rPr>
              <a:t>strongest correlation</a:t>
            </a:r>
            <a:endParaRPr lang="en-SG" sz="2400" dirty="0"/>
          </a:p>
        </p:txBody>
      </p:sp>
      <p:sp>
        <p:nvSpPr>
          <p:cNvPr id="14" name="Oval 13">
            <a:extLst>
              <a:ext uri="{FF2B5EF4-FFF2-40B4-BE49-F238E27FC236}">
                <a16:creationId xmlns:a16="http://schemas.microsoft.com/office/drawing/2014/main" id="{4F79C0E7-EBC6-3842-31A8-881BC804517E}"/>
              </a:ext>
            </a:extLst>
          </p:cNvPr>
          <p:cNvSpPr/>
          <p:nvPr/>
        </p:nvSpPr>
        <p:spPr>
          <a:xfrm>
            <a:off x="3239814" y="4003469"/>
            <a:ext cx="659524" cy="431897"/>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A07FAC3D-B557-ECCB-D24B-AD2FFB19D664}"/>
              </a:ext>
            </a:extLst>
          </p:cNvPr>
          <p:cNvSpPr/>
          <p:nvPr/>
        </p:nvSpPr>
        <p:spPr>
          <a:xfrm>
            <a:off x="2816772" y="3982449"/>
            <a:ext cx="3069021" cy="87333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A3B62ACB-ED9F-3BC1-62DB-63EA456325D3}"/>
              </a:ext>
            </a:extLst>
          </p:cNvPr>
          <p:cNvCxnSpPr>
            <a:cxnSpLocks/>
            <a:endCxn id="14" idx="7"/>
          </p:cNvCxnSpPr>
          <p:nvPr/>
        </p:nvCxnSpPr>
        <p:spPr>
          <a:xfrm flipH="1">
            <a:off x="3802753" y="2856185"/>
            <a:ext cx="1605592" cy="121053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5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Negative CORRELATION BETWEEN TOTAL RAINFALL AND VISITORS to the zoo, but not for science Centre</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13" name="Picture 12">
            <a:extLst>
              <a:ext uri="{FF2B5EF4-FFF2-40B4-BE49-F238E27FC236}">
                <a16:creationId xmlns:a16="http://schemas.microsoft.com/office/drawing/2014/main" id="{9CED9254-4B4D-2B2D-28FA-1FD8E5FED2D0}"/>
              </a:ext>
            </a:extLst>
          </p:cNvPr>
          <p:cNvPicPr>
            <a:picLocks noChangeAspect="1"/>
          </p:cNvPicPr>
          <p:nvPr/>
        </p:nvPicPr>
        <p:blipFill rotWithShape="1">
          <a:blip r:embed="rId3"/>
          <a:srcRect r="52337"/>
          <a:stretch/>
        </p:blipFill>
        <p:spPr>
          <a:xfrm>
            <a:off x="1214350" y="1790915"/>
            <a:ext cx="4469939" cy="4445952"/>
          </a:xfrm>
          <a:prstGeom prst="rect">
            <a:avLst/>
          </a:prstGeom>
        </p:spPr>
      </p:pic>
      <p:pic>
        <p:nvPicPr>
          <p:cNvPr id="14" name="Picture 13">
            <a:extLst>
              <a:ext uri="{FF2B5EF4-FFF2-40B4-BE49-F238E27FC236}">
                <a16:creationId xmlns:a16="http://schemas.microsoft.com/office/drawing/2014/main" id="{B6BE4367-5254-155D-F564-2F7A7171E462}"/>
              </a:ext>
            </a:extLst>
          </p:cNvPr>
          <p:cNvPicPr>
            <a:picLocks noChangeAspect="1"/>
          </p:cNvPicPr>
          <p:nvPr/>
        </p:nvPicPr>
        <p:blipFill rotWithShape="1">
          <a:blip r:embed="rId4"/>
          <a:srcRect r="56214"/>
          <a:stretch/>
        </p:blipFill>
        <p:spPr>
          <a:xfrm>
            <a:off x="6070505" y="1810171"/>
            <a:ext cx="4444444" cy="4546179"/>
          </a:xfrm>
          <a:prstGeom prst="rect">
            <a:avLst/>
          </a:prstGeom>
        </p:spPr>
      </p:pic>
    </p:spTree>
    <p:extLst>
      <p:ext uri="{BB962C8B-B14F-4D97-AF65-F5344CB8AC3E}">
        <p14:creationId xmlns:p14="http://schemas.microsoft.com/office/powerpoint/2010/main" val="56699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6CFF383-1E8F-F9E5-10FC-8574BE4EE85B}"/>
              </a:ext>
            </a:extLst>
          </p:cNvPr>
          <p:cNvSpPr>
            <a:spLocks noGrp="1"/>
          </p:cNvSpPr>
          <p:nvPr>
            <p:ph type="title"/>
          </p:nvPr>
        </p:nvSpPr>
        <p:spPr>
          <a:xfrm>
            <a:off x="1570195" y="200667"/>
            <a:ext cx="9538071" cy="1325563"/>
          </a:xfrm>
        </p:spPr>
        <p:txBody>
          <a:bodyPr anchor="ctr">
            <a:normAutofit/>
          </a:bodyPr>
          <a:lstStyle/>
          <a:p>
            <a:r>
              <a:rPr lang="en-US" dirty="0"/>
              <a:t>NARROWING THE SCOPE:</a:t>
            </a:r>
            <a:br>
              <a:rPr lang="en-US" dirty="0"/>
            </a:br>
            <a:r>
              <a:rPr lang="en-US" dirty="0"/>
              <a:t>SELECTING </a:t>
            </a:r>
            <a:r>
              <a:rPr lang="en-US" b="1" dirty="0"/>
              <a:t>2010 to 2019 </a:t>
            </a:r>
            <a:r>
              <a:rPr lang="en-US" dirty="0"/>
              <a:t>as TIME PERIOD TO STUDY</a:t>
            </a:r>
          </a:p>
        </p:txBody>
      </p:sp>
      <p:pic>
        <p:nvPicPr>
          <p:cNvPr id="10" name="Picture 9">
            <a:extLst>
              <a:ext uri="{FF2B5EF4-FFF2-40B4-BE49-F238E27FC236}">
                <a16:creationId xmlns:a16="http://schemas.microsoft.com/office/drawing/2014/main" id="{8C6AFA51-E4DE-9088-EF18-34F94DBF2861}"/>
              </a:ext>
            </a:extLst>
          </p:cNvPr>
          <p:cNvPicPr>
            <a:picLocks noChangeAspect="1"/>
          </p:cNvPicPr>
          <p:nvPr/>
        </p:nvPicPr>
        <p:blipFill>
          <a:blip r:embed="rId3"/>
          <a:stretch>
            <a:fillRect/>
          </a:stretch>
        </p:blipFill>
        <p:spPr>
          <a:xfrm>
            <a:off x="6848960" y="3064008"/>
            <a:ext cx="4092308" cy="3468232"/>
          </a:xfrm>
          <a:prstGeom prst="rect">
            <a:avLst/>
          </a:prstGeom>
          <a:noFill/>
        </p:spPr>
      </p:pic>
      <p:sp>
        <p:nvSpPr>
          <p:cNvPr id="15" name="TextBox 14">
            <a:extLst>
              <a:ext uri="{FF2B5EF4-FFF2-40B4-BE49-F238E27FC236}">
                <a16:creationId xmlns:a16="http://schemas.microsoft.com/office/drawing/2014/main" id="{02E2E7C0-F312-A42A-ED15-8DD63D682971}"/>
              </a:ext>
            </a:extLst>
          </p:cNvPr>
          <p:cNvSpPr txBox="1"/>
          <p:nvPr/>
        </p:nvSpPr>
        <p:spPr>
          <a:xfrm>
            <a:off x="6578603" y="1413618"/>
            <a:ext cx="5574266" cy="1631216"/>
          </a:xfrm>
          <a:prstGeom prst="rect">
            <a:avLst/>
          </a:prstGeom>
          <a:noFill/>
        </p:spPr>
        <p:txBody>
          <a:bodyPr wrap="square">
            <a:spAutoFit/>
          </a:bodyPr>
          <a:lstStyle/>
          <a:p>
            <a:r>
              <a:rPr lang="en-US" dirty="0">
                <a:latin typeface="+mn-lt"/>
              </a:rPr>
              <a:t>Time period </a:t>
            </a:r>
            <a:r>
              <a:rPr lang="en-US" b="1" dirty="0">
                <a:latin typeface="+mn-lt"/>
              </a:rPr>
              <a:t>2020 to 2022 </a:t>
            </a:r>
            <a:r>
              <a:rPr lang="en-US" dirty="0">
                <a:latin typeface="+mn-lt"/>
              </a:rPr>
              <a:t>was an exception due to </a:t>
            </a:r>
            <a:r>
              <a:rPr lang="en-US" dirty="0"/>
              <a:t>Covid: </a:t>
            </a:r>
          </a:p>
          <a:p>
            <a:pPr marL="285750" indent="-285750">
              <a:buFont typeface="Arial" panose="020B0604020202020204" pitchFamily="34" charset="0"/>
              <a:buChar char="•"/>
            </a:pPr>
            <a:r>
              <a:rPr lang="en-US" sz="1600" dirty="0">
                <a:latin typeface="+mn-lt"/>
              </a:rPr>
              <a:t>During Covid period, median no. of visitors dropped greatly. </a:t>
            </a:r>
          </a:p>
          <a:p>
            <a:pPr marL="285750" indent="-285750">
              <a:buFont typeface="Arial" panose="020B0604020202020204" pitchFamily="34" charset="0"/>
              <a:buChar char="•"/>
            </a:pPr>
            <a:r>
              <a:rPr lang="en-US" sz="1600" dirty="0">
                <a:latin typeface="+mn-lt"/>
              </a:rPr>
              <a:t>Numbers surged slightly in Dec 2020, but wa</a:t>
            </a:r>
            <a:r>
              <a:rPr lang="en-US" sz="1600" dirty="0"/>
              <a:t>s slow to pick up thereafter</a:t>
            </a:r>
            <a:endParaRPr lang="en-US" sz="1600" dirty="0">
              <a:latin typeface="+mn-lt"/>
            </a:endParaRPr>
          </a:p>
        </p:txBody>
      </p:sp>
      <p:sp>
        <p:nvSpPr>
          <p:cNvPr id="16" name="TextBox 15">
            <a:extLst>
              <a:ext uri="{FF2B5EF4-FFF2-40B4-BE49-F238E27FC236}">
                <a16:creationId xmlns:a16="http://schemas.microsoft.com/office/drawing/2014/main" id="{386259C3-D605-1EB3-8513-32B4861D2A68}"/>
              </a:ext>
            </a:extLst>
          </p:cNvPr>
          <p:cNvSpPr txBox="1"/>
          <p:nvPr/>
        </p:nvSpPr>
        <p:spPr>
          <a:xfrm>
            <a:off x="1498599" y="1526230"/>
            <a:ext cx="4114800" cy="1200329"/>
          </a:xfrm>
          <a:prstGeom prst="rect">
            <a:avLst/>
          </a:prstGeom>
          <a:noFill/>
        </p:spPr>
        <p:txBody>
          <a:bodyPr wrap="square">
            <a:spAutoFit/>
          </a:bodyPr>
          <a:lstStyle/>
          <a:p>
            <a:r>
              <a:rPr lang="en-US" dirty="0">
                <a:latin typeface="+mn-lt"/>
              </a:rPr>
              <a:t>Overall upward trend in median number of visitors per month </a:t>
            </a:r>
          </a:p>
          <a:p>
            <a:r>
              <a:rPr lang="en-US" dirty="0">
                <a:latin typeface="+mn-lt"/>
              </a:rPr>
              <a:t>(probably due to improvement in attractions, better economy)</a:t>
            </a:r>
          </a:p>
        </p:txBody>
      </p:sp>
      <p:pic>
        <p:nvPicPr>
          <p:cNvPr id="3" name="Picture 2">
            <a:extLst>
              <a:ext uri="{FF2B5EF4-FFF2-40B4-BE49-F238E27FC236}">
                <a16:creationId xmlns:a16="http://schemas.microsoft.com/office/drawing/2014/main" id="{733403EB-C728-BAF6-EF62-283BC68C91A5}"/>
              </a:ext>
            </a:extLst>
          </p:cNvPr>
          <p:cNvPicPr>
            <a:picLocks noChangeAspect="1"/>
          </p:cNvPicPr>
          <p:nvPr/>
        </p:nvPicPr>
        <p:blipFill>
          <a:blip r:embed="rId4"/>
          <a:stretch>
            <a:fillRect/>
          </a:stretch>
        </p:blipFill>
        <p:spPr>
          <a:xfrm>
            <a:off x="896957" y="2820460"/>
            <a:ext cx="4716441" cy="3499565"/>
          </a:xfrm>
          <a:prstGeom prst="rect">
            <a:avLst/>
          </a:prstGeom>
        </p:spPr>
      </p:pic>
    </p:spTree>
    <p:extLst>
      <p:ext uri="{BB962C8B-B14F-4D97-AF65-F5344CB8AC3E}">
        <p14:creationId xmlns:p14="http://schemas.microsoft.com/office/powerpoint/2010/main" val="422183711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A97235-BEC4-4F82-87A8-2F5DAD53B5F9}">
  <ds:schemaRefs>
    <ds:schemaRef ds:uri="http://schemas.microsoft.com/sharepoint/v3"/>
    <ds:schemaRef ds:uri="16c05727-aa75-4e4a-9b5f-8a80a1165891"/>
    <ds:schemaRef ds:uri="230e9df3-be65-4c73-a93b-d1236ebd677e"/>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http://purl.org/dc/elements/1.1/"/>
    <ds:schemaRef ds:uri="71af3243-3dd4-4a8d-8c0d-dd76da1f02a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1345</TotalTime>
  <Words>1931</Words>
  <Application>Microsoft Office PowerPoint</Application>
  <PresentationFormat>Widescreen</PresentationFormat>
  <Paragraphs>205</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Roboto</vt:lpstr>
      <vt:lpstr>Tenorite</vt:lpstr>
      <vt:lpstr>Monoline</vt:lpstr>
      <vt:lpstr>Optimizing manpower allocation for stb</vt:lpstr>
      <vt:lpstr>contents</vt:lpstr>
      <vt:lpstr>INTRODUCTION</vt:lpstr>
      <vt:lpstr>PowerPoint Presentation</vt:lpstr>
      <vt:lpstr>PROBLEM STATEMENT</vt:lpstr>
      <vt:lpstr>DATA INTRODUCTION</vt:lpstr>
      <vt:lpstr>Choosing which weather feature to study:  </vt:lpstr>
      <vt:lpstr>Negative CORRELATION BETWEEN TOTAL RAINFALL AND VISITORS to the zoo, but not for science Centre</vt:lpstr>
      <vt:lpstr>NARROWING THE SCOPE: SELECTING 2010 to 2019 as TIME PERIOD TO STUDY</vt:lpstr>
      <vt:lpstr>SEEMS LIKE NUMBER OF VISITORS DURING school holidays IS ALWAYS HIGHER THAN THE MEDIAN Monthly VISITORS</vt:lpstr>
      <vt:lpstr>NARROWING THE SCOPE: WHAT happens to the correlation BETWEEN RAINFALL AND VISITORS if we  remove school holiday months?</vt:lpstr>
      <vt:lpstr>IN GENERAL, FOR EVERY 1MM OF INCREASE IN RAINFALL, THERE IS A DECREASE IN 148 VISITORS</vt:lpstr>
      <vt:lpstr>total rainfall is highest IN NOV TO JAN, and lowest in feb to mar</vt:lpstr>
      <vt:lpstr>INVERSE RELATIONSHIP between total visitors to the zoo and total rainfall in most months</vt:lpstr>
      <vt:lpstr>Negative correlation between amount of rainfall and visitors to the zoo has become stronger, from -0.12 to -0.56.  next highest correlation is with mean sunshine hours of 0.49</vt:lpstr>
      <vt:lpstr>Negative Correlation Exists Between Total Rainfall And Mean Daily Sunshine Hours</vt:lpstr>
      <vt:lpstr>limitations</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manpower allocation for stb</dc:title>
  <dc:creator>c</dc:creator>
  <cp:lastModifiedBy>c</cp:lastModifiedBy>
  <cp:revision>22</cp:revision>
  <cp:lastPrinted>2023-08-12T13:34:05Z</cp:lastPrinted>
  <dcterms:created xsi:type="dcterms:W3CDTF">2023-07-30T02:56:58Z</dcterms:created>
  <dcterms:modified xsi:type="dcterms:W3CDTF">2023-08-12T14:10:26Z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