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608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43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99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1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1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20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7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994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8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05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55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5BB81D-DCF7-42FE-9F58-E67916937501}" type="datetimeFigureOut">
              <a:rPr lang="en-SG" smtClean="0"/>
              <a:t>22/10/2023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CAC9C7D-8FF9-4056-B415-40871E1AC5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7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56C4-0F98-6D4B-0346-A3F7242B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Running Posture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EA27-FBC3-D521-F13A-8F6EDB960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933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DF1E-1D29-7351-507A-EAFE0EE4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7174-FE89-3EC5-639F-23635A05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running or walking postures can lead to injuries over time. Poor posture leads to back pain and knee injuries. </a:t>
            </a:r>
          </a:p>
        </p:txBody>
      </p:sp>
    </p:spTree>
    <p:extLst>
      <p:ext uri="{BB962C8B-B14F-4D97-AF65-F5344CB8AC3E}">
        <p14:creationId xmlns:p14="http://schemas.microsoft.com/office/powerpoint/2010/main" val="36527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8FA8-A072-CC16-6B61-0682663B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8043"/>
            <a:ext cx="9692640" cy="765633"/>
          </a:xfrm>
        </p:spPr>
        <p:txBody>
          <a:bodyPr/>
          <a:lstStyle/>
          <a:p>
            <a:r>
              <a:rPr lang="en-SG" dirty="0"/>
              <a:t>Workflow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6B1171-36A0-DC9A-ADA6-679A96912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43393"/>
              </p:ext>
            </p:extLst>
          </p:nvPr>
        </p:nvGraphicFramePr>
        <p:xfrm>
          <a:off x="2562579" y="1193872"/>
          <a:ext cx="2065867" cy="143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867">
                  <a:extLst>
                    <a:ext uri="{9D8B030D-6E8A-4147-A177-3AD203B41FA5}">
                      <a16:colId xmlns:a16="http://schemas.microsoft.com/office/drawing/2014/main" val="2969921304"/>
                    </a:ext>
                  </a:extLst>
                </a:gridCol>
              </a:tblGrid>
              <a:tr h="349566">
                <a:tc>
                  <a:txBody>
                    <a:bodyPr/>
                    <a:lstStyle/>
                    <a:p>
                      <a:r>
                        <a:rPr lang="en-SG" sz="1400" dirty="0"/>
                        <a:t>Data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6818"/>
                  </a:ext>
                </a:extLst>
              </a:tr>
              <a:tr h="1084124">
                <a:tc>
                  <a:txBody>
                    <a:bodyPr/>
                    <a:lstStyle/>
                    <a:p>
                      <a:r>
                        <a:rPr lang="en-SG" sz="1200" dirty="0"/>
                        <a:t>Collect videos / photos of good and bad running postures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034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FEB174-18B1-5326-D809-09E823E9E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28854"/>
              </p:ext>
            </p:extLst>
          </p:nvPr>
        </p:nvGraphicFramePr>
        <p:xfrm>
          <a:off x="389466" y="1193872"/>
          <a:ext cx="2065867" cy="226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867">
                  <a:extLst>
                    <a:ext uri="{9D8B030D-6E8A-4147-A177-3AD203B41FA5}">
                      <a16:colId xmlns:a16="http://schemas.microsoft.com/office/drawing/2014/main" val="2969921304"/>
                    </a:ext>
                  </a:extLst>
                </a:gridCol>
              </a:tblGrid>
              <a:tr h="349566">
                <a:tc>
                  <a:txBody>
                    <a:bodyPr/>
                    <a:lstStyle/>
                    <a:p>
                      <a:r>
                        <a:rPr lang="en-SG" sz="1400" dirty="0"/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6818"/>
                  </a:ext>
                </a:extLst>
              </a:tr>
              <a:tr h="976140">
                <a:tc>
                  <a:txBody>
                    <a:bodyPr/>
                    <a:lstStyle/>
                    <a:p>
                      <a:r>
                        <a:rPr lang="en-SG" sz="1200" dirty="0"/>
                        <a:t>- Importance of good running / walking posture for long term health</a:t>
                      </a:r>
                    </a:p>
                    <a:p>
                      <a:r>
                        <a:rPr lang="en-SG" sz="1200" dirty="0"/>
                        <a:t>- Casual runners tend to overlook posture, are not self-aware</a:t>
                      </a:r>
                    </a:p>
                    <a:p>
                      <a:r>
                        <a:rPr lang="en-SG" sz="1200" dirty="0"/>
                        <a:t>- When injuries start appearing, it is often too late</a:t>
                      </a:r>
                    </a:p>
                    <a:p>
                      <a:r>
                        <a:rPr lang="en-SG" sz="1200" dirty="0">
                          <a:highlight>
                            <a:srgbClr val="FFFF00"/>
                          </a:highlight>
                        </a:rPr>
                        <a:t>- Statistics!!!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034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2FD121-C175-5D5B-DB17-660FD320B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23950"/>
              </p:ext>
            </p:extLst>
          </p:nvPr>
        </p:nvGraphicFramePr>
        <p:xfrm>
          <a:off x="2602091" y="3577202"/>
          <a:ext cx="2065867" cy="143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867">
                  <a:extLst>
                    <a:ext uri="{9D8B030D-6E8A-4147-A177-3AD203B41FA5}">
                      <a16:colId xmlns:a16="http://schemas.microsoft.com/office/drawing/2014/main" val="2969921304"/>
                    </a:ext>
                  </a:extLst>
                </a:gridCol>
              </a:tblGrid>
              <a:tr h="349566">
                <a:tc>
                  <a:txBody>
                    <a:bodyPr/>
                    <a:lstStyle/>
                    <a:p>
                      <a:r>
                        <a:rPr lang="en-SG" sz="1400" dirty="0"/>
                        <a:t>Proposed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6818"/>
                  </a:ext>
                </a:extLst>
              </a:tr>
              <a:tr h="1084124">
                <a:tc>
                  <a:txBody>
                    <a:bodyPr/>
                    <a:lstStyle/>
                    <a:p>
                      <a:r>
                        <a:rPr lang="en-SG" sz="1200" dirty="0"/>
                        <a:t>Video analytics tool to identify is someone has a good or bad running posture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034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A7E433-0100-E57E-EB69-1990D68C0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99058"/>
              </p:ext>
            </p:extLst>
          </p:nvPr>
        </p:nvGraphicFramePr>
        <p:xfrm>
          <a:off x="6773337" y="1191124"/>
          <a:ext cx="2065867" cy="208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867">
                  <a:extLst>
                    <a:ext uri="{9D8B030D-6E8A-4147-A177-3AD203B41FA5}">
                      <a16:colId xmlns:a16="http://schemas.microsoft.com/office/drawing/2014/main" val="2969921304"/>
                    </a:ext>
                  </a:extLst>
                </a:gridCol>
              </a:tblGrid>
              <a:tr h="349566">
                <a:tc>
                  <a:txBody>
                    <a:bodyPr/>
                    <a:lstStyle/>
                    <a:p>
                      <a:r>
                        <a:rPr lang="en-SG" sz="1400" dirty="0"/>
                        <a:t>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6818"/>
                  </a:ext>
                </a:extLst>
              </a:tr>
              <a:tr h="1084124">
                <a:tc>
                  <a:txBody>
                    <a:bodyPr/>
                    <a:lstStyle/>
                    <a:p>
                      <a:r>
                        <a:rPr lang="en-SG" sz="1200" dirty="0"/>
                        <a:t>- See which combination of landmarks are more important in determining a good or bad running form</a:t>
                      </a:r>
                    </a:p>
                    <a:p>
                      <a:r>
                        <a:rPr lang="en-SG" sz="1200" dirty="0"/>
                        <a:t>- What angles are good</a:t>
                      </a:r>
                    </a:p>
                    <a:p>
                      <a:r>
                        <a:rPr lang="en-SG" sz="1200" dirty="0"/>
                        <a:t>- What other features are unique for a good or bad running posture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034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F07123-E357-1292-3BB0-B8220FBA3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7667"/>
              </p:ext>
            </p:extLst>
          </p:nvPr>
        </p:nvGraphicFramePr>
        <p:xfrm>
          <a:off x="4667958" y="1193872"/>
          <a:ext cx="2065867" cy="143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867">
                  <a:extLst>
                    <a:ext uri="{9D8B030D-6E8A-4147-A177-3AD203B41FA5}">
                      <a16:colId xmlns:a16="http://schemas.microsoft.com/office/drawing/2014/main" val="2969921304"/>
                    </a:ext>
                  </a:extLst>
                </a:gridCol>
              </a:tblGrid>
              <a:tr h="349566">
                <a:tc>
                  <a:txBody>
                    <a:bodyPr/>
                    <a:lstStyle/>
                    <a:p>
                      <a:r>
                        <a:rPr lang="en-SG" sz="1400" dirty="0"/>
                        <a:t>Data Ingestion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6818"/>
                  </a:ext>
                </a:extLst>
              </a:tr>
              <a:tr h="1084124">
                <a:tc>
                  <a:txBody>
                    <a:bodyPr/>
                    <a:lstStyle/>
                    <a:p>
                      <a:r>
                        <a:rPr lang="en-SG" sz="1200" dirty="0"/>
                        <a:t>Use </a:t>
                      </a:r>
                      <a:r>
                        <a:rPr lang="en-SG" sz="1200" dirty="0" err="1"/>
                        <a:t>mediapipe</a:t>
                      </a:r>
                      <a:r>
                        <a:rPr lang="en-SG" sz="1200" dirty="0"/>
                        <a:t> to identify landmarks of training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0340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214FA0-D6BA-764B-3DA1-510C732B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73912"/>
              </p:ext>
            </p:extLst>
          </p:nvPr>
        </p:nvGraphicFramePr>
        <p:xfrm>
          <a:off x="389465" y="3577202"/>
          <a:ext cx="2065867" cy="143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867">
                  <a:extLst>
                    <a:ext uri="{9D8B030D-6E8A-4147-A177-3AD203B41FA5}">
                      <a16:colId xmlns:a16="http://schemas.microsoft.com/office/drawing/2014/main" val="2969921304"/>
                    </a:ext>
                  </a:extLst>
                </a:gridCol>
              </a:tblGrid>
              <a:tr h="349566">
                <a:tc>
                  <a:txBody>
                    <a:bodyPr/>
                    <a:lstStyle/>
                    <a:p>
                      <a:r>
                        <a:rPr lang="en-SG" sz="1400" dirty="0"/>
                        <a:t>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6818"/>
                  </a:ext>
                </a:extLst>
              </a:tr>
              <a:tr h="1084124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0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8477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</TotalTime>
  <Words>141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Running Posture</vt:lpstr>
      <vt:lpstr>Problem Statement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Posture</dc:title>
  <dc:creator>c</dc:creator>
  <cp:lastModifiedBy>c</cp:lastModifiedBy>
  <cp:revision>1</cp:revision>
  <dcterms:created xsi:type="dcterms:W3CDTF">2023-10-22T04:43:42Z</dcterms:created>
  <dcterms:modified xsi:type="dcterms:W3CDTF">2023-10-22T05:53:16Z</dcterms:modified>
</cp:coreProperties>
</file>