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Lobster"/>
      <p:regular r:id="rId31"/>
    </p:embeddedFont>
    <p:embeddedFont>
      <p:font typeface="Titillium Web"/>
      <p:regular r:id="rId32"/>
      <p:bold r:id="rId33"/>
      <p:italic r:id="rId34"/>
      <p:boldItalic r:id="rId35"/>
    </p:embeddedFont>
    <p:embeddedFont>
      <p:font typeface="Titillium Web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02E57C-60B2-4E13-949B-803D63DD8157}">
  <a:tblStyle styleId="{5002E57C-60B2-4E13-949B-803D63DD81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bster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5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8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0.xml"/><Relationship Id="rId37" Type="http://schemas.openxmlformats.org/officeDocument/2006/relationships/font" Target="fonts/TitilliumWebLight-bold.fntdata"/><Relationship Id="rId14" Type="http://schemas.openxmlformats.org/officeDocument/2006/relationships/slide" Target="slides/slide9.xml"/><Relationship Id="rId36" Type="http://schemas.openxmlformats.org/officeDocument/2006/relationships/font" Target="fonts/TitilliumWebLight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TitilliumWeb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cd69c5ec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cd69c5e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f666999e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f66699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506cabba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506cab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ee7a9137f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ee7a9137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d69c5ec9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cd69c5e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ee74e91f7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ee74e91f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ee74e91f7_2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ee74e91f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ee74e91f7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ee74e91f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ee74e91f7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ee74e91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d3d79eadf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d3d79ea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ef3d9027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ef3d902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cd69c5ec9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cd69c5e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edd1370e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edd137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edd1370eb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edd1370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edd1370eb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edd1370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def3d9027_5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def3d9027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def3d902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def3d90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ebc7c64c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ebc7c64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ee7a9137f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ee7a9137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506cabb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d506cab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f666999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f66699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d506cabba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d506cab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f666999e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f66699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362850"/>
            <a:ext cx="5796900" cy="32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 Classification &amp; 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Tianxu An, Reynold Chan, Ahmed Rosanally, Tiffany Yau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685800" y="3585650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🎸</a:t>
            </a: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🎹 </a:t>
            </a: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🎺</a:t>
            </a: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idx="4294967295" type="title"/>
          </p:nvPr>
        </p:nvSpPr>
        <p:spPr>
          <a:xfrm>
            <a:off x="1559250" y="452800"/>
            <a:ext cx="60255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New Data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875" y="1279163"/>
            <a:ext cx="2719543" cy="354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137" y="1272725"/>
            <a:ext cx="2624083" cy="355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/>
          <p:nvPr/>
        </p:nvCxnSpPr>
        <p:spPr>
          <a:xfrm>
            <a:off x="3884150" y="3049300"/>
            <a:ext cx="1117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1559250" y="820700"/>
            <a:ext cx="6025500" cy="56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Limitations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701400" y="1436150"/>
            <a:ext cx="77412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Times New Roman"/>
              <a:buAutoNum type="arabicPeriod"/>
            </a:pPr>
            <a:r>
              <a:rPr b="1" lang="en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music styles</a:t>
            </a:r>
            <a:endParaRPr b="1"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Times New Roman"/>
              <a:buAutoNum type="arabicPeriod"/>
            </a:pPr>
            <a:r>
              <a:rPr b="1" lang="en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audios deviate from real duets</a:t>
            </a:r>
            <a:endParaRPr b="1"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Times New Roman"/>
              <a:buAutoNum type="alphaLcPeriod"/>
            </a:pPr>
            <a:r>
              <a:rPr b="1" lang="en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Normalized volume</a:t>
            </a:r>
            <a:endParaRPr b="1"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Times New Roman"/>
              <a:buAutoNum type="alphaLcPeriod"/>
            </a:pPr>
            <a:r>
              <a:rPr b="1" lang="en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the same music</a:t>
            </a:r>
            <a:endParaRPr b="1"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685800" y="743850"/>
            <a:ext cx="7145700" cy="6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Baseline Model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8759" l="0" r="0" t="0"/>
          <a:stretch/>
        </p:blipFill>
        <p:spPr>
          <a:xfrm>
            <a:off x="1955875" y="1413450"/>
            <a:ext cx="4605550" cy="31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1673550" y="2113800"/>
            <a:ext cx="5796900" cy="91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CNN Models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2898300" y="983100"/>
            <a:ext cx="16737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🎸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4572000" y="983100"/>
            <a:ext cx="16737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🎹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2773275" y="3029700"/>
            <a:ext cx="16737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🎺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4446975" y="3029700"/>
            <a:ext cx="16737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🎻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7115100" y="2006400"/>
            <a:ext cx="16737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🎵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372550" y="2006400"/>
            <a:ext cx="15486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🎶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1724250" y="1114050"/>
            <a:ext cx="56955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🎸  </a:t>
            </a: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🎹  🎺  </a:t>
            </a: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🎻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4"/>
          <p:cNvSpPr txBox="1"/>
          <p:nvPr>
            <p:ph idx="4294967295" type="title"/>
          </p:nvPr>
        </p:nvSpPr>
        <p:spPr>
          <a:xfrm>
            <a:off x="457200" y="129775"/>
            <a:ext cx="7141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1: Instrument Classification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1617300" y="3044650"/>
            <a:ext cx="59094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  0  1  0]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836550" y="2155550"/>
            <a:ext cx="7470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[0.1  0.2  0.6  0.1]</a:t>
            </a:r>
            <a:endParaRPr b="1" sz="4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30700" y="3441200"/>
            <a:ext cx="1386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Target</a:t>
            </a:r>
            <a:endParaRPr sz="1700"/>
          </a:p>
        </p:txBody>
      </p:sp>
      <p:sp>
        <p:nvSpPr>
          <p:cNvPr id="163" name="Google Shape;163;p24"/>
          <p:cNvSpPr txBox="1"/>
          <p:nvPr/>
        </p:nvSpPr>
        <p:spPr>
          <a:xfrm>
            <a:off x="230700" y="2314700"/>
            <a:ext cx="13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Model Output</a:t>
            </a:r>
            <a:endParaRPr sz="1700"/>
          </a:p>
        </p:txBody>
      </p:sp>
      <p:sp>
        <p:nvSpPr>
          <p:cNvPr id="164" name="Google Shape;164;p24"/>
          <p:cNvSpPr txBox="1"/>
          <p:nvPr/>
        </p:nvSpPr>
        <p:spPr>
          <a:xfrm>
            <a:off x="836550" y="3915200"/>
            <a:ext cx="7470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nn.CrossEntropyLoss()</a:t>
            </a:r>
            <a:endParaRPr b="1" sz="4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4294967295" type="title"/>
          </p:nvPr>
        </p:nvSpPr>
        <p:spPr>
          <a:xfrm>
            <a:off x="457200" y="129775"/>
            <a:ext cx="7141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1: Tuning the Model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582026" y="1289425"/>
            <a:ext cx="3818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Impact Hyperparameters</a:t>
            </a:r>
            <a:endParaRPr b="1" sz="1700"/>
          </a:p>
        </p:txBody>
      </p:sp>
      <p:sp>
        <p:nvSpPr>
          <p:cNvPr id="171" name="Google Shape;171;p25"/>
          <p:cNvSpPr txBox="1"/>
          <p:nvPr/>
        </p:nvSpPr>
        <p:spPr>
          <a:xfrm>
            <a:off x="4775601" y="1289425"/>
            <a:ext cx="3786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Other Tested Hyperparameters</a:t>
            </a:r>
            <a:endParaRPr b="1" sz="1700"/>
          </a:p>
        </p:txBody>
      </p:sp>
      <p:sp>
        <p:nvSpPr>
          <p:cNvPr id="172" name="Google Shape;172;p25"/>
          <p:cNvSpPr txBox="1"/>
          <p:nvPr/>
        </p:nvSpPr>
        <p:spPr>
          <a:xfrm>
            <a:off x="582025" y="1855275"/>
            <a:ext cx="44328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Dropout (30%)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82025" y="2329300"/>
            <a:ext cx="381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Only 1 FC layer, decreasing its size (&gt;8000 → 254)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582025" y="3081025"/>
            <a:ext cx="381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↑ </a:t>
            </a: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convolution layers, ↑ filters 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4786200" y="1855275"/>
            <a:ext cx="3305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Kernel, pooling sizes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Batch size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786200" y="2750100"/>
            <a:ext cx="33054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Batch normalization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4775600" y="3211475"/>
            <a:ext cx="37215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LeakyReLU vs. ReLU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786200" y="3683975"/>
            <a:ext cx="3305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Learning rate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7885325" y="2329300"/>
            <a:ext cx="5055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16</a:t>
            </a:r>
            <a:endParaRPr b="1"/>
          </a:p>
        </p:txBody>
      </p:sp>
      <p:sp>
        <p:nvSpPr>
          <p:cNvPr id="180" name="Google Shape;180;p25"/>
          <p:cNvSpPr txBox="1"/>
          <p:nvPr/>
        </p:nvSpPr>
        <p:spPr>
          <a:xfrm>
            <a:off x="7761225" y="3713375"/>
            <a:ext cx="1026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0.0003</a:t>
            </a:r>
            <a:endParaRPr b="1"/>
          </a:p>
        </p:txBody>
      </p:sp>
      <p:sp>
        <p:nvSpPr>
          <p:cNvPr id="181" name="Google Shape;181;p25"/>
          <p:cNvSpPr/>
          <p:nvPr/>
        </p:nvSpPr>
        <p:spPr>
          <a:xfrm>
            <a:off x="6880700" y="3266225"/>
            <a:ext cx="838200" cy="57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1724250" y="1114050"/>
            <a:ext cx="56955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🎸  🎹  🎺  🎻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6"/>
          <p:cNvSpPr txBox="1"/>
          <p:nvPr>
            <p:ph idx="4294967295" type="title"/>
          </p:nvPr>
        </p:nvSpPr>
        <p:spPr>
          <a:xfrm>
            <a:off x="457200" y="129775"/>
            <a:ext cx="8464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Multi-Instrument Identification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1617300" y="3044650"/>
            <a:ext cx="59094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  0  0  1]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836550" y="2155550"/>
            <a:ext cx="7470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[0.8  0.2  0.1  0.7]</a:t>
            </a:r>
            <a:endParaRPr b="1" sz="4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230700" y="3441200"/>
            <a:ext cx="1386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Target</a:t>
            </a:r>
            <a:endParaRPr sz="1700"/>
          </a:p>
        </p:txBody>
      </p:sp>
      <p:sp>
        <p:nvSpPr>
          <p:cNvPr id="191" name="Google Shape;191;p26"/>
          <p:cNvSpPr txBox="1"/>
          <p:nvPr/>
        </p:nvSpPr>
        <p:spPr>
          <a:xfrm>
            <a:off x="230700" y="2314700"/>
            <a:ext cx="13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Model Output</a:t>
            </a:r>
            <a:endParaRPr sz="1700"/>
          </a:p>
        </p:txBody>
      </p:sp>
      <p:sp>
        <p:nvSpPr>
          <p:cNvPr id="192" name="Google Shape;192;p26"/>
          <p:cNvSpPr txBox="1"/>
          <p:nvPr/>
        </p:nvSpPr>
        <p:spPr>
          <a:xfrm>
            <a:off x="0" y="3915200"/>
            <a:ext cx="91440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nn.MultiLabelSoftMarginLoss()</a:t>
            </a:r>
            <a:endParaRPr b="1" sz="3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4294967295" type="title"/>
          </p:nvPr>
        </p:nvSpPr>
        <p:spPr>
          <a:xfrm>
            <a:off x="457200" y="129775"/>
            <a:ext cx="7141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Tuning the Model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10325"/>
            <a:ext cx="5943600" cy="3343275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2640000" dist="3143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457200" y="129775"/>
            <a:ext cx="7141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CNN Architecture</a:t>
            </a:r>
            <a:endParaRPr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41037" l="12556" r="0" t="0"/>
          <a:stretch/>
        </p:blipFill>
        <p:spPr>
          <a:xfrm>
            <a:off x="2554075" y="1157550"/>
            <a:ext cx="6060901" cy="359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74905" l="15008" r="3245" t="0"/>
          <a:stretch/>
        </p:blipFill>
        <p:spPr>
          <a:xfrm>
            <a:off x="2723852" y="1157550"/>
            <a:ext cx="5666275" cy="15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4">
            <a:alphaModFix/>
          </a:blip>
          <a:srcRect b="0" l="26686" r="38231" t="59882"/>
          <a:stretch/>
        </p:blipFill>
        <p:spPr>
          <a:xfrm>
            <a:off x="529000" y="2686450"/>
            <a:ext cx="2025075" cy="20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/>
          <p:nvPr/>
        </p:nvSpPr>
        <p:spPr>
          <a:xfrm>
            <a:off x="529025" y="1157550"/>
            <a:ext cx="1158300" cy="15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 b="74905" l="57" r="82388" t="0"/>
          <a:stretch/>
        </p:blipFill>
        <p:spPr>
          <a:xfrm>
            <a:off x="1680240" y="1157550"/>
            <a:ext cx="1216675" cy="15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688195" y="434575"/>
            <a:ext cx="7987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Transfer Learning</a:t>
            </a:r>
            <a:r>
              <a:rPr lang="en"/>
              <a:t> Architecture</a:t>
            </a:r>
            <a:endParaRPr/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8" y="1789475"/>
            <a:ext cx="5915025" cy="28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62" y="455088"/>
            <a:ext cx="6591874" cy="42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ctrTitle"/>
          </p:nvPr>
        </p:nvSpPr>
        <p:spPr>
          <a:xfrm>
            <a:off x="685800" y="743850"/>
            <a:ext cx="7145700" cy="6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Stage 2: CNN vs. Transfer Learning</a:t>
            </a:r>
            <a:endParaRPr/>
          </a:p>
        </p:txBody>
      </p:sp>
      <p:graphicFrame>
        <p:nvGraphicFramePr>
          <p:cNvPr id="222" name="Google Shape;222;p30"/>
          <p:cNvGraphicFramePr/>
          <p:nvPr/>
        </p:nvGraphicFramePr>
        <p:xfrm>
          <a:off x="1425413" y="1726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{5002E57C-60B2-4E13-949B-803D63DD8157}</a:tableStyleId>
              </a:tblPr>
              <a:tblGrid>
                <a:gridCol w="2097725"/>
                <a:gridCol w="2097725"/>
                <a:gridCol w="2097725"/>
              </a:tblGrid>
              <a:tr h="68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CNN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Transfer Learning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# Learnable Parameters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81166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30754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Computation Time per Epoch (seconds)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0.33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Overall Average Computation Time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~30 mins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3.3 sec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ctrTitle"/>
          </p:nvPr>
        </p:nvSpPr>
        <p:spPr>
          <a:xfrm>
            <a:off x="685800" y="591450"/>
            <a:ext cx="5796900" cy="7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Summary of </a:t>
            </a:r>
            <a:r>
              <a:rPr lang="en" sz="3600"/>
              <a:t>Results</a:t>
            </a:r>
            <a:endParaRPr/>
          </a:p>
        </p:txBody>
      </p:sp>
      <p:graphicFrame>
        <p:nvGraphicFramePr>
          <p:cNvPr id="228" name="Google Shape;228;p31"/>
          <p:cNvGraphicFramePr/>
          <p:nvPr/>
        </p:nvGraphicFramePr>
        <p:xfrm>
          <a:off x="1499613" y="1508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{5002E57C-60B2-4E13-949B-803D63DD8157}</a:tableStyleId>
              </a:tblPr>
              <a:tblGrid>
                <a:gridCol w="2048250"/>
                <a:gridCol w="2048250"/>
                <a:gridCol w="2048250"/>
              </a:tblGrid>
              <a:tr h="29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Validation Accuracy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Test Accuracy</a:t>
                      </a:r>
                      <a:endParaRPr sz="16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1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Stage 1: 1D CNN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72.57%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70.66%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285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Stage 1: Baseline Model 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Accuracy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43.3%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40.3%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1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Stage 2: 1D CNN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69.05%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69.74%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575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Stage 2: Transfer Learning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68.21%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64.16%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575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Stage 2: Baseline Model Accuracy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38.7%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36.7%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31"/>
          <p:cNvSpPr/>
          <p:nvPr/>
        </p:nvSpPr>
        <p:spPr>
          <a:xfrm>
            <a:off x="3547875" y="2334674"/>
            <a:ext cx="4096500" cy="68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3547875" y="3024250"/>
            <a:ext cx="4096500" cy="41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3547875" y="1921275"/>
            <a:ext cx="4096500" cy="41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3547875" y="4127349"/>
            <a:ext cx="4096500" cy="68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32"/>
          <p:cNvGraphicFramePr/>
          <p:nvPr/>
        </p:nvGraphicFramePr>
        <p:xfrm>
          <a:off x="4596650" y="1450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{5002E57C-60B2-4E13-949B-803D63DD8157}</a:tableStyleId>
              </a:tblPr>
              <a:tblGrid>
                <a:gridCol w="698400"/>
                <a:gridCol w="698400"/>
                <a:gridCol w="698400"/>
                <a:gridCol w="698400"/>
                <a:gridCol w="698400"/>
                <a:gridCol w="698400"/>
              </a:tblGrid>
              <a:tr h="53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Predicted Label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</a:tr>
              <a:tr h="5372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True Label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🎸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🎹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🎺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🎻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537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🎸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113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537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🎹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537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🎺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537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🎻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32"/>
          <p:cNvSpPr txBox="1"/>
          <p:nvPr>
            <p:ph idx="4294967295" type="title"/>
          </p:nvPr>
        </p:nvSpPr>
        <p:spPr>
          <a:xfrm>
            <a:off x="457200" y="182550"/>
            <a:ext cx="799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 Test Results - 70.66% acc.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396200" y="1450275"/>
            <a:ext cx="39621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🎺 performs the best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🎹: often misclassified as 🎸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High accuracy for 🎸 but false positives and negatives split between 🎹 and 🎻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Potential reasons: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 Light"/>
              <a:buChar char="○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🎸 string plucking can resemble 🎹 or 🎻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240" name="Google Shape;240;p32"/>
          <p:cNvGrpSpPr/>
          <p:nvPr/>
        </p:nvGrpSpPr>
        <p:grpSpPr>
          <a:xfrm>
            <a:off x="5993450" y="2524675"/>
            <a:ext cx="2793600" cy="2148900"/>
            <a:chOff x="5993450" y="2524675"/>
            <a:chExt cx="2793600" cy="2148900"/>
          </a:xfrm>
        </p:grpSpPr>
        <p:sp>
          <p:nvSpPr>
            <p:cNvPr id="241" name="Google Shape;241;p32"/>
            <p:cNvSpPr/>
            <p:nvPr/>
          </p:nvSpPr>
          <p:spPr>
            <a:xfrm>
              <a:off x="5993450" y="3599075"/>
              <a:ext cx="2793600" cy="537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7390250" y="2524675"/>
              <a:ext cx="698400" cy="2148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7390250" y="3599075"/>
              <a:ext cx="698400" cy="537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5993450" y="2524675"/>
            <a:ext cx="2793600" cy="2148900"/>
            <a:chOff x="5993450" y="2524675"/>
            <a:chExt cx="2793600" cy="2148900"/>
          </a:xfrm>
        </p:grpSpPr>
        <p:sp>
          <p:nvSpPr>
            <p:cNvPr id="245" name="Google Shape;245;p32"/>
            <p:cNvSpPr/>
            <p:nvPr/>
          </p:nvSpPr>
          <p:spPr>
            <a:xfrm>
              <a:off x="5993450" y="2524675"/>
              <a:ext cx="698400" cy="2148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5993450" y="2524675"/>
              <a:ext cx="2793600" cy="537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5993450" y="2524675"/>
              <a:ext cx="698400" cy="537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32"/>
          <p:cNvSpPr/>
          <p:nvPr/>
        </p:nvSpPr>
        <p:spPr>
          <a:xfrm>
            <a:off x="5993450" y="3061875"/>
            <a:ext cx="698400" cy="53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32"/>
          <p:cNvGrpSpPr/>
          <p:nvPr/>
        </p:nvGrpSpPr>
        <p:grpSpPr>
          <a:xfrm>
            <a:off x="5993450" y="2524675"/>
            <a:ext cx="2793600" cy="2148900"/>
            <a:chOff x="3513950" y="3261050"/>
            <a:chExt cx="2793600" cy="2148900"/>
          </a:xfrm>
        </p:grpSpPr>
        <p:sp>
          <p:nvSpPr>
            <p:cNvPr id="250" name="Google Shape;250;p32"/>
            <p:cNvSpPr/>
            <p:nvPr/>
          </p:nvSpPr>
          <p:spPr>
            <a:xfrm>
              <a:off x="3513950" y="4872650"/>
              <a:ext cx="698400" cy="537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5609150" y="3261050"/>
              <a:ext cx="698400" cy="537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513950" y="3798250"/>
              <a:ext cx="698400" cy="537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4212350" y="3261050"/>
              <a:ext cx="698400" cy="537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33"/>
          <p:cNvGraphicFramePr/>
          <p:nvPr/>
        </p:nvGraphicFramePr>
        <p:xfrm>
          <a:off x="676463" y="1194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{5002E57C-60B2-4E13-949B-803D63DD8157}</a:tableStyleId>
              </a:tblPr>
              <a:tblGrid>
                <a:gridCol w="865675"/>
                <a:gridCol w="865675"/>
                <a:gridCol w="865675"/>
                <a:gridCol w="865675"/>
                <a:gridCol w="865675"/>
                <a:gridCol w="865675"/>
                <a:gridCol w="865675"/>
                <a:gridCol w="865675"/>
                <a:gridCol w="865675"/>
              </a:tblGrid>
              <a:tr h="40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Predicted Labels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07725">
                <a:tc row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True Labels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🎸🎹 </a:t>
                      </a:r>
                      <a:endParaRPr sz="1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🎸🎺</a:t>
                      </a:r>
                      <a:endParaRPr sz="7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🎸🎻</a:t>
                      </a:r>
                      <a:endParaRPr sz="7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🎹🎺</a:t>
                      </a:r>
                      <a:endParaRPr sz="7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🎹🎻</a:t>
                      </a:r>
                      <a:endParaRPr sz="7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🎺🎻</a:t>
                      </a:r>
                      <a:endParaRPr sz="300"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Other</a:t>
                      </a:r>
                      <a:endParaRPr b="1" sz="16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07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🎸🎹</a:t>
                      </a:r>
                      <a:endParaRPr sz="300"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32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07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🎸🎺</a:t>
                      </a:r>
                      <a:endParaRPr sz="7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19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07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🎸🎻</a:t>
                      </a:r>
                      <a:endParaRPr sz="7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07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🎹🎺</a:t>
                      </a:r>
                      <a:endParaRPr sz="7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07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🎹🎻</a:t>
                      </a:r>
                      <a:endParaRPr sz="7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07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🎺🎻</a:t>
                      </a:r>
                      <a:endParaRPr sz="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07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Other</a:t>
                      </a:r>
                      <a:endParaRPr b="1" sz="16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6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9" name="Google Shape;259;p33"/>
          <p:cNvSpPr txBox="1"/>
          <p:nvPr>
            <p:ph idx="4294967295" type="title"/>
          </p:nvPr>
        </p:nvSpPr>
        <p:spPr>
          <a:xfrm>
            <a:off x="457200" y="483300"/>
            <a:ext cx="8629200" cy="55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 (CNN) Test Results - 69.74% acc.</a:t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2407825" y="2015375"/>
            <a:ext cx="2597100" cy="124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5004850" y="3255575"/>
            <a:ext cx="2597100" cy="124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5004850" y="2015375"/>
            <a:ext cx="2597100" cy="124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2407825" y="3255575"/>
            <a:ext cx="2597100" cy="124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idx="4294967295" type="title"/>
          </p:nvPr>
        </p:nvSpPr>
        <p:spPr>
          <a:xfrm>
            <a:off x="457200" y="483300"/>
            <a:ext cx="8629200" cy="55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&amp; lessons learned</a:t>
            </a:r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457200" y="1364925"/>
            <a:ext cx="4796400" cy="22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Problem was very complex 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Poorly implemented with </a:t>
            </a:r>
            <a:r>
              <a:rPr b="1"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nn.BCEWithLogitsLoss() </a:t>
            </a: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instead of </a:t>
            </a:r>
            <a:r>
              <a:rPr b="1"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nn.MultiLabelSoftMarginLoss()</a:t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 Light"/>
              <a:buChar char="▰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Software library dependency - using </a:t>
            </a:r>
            <a:r>
              <a:rPr b="1"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torchaudio </a:t>
            </a: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library package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270" name="Google Shape;270;p34"/>
          <p:cNvGraphicFramePr/>
          <p:nvPr/>
        </p:nvGraphicFramePr>
        <p:xfrm>
          <a:off x="5463675" y="13649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{5002E57C-60B2-4E13-949B-803D63DD8157}</a:tableStyleId>
              </a:tblPr>
              <a:tblGrid>
                <a:gridCol w="919125"/>
                <a:gridCol w="1189300"/>
                <a:gridCol w="1039200"/>
              </a:tblGrid>
              <a:tr h="5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Validation Accuracy</a:t>
                      </a:r>
                      <a:endParaRPr sz="13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Test Accuracy</a:t>
                      </a:r>
                      <a:endParaRPr sz="11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101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Stage 1: Baseline Model Accuracy</a:t>
                      </a:r>
                      <a:endParaRPr sz="13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43.3%</a:t>
                      </a:r>
                      <a:endParaRPr b="1"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40.3%</a:t>
                      </a:r>
                      <a:endParaRPr b="1"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1012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Stage 2: Baseline Model Accuracy</a:t>
                      </a:r>
                      <a:endParaRPr sz="13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38.7%</a:t>
                      </a:r>
                      <a:endParaRPr b="1"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36.7%</a:t>
                      </a:r>
                      <a:endParaRPr b="1"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71" name="Google Shape;271;p34"/>
          <p:cNvSpPr/>
          <p:nvPr/>
        </p:nvSpPr>
        <p:spPr>
          <a:xfrm>
            <a:off x="6442900" y="1927325"/>
            <a:ext cx="1189200" cy="101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6442900" y="2940275"/>
            <a:ext cx="1189200" cy="97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7632200" y="1927325"/>
            <a:ext cx="933600" cy="101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7632200" y="2940275"/>
            <a:ext cx="933600" cy="97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3592432"/>
            <a:ext cx="4656950" cy="109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ctrTitle"/>
          </p:nvPr>
        </p:nvSpPr>
        <p:spPr>
          <a:xfrm>
            <a:off x="1673550" y="1565400"/>
            <a:ext cx="5796900" cy="20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Thank you for listening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7065650" y="1998750"/>
            <a:ext cx="12663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🎸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2596500" y="3549800"/>
            <a:ext cx="11958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🎹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785300" y="1998750"/>
            <a:ext cx="11958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🎺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4839375" y="399000"/>
            <a:ext cx="12663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🎻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4635675" y="3589400"/>
            <a:ext cx="16737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🎵</a:t>
            </a:r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2420100" y="438600"/>
            <a:ext cx="15486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🎶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685800" y="743850"/>
            <a:ext cx="2840400" cy="65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Problem:</a:t>
            </a:r>
            <a:endParaRPr sz="3300"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26734"/>
          <a:stretch/>
        </p:blipFill>
        <p:spPr>
          <a:xfrm>
            <a:off x="1271918" y="1709900"/>
            <a:ext cx="660015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6226350" y="3729800"/>
            <a:ext cx="441000" cy="110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164550" y="3619500"/>
            <a:ext cx="633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PREDICT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685800" y="743850"/>
            <a:ext cx="5196600" cy="51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Frame and Scope:</a:t>
            </a:r>
            <a:endParaRPr sz="33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8962" l="0" r="0" t="7898"/>
          <a:stretch/>
        </p:blipFill>
        <p:spPr>
          <a:xfrm>
            <a:off x="1659250" y="2079325"/>
            <a:ext cx="6228400" cy="23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5" y="987750"/>
            <a:ext cx="2285742" cy="31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188" y="987750"/>
            <a:ext cx="2222549" cy="31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725" y="981288"/>
            <a:ext cx="2222550" cy="31640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1559250" y="233475"/>
            <a:ext cx="6025500" cy="59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Data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704125" y="2062350"/>
            <a:ext cx="990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🎸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70850" y="2080050"/>
            <a:ext cx="11532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🎺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8762" y="987750"/>
            <a:ext cx="2328050" cy="31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7406400" y="2080050"/>
            <a:ext cx="11532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🎻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006850" y="2062350"/>
            <a:ext cx="12027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🎹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75" y="1886550"/>
            <a:ext cx="7659650" cy="13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1559250" y="820700"/>
            <a:ext cx="6025500" cy="56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Classes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1559250" y="438650"/>
            <a:ext cx="6025500" cy="56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Balancing 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75" y="1291975"/>
            <a:ext cx="2572719" cy="35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769" y="1291975"/>
            <a:ext cx="2630775" cy="354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/>
          <p:nvPr/>
        </p:nvCxnSpPr>
        <p:spPr>
          <a:xfrm>
            <a:off x="3884150" y="3049300"/>
            <a:ext cx="1117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175" y="1812484"/>
            <a:ext cx="6279646" cy="15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4294967295" type="title"/>
          </p:nvPr>
        </p:nvSpPr>
        <p:spPr>
          <a:xfrm>
            <a:off x="1559250" y="438650"/>
            <a:ext cx="6025500" cy="56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Classes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9"/>
          <p:cNvSpPr txBox="1"/>
          <p:nvPr>
            <p:ph idx="4294967295" type="title"/>
          </p:nvPr>
        </p:nvSpPr>
        <p:spPr>
          <a:xfrm>
            <a:off x="1559250" y="474025"/>
            <a:ext cx="60255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Normalization</a:t>
            </a:r>
            <a:endParaRPr/>
          </a:p>
        </p:txBody>
      </p:sp>
      <p:cxnSp>
        <p:nvCxnSpPr>
          <p:cNvPr id="118" name="Google Shape;118;p19"/>
          <p:cNvCxnSpPr/>
          <p:nvPr/>
        </p:nvCxnSpPr>
        <p:spPr>
          <a:xfrm>
            <a:off x="3884150" y="3049300"/>
            <a:ext cx="1117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50" y="1360125"/>
            <a:ext cx="2610762" cy="35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012" y="1360125"/>
            <a:ext cx="2624083" cy="35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