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regular.fntdata"/><Relationship Id="rId47" Type="http://schemas.openxmlformats.org/officeDocument/2006/relationships/slide" Target="slides/slide42.xml"/><Relationship Id="rId4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08b81786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08b8178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08b81786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08b81786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08b81786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08b81786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08b81786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08b81786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08b81786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08b81786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08b81786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08b81786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08b81786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08b81786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08b81786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08b81786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08b81786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08b81786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08b81786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08b81786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08b8178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08b8178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08b81786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08b81786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08b81786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08b81786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08b81786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08b81786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08b81788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08b8178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08b81788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08b81788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Has information/insights on the types of AI Tools that are currently available to the public. Insights such as the tool’s use, its cost, and if the tool’s cost is similar to a subscription plan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08b81788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08b81788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08b81788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08b81788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08b81788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08b81788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08b81788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a08b81788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08b81788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08b81788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08b81786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08b8178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08b81788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a08b81788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k-means clustering </a:t>
            </a:r>
            <a:r>
              <a:rPr lang="en" sz="1500">
                <a:solidFill>
                  <a:srgbClr val="040C28"/>
                </a:solidFill>
                <a:latin typeface="Roboto"/>
                <a:ea typeface="Roboto"/>
                <a:cs typeface="Roboto"/>
                <a:sym typeface="Roboto"/>
              </a:rPr>
              <a:t>tries to group similar kinds of items in form of clusters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It finds the similarity between the items and groups them into the clusters.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08b81788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08b81788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08b81788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a08b81788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08b81788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a08b81788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a08b81788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a08b81788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08b81788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08b81788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08b81788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a08b81788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08b81788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a08b81788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a08b81788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a08b81788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PFI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observe the change in a model's performance (e.g., accuracy) as we randomly shuffle each feature's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Positive Values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Shuffling leads to a decrease in model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Negative Values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increase in model performance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08b81788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a08b81788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08b8178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08b8178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08b81788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a08b81788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08b81788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a08b81788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a08b81788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a08b81788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08b81786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08b81786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08b81786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08b81786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08b81786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08b81786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08b81786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08b81786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08b81786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08b81786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Roboto"/>
              <a:buNone/>
              <a:defRPr b="1" sz="5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1" sz="3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1" sz="3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1" sz="3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1" sz="3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1" sz="3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1" sz="3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1" sz="3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  <a:defRPr b="1" sz="3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Adoption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Trolley Logistics LLC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(Ryan Shihabi and Tiffany Le)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Mentions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200" y="1127125"/>
            <a:ext cx="4229100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00" y="1127125"/>
            <a:ext cx="42291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988" y="1152475"/>
            <a:ext cx="4276725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127125"/>
            <a:ext cx="42767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Nvidia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220775"/>
            <a:ext cx="4276725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63" y="1220775"/>
            <a:ext cx="42767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and Mention Collinearity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Variance Inflation Factor (VIF)</a:t>
            </a:r>
            <a:endParaRPr sz="21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VIF equal to 1: variables are not correlated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VIF between 1 and 5: variables are moderately correlated 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VIF greater than 5: variables are highly correlated</a:t>
            </a:r>
            <a:endParaRPr sz="1700"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050" y="3532800"/>
            <a:ext cx="30099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VIF Index and Mentions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75" y="1323513"/>
            <a:ext cx="6105450" cy="37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VIF Index and Mentions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75" y="1323513"/>
            <a:ext cx="6105450" cy="370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/>
          <p:nvPr/>
        </p:nvSpPr>
        <p:spPr>
          <a:xfrm>
            <a:off x="1554000" y="2179425"/>
            <a:ext cx="6036000" cy="900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Prices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LSTM Model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275" y="1640697"/>
            <a:ext cx="6257451" cy="31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88" y="12"/>
            <a:ext cx="8620124" cy="476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Projected Three Month Price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Projected Index Price: 100.</a:t>
            </a:r>
            <a:r>
              <a:rPr lang="en" sz="2400"/>
              <a:t>48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Current Price: 99.33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% Change: 1.16%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Train RMSE: 0.0019611173775047064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Letting the Data Speak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the same model that we used to predict price on words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will look over our transcripts and tell us what word should come next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7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Questions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20200"/>
            <a:ext cx="8520600" cy="3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Can technology commodity prices be correlated to the recent mentions of AI?</a:t>
            </a:r>
            <a:endParaRPr sz="4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/>
              <a:t>What types of ML tools are being developed?</a:t>
            </a:r>
            <a:endParaRPr sz="4000"/>
          </a:p>
        </p:txBody>
      </p:sp>
      <p:cxnSp>
        <p:nvCxnSpPr>
          <p:cNvPr id="62" name="Google Shape;62;p14"/>
          <p:cNvCxnSpPr/>
          <p:nvPr/>
        </p:nvCxnSpPr>
        <p:spPr>
          <a:xfrm>
            <a:off x="3307800" y="2744500"/>
            <a:ext cx="2528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Nvidia Transcript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75" y="1152475"/>
            <a:ext cx="8838850" cy="3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650" y="1783925"/>
            <a:ext cx="4776700" cy="31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Nvidia Transcript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75" y="1152475"/>
            <a:ext cx="8838850" cy="3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3650" y="1783925"/>
            <a:ext cx="4776700" cy="31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/>
          <p:nvPr/>
        </p:nvSpPr>
        <p:spPr>
          <a:xfrm>
            <a:off x="2183650" y="4455775"/>
            <a:ext cx="4776600" cy="441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Concluding Points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Nvidia GTC drives the market when it comes to hardware commodities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Google I/O has shifted its direction greatly towards AI </a:t>
            </a:r>
            <a:r>
              <a:rPr lang="en" sz="1900"/>
              <a:t>adoption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Apple is starting to dive back into AI to enhance their devices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More data is needed to create model-based insight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LSTM not the optimal choice</a:t>
            </a:r>
            <a:endParaRPr sz="19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GPT and other transformers for self-attention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379350"/>
            <a:ext cx="8520600" cy="43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What types of ML tools are being developed?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Data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Artificial Intelligence Tools 2023</a:t>
            </a:r>
            <a:endParaRPr b="1" sz="22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Variables: </a:t>
            </a:r>
            <a:r>
              <a:rPr lang="en" sz="1800"/>
              <a:t>AI Tool Name, Description, Free/Paid/Other, Useable For, Charges, Review, Tool Link, Major Category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Dropping all missing values (from applicable features)</a:t>
            </a:r>
            <a:endParaRPr sz="22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Dropping only values that will deter from </a:t>
            </a:r>
            <a:r>
              <a:rPr lang="en" sz="1800"/>
              <a:t>the</a:t>
            </a:r>
            <a:r>
              <a:rPr lang="en" sz="1800"/>
              <a:t> prediction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152475"/>
            <a:ext cx="648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Charges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Two new variables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i="1" lang="en" sz="1800"/>
              <a:t>charge_frequency</a:t>
            </a:r>
            <a:endParaRPr i="1"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i="1" lang="en" sz="1800"/>
              <a:t>charge_amount</a:t>
            </a:r>
            <a:endParaRPr i="1" sz="18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Input Missing Values for “Charge Amount”</a:t>
            </a:r>
            <a:endParaRPr sz="22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All NaN values = 0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Tools’ Categories</a:t>
            </a:r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388" y="1084400"/>
            <a:ext cx="65892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 &amp; Its Frequencies</a:t>
            </a:r>
            <a:endParaRPr/>
          </a:p>
        </p:txBody>
      </p:sp>
      <p:pic>
        <p:nvPicPr>
          <p:cNvPr id="236" name="Google Shape;23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975" y="1324650"/>
            <a:ext cx="4257871" cy="26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55626"/>
            <a:ext cx="4381499" cy="29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0"/>
          <p:cNvSpPr txBox="1"/>
          <p:nvPr/>
        </p:nvSpPr>
        <p:spPr>
          <a:xfrm>
            <a:off x="7000775" y="1174225"/>
            <a:ext cx="488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Charge Frequency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98200" y="445025"/>
            <a:ext cx="88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Tools </a:t>
            </a:r>
            <a:r>
              <a:rPr lang="en" sz="2200"/>
              <a:t>(Original Dataset)</a:t>
            </a:r>
            <a:r>
              <a:rPr lang="en"/>
              <a:t> vs AI “Top Three” Tools </a:t>
            </a:r>
            <a:r>
              <a:rPr lang="en" sz="2200"/>
              <a:t>(Subset Dataset)</a:t>
            </a:r>
            <a:endParaRPr sz="2200"/>
          </a:p>
        </p:txBody>
      </p:sp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687" y="1017724"/>
            <a:ext cx="6225534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 txBox="1"/>
          <p:nvPr/>
        </p:nvSpPr>
        <p:spPr>
          <a:xfrm>
            <a:off x="4913375" y="960800"/>
            <a:ext cx="488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Charge Frequency</a:t>
            </a:r>
            <a:r>
              <a:rPr lang="en" sz="1100">
                <a:solidFill>
                  <a:schemeClr val="lt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41"/>
          <p:cNvSpPr/>
          <p:nvPr/>
        </p:nvSpPr>
        <p:spPr>
          <a:xfrm>
            <a:off x="1884775" y="1240950"/>
            <a:ext cx="1915800" cy="335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379350"/>
            <a:ext cx="8520600" cy="43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Can technology commodity prices be correlated to the recent mentions of AI?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13" y="12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- KMeans</a:t>
            </a:r>
            <a:endParaRPr/>
          </a:p>
        </p:txBody>
      </p:sp>
      <p:pic>
        <p:nvPicPr>
          <p:cNvPr id="252" name="Google Shape;2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527" y="693875"/>
            <a:ext cx="5842950" cy="43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2"/>
          <p:cNvSpPr/>
          <p:nvPr/>
        </p:nvSpPr>
        <p:spPr>
          <a:xfrm>
            <a:off x="4303375" y="979200"/>
            <a:ext cx="1919100" cy="266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42"/>
          <p:cNvSpPr/>
          <p:nvPr/>
        </p:nvSpPr>
        <p:spPr>
          <a:xfrm>
            <a:off x="2185800" y="3756600"/>
            <a:ext cx="1704300" cy="80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“Charge Amount” Distribution Amongst Clusters 0 &amp; 1</a:t>
            </a:r>
            <a:endParaRPr/>
          </a:p>
        </p:txBody>
      </p:sp>
      <p:pic>
        <p:nvPicPr>
          <p:cNvPr id="260" name="Google Shape;260;p43"/>
          <p:cNvPicPr preferRelativeResize="0"/>
          <p:nvPr/>
        </p:nvPicPr>
        <p:blipFill rotWithShape="1">
          <a:blip r:embed="rId3">
            <a:alphaModFix/>
          </a:blip>
          <a:srcRect b="50107" l="0" r="33404" t="0"/>
          <a:stretch/>
        </p:blipFill>
        <p:spPr>
          <a:xfrm>
            <a:off x="176213" y="1254775"/>
            <a:ext cx="8791572" cy="263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“Charge Amount” Distribution Amongst Clusters 2 &amp; 3</a:t>
            </a:r>
            <a:endParaRPr/>
          </a:p>
        </p:txBody>
      </p:sp>
      <p:pic>
        <p:nvPicPr>
          <p:cNvPr id="266" name="Google Shape;266;p44"/>
          <p:cNvPicPr preferRelativeResize="0"/>
          <p:nvPr/>
        </p:nvPicPr>
        <p:blipFill rotWithShape="1">
          <a:blip r:embed="rId3">
            <a:alphaModFix/>
          </a:blip>
          <a:srcRect b="50517" l="66344" r="0" t="0"/>
          <a:stretch/>
        </p:blipFill>
        <p:spPr>
          <a:xfrm>
            <a:off x="129001" y="1640075"/>
            <a:ext cx="4442998" cy="26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4"/>
          <p:cNvPicPr preferRelativeResize="0"/>
          <p:nvPr/>
        </p:nvPicPr>
        <p:blipFill rotWithShape="1">
          <a:blip r:embed="rId3">
            <a:alphaModFix/>
          </a:blip>
          <a:srcRect b="0" l="0" r="66344" t="50517"/>
          <a:stretch/>
        </p:blipFill>
        <p:spPr>
          <a:xfrm>
            <a:off x="4572000" y="1640075"/>
            <a:ext cx="4442998" cy="26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“Charge Amount” Distribution Amongst Cluster 4</a:t>
            </a:r>
            <a:endParaRPr/>
          </a:p>
        </p:txBody>
      </p:sp>
      <p:pic>
        <p:nvPicPr>
          <p:cNvPr id="273" name="Google Shape;273;p45"/>
          <p:cNvPicPr preferRelativeResize="0"/>
          <p:nvPr/>
        </p:nvPicPr>
        <p:blipFill rotWithShape="1">
          <a:blip r:embed="rId3">
            <a:alphaModFix/>
          </a:blip>
          <a:srcRect b="811" l="33672" r="32672" t="49705"/>
          <a:stretch/>
        </p:blipFill>
        <p:spPr>
          <a:xfrm>
            <a:off x="1637587" y="1254879"/>
            <a:ext cx="5868826" cy="34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title"/>
          </p:nvPr>
        </p:nvSpPr>
        <p:spPr>
          <a:xfrm>
            <a:off x="311700" y="71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“Charge Frequency” Distribution Amongst Clusters 0, 1, 2</a:t>
            </a:r>
            <a:endParaRPr/>
          </a:p>
        </p:txBody>
      </p:sp>
      <p:pic>
        <p:nvPicPr>
          <p:cNvPr id="279" name="Google Shape;2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25" y="1484575"/>
            <a:ext cx="4083098" cy="272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200" y="1484575"/>
            <a:ext cx="4083098" cy="2721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311700" y="41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“Charge Frequency” Distribution Amongst Clusters 3, 4</a:t>
            </a:r>
            <a:endParaRPr/>
          </a:p>
        </p:txBody>
      </p:sp>
      <p:pic>
        <p:nvPicPr>
          <p:cNvPr id="286" name="Google Shape;2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663" y="1224675"/>
            <a:ext cx="5222676" cy="34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311700" y="1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“Major Categories” Distribution Amongst Clusters</a:t>
            </a:r>
            <a:endParaRPr/>
          </a:p>
        </p:txBody>
      </p:sp>
      <p:pic>
        <p:nvPicPr>
          <p:cNvPr id="292" name="Google Shape;29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25" y="827225"/>
            <a:ext cx="8327752" cy="416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“Charge Amount”</a:t>
            </a:r>
            <a:endParaRPr/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RandomForestRegressor()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Metrics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Mean Squared Error (MSE)</a:t>
            </a:r>
            <a:r>
              <a:rPr lang="en"/>
              <a:t> ~15,280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 close our predictions are to the actual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Mean Absolute Error (MAE)</a:t>
            </a:r>
            <a:r>
              <a:rPr lang="en"/>
              <a:t> ~ 19.46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Average magnitude of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Mean Absolute Percentage Error (MAPE)</a:t>
            </a:r>
            <a:r>
              <a:rPr lang="en"/>
              <a:t> ~826,006,337,922,890.6% means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Average % that our predictions deviate from the actual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R-squared (R2)</a:t>
            </a:r>
            <a:r>
              <a:rPr lang="en"/>
              <a:t> ~0.10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 much of the variability is explained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/>
          <p:nvPr>
            <p:ph type="title"/>
          </p:nvPr>
        </p:nvSpPr>
        <p:spPr>
          <a:xfrm>
            <a:off x="311700" y="4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the Features</a:t>
            </a:r>
            <a:endParaRPr/>
          </a:p>
        </p:txBody>
      </p:sp>
      <p:pic>
        <p:nvPicPr>
          <p:cNvPr id="304" name="Google Shape;3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6925"/>
            <a:ext cx="8839204" cy="3534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</a:t>
            </a:r>
            <a:r>
              <a:rPr lang="en"/>
              <a:t> “Charge Frequency”</a:t>
            </a:r>
            <a:endParaRPr/>
          </a:p>
        </p:txBody>
      </p:sp>
      <p:sp>
        <p:nvSpPr>
          <p:cNvPr id="310" name="Google Shape;31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RandomForestClassifier()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Metrics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Train Acc  ~ 91%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 often is the model predicting correctly?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Train Precision:  92%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 many of the predicted positives are correct?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Train Recall   ~91%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 often is the model correct for positive cases?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Train F1  ~ 89%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Combination of the Recall and Precision score of</a:t>
            </a:r>
            <a:r>
              <a:rPr i="1" lang="en"/>
              <a:t> </a:t>
            </a:r>
            <a:r>
              <a:rPr lang="en"/>
              <a:t>a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Company </a:t>
            </a:r>
            <a:r>
              <a:rPr lang="en" sz="1900"/>
              <a:t>Keynote Transcripts</a:t>
            </a:r>
            <a:endParaRPr sz="1900"/>
          </a:p>
          <a:p>
            <a:pPr indent="-349250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Nvidia GTC</a:t>
            </a:r>
            <a:endParaRPr sz="1900"/>
          </a:p>
          <a:p>
            <a:pPr indent="-349250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Google I/O</a:t>
            </a:r>
            <a:endParaRPr sz="1900"/>
          </a:p>
          <a:p>
            <a:pPr indent="-349250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Apple WWDC</a:t>
            </a:r>
            <a:endParaRPr sz="1900"/>
          </a:p>
          <a:p>
            <a:pPr indent="-34925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Computer and Electronic Product Manufacturing Industry Index (PCU)</a:t>
            </a:r>
            <a:endParaRPr sz="1900"/>
          </a:p>
          <a:p>
            <a:pPr indent="-34925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Application Software Publishing Commodity Index (WPU)</a:t>
            </a:r>
            <a:endParaRPr sz="19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 txBox="1"/>
          <p:nvPr>
            <p:ph type="title"/>
          </p:nvPr>
        </p:nvSpPr>
        <p:spPr>
          <a:xfrm>
            <a:off x="311700" y="1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“Charge Frequency” Prediction Accuracy</a:t>
            </a:r>
            <a:endParaRPr/>
          </a:p>
        </p:txBody>
      </p:sp>
      <p:pic>
        <p:nvPicPr>
          <p:cNvPr id="316" name="Google Shape;3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0675"/>
            <a:ext cx="4777500" cy="38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30675"/>
            <a:ext cx="4681500" cy="3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2"/>
          <p:cNvSpPr/>
          <p:nvPr/>
        </p:nvSpPr>
        <p:spPr>
          <a:xfrm>
            <a:off x="5176000" y="1377075"/>
            <a:ext cx="988500" cy="98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52"/>
          <p:cNvSpPr/>
          <p:nvPr/>
        </p:nvSpPr>
        <p:spPr>
          <a:xfrm>
            <a:off x="6124875" y="2345775"/>
            <a:ext cx="988500" cy="97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52"/>
          <p:cNvSpPr/>
          <p:nvPr/>
        </p:nvSpPr>
        <p:spPr>
          <a:xfrm>
            <a:off x="7113375" y="3322825"/>
            <a:ext cx="940500" cy="930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52"/>
          <p:cNvSpPr/>
          <p:nvPr/>
        </p:nvSpPr>
        <p:spPr>
          <a:xfrm>
            <a:off x="591300" y="1377075"/>
            <a:ext cx="988500" cy="98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52"/>
          <p:cNvSpPr/>
          <p:nvPr/>
        </p:nvSpPr>
        <p:spPr>
          <a:xfrm>
            <a:off x="1605000" y="2365150"/>
            <a:ext cx="988500" cy="97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52"/>
          <p:cNvSpPr/>
          <p:nvPr/>
        </p:nvSpPr>
        <p:spPr>
          <a:xfrm>
            <a:off x="2593500" y="3342200"/>
            <a:ext cx="988500" cy="98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Concluding Points on ML Tools</a:t>
            </a:r>
            <a:endParaRPr/>
          </a:p>
        </p:txBody>
      </p:sp>
      <p:sp>
        <p:nvSpPr>
          <p:cNvPr id="329" name="Google Shape;32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Builds off one another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they present themselves to the public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Designed to be Short Term, Low Commitment, Low Risk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 AI to a </a:t>
            </a:r>
            <a:r>
              <a:rPr lang="en"/>
              <a:t>broader</a:t>
            </a:r>
            <a:r>
              <a:rPr lang="en"/>
              <a:t> demographic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Minimize the decision making on consumers (renewing subscription plans)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Increasing </a:t>
            </a:r>
            <a:r>
              <a:rPr lang="en"/>
              <a:t>customer</a:t>
            </a:r>
            <a:r>
              <a:rPr lang="en"/>
              <a:t> retention durations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Mostly made for business and text purposes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Transcript Collection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37675" l="0" r="51479" t="0"/>
          <a:stretch/>
        </p:blipFill>
        <p:spPr>
          <a:xfrm>
            <a:off x="2302550" y="1152475"/>
            <a:ext cx="4538911" cy="396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Mentions</a:t>
            </a:r>
            <a:endParaRPr sz="22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Ensuring all mention counts were entire words</a:t>
            </a:r>
            <a:endParaRPr sz="18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Dates</a:t>
            </a:r>
            <a:endParaRPr sz="22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Converted to DateTime format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 Mentions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Tracking two key phrases in transcripts</a:t>
            </a:r>
            <a:endParaRPr sz="21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Artificial Intelligence (AI)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Machine Learning (ML)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Graphics Processing Unit (GPU)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Computer and Electronic Product Manufacturing Industry Index (PCU)</a:t>
            </a:r>
            <a:endParaRPr sz="2020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889" y="1017725"/>
            <a:ext cx="4880225" cy="39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Application Software Publishing Commodity Index (WPU)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13" y="1017725"/>
            <a:ext cx="6355583" cy="40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