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72" r:id="rId5"/>
    <p:sldId id="273" r:id="rId6"/>
    <p:sldId id="268" r:id="rId7"/>
    <p:sldId id="274" r:id="rId8"/>
    <p:sldId id="275" r:id="rId9"/>
    <p:sldId id="276" r:id="rId10"/>
    <p:sldId id="267"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4" autoAdjust="0"/>
    <p:restoredTop sz="94660"/>
  </p:normalViewPr>
  <p:slideViewPr>
    <p:cSldViewPr>
      <p:cViewPr>
        <p:scale>
          <a:sx n="120" d="100"/>
          <a:sy n="120" d="100"/>
        </p:scale>
        <p:origin x="-67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6/23/2020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6480048" cy="2301240"/>
          </a:xfrm>
        </p:spPr>
        <p:txBody>
          <a:bodyPr>
            <a:normAutofit/>
          </a:bodyPr>
          <a:lstStyle/>
          <a:p>
            <a:pPr algn="ctr"/>
            <a:r>
              <a:rPr lang="en-US" sz="4000" dirty="0">
                <a:effectLst/>
              </a:rPr>
              <a:t>Time Series Analysis of Financial Asset Price</a:t>
            </a:r>
          </a:p>
        </p:txBody>
      </p:sp>
      <p:sp>
        <p:nvSpPr>
          <p:cNvPr id="3" name="Subtitle 2"/>
          <p:cNvSpPr>
            <a:spLocks noGrp="1"/>
          </p:cNvSpPr>
          <p:nvPr>
            <p:ph type="subTitle" idx="1"/>
          </p:nvPr>
        </p:nvSpPr>
        <p:spPr>
          <a:xfrm>
            <a:off x="457200" y="1981200"/>
            <a:ext cx="8124031" cy="1600200"/>
          </a:xfrm>
        </p:spPr>
        <p:txBody>
          <a:bodyPr anchor="ctr">
            <a:normAutofit/>
          </a:bodyPr>
          <a:lstStyle/>
          <a:p>
            <a:pPr algn="ctr"/>
            <a:r>
              <a:rPr lang="en-SG" sz="3200" dirty="0"/>
              <a:t>Predicting gold price and stock market indices</a:t>
            </a:r>
          </a:p>
        </p:txBody>
      </p:sp>
      <p:pic>
        <p:nvPicPr>
          <p:cNvPr id="1026" name="Picture 2" descr="C:\Users\LES\dsi-sg-14\Projects\Project_3\Project_3_working\others backup\do ppt\pics\g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26736"/>
            <a:ext cx="3792538" cy="22814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809999"/>
            <a:ext cx="4119471" cy="231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131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algn="ctr"/>
            <a:r>
              <a:rPr lang="en-SG"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Limitations and other considerations</a:t>
            </a:r>
          </a:p>
        </p:txBody>
      </p:sp>
      <p:sp>
        <p:nvSpPr>
          <p:cNvPr id="4" name="Content Placeholder 2"/>
          <p:cNvSpPr txBox="1">
            <a:spLocks/>
          </p:cNvSpPr>
          <p:nvPr/>
        </p:nvSpPr>
        <p:spPr>
          <a:xfrm>
            <a:off x="302157" y="1371600"/>
            <a:ext cx="8534400" cy="5181600"/>
          </a:xfrm>
          <a:prstGeom prst="rect">
            <a:avLst/>
          </a:prstGeom>
        </p:spPr>
        <p:txBody>
          <a:bodyPr vert="horz">
            <a:normAutofit fontScale="850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1900" dirty="0"/>
              <a:t>The prediction of any financial asset is a classical problem and the factors that affect the price can be broadly fundamental or technical depending on angle of analysis. But many other factors can also come into play, such as market sentiments, macro-economics, news, making predictions ever as </a:t>
            </a:r>
            <a:r>
              <a:rPr lang="en-US" sz="1900" dirty="0" smtClean="0"/>
              <a:t>challenging</a:t>
            </a:r>
          </a:p>
          <a:p>
            <a:endParaRPr lang="en-US" sz="1900" dirty="0"/>
          </a:p>
          <a:p>
            <a:r>
              <a:rPr lang="en-US" sz="1900" dirty="0"/>
              <a:t>Gold price prediction fare mediocrely across ARIMA and </a:t>
            </a:r>
            <a:r>
              <a:rPr lang="en-US" sz="1900" dirty="0" err="1"/>
              <a:t>fbProphet</a:t>
            </a:r>
            <a:r>
              <a:rPr lang="en-US" sz="1900" dirty="0"/>
              <a:t> models, when trying to predict into a 24-month period(2018-2020). This could be attributed to somehow an out-of-sample event: Coincidentally, gold price spiked massively from mid 2019, onto levels only seen once in 2013, across the 50 year sample period. Sporadic and erratic price fluctuations makes it extremely challenging to predict</a:t>
            </a:r>
            <a:r>
              <a:rPr lang="en-US" sz="1900" dirty="0" smtClean="0"/>
              <a:t>.</a:t>
            </a:r>
          </a:p>
          <a:p>
            <a:endParaRPr lang="en-US" sz="1900" dirty="0"/>
          </a:p>
          <a:p>
            <a:r>
              <a:rPr lang="en-US" sz="1900" dirty="0"/>
              <a:t>Picking an appropriate test period is also a major consideration in any prediction. Pick a shorter period and getting better results could simply be just out of luck. Conversely, testing on a too long time frame result in the model being not trained properly and with high bias</a:t>
            </a:r>
            <a:r>
              <a:rPr lang="en-US" sz="1900" dirty="0" smtClean="0"/>
              <a:t>.</a:t>
            </a:r>
          </a:p>
          <a:p>
            <a:endParaRPr lang="en-US" sz="1900" dirty="0"/>
          </a:p>
          <a:p>
            <a:r>
              <a:rPr lang="en-US" sz="1900" dirty="0"/>
              <a:t>Time series based models come in many different variations from simple AR, MA, ARMA, ARIMA and more complicated ones like SARIMAX. Not Forgetting, variance focused models like ARCH and GRACH models. Lastly, there are also a number of VAR based models. The wide ranging types of model and possibilities makes it challenging to do a true in-depth analysis</a:t>
            </a:r>
            <a:r>
              <a:rPr lang="en-US" sz="1900" dirty="0" smtClean="0"/>
              <a:t> </a:t>
            </a:r>
          </a:p>
          <a:p>
            <a:endParaRPr lang="en-US" sz="2000" dirty="0"/>
          </a:p>
        </p:txBody>
      </p:sp>
    </p:spTree>
    <p:extLst>
      <p:ext uri="{BB962C8B-B14F-4D97-AF65-F5344CB8AC3E}">
        <p14:creationId xmlns:p14="http://schemas.microsoft.com/office/powerpoint/2010/main" val="4268259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conclusion</a:t>
            </a:r>
            <a:endParaRPr lang="en-SG"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4" name="Content Placeholder 2"/>
          <p:cNvSpPr txBox="1">
            <a:spLocks/>
          </p:cNvSpPr>
          <p:nvPr/>
        </p:nvSpPr>
        <p:spPr>
          <a:xfrm>
            <a:off x="304800" y="1371600"/>
            <a:ext cx="8534400" cy="38100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US" sz="1700" dirty="0"/>
              <a:t>Data modelling is an attempt to solve problems. However no model </a:t>
            </a:r>
            <a:r>
              <a:rPr lang="en-US" sz="1700" dirty="0" smtClean="0"/>
              <a:t>can </a:t>
            </a:r>
            <a:r>
              <a:rPr lang="en-US" sz="1700" dirty="0"/>
              <a:t>correctly model a real life problem. Accurate models can sometimes suffer from lack of domain knowledge, out of sample events, as well as cognitive bias in the form of selection bias, confirmation bias etc.</a:t>
            </a:r>
          </a:p>
          <a:p>
            <a:pPr marL="36576" indent="0">
              <a:buNone/>
            </a:pPr>
            <a:endParaRPr lang="en-US" sz="2000" dirty="0"/>
          </a:p>
          <a:p>
            <a:pPr marL="36576" indent="0">
              <a:buNone/>
            </a:pPr>
            <a:r>
              <a:rPr lang="en-US" sz="1700" dirty="0" smtClean="0">
                <a:solidFill>
                  <a:schemeClr val="accent2">
                    <a:lumMod val="60000"/>
                    <a:lumOff val="40000"/>
                  </a:schemeClr>
                </a:solidFill>
              </a:rPr>
              <a:t>"</a:t>
            </a:r>
            <a:r>
              <a:rPr lang="en-US" sz="1700" dirty="0">
                <a:solidFill>
                  <a:schemeClr val="accent2">
                    <a:lumMod val="60000"/>
                    <a:lumOff val="40000"/>
                  </a:schemeClr>
                </a:solidFill>
              </a:rPr>
              <a:t>A model is a tool to help us understand the complexities of the universe, and never a substitute for the universe itself</a:t>
            </a:r>
            <a:r>
              <a:rPr lang="en-US" sz="1700" dirty="0" smtClean="0">
                <a:solidFill>
                  <a:schemeClr val="accent2">
                    <a:lumMod val="60000"/>
                    <a:lumOff val="40000"/>
                  </a:schemeClr>
                </a:solidFill>
              </a:rPr>
              <a:t>."</a:t>
            </a:r>
            <a:endParaRPr lang="en-US" sz="1700" dirty="0">
              <a:solidFill>
                <a:schemeClr val="accent2">
                  <a:lumMod val="60000"/>
                  <a:lumOff val="40000"/>
                </a:schemeClr>
              </a:solidFill>
            </a:endParaRPr>
          </a:p>
          <a:p>
            <a:pPr marL="36576" indent="0">
              <a:buNone/>
            </a:pPr>
            <a:endParaRPr lang="en-US" sz="1700" dirty="0">
              <a:solidFill>
                <a:schemeClr val="accent2">
                  <a:lumMod val="60000"/>
                  <a:lumOff val="40000"/>
                </a:schemeClr>
              </a:solidFill>
            </a:endParaRPr>
          </a:p>
          <a:p>
            <a:pPr>
              <a:buFontTx/>
              <a:buChar char="-"/>
            </a:pPr>
            <a:r>
              <a:rPr lang="en-US" sz="1700" dirty="0" smtClean="0">
                <a:solidFill>
                  <a:schemeClr val="accent2">
                    <a:lumMod val="60000"/>
                    <a:lumOff val="40000"/>
                  </a:schemeClr>
                </a:solidFill>
              </a:rPr>
              <a:t>Statistician </a:t>
            </a:r>
            <a:r>
              <a:rPr lang="en-US" sz="1700" dirty="0">
                <a:solidFill>
                  <a:schemeClr val="accent2">
                    <a:lumMod val="60000"/>
                    <a:lumOff val="40000"/>
                  </a:schemeClr>
                </a:solidFill>
              </a:rPr>
              <a:t>Nate </a:t>
            </a:r>
            <a:r>
              <a:rPr lang="en-US" sz="1700" dirty="0" smtClean="0">
                <a:solidFill>
                  <a:schemeClr val="accent2">
                    <a:lumMod val="60000"/>
                    <a:lumOff val="40000"/>
                  </a:schemeClr>
                </a:solidFill>
              </a:rPr>
              <a:t>Silver</a:t>
            </a:r>
          </a:p>
          <a:p>
            <a:pPr marL="36576" indent="0">
              <a:buNone/>
            </a:pPr>
            <a:endParaRPr lang="en-US" sz="1600" dirty="0">
              <a:solidFill>
                <a:schemeClr val="accent2">
                  <a:lumMod val="60000"/>
                  <a:lumOff val="40000"/>
                </a:schemeClr>
              </a:solidFill>
            </a:endParaRPr>
          </a:p>
          <a:p>
            <a:pPr marL="36576" indent="0">
              <a:buNone/>
            </a:pPr>
            <a:r>
              <a:rPr lang="en-US" sz="1700" dirty="0"/>
              <a:t>Data models helps us in understanding the problem at hand. More importantly, understanding how it’s wrong, and what to do when it’s wrong and minimizing the cost to us when it’s wrong</a:t>
            </a:r>
          </a:p>
          <a:p>
            <a:pPr marL="36576" indent="0">
              <a:buNone/>
            </a:pPr>
            <a:endParaRPr lang="en-SG" sz="1600" dirty="0">
              <a:solidFill>
                <a:schemeClr val="accent2">
                  <a:lumMod val="60000"/>
                  <a:lumOff val="40000"/>
                </a:schemeClr>
              </a:solidFill>
            </a:endParaRPr>
          </a:p>
        </p:txBody>
      </p:sp>
    </p:spTree>
    <p:extLst>
      <p:ext uri="{BB962C8B-B14F-4D97-AF65-F5344CB8AC3E}">
        <p14:creationId xmlns:p14="http://schemas.microsoft.com/office/powerpoint/2010/main" val="37222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1066800"/>
          </a:xfrm>
        </p:spPr>
        <p:txBody>
          <a:bodyPr>
            <a:normAutofit/>
          </a:bodyPr>
          <a:lstStyle/>
          <a:p>
            <a:pPr algn="ctr"/>
            <a:r>
              <a:rPr lang="en-SG" sz="5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Background</a:t>
            </a:r>
          </a:p>
        </p:txBody>
      </p:sp>
      <p:sp>
        <p:nvSpPr>
          <p:cNvPr id="4" name="Content Placeholder 2"/>
          <p:cNvSpPr txBox="1">
            <a:spLocks/>
          </p:cNvSpPr>
          <p:nvPr/>
        </p:nvSpPr>
        <p:spPr>
          <a:xfrm>
            <a:off x="381000" y="990600"/>
            <a:ext cx="8534400" cy="3352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1600" dirty="0"/>
              <a:t>COVID-19 pandemic  have caused unprecedented volatility and fear in the financial markets. In mid March  2020, US Fed slashes rates to near zero, rolls out massive stimulus in an emergency response to the COVID-19 threat. Market uncertainty and lower economic growth is expected to drive precious metal </a:t>
            </a:r>
            <a:r>
              <a:rPr lang="en-US" sz="1600" dirty="0" smtClean="0"/>
              <a:t>demand</a:t>
            </a:r>
          </a:p>
          <a:p>
            <a:endParaRPr lang="en-US" sz="1600" dirty="0"/>
          </a:p>
          <a:p>
            <a:r>
              <a:rPr lang="en-US" sz="1600" dirty="0"/>
              <a:t>On another context, previous research has found a high level of interdependence among national stock markets indices. It investigates whether traders in Asian or European indices futures contracts can profit from these interactions by following the performance in the U.S. equity market.</a:t>
            </a:r>
            <a:endParaRPr lang="en-SG" sz="1600" dirty="0"/>
          </a:p>
        </p:txBody>
      </p:sp>
      <p:pic>
        <p:nvPicPr>
          <p:cNvPr id="1026" name="Picture 2" descr="C:\Users\LES\Desktop\Inv2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18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Problem statement</a:t>
            </a:r>
            <a:endParaRPr lang="en-SG" dirty="0"/>
          </a:p>
        </p:txBody>
      </p:sp>
      <p:sp>
        <p:nvSpPr>
          <p:cNvPr id="3" name="Content Placeholder 2"/>
          <p:cNvSpPr>
            <a:spLocks noGrp="1"/>
          </p:cNvSpPr>
          <p:nvPr>
            <p:ph idx="1"/>
          </p:nvPr>
        </p:nvSpPr>
        <p:spPr>
          <a:xfrm>
            <a:off x="457200" y="1905000"/>
            <a:ext cx="8001000" cy="2133600"/>
          </a:xfrm>
        </p:spPr>
        <p:txBody>
          <a:bodyPr>
            <a:normAutofit/>
          </a:bodyPr>
          <a:lstStyle/>
          <a:p>
            <a:pPr marL="36576" indent="0">
              <a:buNone/>
            </a:pPr>
            <a:r>
              <a:rPr lang="en-US" sz="1600" dirty="0" smtClean="0"/>
              <a:t>Our Hedge </a:t>
            </a:r>
            <a:r>
              <a:rPr lang="en-US" sz="1600" dirty="0"/>
              <a:t>fund company </a:t>
            </a:r>
            <a:r>
              <a:rPr lang="en-US" sz="1600" dirty="0" smtClean="0"/>
              <a:t>is trying </a:t>
            </a:r>
            <a:r>
              <a:rPr lang="en-US" sz="1600" dirty="0"/>
              <a:t>to re-balance our port-folio on precious metals and stock market indices.  Building a price prediction model on these 2 financial asset can help us draw insights to better strategize our port-folio position sizing </a:t>
            </a:r>
          </a:p>
          <a:p>
            <a:endParaRPr lang="en-SG" sz="1600" dirty="0"/>
          </a:p>
        </p:txBody>
      </p:sp>
    </p:spTree>
    <p:extLst>
      <p:ext uri="{BB962C8B-B14F-4D97-AF65-F5344CB8AC3E}">
        <p14:creationId xmlns:p14="http://schemas.microsoft.com/office/powerpoint/2010/main" val="1741531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Data analysis</a:t>
            </a:r>
            <a:endParaRPr lang="en-SG" dirty="0"/>
          </a:p>
        </p:txBody>
      </p:sp>
      <p:sp>
        <p:nvSpPr>
          <p:cNvPr id="8" name="Rectangle 7"/>
          <p:cNvSpPr/>
          <p:nvPr/>
        </p:nvSpPr>
        <p:spPr>
          <a:xfrm>
            <a:off x="457200" y="1524000"/>
            <a:ext cx="8153400" cy="3693319"/>
          </a:xfrm>
          <a:prstGeom prst="rect">
            <a:avLst/>
          </a:prstGeom>
        </p:spPr>
        <p:txBody>
          <a:bodyPr wrap="square">
            <a:spAutoFit/>
          </a:bodyPr>
          <a:lstStyle/>
          <a:p>
            <a:r>
              <a:rPr lang="en-US" dirty="0"/>
              <a:t>Predicting the price of </a:t>
            </a:r>
            <a:r>
              <a:rPr lang="en-US" dirty="0" smtClean="0"/>
              <a:t>gold </a:t>
            </a:r>
            <a:r>
              <a:rPr lang="en-US" dirty="0"/>
              <a:t>in part 1, uses past 50 year(1971 to 2020, about 600 counts), monthly data.  While predicting the price of stock market indices in part 2(final part), uses past 3 year(1971 to 2020, about 660 counts),  daily data.</a:t>
            </a:r>
          </a:p>
          <a:p>
            <a:endParaRPr lang="en-US" dirty="0"/>
          </a:p>
          <a:p>
            <a:r>
              <a:rPr lang="en-US" dirty="0"/>
              <a:t>Most of the data were obtained from yahoo finance, some were obtained from</a:t>
            </a:r>
          </a:p>
          <a:p>
            <a:r>
              <a:rPr lang="en-US" dirty="0"/>
              <a:t>Federal Reserve Economic Data(FRED) and </a:t>
            </a:r>
            <a:r>
              <a:rPr lang="en-US" dirty="0" err="1"/>
              <a:t>QuantConnect</a:t>
            </a:r>
            <a:r>
              <a:rPr lang="en-US" dirty="0"/>
              <a:t>(algorithmic trading platform)</a:t>
            </a:r>
          </a:p>
          <a:p>
            <a:endParaRPr lang="en-US" dirty="0"/>
          </a:p>
          <a:p>
            <a:r>
              <a:rPr lang="en-US" dirty="0"/>
              <a:t>For Time Series data, it is best practice to set the 'Date' column as the index column and set datatype to </a:t>
            </a:r>
            <a:r>
              <a:rPr lang="en-US" dirty="0" err="1"/>
              <a:t>Datetime</a:t>
            </a:r>
            <a:r>
              <a:rPr lang="en-US" dirty="0"/>
              <a:t>.  In addition, there is also a need to specify the correct frequency of </a:t>
            </a:r>
            <a:r>
              <a:rPr lang="en-US" dirty="0" err="1"/>
              <a:t>of</a:t>
            </a:r>
            <a:r>
              <a:rPr lang="en-US" dirty="0"/>
              <a:t> the dataset. (Example: if data is monthly, set the frequency using keyword 'MS')</a:t>
            </a:r>
            <a:endParaRPr lang="en-SG" dirty="0"/>
          </a:p>
        </p:txBody>
      </p:sp>
    </p:spTree>
    <p:extLst>
      <p:ext uri="{BB962C8B-B14F-4D97-AF65-F5344CB8AC3E}">
        <p14:creationId xmlns:p14="http://schemas.microsoft.com/office/powerpoint/2010/main" val="3030466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vert="horz" lIns="45720" rIns="45720" anchor="ctr">
            <a:normAutofit/>
          </a:bodyPr>
          <a:lstStyle/>
          <a:p>
            <a:pPr algn="ctr"/>
            <a:r>
              <a:rPr lang="en-SG" sz="36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Exploratory data analysis (EDA)</a:t>
            </a:r>
          </a:p>
        </p:txBody>
      </p:sp>
      <p:sp>
        <p:nvSpPr>
          <p:cNvPr id="4" name="Content Placeholder 3"/>
          <p:cNvSpPr>
            <a:spLocks noGrp="1"/>
          </p:cNvSpPr>
          <p:nvPr>
            <p:ph idx="1"/>
          </p:nvPr>
        </p:nvSpPr>
        <p:spPr/>
        <p:txBody>
          <a:bodyPr>
            <a:normAutofit fontScale="55000" lnSpcReduction="20000"/>
          </a:bodyPr>
          <a:lstStyle/>
          <a:p>
            <a:r>
              <a:rPr lang="en-US" dirty="0"/>
              <a:t>Augmented Dickey Fuller test (ADF Test) is a statistical test used to test  whether a given Time series is stationary or not. It is implemented across all 3 notebooks to check the data for stationarity</a:t>
            </a:r>
          </a:p>
          <a:p>
            <a:endParaRPr lang="en-US" dirty="0"/>
          </a:p>
          <a:p>
            <a:r>
              <a:rPr lang="en-US" dirty="0"/>
              <a:t>The *Granger causality test*(GCT) is a statistical hypothesis *test* for determining whether one time series is useful for forecasting another. In this project, when modelling with SARIMAX, GCT is used to gauge if the exogenous variable would be suitable in the model. This is also the same case in modelling with Vector Auto-Regression when we are pairing the different sets of time series data together.</a:t>
            </a:r>
          </a:p>
          <a:p>
            <a:endParaRPr lang="en-US" dirty="0"/>
          </a:p>
          <a:p>
            <a:r>
              <a:rPr lang="en-US" dirty="0"/>
              <a:t>The ETS decomposition of time series is a statistical task that deconstructs a time series into several components: trend, seasonality, and noise components.  This is tool that is used in this project to understand underlying trends(it's pattern), seasonal(it's cyclical effects) and residual (the error of prediction)</a:t>
            </a:r>
            <a:endParaRPr lang="en-SG" dirty="0"/>
          </a:p>
        </p:txBody>
      </p:sp>
    </p:spTree>
    <p:extLst>
      <p:ext uri="{BB962C8B-B14F-4D97-AF65-F5344CB8AC3E}">
        <p14:creationId xmlns:p14="http://schemas.microsoft.com/office/powerpoint/2010/main" val="320150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Data Modelling</a:t>
            </a:r>
            <a:endParaRPr lang="en-SG" sz="3600" dirty="0"/>
          </a:p>
        </p:txBody>
      </p:sp>
      <p:sp>
        <p:nvSpPr>
          <p:cNvPr id="4" name="Content Placeholder 3"/>
          <p:cNvSpPr>
            <a:spLocks noGrp="1"/>
          </p:cNvSpPr>
          <p:nvPr>
            <p:ph idx="1"/>
          </p:nvPr>
        </p:nvSpPr>
        <p:spPr>
          <a:xfrm>
            <a:off x="457200" y="1600201"/>
            <a:ext cx="7467600" cy="3962400"/>
          </a:xfrm>
        </p:spPr>
        <p:txBody>
          <a:bodyPr>
            <a:normAutofit/>
          </a:bodyPr>
          <a:lstStyle/>
          <a:p>
            <a:r>
              <a:rPr lang="en-US" sz="2000" dirty="0" smtClean="0"/>
              <a:t>Prediction of the </a:t>
            </a:r>
            <a:r>
              <a:rPr lang="en-US" sz="2000" dirty="0"/>
              <a:t>price of gold </a:t>
            </a:r>
            <a:r>
              <a:rPr lang="en-US" sz="2000" dirty="0" smtClean="0"/>
              <a:t>utilizes ARIMA </a:t>
            </a:r>
            <a:r>
              <a:rPr lang="en-US" sz="2000" dirty="0"/>
              <a:t>based model and </a:t>
            </a:r>
            <a:r>
              <a:rPr lang="en-US" sz="2000" dirty="0" err="1"/>
              <a:t>fbProphet</a:t>
            </a:r>
            <a:r>
              <a:rPr lang="en-US" sz="2000" dirty="0"/>
              <a:t>. Here, the essence of the modelling is forward stepwise model selection, starting from the most basic model to the most feature rich model, and in the process, accessing the individual models along the process.</a:t>
            </a:r>
          </a:p>
          <a:p>
            <a:endParaRPr lang="en-US" sz="2000" dirty="0"/>
          </a:p>
          <a:p>
            <a:r>
              <a:rPr lang="en-US" sz="2000" dirty="0" smtClean="0"/>
              <a:t>The prediction of </a:t>
            </a:r>
            <a:r>
              <a:rPr lang="en-US" sz="2000" dirty="0"/>
              <a:t>the price of stock market indices utilizes</a:t>
            </a:r>
            <a:r>
              <a:rPr lang="en-US" sz="2000" dirty="0" smtClean="0"/>
              <a:t> </a:t>
            </a:r>
            <a:r>
              <a:rPr lang="en-US" sz="2000" dirty="0"/>
              <a:t>Vector </a:t>
            </a:r>
            <a:r>
              <a:rPr lang="en-US" sz="2000" dirty="0" err="1"/>
              <a:t>Autoregression</a:t>
            </a:r>
            <a:r>
              <a:rPr lang="en-US" sz="2000" dirty="0"/>
              <a:t>.</a:t>
            </a:r>
            <a:endParaRPr lang="en-SG" sz="2000" dirty="0"/>
          </a:p>
        </p:txBody>
      </p:sp>
    </p:spTree>
    <p:extLst>
      <p:ext uri="{BB962C8B-B14F-4D97-AF65-F5344CB8AC3E}">
        <p14:creationId xmlns:p14="http://schemas.microsoft.com/office/powerpoint/2010/main" val="193639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Time series models</a:t>
            </a:r>
            <a:endParaRPr lang="en-SG" sz="3600" dirty="0"/>
          </a:p>
        </p:txBody>
      </p:sp>
      <p:sp>
        <p:nvSpPr>
          <p:cNvPr id="4" name="Content Placeholder 3"/>
          <p:cNvSpPr>
            <a:spLocks noGrp="1"/>
          </p:cNvSpPr>
          <p:nvPr>
            <p:ph idx="1"/>
          </p:nvPr>
        </p:nvSpPr>
        <p:spPr/>
        <p:txBody>
          <a:bodyPr>
            <a:normAutofit fontScale="55000" lnSpcReduction="20000"/>
          </a:bodyPr>
          <a:lstStyle/>
          <a:p>
            <a:r>
              <a:rPr lang="en-US" u="sng" dirty="0"/>
              <a:t>ARIMA based models</a:t>
            </a:r>
            <a:endParaRPr lang="en-US" dirty="0"/>
          </a:p>
          <a:p>
            <a:pPr marL="338328" lvl="1" indent="0">
              <a:buNone/>
            </a:pPr>
            <a:r>
              <a:rPr lang="en-US" dirty="0"/>
              <a:t>Typical Regression uses external factors (independent) as an explanatory variable for the dependent value. ARIMA on the other hand is a time series technique in which a series own history is used as an explanatory variable. ARIMA is a </a:t>
            </a:r>
            <a:r>
              <a:rPr lang="en-US" dirty="0" err="1"/>
              <a:t>uni</a:t>
            </a:r>
            <a:r>
              <a:rPr lang="en-US" dirty="0"/>
              <a:t>-variate model (working with one variable only). SARIMAX is an extension to ARIMA that enhances the model analysis in two ways: First, by adding seasonal component ; Second, the ability to add external influencing factors know as </a:t>
            </a:r>
            <a:r>
              <a:rPr lang="en-US" dirty="0" err="1"/>
              <a:t>exgenous</a:t>
            </a:r>
            <a:r>
              <a:rPr lang="en-US" dirty="0"/>
              <a:t> variables.</a:t>
            </a:r>
          </a:p>
          <a:p>
            <a:endParaRPr lang="en-US" u="sng" dirty="0" smtClean="0"/>
          </a:p>
          <a:p>
            <a:r>
              <a:rPr lang="en-US" u="sng" dirty="0" err="1" smtClean="0"/>
              <a:t>FbProphet</a:t>
            </a:r>
            <a:endParaRPr lang="en-US" dirty="0"/>
          </a:p>
          <a:p>
            <a:pPr marL="338328" lvl="1" indent="0">
              <a:buNone/>
            </a:pPr>
            <a:r>
              <a:rPr lang="en-US" dirty="0" smtClean="0"/>
              <a:t>The </a:t>
            </a:r>
            <a:r>
              <a:rPr lang="en-US" dirty="0" err="1"/>
              <a:t>FbProphet</a:t>
            </a:r>
            <a:r>
              <a:rPr lang="en-US" dirty="0"/>
              <a:t> is a flexible specification that has a straightforward human interpretation for each of the parameters. A time series forecasting model designed to handle the common features of business time series. It is also designed to have intuitive parameters that can be adjusted without knowing the details of the underlying model.</a:t>
            </a:r>
          </a:p>
          <a:p>
            <a:endParaRPr lang="en-US" u="sng" dirty="0" smtClean="0"/>
          </a:p>
          <a:p>
            <a:r>
              <a:rPr lang="en-US" u="sng" dirty="0" smtClean="0"/>
              <a:t>Vector </a:t>
            </a:r>
            <a:r>
              <a:rPr lang="en-US" u="sng" dirty="0" err="1"/>
              <a:t>Autoregression</a:t>
            </a:r>
            <a:endParaRPr lang="en-US" dirty="0"/>
          </a:p>
          <a:p>
            <a:pPr marL="338328" lvl="1" indent="0">
              <a:buNone/>
            </a:pPr>
            <a:r>
              <a:rPr lang="en-US" dirty="0"/>
              <a:t>Vector </a:t>
            </a:r>
            <a:r>
              <a:rPr lang="en-US" dirty="0" err="1"/>
              <a:t>Autoregression</a:t>
            </a:r>
            <a:r>
              <a:rPr lang="en-US" dirty="0"/>
              <a:t> (VAR) is a forecasting algorithm that can be used when two or more time series influence each other. That is, the relationship between the time series involved is bi-directional. It is useful when one is interested in predicting multiple time series variables using a single model</a:t>
            </a:r>
          </a:p>
          <a:p>
            <a:endParaRPr lang="en-SG" dirty="0"/>
          </a:p>
        </p:txBody>
      </p:sp>
    </p:spTree>
    <p:extLst>
      <p:ext uri="{BB962C8B-B14F-4D97-AF65-F5344CB8AC3E}">
        <p14:creationId xmlns:p14="http://schemas.microsoft.com/office/powerpoint/2010/main" val="2017638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fontScale="90000"/>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Gold price prediction: </a:t>
            </a:r>
            <a:b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Results and findings</a:t>
            </a:r>
            <a:endParaRPr lang="en-SG" sz="3600" dirty="0"/>
          </a:p>
        </p:txBody>
      </p:sp>
      <p:sp>
        <p:nvSpPr>
          <p:cNvPr id="4" name="Content Placeholder 3"/>
          <p:cNvSpPr>
            <a:spLocks noGrp="1"/>
          </p:cNvSpPr>
          <p:nvPr>
            <p:ph idx="1"/>
          </p:nvPr>
        </p:nvSpPr>
        <p:spPr>
          <a:xfrm>
            <a:off x="457200" y="1447801"/>
            <a:ext cx="7467600" cy="2057400"/>
          </a:xfrm>
        </p:spPr>
        <p:txBody>
          <a:bodyPr>
            <a:normAutofit/>
          </a:bodyPr>
          <a:lstStyle/>
          <a:p>
            <a:r>
              <a:rPr lang="en-US" sz="1400" dirty="0"/>
              <a:t>On SARIMAX models(fitted with exogenous variables), the choice to fitted which exogenous variables is based on GCT scores. Overall, model 'sx2'(refer to table below) and 'sx3' have almost on par results with sx2 have slightly better RMSE scores but then poorer AIC(could indicate </a:t>
            </a:r>
            <a:r>
              <a:rPr lang="en-US" sz="1400" dirty="0" err="1"/>
              <a:t>overfit</a:t>
            </a:r>
            <a:r>
              <a:rPr lang="en-US" sz="1400" dirty="0"/>
              <a:t>) </a:t>
            </a:r>
            <a:endParaRPr lang="en-US" sz="1400" dirty="0" smtClean="0"/>
          </a:p>
          <a:p>
            <a:endParaRPr lang="en-US" sz="1400" dirty="0"/>
          </a:p>
          <a:p>
            <a:r>
              <a:rPr lang="en-US" sz="1400" dirty="0"/>
              <a:t>The </a:t>
            </a:r>
            <a:r>
              <a:rPr lang="en-US" sz="1400" dirty="0" err="1"/>
              <a:t>fbProphet</a:t>
            </a:r>
            <a:r>
              <a:rPr lang="en-US" sz="1400" dirty="0"/>
              <a:t> model with 3 </a:t>
            </a:r>
            <a:r>
              <a:rPr lang="en-US" sz="1400" dirty="0" err="1"/>
              <a:t>regressors</a:t>
            </a:r>
            <a:r>
              <a:rPr lang="en-US" sz="1400" dirty="0"/>
              <a:t> is the equivalent of the SARIMAX model(with 3 exogenous variables). Both </a:t>
            </a:r>
            <a:r>
              <a:rPr lang="en-US" sz="1400" dirty="0" err="1"/>
              <a:t>statsmodel</a:t>
            </a:r>
            <a:r>
              <a:rPr lang="en-US" sz="1400" dirty="0"/>
              <a:t> and </a:t>
            </a:r>
            <a:r>
              <a:rPr lang="en-US" sz="1400" dirty="0" err="1"/>
              <a:t>febProphet's</a:t>
            </a:r>
            <a:r>
              <a:rPr lang="en-US" sz="1400" dirty="0"/>
              <a:t> RMSE scores was lowest amongst all </a:t>
            </a:r>
            <a:r>
              <a:rPr lang="en-US" sz="1400" dirty="0" err="1"/>
              <a:t>fbProphet</a:t>
            </a:r>
            <a:r>
              <a:rPr lang="en-US" sz="1400" dirty="0"/>
              <a:t> models</a:t>
            </a:r>
          </a:p>
        </p:txBody>
      </p:sp>
      <p:pic>
        <p:nvPicPr>
          <p:cNvPr id="1026" name="Picture 2" descr="C:\Users\LES\Desktop\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05200"/>
            <a:ext cx="6745646"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366775"/>
            <a:ext cx="1752600" cy="13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804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fontScale="90000"/>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Stock Indices prediction: </a:t>
            </a:r>
            <a:b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Results and findings</a:t>
            </a:r>
            <a:endParaRPr lang="en-SG" sz="3600" dirty="0"/>
          </a:p>
        </p:txBody>
      </p:sp>
      <p:sp>
        <p:nvSpPr>
          <p:cNvPr id="4" name="Content Placeholder 3"/>
          <p:cNvSpPr>
            <a:spLocks noGrp="1"/>
          </p:cNvSpPr>
          <p:nvPr>
            <p:ph idx="1"/>
          </p:nvPr>
        </p:nvSpPr>
        <p:spPr>
          <a:xfrm>
            <a:off x="457200" y="1905000"/>
            <a:ext cx="7467600" cy="1219200"/>
          </a:xfrm>
        </p:spPr>
        <p:txBody>
          <a:bodyPr>
            <a:normAutofit/>
          </a:bodyPr>
          <a:lstStyle/>
          <a:p>
            <a:pPr marL="36576" indent="0">
              <a:buNone/>
            </a:pPr>
            <a:r>
              <a:rPr lang="en-US" sz="1600" dirty="0"/>
              <a:t>On Vector </a:t>
            </a:r>
            <a:r>
              <a:rPr lang="en-US" sz="1600" dirty="0" err="1"/>
              <a:t>Autoregression</a:t>
            </a:r>
            <a:r>
              <a:rPr lang="en-US" sz="1600" dirty="0"/>
              <a:t> models, the sp500 and </a:t>
            </a:r>
            <a:r>
              <a:rPr lang="en-US" sz="1600" dirty="0" err="1"/>
              <a:t>ftse</a:t>
            </a:r>
            <a:r>
              <a:rPr lang="en-US" sz="1600" dirty="0"/>
              <a:t> pair performed the </a:t>
            </a:r>
            <a:r>
              <a:rPr lang="en-US" sz="1600" dirty="0" smtClean="0"/>
              <a:t>best with the lowest RMSE and AIC scores</a:t>
            </a:r>
            <a:endParaRPr lang="en-US" sz="1600" dirty="0"/>
          </a:p>
          <a:p>
            <a:pPr marL="36576" indent="0">
              <a:buNone/>
            </a:pPr>
            <a:endParaRPr lang="en-US" sz="1600" dirty="0" smtClean="0"/>
          </a:p>
          <a:p>
            <a:pPr marL="36576" indent="0">
              <a:buNone/>
            </a:pPr>
            <a:r>
              <a:rPr lang="en-US" sz="1600" dirty="0" smtClean="0"/>
              <a:t>The </a:t>
            </a:r>
            <a:r>
              <a:rPr lang="en-US" sz="1600" dirty="0"/>
              <a:t>models score are as follows:</a:t>
            </a:r>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061200" cy="288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5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699</TotalTime>
  <Words>1206</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Time Series Analysis of Financial Asset Price</vt:lpstr>
      <vt:lpstr>Background</vt:lpstr>
      <vt:lpstr>Problem statement</vt:lpstr>
      <vt:lpstr>Data analysis</vt:lpstr>
      <vt:lpstr>Exploratory data analysis (EDA)</vt:lpstr>
      <vt:lpstr>Data Modelling</vt:lpstr>
      <vt:lpstr>Time series models</vt:lpstr>
      <vt:lpstr>Gold price prediction:  Results and findings</vt:lpstr>
      <vt:lpstr>Stock Indices prediction:  Results and findings</vt:lpstr>
      <vt:lpstr>Limitations and other considerations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SUBREDDIT CLASSIFICATION</dc:title>
  <dc:creator>eng seng lim</dc:creator>
  <cp:lastModifiedBy>eng seng lim</cp:lastModifiedBy>
  <cp:revision>59</cp:revision>
  <dcterms:created xsi:type="dcterms:W3CDTF">2006-08-16T00:00:00Z</dcterms:created>
  <dcterms:modified xsi:type="dcterms:W3CDTF">2020-06-23T01:42:39Z</dcterms:modified>
</cp:coreProperties>
</file>