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9" r:id="rId8"/>
    <p:sldId id="270" r:id="rId9"/>
    <p:sldId id="265" r:id="rId10"/>
    <p:sldId id="27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4" autoAdjust="0"/>
    <p:restoredTop sz="94660"/>
  </p:normalViewPr>
  <p:slideViewPr>
    <p:cSldViewPr>
      <p:cViewPr>
        <p:scale>
          <a:sx n="120" d="100"/>
          <a:sy n="120" d="100"/>
        </p:scale>
        <p:origin x="-88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American_Gold_Eag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leyerbullion.co.uk/what-is-silver-stack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845" y="152400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en-SG" sz="5400" dirty="0" smtClean="0"/>
              <a:t>SUBREDDIT CLASSIFICATION</a:t>
            </a:r>
            <a:endParaRPr lang="en-S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124031" cy="1752600"/>
          </a:xfrm>
        </p:spPr>
        <p:txBody>
          <a:bodyPr anchor="ctr">
            <a:normAutofit/>
          </a:bodyPr>
          <a:lstStyle/>
          <a:p>
            <a:pPr algn="ctr"/>
            <a:r>
              <a:rPr lang="en-SG" sz="3200" dirty="0" smtClean="0"/>
              <a:t>Classifying </a:t>
            </a:r>
            <a:r>
              <a:rPr lang="en-SG" sz="3200" dirty="0" err="1" smtClean="0"/>
              <a:t>subreddit</a:t>
            </a:r>
            <a:r>
              <a:rPr lang="en-SG" sz="3200" dirty="0" smtClean="0"/>
              <a:t> posts:</a:t>
            </a:r>
          </a:p>
          <a:p>
            <a:pPr algn="ctr"/>
            <a:r>
              <a:rPr lang="en-SG" sz="3200" dirty="0" smtClean="0"/>
              <a:t>Gold and </a:t>
            </a:r>
            <a:r>
              <a:rPr lang="en-SG" sz="3200" dirty="0" err="1" smtClean="0"/>
              <a:t>Silverbugs</a:t>
            </a:r>
            <a:r>
              <a:rPr lang="en-SG" sz="3200" dirty="0" smtClean="0"/>
              <a:t> </a:t>
            </a:r>
            <a:endParaRPr lang="en-SG" sz="3200" dirty="0"/>
          </a:p>
        </p:txBody>
      </p:sp>
      <p:pic>
        <p:nvPicPr>
          <p:cNvPr id="1026" name="Picture 2" descr="C:\Users\LES\dsi-sg-14\Projects\Project_3\Project_3_working\others backup\do ppt\pics\g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00200"/>
            <a:ext cx="3792538" cy="22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SG" sz="48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Sentiment </a:t>
            </a:r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Analysis</a:t>
            </a:r>
            <a:endParaRPr lang="en-S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305800" cy="243840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1900" dirty="0"/>
              <a:t>Sentiment analysis using </a:t>
            </a:r>
            <a:r>
              <a:rPr lang="en-US" sz="1900" dirty="0" err="1"/>
              <a:t>TextBlob</a:t>
            </a:r>
            <a:r>
              <a:rPr lang="en-US" sz="1900" dirty="0"/>
              <a:t> showed that </a:t>
            </a:r>
            <a:r>
              <a:rPr lang="en-US" sz="1900" dirty="0" err="1"/>
              <a:t>subreddit</a:t>
            </a:r>
            <a:r>
              <a:rPr lang="en-US" sz="1900" dirty="0"/>
              <a:t> Gold had a marginal higher positive sentiment than </a:t>
            </a:r>
            <a:r>
              <a:rPr lang="en-US" sz="1900" dirty="0" err="1"/>
              <a:t>Silverbug</a:t>
            </a:r>
            <a:r>
              <a:rPr lang="en-US" sz="1900" dirty="0"/>
              <a:t>. </a:t>
            </a:r>
            <a:endParaRPr lang="en-US" sz="1900" dirty="0" smtClean="0"/>
          </a:p>
          <a:p>
            <a:pPr marL="36576" indent="0">
              <a:buNone/>
            </a:pPr>
            <a:r>
              <a:rPr lang="en-US" sz="1900" dirty="0" smtClean="0"/>
              <a:t>This </a:t>
            </a:r>
            <a:r>
              <a:rPr lang="en-US" sz="1900" dirty="0"/>
              <a:t>coincide with my phrases based analysis</a:t>
            </a:r>
          </a:p>
          <a:p>
            <a:pPr marL="36576" indent="0">
              <a:buNone/>
            </a:pPr>
            <a:endParaRPr lang="en-SG" sz="1400" dirty="0"/>
          </a:p>
          <a:p>
            <a:endParaRPr lang="en-US" sz="1400" dirty="0" smtClean="0"/>
          </a:p>
          <a:p>
            <a:pPr marL="36576" indent="0">
              <a:buNone/>
            </a:pPr>
            <a:endParaRPr lang="en-US" sz="1400" dirty="0"/>
          </a:p>
          <a:p>
            <a:pPr marL="36576" indent="0">
              <a:buNone/>
            </a:pPr>
            <a:r>
              <a:rPr lang="en-US" sz="900" i="1" dirty="0">
                <a:solidFill>
                  <a:srgbClr val="92D050"/>
                </a:solidFill>
              </a:rPr>
              <a:t>Observation: We can see the output is categorized between two — Polarity and Subjectivity.</a:t>
            </a:r>
            <a:br>
              <a:rPr lang="en-US" sz="900" i="1" dirty="0">
                <a:solidFill>
                  <a:srgbClr val="92D050"/>
                </a:solidFill>
              </a:rPr>
            </a:br>
            <a:endParaRPr lang="en-US" sz="900" i="1" dirty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en-US" sz="900" i="1" dirty="0">
                <a:solidFill>
                  <a:srgbClr val="92D050"/>
                </a:solidFill>
              </a:rPr>
              <a:t>Polarity is a float value within the range [-1.0 to 1.0]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where 0 indicates neutral, +1 indicates a very positive sentiment and -1 represents a very negative sentiment.</a:t>
            </a:r>
            <a:br>
              <a:rPr lang="en-US" sz="900" i="1" dirty="0">
                <a:solidFill>
                  <a:srgbClr val="92D050"/>
                </a:solidFill>
              </a:rPr>
            </a:br>
            <a:endParaRPr lang="en-US" sz="900" i="1" dirty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en-US" sz="900" i="1" dirty="0">
                <a:solidFill>
                  <a:srgbClr val="92D050"/>
                </a:solidFill>
              </a:rPr>
              <a:t>Subjectivity is a float value within the range [0.0 to 1.0]</a:t>
            </a:r>
            <a:br>
              <a:rPr lang="en-US" sz="900" i="1" dirty="0">
                <a:solidFill>
                  <a:srgbClr val="92D050"/>
                </a:solidFill>
              </a:rPr>
            </a:br>
            <a:r>
              <a:rPr lang="en-US" sz="900" i="1" dirty="0">
                <a:solidFill>
                  <a:srgbClr val="92D050"/>
                </a:solidFill>
              </a:rPr>
              <a:t>where 0.0 is very objective and 1.0 is very </a:t>
            </a:r>
            <a:r>
              <a:rPr lang="en-US" sz="900" i="1" dirty="0" smtClean="0">
                <a:solidFill>
                  <a:srgbClr val="92D050"/>
                </a:solidFill>
              </a:rPr>
              <a:t>subjective. Subjective </a:t>
            </a:r>
            <a:r>
              <a:rPr lang="en-US" sz="900" i="1" dirty="0">
                <a:solidFill>
                  <a:srgbClr val="92D050"/>
                </a:solidFill>
              </a:rPr>
              <a:t>sentence expresses some personal feelings, views, beliefs, opinions, </a:t>
            </a:r>
            <a:r>
              <a:rPr lang="en-US" sz="900" i="1" dirty="0" smtClean="0">
                <a:solidFill>
                  <a:srgbClr val="92D050"/>
                </a:solidFill>
              </a:rPr>
              <a:t>allegations, desires</a:t>
            </a:r>
            <a:r>
              <a:rPr lang="en-US" sz="900" i="1" dirty="0">
                <a:solidFill>
                  <a:srgbClr val="92D050"/>
                </a:solidFill>
              </a:rPr>
              <a:t>, beliefs, suspicions, and speculations where as Objective sentences are factual.</a:t>
            </a:r>
          </a:p>
        </p:txBody>
      </p:sp>
      <p:pic>
        <p:nvPicPr>
          <p:cNvPr id="8195" name="Picture 3" descr="C:\Users\LES\dsi-sg-14\Projects\Project_3\Project_3_working\others backup\do ppt\senti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70040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1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conclusion</a:t>
            </a:r>
            <a:endParaRPr lang="en-SG" sz="48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371600"/>
            <a:ext cx="8534400" cy="38100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Gold is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preferred over Silver</a:t>
            </a:r>
            <a:endParaRPr lang="en-US" sz="2000" dirty="0"/>
          </a:p>
          <a:p>
            <a:r>
              <a:rPr lang="en-US" sz="2000" dirty="0" err="1" smtClean="0"/>
              <a:t>Silverbugs</a:t>
            </a:r>
            <a:r>
              <a:rPr lang="en-US" sz="2000" dirty="0" smtClean="0"/>
              <a:t> </a:t>
            </a:r>
            <a:r>
              <a:rPr lang="en-US" sz="2000" dirty="0"/>
              <a:t>also shows interest in </a:t>
            </a:r>
            <a:r>
              <a:rPr lang="en-US" sz="2000" dirty="0" smtClean="0"/>
              <a:t>gold. Conversely</a:t>
            </a:r>
            <a:r>
              <a:rPr lang="en-US" sz="2000" dirty="0"/>
              <a:t>, Gold </a:t>
            </a:r>
            <a:r>
              <a:rPr lang="en-US" sz="2000" dirty="0" err="1" smtClean="0"/>
              <a:t>subreddit</a:t>
            </a:r>
            <a:r>
              <a:rPr lang="en-US" sz="2000" dirty="0" smtClean="0"/>
              <a:t> </a:t>
            </a:r>
            <a:r>
              <a:rPr lang="en-US" sz="2000" dirty="0"/>
              <a:t>show very little in silver</a:t>
            </a:r>
          </a:p>
          <a:p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Buy/Buying Gold" </a:t>
            </a:r>
            <a:r>
              <a:rPr lang="en-US" sz="2000" dirty="0" smtClean="0"/>
              <a:t>phrases at </a:t>
            </a:r>
            <a:r>
              <a:rPr lang="en-US" sz="2000" dirty="0"/>
              <a:t>135 counts vs "Buy Silver" at 29 </a:t>
            </a:r>
            <a:r>
              <a:rPr lang="en-US" sz="2000" dirty="0" smtClean="0"/>
              <a:t>counts. That’s </a:t>
            </a:r>
            <a:r>
              <a:rPr lang="en-US" sz="2000" dirty="0"/>
              <a:t>almost more than 4.5 times more!</a:t>
            </a:r>
          </a:p>
          <a:p>
            <a:endParaRPr lang="en-US" sz="2000" dirty="0"/>
          </a:p>
          <a:p>
            <a:r>
              <a:rPr lang="en-US" sz="2000" dirty="0"/>
              <a:t>Gold has 3 post titles related to </a:t>
            </a:r>
            <a:r>
              <a:rPr lang="en-US" sz="2000" dirty="0" smtClean="0"/>
              <a:t>physical </a:t>
            </a:r>
            <a:r>
              <a:rPr lang="en-US" sz="2000" dirty="0"/>
              <a:t>holdings of gold('stacking</a:t>
            </a:r>
            <a:r>
              <a:rPr lang="en-US" sz="2000" dirty="0" smtClean="0"/>
              <a:t>'). Not </a:t>
            </a:r>
            <a:r>
              <a:rPr lang="en-US" sz="2000" dirty="0"/>
              <a:t>just that, these posts are in the top 4 </a:t>
            </a:r>
            <a:r>
              <a:rPr lang="en-US" sz="2000" dirty="0" smtClean="0"/>
              <a:t>categories </a:t>
            </a:r>
            <a:r>
              <a:rPr lang="en-US" sz="2000" dirty="0"/>
              <a:t>in terms of </a:t>
            </a:r>
            <a:r>
              <a:rPr lang="en-US" sz="2000" dirty="0" smtClean="0"/>
              <a:t> number </a:t>
            </a:r>
            <a:r>
              <a:rPr lang="en-US" sz="2000" dirty="0"/>
              <a:t>of </a:t>
            </a:r>
            <a:r>
              <a:rPr lang="en-US" sz="2000" dirty="0" smtClean="0"/>
              <a:t>comments </a:t>
            </a:r>
            <a:r>
              <a:rPr lang="en-US" sz="2000" dirty="0"/>
              <a:t>and </a:t>
            </a:r>
            <a:r>
              <a:rPr lang="en-US" sz="2000" dirty="0" smtClean="0"/>
              <a:t>up votes </a:t>
            </a:r>
            <a:r>
              <a:rPr lang="en-US" sz="2000" dirty="0"/>
              <a:t>on these </a:t>
            </a:r>
            <a:r>
              <a:rPr lang="en-US" sz="2000" dirty="0" smtClean="0"/>
              <a:t>title On </a:t>
            </a:r>
            <a:r>
              <a:rPr lang="en-US" sz="2000" dirty="0"/>
              <a:t>the other hand, </a:t>
            </a:r>
            <a:r>
              <a:rPr lang="en-US" sz="2000" dirty="0" err="1"/>
              <a:t>SIlver</a:t>
            </a:r>
            <a:r>
              <a:rPr lang="en-US" sz="2000" dirty="0"/>
              <a:t> has just one related post </a:t>
            </a:r>
            <a:r>
              <a:rPr lang="en-US" sz="2000" dirty="0" smtClean="0"/>
              <a:t>title</a:t>
            </a:r>
          </a:p>
          <a:p>
            <a:endParaRPr lang="en-US" sz="2000" dirty="0"/>
          </a:p>
          <a:p>
            <a:r>
              <a:rPr lang="en-US" sz="2000" dirty="0"/>
              <a:t>Sentiment analysis </a:t>
            </a:r>
            <a:r>
              <a:rPr lang="en-US" sz="2000" dirty="0" smtClean="0"/>
              <a:t>showed </a:t>
            </a:r>
            <a:r>
              <a:rPr lang="en-US" sz="2000" dirty="0"/>
              <a:t>that </a:t>
            </a:r>
            <a:r>
              <a:rPr lang="en-US" sz="2000" dirty="0" err="1"/>
              <a:t>S</a:t>
            </a:r>
            <a:r>
              <a:rPr lang="en-US" sz="2000" dirty="0" err="1" smtClean="0"/>
              <a:t>ubreddit</a:t>
            </a:r>
            <a:r>
              <a:rPr lang="en-US" sz="2000" dirty="0" smtClean="0"/>
              <a:t> </a:t>
            </a:r>
            <a:r>
              <a:rPr lang="en-US" sz="2000" dirty="0"/>
              <a:t>Gold had a marginal higher positive sentiment than </a:t>
            </a:r>
            <a:r>
              <a:rPr lang="en-US" sz="2000" dirty="0" err="1" smtClean="0"/>
              <a:t>Silverbug</a:t>
            </a:r>
            <a:endParaRPr lang="en-US" sz="2000" dirty="0" smtClean="0"/>
          </a:p>
          <a:p>
            <a:pPr marL="36576" indent="0">
              <a:buNone/>
            </a:pPr>
            <a:endParaRPr lang="en-US" sz="2000" dirty="0" smtClean="0"/>
          </a:p>
          <a:p>
            <a:pPr marL="36576" indent="0">
              <a:buNone/>
            </a:pPr>
            <a:endParaRPr lang="en-US" sz="2000" dirty="0"/>
          </a:p>
          <a:p>
            <a:pPr marL="36576" indent="0">
              <a:buNone/>
            </a:pPr>
            <a:endParaRPr lang="en-US" sz="2000" dirty="0"/>
          </a:p>
          <a:p>
            <a:pPr marL="36576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Trend on the physical holdings of precious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metals(Gold and Silver)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On both Gold and Silver, physical holdings is most </a:t>
            </a:r>
            <a:r>
              <a:rPr lang="en-US" sz="2000" dirty="0" smtClean="0"/>
              <a:t>preferred</a:t>
            </a:r>
          </a:p>
          <a:p>
            <a:pPr marL="36576" indent="0">
              <a:buNone/>
            </a:pPr>
            <a:endParaRPr lang="en-US" sz="2000" dirty="0"/>
          </a:p>
          <a:p>
            <a:r>
              <a:rPr lang="en-US" sz="2000" dirty="0"/>
              <a:t>In the Gold top40 phrases chart, there is only one mention </a:t>
            </a:r>
            <a:r>
              <a:rPr lang="en-US" sz="2000" dirty="0" smtClean="0"/>
              <a:t>on </a:t>
            </a:r>
            <a:r>
              <a:rPr lang="en-US" sz="2000" dirty="0"/>
              <a:t>"Gold stock" vs 14 orange bars(terms that relate to physical holdings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pPr marL="36576" indent="0">
              <a:buNone/>
            </a:pPr>
            <a:r>
              <a:rPr lang="en-US" sz="2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Limitations:</a:t>
            </a:r>
          </a:p>
          <a:p>
            <a:r>
              <a:rPr lang="en-US" sz="2000" dirty="0" smtClean="0"/>
              <a:t>Insufficient data to generate There isn’t enough data just from Reddit alone. Beside, it would be better to get data from dedicated precious metals sites like kitco.com    </a:t>
            </a:r>
          </a:p>
          <a:p>
            <a:r>
              <a:rPr lang="en-US" sz="2000" dirty="0" smtClean="0"/>
              <a:t>A further step into sentiment analysis could include manual or hybrid based algorithms instead of automatic ones</a:t>
            </a:r>
            <a:endParaRPr lang="en-US" sz="20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682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Autofit/>
          </a:bodyPr>
          <a:lstStyle/>
          <a:p>
            <a:r>
              <a:rPr lang="en-SG" sz="3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What is a gold bug  or silver </a:t>
            </a:r>
            <a:r>
              <a:rPr lang="en-SG" sz="3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bug?</a:t>
            </a:r>
            <a:endParaRPr lang="en-SG" sz="34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Gold bug is a term frequently employed in the financial sector and among economists in reference to persons who are </a:t>
            </a:r>
            <a:r>
              <a:rPr lang="en-US" sz="2000" dirty="0" smtClean="0"/>
              <a:t>extremely </a:t>
            </a:r>
            <a:r>
              <a:rPr lang="en-US" sz="2000" dirty="0"/>
              <a:t>bullish on the commodity gold as an investment and who thinks its price will perpetually increase. </a:t>
            </a:r>
            <a:r>
              <a:rPr lang="en-US" sz="2000" dirty="0" smtClean="0"/>
              <a:t>Similarly, the </a:t>
            </a:r>
            <a:r>
              <a:rPr lang="en-US" sz="2000" dirty="0"/>
              <a:t>term </a:t>
            </a:r>
            <a:r>
              <a:rPr lang="en-US" sz="2000" dirty="0" smtClean="0"/>
              <a:t>silver bug </a:t>
            </a:r>
            <a:r>
              <a:rPr lang="en-US" sz="2000" dirty="0"/>
              <a:t>is explained in the same fashion except that focus is on silver.</a:t>
            </a:r>
            <a:endParaRPr lang="en-SG" sz="2000" dirty="0"/>
          </a:p>
        </p:txBody>
      </p:sp>
      <p:pic>
        <p:nvPicPr>
          <p:cNvPr id="2050" name="Picture 2" descr="C:\Users\LES\dsi-sg-14\Projects\Project_3\Project_3_working\others backup\do ppt\pics\gold_b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60200"/>
            <a:ext cx="38669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066800"/>
          </a:xfrm>
        </p:spPr>
        <p:txBody>
          <a:bodyPr>
            <a:normAutofit/>
          </a:bodyPr>
          <a:lstStyle/>
          <a:p>
            <a:pPr algn="ctr"/>
            <a:r>
              <a:rPr lang="en-SG" sz="50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Background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990600"/>
            <a:ext cx="8534400" cy="3352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Gold and silver have been recognized as valuable metals, and have been coveted for centuries. Precious metals can be a good portfolio diversifier and hedge against </a:t>
            </a:r>
            <a:r>
              <a:rPr lang="en-US" sz="1600" dirty="0" smtClean="0"/>
              <a:t>inflation and market risk.</a:t>
            </a:r>
          </a:p>
          <a:p>
            <a:pPr marL="36576" indent="0">
              <a:buNone/>
            </a:pPr>
            <a:endParaRPr lang="en-US" sz="1600" dirty="0"/>
          </a:p>
          <a:p>
            <a:r>
              <a:rPr lang="en-US" sz="1600" dirty="0" smtClean="0"/>
              <a:t>Besides owning </a:t>
            </a:r>
            <a:r>
              <a:rPr lang="en-US" sz="1600" dirty="0"/>
              <a:t>physical metal, investors can also gain access through the derivatives market, metal ETFs and mutual funds, and mining company </a:t>
            </a:r>
            <a:r>
              <a:rPr lang="en-US" sz="1600" dirty="0" smtClean="0"/>
              <a:t>stocks</a:t>
            </a:r>
          </a:p>
          <a:p>
            <a:endParaRPr lang="en-US" sz="1600" dirty="0"/>
          </a:p>
          <a:p>
            <a:r>
              <a:rPr lang="en-US" sz="1600" dirty="0" smtClean="0"/>
              <a:t>COVID-19 </a:t>
            </a:r>
            <a:r>
              <a:rPr lang="en-US" sz="1600" dirty="0"/>
              <a:t>pandemic have caused unprecedented volatility and fear in the financial markets</a:t>
            </a:r>
            <a:r>
              <a:rPr lang="en-US" sz="1600" dirty="0" smtClean="0"/>
              <a:t>. In </a:t>
            </a:r>
            <a:r>
              <a:rPr lang="en-US" sz="1600" dirty="0"/>
              <a:t>mid March 2020, US Fed slashes rates to near zero, rolls out massive stimulus in an emergency response to the COVID-19 threat.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Market </a:t>
            </a:r>
            <a:r>
              <a:rPr lang="en-US" sz="1600" dirty="0"/>
              <a:t>uncertainty and lower economic growth is expected to drive precious metal demand.</a:t>
            </a:r>
          </a:p>
          <a:p>
            <a:endParaRPr lang="en-SG" sz="1600" dirty="0"/>
          </a:p>
        </p:txBody>
      </p:sp>
      <p:pic>
        <p:nvPicPr>
          <p:cNvPr id="1026" name="Picture 2" descr="C:\Users\LES\Desktop\Inv2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/>
              <a:t>I am a financial quantitative analyst with a Hedge fund company. Recently, our company is re-balancing our portfolio on precious metals and I was tasked to leverage on data to identify any trends, sentiments in precious metals sector. </a:t>
            </a:r>
            <a:endParaRPr lang="en-US" sz="1600" dirty="0" smtClean="0"/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r>
              <a:rPr lang="en-US" sz="1600" dirty="0" smtClean="0"/>
              <a:t>The first step is to use a classification models to differentiate between a gold and silver related Reddit post. This is critical before we proceed to the next step</a:t>
            </a:r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600" dirty="0" smtClean="0"/>
              <a:t>Secondly, to examine Reddit's </a:t>
            </a:r>
            <a:r>
              <a:rPr lang="en-US" sz="1600" dirty="0"/>
              <a:t>post and gaining insights to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Which </a:t>
            </a:r>
            <a:r>
              <a:rPr lang="en-US" sz="1600" dirty="0"/>
              <a:t>precious metal is best for investment purposes</a:t>
            </a:r>
            <a:r>
              <a:rPr lang="en-US" sz="1600" dirty="0" smtClean="0"/>
              <a:t>?</a:t>
            </a:r>
            <a:endParaRPr lang="en-US" sz="1600" dirty="0"/>
          </a:p>
          <a:p>
            <a:r>
              <a:rPr lang="en-US" sz="1600" dirty="0"/>
              <a:t>Which form of precious metals investment (CFDs, ETFs, futures, gold related stock, physical </a:t>
            </a:r>
            <a:r>
              <a:rPr lang="en-US" sz="1600" dirty="0" smtClean="0"/>
              <a:t>holdings)</a:t>
            </a:r>
          </a:p>
          <a:p>
            <a:r>
              <a:rPr lang="en-US" sz="1600" dirty="0" smtClean="0"/>
              <a:t>Any </a:t>
            </a:r>
            <a:r>
              <a:rPr lang="en-US" sz="1600" dirty="0"/>
              <a:t>other findings from post related stats like the number of comments of likes to a title </a:t>
            </a:r>
            <a:r>
              <a:rPr lang="en-US" sz="1600" dirty="0" smtClean="0"/>
              <a:t>post</a:t>
            </a:r>
          </a:p>
          <a:p>
            <a:endParaRPr lang="en-US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415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137159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Getting and cleaning data</a:t>
            </a:r>
          </a:p>
          <a:p>
            <a:pPr marL="36576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S</a:t>
            </a:r>
            <a:r>
              <a:rPr lang="en-US" sz="1400" dirty="0" err="1" smtClean="0"/>
              <a:t>ubreddit</a:t>
            </a:r>
            <a:r>
              <a:rPr lang="en-US" sz="1400" dirty="0" smtClean="0"/>
              <a:t> </a:t>
            </a:r>
            <a:r>
              <a:rPr lang="en-US" sz="1400" dirty="0"/>
              <a:t>posts are uniquely identified based on the variable 'name'. After removing duplicates, I have 875 counts of </a:t>
            </a:r>
            <a:r>
              <a:rPr lang="en-US" sz="1400" dirty="0" err="1"/>
              <a:t>S</a:t>
            </a:r>
            <a:r>
              <a:rPr lang="en-US" sz="1400" dirty="0" err="1" smtClean="0"/>
              <a:t>ubreddit</a:t>
            </a:r>
            <a:r>
              <a:rPr lang="en-US" sz="1400" dirty="0" smtClean="0"/>
              <a:t> </a:t>
            </a:r>
            <a:r>
              <a:rPr lang="en-US" sz="1400" dirty="0"/>
              <a:t>Gold and 1041 counts of </a:t>
            </a:r>
            <a:r>
              <a:rPr lang="en-US" sz="1400" dirty="0" err="1"/>
              <a:t>S</a:t>
            </a:r>
            <a:r>
              <a:rPr lang="en-US" sz="1400" dirty="0" err="1" smtClean="0"/>
              <a:t>ubreddit</a:t>
            </a:r>
            <a:r>
              <a:rPr lang="en-US" sz="1400" dirty="0" smtClean="0"/>
              <a:t> </a:t>
            </a:r>
            <a:r>
              <a:rPr lang="en-US" sz="1400" dirty="0" err="1" smtClean="0"/>
              <a:t>Silverbugs</a:t>
            </a:r>
            <a:endParaRPr lang="en-US" sz="1400" dirty="0" smtClean="0"/>
          </a:p>
          <a:p>
            <a:pPr marL="36576" indent="0">
              <a:buNone/>
            </a:pPr>
            <a:r>
              <a:rPr lang="en-US" sz="1400" dirty="0" smtClean="0"/>
              <a:t>From the </a:t>
            </a:r>
            <a:r>
              <a:rPr lang="en-US" sz="1400" dirty="0"/>
              <a:t>original scrapped </a:t>
            </a:r>
            <a:r>
              <a:rPr lang="en-US" sz="1400" dirty="0" smtClean="0"/>
              <a:t>data, it is narrowed to </a:t>
            </a:r>
            <a:r>
              <a:rPr lang="en-US" sz="1400" dirty="0"/>
              <a:t>the following: 'post_id','author','title','post_body','comments','num_comments','ups', </a:t>
            </a:r>
            <a:r>
              <a:rPr lang="en-US" sz="1400" dirty="0" smtClean="0"/>
              <a:t>'</a:t>
            </a:r>
            <a:r>
              <a:rPr lang="en-US" sz="1400" dirty="0" err="1" smtClean="0"/>
              <a:t>subreddit</a:t>
            </a:r>
            <a:r>
              <a:rPr lang="en-US" sz="1400" dirty="0" smtClean="0"/>
              <a:t>’</a:t>
            </a:r>
          </a:p>
          <a:p>
            <a:pPr marL="36576" indent="0">
              <a:buNone/>
            </a:pPr>
            <a:endParaRPr lang="en-US" sz="1400" dirty="0" smtClean="0"/>
          </a:p>
          <a:p>
            <a:pPr marL="36576" indent="0">
              <a:buNone/>
            </a:pPr>
            <a:endParaRPr lang="en-US" sz="1400" dirty="0"/>
          </a:p>
          <a:p>
            <a:endParaRPr lang="en-SG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200400"/>
            <a:ext cx="5715000" cy="2667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endParaRPr lang="en-US" sz="1400" dirty="0" smtClean="0"/>
          </a:p>
          <a:p>
            <a:pPr marL="36576" indent="0">
              <a:buFont typeface="Wingdings 2"/>
              <a:buNone/>
            </a:pPr>
            <a:endParaRPr lang="en-US" sz="1400" dirty="0" smtClean="0"/>
          </a:p>
          <a:p>
            <a:pPr marL="36576" indent="0">
              <a:buFont typeface="Wingdings 2"/>
              <a:buNone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Models and Accuracy</a:t>
            </a:r>
          </a:p>
          <a:p>
            <a:pPr marL="36576" indent="0">
              <a:buFont typeface="Wingdings 2"/>
              <a:buNone/>
            </a:pPr>
            <a:r>
              <a:rPr lang="en-US" sz="1400" dirty="0" smtClean="0"/>
              <a:t>The approach is to use a classification model and try to classify random posts into the correct </a:t>
            </a:r>
            <a:r>
              <a:rPr lang="en-US" sz="1400" dirty="0" err="1"/>
              <a:t>S</a:t>
            </a:r>
            <a:r>
              <a:rPr lang="en-US" sz="1400" dirty="0" err="1" smtClean="0"/>
              <a:t>ubreddit</a:t>
            </a:r>
            <a:r>
              <a:rPr lang="en-US" sz="1400" dirty="0" smtClean="0"/>
              <a:t> category. </a:t>
            </a:r>
          </a:p>
          <a:p>
            <a:pPr marL="36576" indent="0">
              <a:buFont typeface="Wingdings 2"/>
              <a:buNone/>
            </a:pPr>
            <a:r>
              <a:rPr lang="en-US" sz="1400" dirty="0" smtClean="0"/>
              <a:t>The dependent variable for the classification model is </a:t>
            </a:r>
            <a:r>
              <a:rPr lang="en-US" sz="1400" u="sng" dirty="0" err="1"/>
              <a:t>S</a:t>
            </a:r>
            <a:r>
              <a:rPr lang="en-US" sz="1400" u="sng" dirty="0" err="1" smtClean="0"/>
              <a:t>ubreddit</a:t>
            </a:r>
            <a:r>
              <a:rPr lang="en-US" sz="1400" dirty="0" smtClean="0"/>
              <a:t> and the independent variables are: </a:t>
            </a:r>
            <a:r>
              <a:rPr lang="en-US" sz="1400" u="sng" dirty="0" smtClean="0"/>
              <a:t>title and comments</a:t>
            </a:r>
            <a:r>
              <a:rPr lang="en-US" sz="1400" dirty="0" smtClean="0"/>
              <a:t> </a:t>
            </a:r>
          </a:p>
          <a:p>
            <a:pPr marL="36576" indent="0">
              <a:buFont typeface="Wingdings 2"/>
              <a:buNone/>
            </a:pPr>
            <a:r>
              <a:rPr lang="en-US" sz="1400" dirty="0" smtClean="0"/>
              <a:t>The classifications models tried were Naive Bayes and Logistic Regression and Random Forest. </a:t>
            </a:r>
          </a:p>
          <a:p>
            <a:pPr marL="36576" indent="0">
              <a:buFont typeface="Wingdings 2"/>
              <a:buNone/>
            </a:pPr>
            <a:r>
              <a:rPr lang="en-US" sz="1400" dirty="0" smtClean="0"/>
              <a:t>The best model was the Logistics Regression with </a:t>
            </a:r>
            <a:r>
              <a:rPr lang="en-US" sz="1400" dirty="0" err="1" smtClean="0"/>
              <a:t>TfidfVectorizer</a:t>
            </a:r>
            <a:r>
              <a:rPr lang="en-US" sz="1400" dirty="0" smtClean="0"/>
              <a:t>, having a test accuracy </a:t>
            </a:r>
            <a:r>
              <a:rPr lang="en-US" sz="1400" smtClean="0"/>
              <a:t>of 74.7%</a:t>
            </a:r>
            <a:endParaRPr lang="en-US" sz="1400" dirty="0" smtClean="0"/>
          </a:p>
          <a:p>
            <a:endParaRPr lang="en-SG" sz="1400" dirty="0"/>
          </a:p>
        </p:txBody>
      </p:sp>
      <p:sp>
        <p:nvSpPr>
          <p:cNvPr id="6" name="Rectangle 5"/>
          <p:cNvSpPr/>
          <p:nvPr/>
        </p:nvSpPr>
        <p:spPr>
          <a:xfrm>
            <a:off x="6553200" y="5562599"/>
            <a:ext cx="1896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" indent="0">
              <a:buNone/>
            </a:pPr>
            <a:r>
              <a:rPr lang="en-US" sz="1200" b="1" u="sng" dirty="0" smtClean="0">
                <a:solidFill>
                  <a:srgbClr val="FFFF00"/>
                </a:solidFill>
              </a:rPr>
              <a:t>Models train test score</a:t>
            </a:r>
            <a:endParaRPr lang="en-US" sz="1200" b="1" u="sng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61482"/>
              </p:ext>
            </p:extLst>
          </p:nvPr>
        </p:nvGraphicFramePr>
        <p:xfrm>
          <a:off x="6415847" y="4267200"/>
          <a:ext cx="2171700" cy="819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6096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u="none" strike="noStrike" dirty="0">
                          <a:effectLst/>
                        </a:rPr>
                        <a:t>Models</a:t>
                      </a:r>
                      <a:endParaRPr lang="en-SG" sz="8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u="none" strike="noStrike" dirty="0">
                          <a:effectLst/>
                        </a:rPr>
                        <a:t>Train Score</a:t>
                      </a:r>
                      <a:endParaRPr lang="en-SG" sz="8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u="none" strike="noStrike" dirty="0">
                          <a:effectLst/>
                        </a:rPr>
                        <a:t>Test Score</a:t>
                      </a:r>
                      <a:endParaRPr lang="en-SG" sz="800" b="1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Naive Bayes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0.863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0.706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Logistic Regression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0.865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0.747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Random Forest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>
                          <a:effectLst/>
                        </a:rPr>
                        <a:t>0.967</a:t>
                      </a:r>
                      <a:endParaRPr lang="en-SG" sz="8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u="none" strike="noStrike" dirty="0">
                          <a:effectLst/>
                        </a:rPr>
                        <a:t>0.745</a:t>
                      </a:r>
                      <a:endParaRPr lang="en-SG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4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020762"/>
          </a:xfrm>
        </p:spPr>
        <p:txBody>
          <a:bodyPr/>
          <a:lstStyle/>
          <a:p>
            <a:pPr algn="ctr"/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WORD clouds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2743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 lot of discussion on buying gold. </a:t>
            </a:r>
            <a:r>
              <a:rPr lang="en-US" sz="1600" dirty="0" smtClean="0"/>
              <a:t>Indicating strong </a:t>
            </a:r>
            <a:r>
              <a:rPr lang="en-US" sz="1600" dirty="0"/>
              <a:t>sentiment to purchase </a:t>
            </a:r>
            <a:r>
              <a:rPr lang="en-US" sz="1600" dirty="0" smtClean="0"/>
              <a:t>gold</a:t>
            </a:r>
          </a:p>
          <a:p>
            <a:endParaRPr lang="en-US" sz="1600" dirty="0"/>
          </a:p>
          <a:p>
            <a:r>
              <a:rPr lang="en-US" sz="1600" dirty="0" smtClean="0"/>
              <a:t>On </a:t>
            </a:r>
            <a:r>
              <a:rPr lang="en-US" sz="1600" dirty="0" err="1" smtClean="0"/>
              <a:t>Silverbugs</a:t>
            </a:r>
            <a:r>
              <a:rPr lang="en-US" sz="1600" dirty="0" smtClean="0"/>
              <a:t>, there is a</a:t>
            </a:r>
            <a:r>
              <a:rPr lang="en-US" sz="1600" dirty="0"/>
              <a:t> slightly tone down of discussion on buying silver as compared to gold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smtClean="0"/>
              <a:t>On the different forms of precious metals investments, physical </a:t>
            </a:r>
            <a:r>
              <a:rPr lang="en-US" sz="1600" dirty="0"/>
              <a:t>holdings </a:t>
            </a:r>
            <a:r>
              <a:rPr lang="en-US" sz="1600" dirty="0" smtClean="0"/>
              <a:t>is most preferred</a:t>
            </a:r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endParaRPr lang="en-US" sz="1600" dirty="0" smtClean="0"/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r>
              <a:rPr lang="en-US" sz="1000" i="1" dirty="0">
                <a:solidFill>
                  <a:srgbClr val="92D050"/>
                </a:solidFill>
              </a:rPr>
              <a:t>**The American Gold Eagle is an official gold bullion coin of the United </a:t>
            </a:r>
            <a:r>
              <a:rPr lang="en-US" sz="1000" i="1" dirty="0" smtClean="0">
                <a:solidFill>
                  <a:srgbClr val="92D050"/>
                </a:solidFill>
              </a:rPr>
              <a:t>States</a:t>
            </a:r>
          </a:p>
          <a:p>
            <a:pPr marL="36576" indent="0">
              <a:buNone/>
            </a:pPr>
            <a:r>
              <a:rPr lang="en-US" sz="1000" i="1" dirty="0" smtClean="0">
                <a:solidFill>
                  <a:srgbClr val="92D050"/>
                </a:solidFill>
              </a:rPr>
              <a:t>Source: </a:t>
            </a:r>
            <a:r>
              <a:rPr lang="en-SG" sz="900" dirty="0">
                <a:hlinkClick r:id="rId2"/>
              </a:rPr>
              <a:t>https://en.wikipedia.org/wiki/American_Gold_Eagle</a:t>
            </a:r>
            <a:endParaRPr lang="en-US" sz="1000" i="1" dirty="0">
              <a:solidFill>
                <a:srgbClr val="92D050"/>
              </a:solidFill>
            </a:endParaRPr>
          </a:p>
          <a:p>
            <a:endParaRPr lang="en-SG" sz="1600" dirty="0"/>
          </a:p>
        </p:txBody>
      </p:sp>
      <p:pic>
        <p:nvPicPr>
          <p:cNvPr id="4098" name="Picture 2" descr="C:\Users\LES\dsi-sg-14\Projects\Project_3\Project_3_working\others backup\do ppt\gld_word_clou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29" y="1447800"/>
            <a:ext cx="5670312" cy="21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ES\dsi-sg-14\Projects\Project_3\Project_3_working\others backup\do ppt\sil_word_clou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06" y="4114800"/>
            <a:ext cx="5656079" cy="23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43500" y="3581400"/>
            <a:ext cx="1409700" cy="34698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1200" b="1" u="sng" dirty="0" smtClean="0">
                <a:solidFill>
                  <a:srgbClr val="FFFF00"/>
                </a:solidFill>
              </a:rPr>
              <a:t>Gold Word Cloud</a:t>
            </a:r>
          </a:p>
          <a:p>
            <a:endParaRPr lang="en-SG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2520" y="6434818"/>
            <a:ext cx="2011680" cy="3469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1200" b="1" u="sng" dirty="0" err="1" smtClean="0">
                <a:solidFill>
                  <a:srgbClr val="FFFF00"/>
                </a:solidFill>
              </a:rPr>
              <a:t>Silverbugs</a:t>
            </a:r>
            <a:r>
              <a:rPr lang="en-US" sz="1200" b="1" u="sng" dirty="0" smtClean="0">
                <a:solidFill>
                  <a:srgbClr val="FFFF00"/>
                </a:solidFill>
              </a:rPr>
              <a:t> Word Cloud</a:t>
            </a:r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363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67600" cy="1020762"/>
          </a:xfrm>
        </p:spPr>
        <p:txBody>
          <a:bodyPr>
            <a:normAutofit/>
          </a:bodyPr>
          <a:lstStyle/>
          <a:p>
            <a:pPr algn="ctr"/>
            <a:r>
              <a:rPr lang="en-SG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What is common?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724400" cy="48768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36576" indent="0">
              <a:buNone/>
            </a:pPr>
            <a:r>
              <a:rPr lang="en-US" sz="1600" dirty="0" smtClean="0"/>
              <a:t>Orange bars indicate interest in physical metals</a:t>
            </a:r>
          </a:p>
          <a:p>
            <a:pPr marL="36576" indent="0">
              <a:buNone/>
            </a:pPr>
            <a:r>
              <a:rPr lang="en-US" sz="1600" dirty="0" smtClean="0"/>
              <a:t>(tagged by keywords: coin, gold eagle)</a:t>
            </a:r>
          </a:p>
          <a:p>
            <a:endParaRPr lang="en-US" sz="1600" dirty="0"/>
          </a:p>
          <a:p>
            <a:pPr marL="36576" indent="0">
              <a:buNone/>
            </a:pPr>
            <a:endParaRPr lang="en-US" sz="1600" dirty="0" smtClean="0"/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 gold sentiment</a:t>
            </a:r>
            <a:r>
              <a:rPr lang="en-US" sz="1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Gold </a:t>
            </a:r>
            <a:r>
              <a:rPr lang="en-US" sz="1600" dirty="0" err="1"/>
              <a:t>S</a:t>
            </a:r>
            <a:r>
              <a:rPr lang="en-US" sz="1600" dirty="0" err="1" smtClean="0"/>
              <a:t>ubreddit</a:t>
            </a:r>
            <a:r>
              <a:rPr lang="en-US" sz="1600" dirty="0" smtClean="0"/>
              <a:t> </a:t>
            </a:r>
            <a:r>
              <a:rPr lang="en-US" sz="1600" dirty="0"/>
              <a:t>show strong interest in gold coins </a:t>
            </a:r>
            <a:r>
              <a:rPr lang="en-US" sz="1600" dirty="0" smtClean="0"/>
              <a:t>and gold eagle at with a total count of 124. Silver </a:t>
            </a:r>
            <a:r>
              <a:rPr lang="en-US" sz="1600" dirty="0" err="1"/>
              <a:t>S</a:t>
            </a:r>
            <a:r>
              <a:rPr lang="en-US" sz="1600" dirty="0" err="1" smtClean="0"/>
              <a:t>ubreddit</a:t>
            </a:r>
            <a:r>
              <a:rPr lang="en-US" sz="1600"/>
              <a:t>, </a:t>
            </a:r>
            <a:r>
              <a:rPr lang="en-US" sz="1600" smtClean="0"/>
              <a:t>showed </a:t>
            </a:r>
            <a:r>
              <a:rPr lang="en-US" sz="1600" dirty="0" smtClean="0"/>
              <a:t>a modest </a:t>
            </a:r>
            <a:r>
              <a:rPr lang="en-US" sz="1600" dirty="0"/>
              <a:t>interest in silver coins </a:t>
            </a:r>
            <a:r>
              <a:rPr lang="en-US" sz="1600" dirty="0" smtClean="0"/>
              <a:t>at 34 counts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Silverbugs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also shows interest in gold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There are 3 orange bars on the gold side. </a:t>
            </a:r>
            <a:r>
              <a:rPr lang="en-US" sz="1600" dirty="0" err="1" smtClean="0"/>
              <a:t>Silverbugs</a:t>
            </a:r>
            <a:r>
              <a:rPr lang="en-US" sz="1600" dirty="0" smtClean="0"/>
              <a:t> has 2 out of its 3 orange bars showing interest in gold coin and gold eagle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8800" y="6225232"/>
            <a:ext cx="2819400" cy="34698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1200" b="1" u="sng" dirty="0" smtClean="0">
                <a:solidFill>
                  <a:srgbClr val="FFFF00"/>
                </a:solidFill>
              </a:rPr>
              <a:t>Top common phrases in the 2 </a:t>
            </a:r>
            <a:r>
              <a:rPr lang="en-US" sz="1200" b="1" u="sng" dirty="0" err="1" smtClean="0">
                <a:solidFill>
                  <a:srgbClr val="FFFF00"/>
                </a:solidFill>
              </a:rPr>
              <a:t>subreddit</a:t>
            </a:r>
            <a:endParaRPr lang="en-US" sz="1200" b="1" u="sng" dirty="0" smtClean="0">
              <a:solidFill>
                <a:srgbClr val="FFFF00"/>
              </a:solidFill>
            </a:endParaRPr>
          </a:p>
          <a:p>
            <a:endParaRPr lang="en-SG" sz="1200" dirty="0"/>
          </a:p>
        </p:txBody>
      </p:sp>
      <p:pic>
        <p:nvPicPr>
          <p:cNvPr id="5124" name="Picture 4" descr="C:\Users\LES\dsi-sg-14\Projects\Project_3\Project_3_working\others backup\do ppt\si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57180"/>
            <a:ext cx="2362200" cy="505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67600" cy="1020762"/>
          </a:xfrm>
        </p:spPr>
        <p:txBody>
          <a:bodyPr>
            <a:normAutofit/>
          </a:bodyPr>
          <a:lstStyle/>
          <a:p>
            <a:pPr algn="ctr"/>
            <a:r>
              <a:rPr lang="en-SG" sz="3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top 40 phrases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4608"/>
            <a:ext cx="2286000" cy="4834845"/>
          </a:xfrm>
        </p:spPr>
        <p:txBody>
          <a:bodyPr>
            <a:noAutofit/>
          </a:bodyPr>
          <a:lstStyle/>
          <a:p>
            <a: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Stronger sentiment on Gold</a:t>
            </a:r>
            <a:br>
              <a:rPr 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On gold, 14 orange bars vs 7 on Silver</a:t>
            </a:r>
            <a:endParaRPr lang="en-US" sz="1300" dirty="0"/>
          </a:p>
          <a:p>
            <a:pPr marL="36576" indent="0">
              <a:buNone/>
            </a:pPr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“Buy/ Buying” phrases count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Gold phrases “buy/buying gold” - 135 counts(total)</a:t>
            </a:r>
          </a:p>
          <a:p>
            <a:pPr marL="36576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</a:t>
            </a:r>
            <a:r>
              <a:rPr lang="en-US" sz="1300" dirty="0" err="1" smtClean="0"/>
              <a:t>Silverbug</a:t>
            </a:r>
            <a:r>
              <a:rPr lang="en-US" sz="1300" dirty="0" smtClean="0"/>
              <a:t> phrases – </a:t>
            </a:r>
          </a:p>
          <a:p>
            <a:pPr marL="36576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“buy silver”29 counts</a:t>
            </a:r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Preferred form of metals investment</a:t>
            </a:r>
            <a:b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dirty="0"/>
              <a:t>Physical forms of metals preferred. </a:t>
            </a:r>
            <a:r>
              <a:rPr lang="en-US" sz="1300" dirty="0" smtClean="0"/>
              <a:t>Only Gold stocks was mentioned in gold </a:t>
            </a:r>
            <a:r>
              <a:rPr lang="en-US" sz="1300" dirty="0" err="1" smtClean="0"/>
              <a:t>subreddit</a:t>
            </a:r>
            <a:endParaRPr lang="en-US" sz="1300" dirty="0"/>
          </a:p>
          <a:p>
            <a:pPr marL="36576" indent="0">
              <a:buNone/>
            </a:pPr>
            <a:r>
              <a:rPr lang="en-US" sz="1300" dirty="0" smtClean="0"/>
              <a:t/>
            </a:r>
            <a:br>
              <a:rPr lang="en-US" sz="1300" dirty="0" smtClean="0"/>
            </a:br>
            <a:endParaRPr lang="en-US" sz="1300" i="1" dirty="0"/>
          </a:p>
        </p:txBody>
      </p:sp>
      <p:pic>
        <p:nvPicPr>
          <p:cNvPr id="6146" name="Picture 2" descr="C:\Users\LES\dsi-sg-14\Projects\Project_3\Project_3_working\others backup\do ppt\gold_top40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1439"/>
            <a:ext cx="3200400" cy="491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ES\dsi-sg-14\Projects\Project_3\Project_3_working\others backup\do ppt\sil_top40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60462"/>
            <a:ext cx="3163241" cy="49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819400" y="18288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>
            <a:off x="2667000" y="21336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>
            <a:off x="6019800" y="228600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3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Popular post titles </a:t>
            </a:r>
            <a:r>
              <a:rPr lang="en-SG" sz="4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trends</a:t>
            </a:r>
            <a:endParaRPr lang="en-S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2971800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Gold is ‘winning’</a:t>
            </a:r>
            <a:b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3 orange bars on Gold and none on </a:t>
            </a:r>
            <a:r>
              <a:rPr lang="en-US" sz="1300" dirty="0" err="1" smtClean="0"/>
              <a:t>Silverbugs</a:t>
            </a:r>
            <a:r>
              <a:rPr lang="en-US" sz="1300" dirty="0" smtClean="0"/>
              <a:t>. In addition, these titles on physical gold have high engagement and popularity based on the comments and ups count. </a:t>
            </a:r>
          </a:p>
          <a:p>
            <a:endParaRPr lang="en-US" sz="1300" dirty="0"/>
          </a:p>
          <a:p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Trend observed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On Gold, the number of comments and up votes in the same upward trend. The trend is reverse on </a:t>
            </a:r>
            <a:r>
              <a:rPr lang="en-US" sz="1300" dirty="0" err="1" smtClean="0"/>
              <a:t>Silverbugs</a:t>
            </a:r>
            <a:endParaRPr lang="en-US" sz="1300" dirty="0"/>
          </a:p>
          <a:p>
            <a:endParaRPr lang="en-US" sz="1300" dirty="0" smtClean="0"/>
          </a:p>
          <a:p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Relevant phrases</a:t>
            </a:r>
            <a:b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/>
              <a:t>Silverbugs</a:t>
            </a:r>
            <a:r>
              <a:rPr lang="en-US" sz="1300" dirty="0" smtClean="0"/>
              <a:t> </a:t>
            </a:r>
            <a:r>
              <a:rPr lang="en-US" sz="1300" dirty="0"/>
              <a:t>phrases are more sparse an random (</a:t>
            </a:r>
            <a:r>
              <a:rPr lang="en-US" sz="1300" dirty="0" err="1"/>
              <a:t>convid</a:t>
            </a:r>
            <a:r>
              <a:rPr lang="en-US" sz="1300" dirty="0"/>
              <a:t> bar, cash random </a:t>
            </a:r>
            <a:r>
              <a:rPr lang="en-US" sz="1300" dirty="0" err="1"/>
              <a:t>etc</a:t>
            </a:r>
            <a:r>
              <a:rPr lang="en-US" sz="1300" dirty="0" smtClean="0"/>
              <a:t>)., seemingly, going off-topic. There us only 1 bar in </a:t>
            </a:r>
            <a:r>
              <a:rPr lang="en-US" sz="1300" dirty="0" err="1" smtClean="0"/>
              <a:t>Sliverbug</a:t>
            </a:r>
            <a:r>
              <a:rPr lang="en-US" sz="1300" dirty="0"/>
              <a:t> </a:t>
            </a:r>
            <a:r>
              <a:rPr lang="en-US" sz="1300" dirty="0" smtClean="0"/>
              <a:t>that mentions ‘stack’</a:t>
            </a:r>
            <a:endParaRPr lang="en-US" sz="1300" dirty="0"/>
          </a:p>
          <a:p>
            <a:pPr marL="36576" indent="0">
              <a:buNone/>
            </a:pPr>
            <a:endParaRPr lang="en-SG" sz="1300" dirty="0"/>
          </a:p>
          <a:p>
            <a:endParaRPr lang="en-SG" sz="1300" dirty="0" smtClean="0"/>
          </a:p>
          <a:p>
            <a:pPr marL="36576" indent="0">
              <a:buNone/>
            </a:pPr>
            <a:endParaRPr lang="en-SG" sz="1300" dirty="0" smtClean="0"/>
          </a:p>
          <a:p>
            <a:pPr marL="36576" indent="0">
              <a:buNone/>
            </a:pPr>
            <a:endParaRPr lang="en-SG" sz="1300" dirty="0"/>
          </a:p>
          <a:p>
            <a:endParaRPr lang="en-US" sz="1300" dirty="0"/>
          </a:p>
          <a:p>
            <a:pPr marL="36576" indent="0">
              <a:buNone/>
            </a:pPr>
            <a:r>
              <a:rPr lang="en-US" sz="1300" i="1" dirty="0" smtClean="0">
                <a:solidFill>
                  <a:srgbClr val="92D050"/>
                </a:solidFill>
              </a:rPr>
              <a:t>** 'Silver </a:t>
            </a:r>
            <a:r>
              <a:rPr lang="en-US" sz="1300" i="1" dirty="0">
                <a:solidFill>
                  <a:srgbClr val="92D050"/>
                </a:solidFill>
              </a:rPr>
              <a:t>Stacking'. A term that has grown in popularity and is now used to describe </a:t>
            </a:r>
            <a:r>
              <a:rPr lang="en-US" sz="1300" i="1" dirty="0" smtClean="0">
                <a:solidFill>
                  <a:srgbClr val="92D050"/>
                </a:solidFill>
              </a:rPr>
              <a:t>a </a:t>
            </a:r>
            <a:r>
              <a:rPr lang="en-US" sz="1300" i="1" dirty="0">
                <a:solidFill>
                  <a:srgbClr val="92D050"/>
                </a:solidFill>
              </a:rPr>
              <a:t>person who accumulates small pieces of silver like coins, bars, and other silver </a:t>
            </a:r>
            <a:r>
              <a:rPr lang="en-US" sz="1300" i="1" dirty="0" smtClean="0">
                <a:solidFill>
                  <a:srgbClr val="92D050"/>
                </a:solidFill>
              </a:rPr>
              <a:t>items. Same </a:t>
            </a:r>
            <a:r>
              <a:rPr lang="en-US" sz="1300" i="1" dirty="0">
                <a:solidFill>
                  <a:srgbClr val="92D050"/>
                </a:solidFill>
              </a:rPr>
              <a:t>applies to 'Gold </a:t>
            </a:r>
            <a:r>
              <a:rPr lang="en-US" sz="1300" i="1" dirty="0" smtClean="0">
                <a:solidFill>
                  <a:srgbClr val="92D050"/>
                </a:solidFill>
              </a:rPr>
              <a:t>Stacking‘</a:t>
            </a:r>
          </a:p>
          <a:p>
            <a:pPr marL="36576" indent="0">
              <a:buNone/>
            </a:pPr>
            <a:r>
              <a:rPr lang="en-US" sz="1300" i="1" dirty="0" smtClean="0">
                <a:solidFill>
                  <a:srgbClr val="92D050"/>
                </a:solidFill>
              </a:rPr>
              <a:t>Source: </a:t>
            </a:r>
            <a:r>
              <a:rPr lang="en-SG" sz="1300" dirty="0">
                <a:hlinkClick r:id="rId2"/>
              </a:rPr>
              <a:t>https://www.bleyerbullion.co.uk/what-is-silver-stacking</a:t>
            </a:r>
            <a:endParaRPr lang="en-SG" sz="1300" i="1" dirty="0">
              <a:solidFill>
                <a:srgbClr val="92D050"/>
              </a:solidFill>
            </a:endParaRPr>
          </a:p>
        </p:txBody>
      </p:sp>
      <p:pic>
        <p:nvPicPr>
          <p:cNvPr id="7170" name="Picture 2" descr="C:\Users\LES\dsi-sg-14\Projects\Project_3\Project_3_working\others backup\do ppt\Pop_post_Go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09" y="1637764"/>
            <a:ext cx="2706091" cy="47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LES\dsi-sg-14\Projects\Project_3\Project_3_working\others backup\do ppt\pop_sil_post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37765"/>
            <a:ext cx="2483850" cy="47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0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543</TotalTime>
  <Words>720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SUBREDDIT CLASSIFICATION</vt:lpstr>
      <vt:lpstr>What is a gold bug  or silver bug?</vt:lpstr>
      <vt:lpstr>Background</vt:lpstr>
      <vt:lpstr>Problem statement</vt:lpstr>
      <vt:lpstr>Data analysis</vt:lpstr>
      <vt:lpstr>WORD clouds</vt:lpstr>
      <vt:lpstr>What is common?</vt:lpstr>
      <vt:lpstr>The top 40 phrases</vt:lpstr>
      <vt:lpstr>Popular post titles trends</vt:lpstr>
      <vt:lpstr>Sentiment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CLASSIFICATION</dc:title>
  <dc:creator>eng seng lim</dc:creator>
  <cp:lastModifiedBy>eng seng lim</cp:lastModifiedBy>
  <cp:revision>45</cp:revision>
  <dcterms:created xsi:type="dcterms:W3CDTF">2006-08-16T00:00:00Z</dcterms:created>
  <dcterms:modified xsi:type="dcterms:W3CDTF">2020-05-16T06:33:07Z</dcterms:modified>
</cp:coreProperties>
</file>