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7" r:id="rId4"/>
    <p:sldId id="256" r:id="rId5"/>
    <p:sldId id="258" r:id="rId6"/>
    <p:sldId id="259" r:id="rId7"/>
    <p:sldId id="260" r:id="rId8"/>
    <p:sldId id="262" r:id="rId9"/>
    <p:sldId id="261"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89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505200"/>
            <a:ext cx="6985000" cy="457199"/>
          </a:xfrm>
        </p:spPr>
        <p:txBody>
          <a:bodyPr>
            <a:noAutofit/>
          </a:bodyPr>
          <a:lstStyle/>
          <a:p>
            <a:r>
              <a:rPr lang="en-US" sz="4800" b="1" dirty="0" smtClean="0"/>
              <a:t>Project 2: Ames housing price prediction</a:t>
            </a:r>
            <a:br>
              <a:rPr lang="en-US" sz="4800" b="1" dirty="0" smtClean="0"/>
            </a:br>
            <a:r>
              <a:rPr lang="en-US" sz="4800" b="1" dirty="0" smtClean="0"/>
              <a:t/>
            </a:r>
            <a:br>
              <a:rPr lang="en-US" sz="4800" b="1" dirty="0" smtClean="0"/>
            </a:br>
            <a:endParaRPr lang="en-SG" sz="4800" dirty="0"/>
          </a:p>
        </p:txBody>
      </p:sp>
    </p:spTree>
    <p:extLst>
      <p:ext uri="{BB962C8B-B14F-4D97-AF65-F5344CB8AC3E}">
        <p14:creationId xmlns:p14="http://schemas.microsoft.com/office/powerpoint/2010/main" val="920758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94" y="677334"/>
            <a:ext cx="6985000" cy="457199"/>
          </a:xfrm>
        </p:spPr>
        <p:txBody>
          <a:bodyPr>
            <a:noAutofit/>
          </a:bodyPr>
          <a:lstStyle/>
          <a:p>
            <a:r>
              <a:rPr lang="en-US" sz="2400" b="1" u="sng" dirty="0"/>
              <a:t>Seasonality and house sale price</a:t>
            </a:r>
            <a:br>
              <a:rPr lang="en-US" sz="2400" b="1" u="sng" dirty="0"/>
            </a:br>
            <a:r>
              <a:rPr lang="en-US" sz="2400" b="1" u="sng" dirty="0"/>
              <a:t/>
            </a:r>
            <a:br>
              <a:rPr lang="en-US" sz="2400" b="1" u="sng" dirty="0"/>
            </a:br>
            <a:r>
              <a:rPr lang="en-US" sz="2400" b="1" u="sng" dirty="0"/>
              <a:t/>
            </a:r>
            <a:br>
              <a:rPr lang="en-US" sz="2400" b="1" u="sng" dirty="0"/>
            </a:br>
            <a:endParaRPr lang="en-SG" sz="2400" u="sng" dirty="0"/>
          </a:p>
        </p:txBody>
      </p:sp>
      <p:sp>
        <p:nvSpPr>
          <p:cNvPr id="4" name="TextBox 3"/>
          <p:cNvSpPr txBox="1"/>
          <p:nvPr/>
        </p:nvSpPr>
        <p:spPr>
          <a:xfrm>
            <a:off x="1168400" y="990600"/>
            <a:ext cx="6553200" cy="584775"/>
          </a:xfrm>
          <a:prstGeom prst="rect">
            <a:avLst/>
          </a:prstGeom>
          <a:noFill/>
        </p:spPr>
        <p:txBody>
          <a:bodyPr wrap="square" rtlCol="0">
            <a:spAutoFit/>
          </a:bodyPr>
          <a:lstStyle/>
          <a:p>
            <a:r>
              <a:rPr lang="en-US" sz="1600" dirty="0"/>
              <a:t>House sales peak during summer months (May to July). Sellers should try to sell their property during this period</a:t>
            </a:r>
            <a:endParaRPr lang="en-SG" sz="1600" dirty="0"/>
          </a:p>
        </p:txBody>
      </p:sp>
      <p:pic>
        <p:nvPicPr>
          <p:cNvPr id="7170" name="Picture 2" descr="C:\Users\LES\dsi-sg-14\Projects\Project 2\project_2_working\misc\sea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270500" cy="492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66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94" y="677334"/>
            <a:ext cx="6985000" cy="457199"/>
          </a:xfrm>
        </p:spPr>
        <p:txBody>
          <a:bodyPr>
            <a:normAutofit fontScale="90000"/>
          </a:bodyPr>
          <a:lstStyle/>
          <a:p>
            <a:r>
              <a:rPr lang="en-US" sz="2400" b="1" u="sng" dirty="0" smtClean="0"/>
              <a:t>Findings and recommendations</a:t>
            </a:r>
            <a:r>
              <a:rPr lang="en-US" sz="2800" b="1" dirty="0"/>
              <a:t/>
            </a:r>
            <a:br>
              <a:rPr lang="en-US" sz="2800" b="1" dirty="0"/>
            </a:br>
            <a:endParaRPr lang="en-SG" sz="2800" dirty="0"/>
          </a:p>
        </p:txBody>
      </p:sp>
      <p:sp>
        <p:nvSpPr>
          <p:cNvPr id="4" name="TextBox 3"/>
          <p:cNvSpPr txBox="1"/>
          <p:nvPr/>
        </p:nvSpPr>
        <p:spPr>
          <a:xfrm>
            <a:off x="1159933" y="1143000"/>
            <a:ext cx="655320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Square feet area, condition, age, and the location of the house are </a:t>
            </a:r>
          </a:p>
          <a:p>
            <a:r>
              <a:rPr lang="en-US" sz="1600" dirty="0"/>
              <a:t>the most important determinant factors of sale price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generally, the lower the house age, the higher the price, so sellers</a:t>
            </a:r>
          </a:p>
          <a:p>
            <a:r>
              <a:rPr lang="en-US" sz="1600" dirty="0"/>
              <a:t>looking to sell should act quick rather than to wait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Home sellers should also look into renovating their house to get better sales </a:t>
            </a:r>
            <a:r>
              <a:rPr lang="en-US" sz="1600" dirty="0" smtClean="0"/>
              <a:t>price but </a:t>
            </a:r>
            <a:r>
              <a:rPr lang="en-US" sz="1600" dirty="0"/>
              <a:t>not overspend as there are fewer buyers for house in the top quality range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Home sellers should target summer months to sell their homes </a:t>
            </a:r>
            <a:endParaRPr lang="en-SG" sz="1600" dirty="0"/>
          </a:p>
        </p:txBody>
      </p:sp>
    </p:spTree>
    <p:extLst>
      <p:ext uri="{BB962C8B-B14F-4D97-AF65-F5344CB8AC3E}">
        <p14:creationId xmlns:p14="http://schemas.microsoft.com/office/powerpoint/2010/main" val="198626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94" y="677334"/>
            <a:ext cx="6985000" cy="457199"/>
          </a:xfrm>
        </p:spPr>
        <p:txBody>
          <a:bodyPr>
            <a:normAutofit fontScale="90000"/>
          </a:bodyPr>
          <a:lstStyle/>
          <a:p>
            <a:r>
              <a:rPr lang="en-US" sz="2400" b="1" u="sng" dirty="0" smtClean="0"/>
              <a:t>Problem Statement</a:t>
            </a:r>
            <a:r>
              <a:rPr lang="en-US" sz="2800" b="1" dirty="0"/>
              <a:t/>
            </a:r>
            <a:br>
              <a:rPr lang="en-US" sz="2800" b="1" dirty="0"/>
            </a:br>
            <a:endParaRPr lang="en-SG" sz="2800" dirty="0"/>
          </a:p>
        </p:txBody>
      </p:sp>
      <p:sp>
        <p:nvSpPr>
          <p:cNvPr id="4" name="TextBox 3"/>
          <p:cNvSpPr txBox="1"/>
          <p:nvPr/>
        </p:nvSpPr>
        <p:spPr>
          <a:xfrm>
            <a:off x="1159933" y="1447800"/>
            <a:ext cx="6553200" cy="2554545"/>
          </a:xfrm>
          <a:prstGeom prst="rect">
            <a:avLst/>
          </a:prstGeom>
          <a:noFill/>
        </p:spPr>
        <p:txBody>
          <a:bodyPr wrap="square" rtlCol="0">
            <a:spAutoFit/>
          </a:bodyPr>
          <a:lstStyle/>
          <a:p>
            <a:r>
              <a:rPr lang="en-US" sz="1600" dirty="0"/>
              <a:t>This project aims to predict the sales price of houses in Iowa, Ames</a:t>
            </a:r>
          </a:p>
          <a:p>
            <a:endParaRPr lang="en-US" sz="1600" dirty="0"/>
          </a:p>
          <a:p>
            <a:r>
              <a:rPr lang="en-US" sz="1600" dirty="0"/>
              <a:t>It seeks to explore trends and valuable information from the data </a:t>
            </a:r>
          </a:p>
          <a:p>
            <a:r>
              <a:rPr lang="en-US" sz="1600" dirty="0"/>
              <a:t>to give an edge to both home buyer and seller</a:t>
            </a:r>
          </a:p>
          <a:p>
            <a:endParaRPr lang="en-US" sz="1600" dirty="0"/>
          </a:p>
          <a:p>
            <a:r>
              <a:rPr lang="en-US" sz="1600" dirty="0"/>
              <a:t>To give insights to home buyer so that he/she can make informed decisions</a:t>
            </a:r>
          </a:p>
          <a:p>
            <a:r>
              <a:rPr lang="en-US" sz="1600" dirty="0"/>
              <a:t>when making house purchase</a:t>
            </a:r>
          </a:p>
          <a:p>
            <a:endParaRPr lang="en-US" sz="1600" dirty="0"/>
          </a:p>
          <a:p>
            <a:r>
              <a:rPr lang="en-US" sz="1600" dirty="0"/>
              <a:t>For house sellers to gain knowledge on how to increase their house value,</a:t>
            </a:r>
          </a:p>
          <a:p>
            <a:r>
              <a:rPr lang="en-US" sz="1600" dirty="0"/>
              <a:t>when to sell and also to match expectation to the price based on data</a:t>
            </a:r>
            <a:endParaRPr lang="en-SG" sz="1600" dirty="0"/>
          </a:p>
        </p:txBody>
      </p:sp>
    </p:spTree>
    <p:extLst>
      <p:ext uri="{BB962C8B-B14F-4D97-AF65-F5344CB8AC3E}">
        <p14:creationId xmlns:p14="http://schemas.microsoft.com/office/powerpoint/2010/main" val="1800903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94" y="381000"/>
            <a:ext cx="6985000" cy="685799"/>
          </a:xfrm>
        </p:spPr>
        <p:txBody>
          <a:bodyPr>
            <a:noAutofit/>
          </a:bodyPr>
          <a:lstStyle/>
          <a:p>
            <a:r>
              <a:rPr lang="en-US" sz="2400" b="1" u="sng" dirty="0"/>
              <a:t>How does house age affects </a:t>
            </a:r>
            <a:r>
              <a:rPr lang="en-US" sz="2400" b="1" u="sng" dirty="0" smtClean="0"/>
              <a:t>sales price</a:t>
            </a:r>
            <a:r>
              <a:rPr lang="en-US" sz="2400" b="1" u="sng" dirty="0"/>
              <a:t>?</a:t>
            </a:r>
            <a:r>
              <a:rPr lang="en-US" sz="2400" b="1" dirty="0"/>
              <a:t/>
            </a:r>
            <a:br>
              <a:rPr lang="en-US" sz="2400" b="1" dirty="0"/>
            </a:br>
            <a:endParaRPr lang="en-SG" sz="2400" dirty="0"/>
          </a:p>
        </p:txBody>
      </p:sp>
      <p:pic>
        <p:nvPicPr>
          <p:cNvPr id="1026" name="Picture 2" descr="C:\Users\LES\dsi-sg-14\Projects\Project 2\project_2_working\misc\age_pr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2362200"/>
            <a:ext cx="6402388" cy="42410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63133" y="1143000"/>
            <a:ext cx="6553200" cy="830997"/>
          </a:xfrm>
          <a:prstGeom prst="rect">
            <a:avLst/>
          </a:prstGeom>
          <a:noFill/>
        </p:spPr>
        <p:txBody>
          <a:bodyPr wrap="square" rtlCol="0">
            <a:spAutoFit/>
          </a:bodyPr>
          <a:lstStyle/>
          <a:p>
            <a:r>
              <a:rPr lang="en-US" sz="1600" dirty="0"/>
              <a:t>In general , lower house age translates to higher prices but there are 2 groups of houses that are above 100 years of age was still able to get above average prices</a:t>
            </a:r>
            <a:endParaRPr lang="en-SG" sz="1600" dirty="0"/>
          </a:p>
        </p:txBody>
      </p:sp>
    </p:spTree>
    <p:extLst>
      <p:ext uri="{BB962C8B-B14F-4D97-AF65-F5344CB8AC3E}">
        <p14:creationId xmlns:p14="http://schemas.microsoft.com/office/powerpoint/2010/main" val="301979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94" y="677334"/>
            <a:ext cx="6985000" cy="457199"/>
          </a:xfrm>
        </p:spPr>
        <p:txBody>
          <a:bodyPr>
            <a:noAutofit/>
          </a:bodyPr>
          <a:lstStyle/>
          <a:p>
            <a:r>
              <a:rPr lang="en-US" sz="2400" b="1" u="sng" dirty="0"/>
              <a:t>Trends on new houses(2 years and below)</a:t>
            </a:r>
            <a:r>
              <a:rPr lang="en-US" sz="2400" b="1" dirty="0"/>
              <a:t/>
            </a:r>
            <a:br>
              <a:rPr lang="en-US" sz="2400" b="1" dirty="0"/>
            </a:br>
            <a:r>
              <a:rPr lang="en-US" sz="2400" b="1" dirty="0"/>
              <a:t/>
            </a:r>
            <a:br>
              <a:rPr lang="en-US" sz="2400" b="1" dirty="0"/>
            </a:br>
            <a:endParaRPr lang="en-SG" sz="2400" dirty="0"/>
          </a:p>
        </p:txBody>
      </p:sp>
      <p:sp>
        <p:nvSpPr>
          <p:cNvPr id="4" name="TextBox 3"/>
          <p:cNvSpPr txBox="1"/>
          <p:nvPr/>
        </p:nvSpPr>
        <p:spPr>
          <a:xfrm>
            <a:off x="1168400" y="990600"/>
            <a:ext cx="6553200" cy="1077218"/>
          </a:xfrm>
          <a:prstGeom prst="rect">
            <a:avLst/>
          </a:prstGeom>
          <a:noFill/>
        </p:spPr>
        <p:txBody>
          <a:bodyPr wrap="square" rtlCol="0">
            <a:spAutoFit/>
          </a:bodyPr>
          <a:lstStyle/>
          <a:p>
            <a:r>
              <a:rPr lang="en-US" sz="1600" dirty="0"/>
              <a:t>New houses are not really </a:t>
            </a:r>
            <a:r>
              <a:rPr lang="en-US" sz="1600" dirty="0" smtClean="0"/>
              <a:t>popular. For </a:t>
            </a:r>
            <a:r>
              <a:rPr lang="en-US" sz="1600" dirty="0"/>
              <a:t>houses that are 2 years of age or under, they are just 295 counts or about 7% of the total.</a:t>
            </a:r>
            <a:br>
              <a:rPr lang="en-US" sz="1600" dirty="0"/>
            </a:br>
            <a:r>
              <a:rPr lang="en-US" sz="1600" dirty="0"/>
              <a:t>The average price for new house are almost 100k above the average house prices which could explain the unpopularity</a:t>
            </a:r>
            <a:endParaRPr lang="en-SG" sz="1600" dirty="0"/>
          </a:p>
        </p:txBody>
      </p:sp>
      <p:pic>
        <p:nvPicPr>
          <p:cNvPr id="1027" name="Picture 3" descr="C:\Users\LES\dsi-sg-14\Projects\Project 2\project_2_working\misc\hse_2y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90800"/>
            <a:ext cx="3663950"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46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94" y="677334"/>
            <a:ext cx="6985000" cy="457199"/>
          </a:xfrm>
        </p:spPr>
        <p:txBody>
          <a:bodyPr>
            <a:noAutofit/>
          </a:bodyPr>
          <a:lstStyle/>
          <a:p>
            <a:r>
              <a:rPr lang="en-SG" sz="2400" b="1" u="sng" dirty="0"/>
              <a:t>House prices trend investigation</a:t>
            </a:r>
            <a:br>
              <a:rPr lang="en-SG" sz="2400" b="1" u="sng" dirty="0"/>
            </a:br>
            <a:r>
              <a:rPr lang="en-US" sz="2400" b="1" u="sng" dirty="0"/>
              <a:t/>
            </a:r>
            <a:br>
              <a:rPr lang="en-US" sz="2400" b="1" u="sng" dirty="0"/>
            </a:br>
            <a:r>
              <a:rPr lang="en-US" sz="2400" b="1" dirty="0"/>
              <a:t/>
            </a:r>
            <a:br>
              <a:rPr lang="en-US" sz="2400" b="1" dirty="0"/>
            </a:br>
            <a:endParaRPr lang="en-SG" sz="2400" dirty="0"/>
          </a:p>
        </p:txBody>
      </p:sp>
      <p:sp>
        <p:nvSpPr>
          <p:cNvPr id="4" name="TextBox 3"/>
          <p:cNvSpPr txBox="1"/>
          <p:nvPr/>
        </p:nvSpPr>
        <p:spPr>
          <a:xfrm>
            <a:off x="1168400" y="990600"/>
            <a:ext cx="6553200" cy="1077218"/>
          </a:xfrm>
          <a:prstGeom prst="rect">
            <a:avLst/>
          </a:prstGeom>
          <a:noFill/>
        </p:spPr>
        <p:txBody>
          <a:bodyPr wrap="square" rtlCol="0">
            <a:spAutoFit/>
          </a:bodyPr>
          <a:lstStyle/>
          <a:p>
            <a:r>
              <a:rPr lang="en-US" sz="1600" dirty="0"/>
              <a:t>Ames house prices peaked at 2007 and as the US housing market crash in </a:t>
            </a:r>
            <a:r>
              <a:rPr lang="en-US" sz="1600" dirty="0" smtClean="0"/>
              <a:t>2008, the </a:t>
            </a:r>
            <a:r>
              <a:rPr lang="en-US" sz="1600" dirty="0"/>
              <a:t>following years was on a downward trend. If economy recovers, housing price tend to </a:t>
            </a:r>
            <a:r>
              <a:rPr lang="en-US" sz="1600" dirty="0" smtClean="0"/>
              <a:t>appreciate. The </a:t>
            </a:r>
            <a:r>
              <a:rPr lang="en-US" sz="1600" dirty="0"/>
              <a:t>period around year 2010 could be a good opportunity for buyers to buy house at bargain price</a:t>
            </a:r>
            <a:endParaRPr lang="en-SG" sz="1600" dirty="0"/>
          </a:p>
        </p:txBody>
      </p:sp>
      <p:pic>
        <p:nvPicPr>
          <p:cNvPr id="2050" name="Picture 2" descr="C:\Users\LES\dsi-sg-14\Projects\Project 2\project_2_working\misc\price_tr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2819400"/>
            <a:ext cx="5670550" cy="296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12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94" y="677334"/>
            <a:ext cx="6985000" cy="457199"/>
          </a:xfrm>
        </p:spPr>
        <p:txBody>
          <a:bodyPr>
            <a:noAutofit/>
          </a:bodyPr>
          <a:lstStyle/>
          <a:p>
            <a:r>
              <a:rPr lang="en-US" sz="2400" b="1" u="sng" dirty="0"/>
              <a:t>Overall house quality and sale price</a:t>
            </a:r>
            <a:br>
              <a:rPr lang="en-US" sz="2400" b="1" u="sng" dirty="0"/>
            </a:br>
            <a:r>
              <a:rPr lang="en-US" sz="2400" b="1" u="sng" dirty="0"/>
              <a:t/>
            </a:r>
            <a:br>
              <a:rPr lang="en-US" sz="2400" b="1" u="sng" dirty="0"/>
            </a:br>
            <a:endParaRPr lang="en-SG" sz="2400" u="sng" dirty="0"/>
          </a:p>
        </p:txBody>
      </p:sp>
      <p:sp>
        <p:nvSpPr>
          <p:cNvPr id="4" name="TextBox 3"/>
          <p:cNvSpPr txBox="1"/>
          <p:nvPr/>
        </p:nvSpPr>
        <p:spPr>
          <a:xfrm>
            <a:off x="1028700" y="914400"/>
            <a:ext cx="6553200" cy="1107996"/>
          </a:xfrm>
          <a:prstGeom prst="rect">
            <a:avLst/>
          </a:prstGeom>
          <a:noFill/>
        </p:spPr>
        <p:txBody>
          <a:bodyPr wrap="square" rtlCol="0">
            <a:spAutoFit/>
          </a:bodyPr>
          <a:lstStyle/>
          <a:p>
            <a:r>
              <a:rPr lang="en-US" sz="1100" dirty="0"/>
              <a:t>Houses with higher overall quality has a constant upward trend of being more expensive. On the other hand, it is observed that not every house buyer is willing to pay top dollar for top end quality, most buyers usually settles for a house at a mid-high level (5-7), in essence finding a balance between the house an a house of reasonable quality. Low quality houses are definitely frowned upon.</a:t>
            </a:r>
          </a:p>
          <a:p>
            <a:r>
              <a:rPr lang="en-US" sz="1100" dirty="0"/>
              <a:t>House sellers should definitely look towards re-modelling their house , but it might not be worthwhile to over-spend as not many buyers are looking at the top quality range</a:t>
            </a:r>
          </a:p>
        </p:txBody>
      </p:sp>
      <p:pic>
        <p:nvPicPr>
          <p:cNvPr id="3076" name="Picture 4" descr="C:\Users\LES\dsi-sg-14\Projects\Project 2\project_2_working\misc\overallqua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63253"/>
            <a:ext cx="4648200" cy="452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21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94" y="457200"/>
            <a:ext cx="6985000" cy="677333"/>
          </a:xfrm>
        </p:spPr>
        <p:txBody>
          <a:bodyPr>
            <a:noAutofit/>
          </a:bodyPr>
          <a:lstStyle/>
          <a:p>
            <a:r>
              <a:rPr lang="en-US" sz="2400" b="1" u="sng" dirty="0"/>
              <a:t>Neighborhood price trends and </a:t>
            </a:r>
            <a:r>
              <a:rPr lang="en-US" sz="2400" b="1" u="sng" dirty="0" smtClean="0"/>
              <a:t>popularity</a:t>
            </a:r>
            <a:r>
              <a:rPr lang="en-US" sz="2400" b="1" u="sng" dirty="0"/>
              <a:t/>
            </a:r>
            <a:br>
              <a:rPr lang="en-US" sz="2400" b="1" u="sng" dirty="0"/>
            </a:br>
            <a:r>
              <a:rPr lang="en-US" sz="2400" b="1" u="sng" dirty="0"/>
              <a:t/>
            </a:r>
            <a:br>
              <a:rPr lang="en-US" sz="2400" b="1" u="sng" dirty="0"/>
            </a:br>
            <a:endParaRPr lang="en-SG" sz="2400" u="sng" dirty="0"/>
          </a:p>
        </p:txBody>
      </p:sp>
      <p:sp>
        <p:nvSpPr>
          <p:cNvPr id="4" name="TextBox 3"/>
          <p:cNvSpPr txBox="1"/>
          <p:nvPr/>
        </p:nvSpPr>
        <p:spPr>
          <a:xfrm>
            <a:off x="1159933" y="838200"/>
            <a:ext cx="6553200" cy="1107996"/>
          </a:xfrm>
          <a:prstGeom prst="rect">
            <a:avLst/>
          </a:prstGeom>
          <a:noFill/>
        </p:spPr>
        <p:txBody>
          <a:bodyPr wrap="square" rtlCol="0">
            <a:spAutoFit/>
          </a:bodyPr>
          <a:lstStyle/>
          <a:p>
            <a:r>
              <a:rPr lang="en-US" sz="1100" dirty="0" smtClean="0"/>
              <a:t>North </a:t>
            </a:r>
            <a:r>
              <a:rPr lang="en-US" sz="1100" dirty="0"/>
              <a:t>Ames, College Creek and Old Town stand </a:t>
            </a:r>
            <a:r>
              <a:rPr lang="en-US" sz="1100" dirty="0" smtClean="0"/>
              <a:t>out on popularity. 3 out of 2 are </a:t>
            </a:r>
            <a:r>
              <a:rPr lang="en-US" sz="1100" dirty="0"/>
              <a:t>below average sales price, only with College Creek a </a:t>
            </a:r>
            <a:r>
              <a:rPr lang="en-US" sz="1100" dirty="0" smtClean="0"/>
              <a:t>slightly </a:t>
            </a:r>
            <a:r>
              <a:rPr lang="en-US" sz="1100" dirty="0"/>
              <a:t>above the average price. The most pricey neighborhoods are: Stone Brook, Northridge Heights and Northridge. All 3 have average sale price above 300k which significantly higher than the 185k average. At said, they are not popular. The above 2 observations looking at neighborhood popularity and most pricey neighborhoods draw a conclusion that house price is most important determinant factor for house sales.</a:t>
            </a:r>
            <a:endParaRPr lang="en-SG" sz="1100" dirty="0"/>
          </a:p>
        </p:txBody>
      </p:sp>
      <p:pic>
        <p:nvPicPr>
          <p:cNvPr id="4098" name="Picture 2" descr="C:\Users\LES\dsi-sg-14\Projects\Project 2\project_2_working\misc\neighbourhoo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933" y="1946196"/>
            <a:ext cx="7037624" cy="471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11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094" y="677334"/>
            <a:ext cx="6985000" cy="457199"/>
          </a:xfrm>
        </p:spPr>
        <p:txBody>
          <a:bodyPr>
            <a:noAutofit/>
          </a:bodyPr>
          <a:lstStyle/>
          <a:p>
            <a:r>
              <a:rPr lang="en-US" sz="2400" b="1" u="sng" dirty="0"/>
              <a:t>Building type and housing </a:t>
            </a:r>
            <a:r>
              <a:rPr lang="en-US" sz="2400" b="1" u="sng" dirty="0" smtClean="0"/>
              <a:t>zones</a:t>
            </a:r>
            <a:r>
              <a:rPr lang="en-US" sz="2400" b="1" dirty="0"/>
              <a:t/>
            </a:r>
            <a:br>
              <a:rPr lang="en-US" sz="2400" b="1" dirty="0"/>
            </a:br>
            <a:r>
              <a:rPr lang="en-US" sz="2400" b="1" dirty="0"/>
              <a:t/>
            </a:r>
            <a:br>
              <a:rPr lang="en-US" sz="2400" b="1" dirty="0"/>
            </a:br>
            <a:endParaRPr lang="en-SG" sz="2400" dirty="0"/>
          </a:p>
        </p:txBody>
      </p:sp>
      <p:sp>
        <p:nvSpPr>
          <p:cNvPr id="4" name="TextBox 3"/>
          <p:cNvSpPr txBox="1"/>
          <p:nvPr/>
        </p:nvSpPr>
        <p:spPr>
          <a:xfrm>
            <a:off x="1168400" y="990600"/>
            <a:ext cx="6553200" cy="1077218"/>
          </a:xfrm>
          <a:prstGeom prst="rect">
            <a:avLst/>
          </a:prstGeom>
          <a:noFill/>
        </p:spPr>
        <p:txBody>
          <a:bodyPr wrap="square" rtlCol="0">
            <a:spAutoFit/>
          </a:bodyPr>
          <a:lstStyle/>
          <a:p>
            <a:r>
              <a:rPr lang="en-US" sz="1600" dirty="0"/>
              <a:t>House buyers favor </a:t>
            </a:r>
            <a:r>
              <a:rPr lang="en-US" sz="1600" u="sng" dirty="0"/>
              <a:t>single-family detached</a:t>
            </a:r>
            <a:r>
              <a:rPr lang="en-US" sz="1600" dirty="0"/>
              <a:t> which stands out among the rest at 70%. Personal privacy is important to house buyers. We see that houses in lower density residential area are preferred even though they command a slightly higher average price as compare to medium and high density ones. </a:t>
            </a:r>
          </a:p>
        </p:txBody>
      </p:sp>
      <p:pic>
        <p:nvPicPr>
          <p:cNvPr id="6146" name="Picture 2" descr="C:\Users\LES\dsi-sg-14\Projects\Project 2\project_2_working\misc\bldg_zones_p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60404"/>
            <a:ext cx="6877050" cy="406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09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6985000" cy="457199"/>
          </a:xfrm>
        </p:spPr>
        <p:txBody>
          <a:bodyPr>
            <a:noAutofit/>
          </a:bodyPr>
          <a:lstStyle/>
          <a:p>
            <a:r>
              <a:rPr lang="en-US" sz="2400" b="1" u="sng" dirty="0"/>
              <a:t>Building type and housing </a:t>
            </a:r>
            <a:r>
              <a:rPr lang="en-US" sz="2400" b="1" u="sng" dirty="0" smtClean="0"/>
              <a:t>zones </a:t>
            </a:r>
            <a:r>
              <a:rPr lang="en-US" sz="2400" b="1" u="sng" dirty="0"/>
              <a:t> – Cont’d</a:t>
            </a:r>
            <a:br>
              <a:rPr lang="en-US" sz="2400" b="1" u="sng" dirty="0"/>
            </a:br>
            <a:r>
              <a:rPr lang="en-US" sz="2400" b="1" u="sng" dirty="0"/>
              <a:t/>
            </a:r>
            <a:br>
              <a:rPr lang="en-US" sz="2400" b="1" u="sng" dirty="0"/>
            </a:br>
            <a:endParaRPr lang="en-SG" sz="2400" u="sng" dirty="0"/>
          </a:p>
        </p:txBody>
      </p:sp>
      <p:sp>
        <p:nvSpPr>
          <p:cNvPr id="4" name="TextBox 3"/>
          <p:cNvSpPr txBox="1"/>
          <p:nvPr/>
        </p:nvSpPr>
        <p:spPr>
          <a:xfrm>
            <a:off x="1151466" y="685800"/>
            <a:ext cx="6553200" cy="738664"/>
          </a:xfrm>
          <a:prstGeom prst="rect">
            <a:avLst/>
          </a:prstGeom>
          <a:noFill/>
        </p:spPr>
        <p:txBody>
          <a:bodyPr wrap="square" rtlCol="0">
            <a:spAutoFit/>
          </a:bodyPr>
          <a:lstStyle/>
          <a:p>
            <a:r>
              <a:rPr lang="en-US" sz="1400" dirty="0" smtClean="0"/>
              <a:t>We </a:t>
            </a:r>
            <a:r>
              <a:rPr lang="en-US" sz="1400" dirty="0"/>
              <a:t>see that houses in lower density residential area are preferred even though they command a slightly higher average price as compare to medium and high density ones. </a:t>
            </a:r>
          </a:p>
          <a:p>
            <a:r>
              <a:rPr lang="en-US" sz="1400" dirty="0"/>
              <a:t>Townhouses are the most expensive. Again, it is no surprise that they are not as popular</a:t>
            </a:r>
            <a:endParaRPr lang="en-SG" sz="1400" dirty="0"/>
          </a:p>
        </p:txBody>
      </p:sp>
      <p:pic>
        <p:nvPicPr>
          <p:cNvPr id="5122" name="Picture 2" descr="C:\Users\LES\dsi-sg-14\Projects\Project 2\project_2_working\misc\bldg_zones_pr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43" y="1905000"/>
            <a:ext cx="7514047"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468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667</Words>
  <Application>Microsoft Office PowerPoint</Application>
  <PresentationFormat>On-screen Show (4:3)</PresentationFormat>
  <Paragraphs>40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Project 2: Ames housing price prediction  </vt:lpstr>
      <vt:lpstr>Problem Statement </vt:lpstr>
      <vt:lpstr>How does house age affects sales price? </vt:lpstr>
      <vt:lpstr>Trends on new houses(2 years and below)  </vt:lpstr>
      <vt:lpstr>House prices trend investigation   </vt:lpstr>
      <vt:lpstr>Overall house quality and sale price  </vt:lpstr>
      <vt:lpstr>Neighborhood price trends and popularity  </vt:lpstr>
      <vt:lpstr>Building type and housing zones  </vt:lpstr>
      <vt:lpstr>Building type and housing zones  – Cont’d  </vt:lpstr>
      <vt:lpstr>Seasonality and house sale price   </vt:lpstr>
      <vt:lpstr>Findings and recommendations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house age affects sales price? </dc:title>
  <dc:creator>eng seng lim</dc:creator>
  <cp:lastModifiedBy>eng seng lim</cp:lastModifiedBy>
  <cp:revision>6</cp:revision>
  <dcterms:created xsi:type="dcterms:W3CDTF">2006-08-16T00:00:00Z</dcterms:created>
  <dcterms:modified xsi:type="dcterms:W3CDTF">2020-05-03T08:47:19Z</dcterms:modified>
</cp:coreProperties>
</file>