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85" r:id="rId4"/>
    <p:sldId id="259" r:id="rId5"/>
    <p:sldId id="287" r:id="rId6"/>
    <p:sldId id="289" r:id="rId7"/>
    <p:sldId id="260" r:id="rId8"/>
    <p:sldId id="290" r:id="rId9"/>
    <p:sldId id="291" r:id="rId10"/>
    <p:sldId id="286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1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7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2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7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0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9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3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2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第五课作业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姓名：广州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谢嘉 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306019406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59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2469827"/>
            <a:ext cx="3971429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37" y="2574589"/>
            <a:ext cx="5152381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2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选作第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972" y="2923953"/>
            <a:ext cx="1066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帮助普通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在高并发场景下，为保证对某个数据</a:t>
            </a:r>
            <a:r>
              <a:rPr lang="zh-CN" altLang="en-US" dirty="0"/>
              <a:t>读写</a:t>
            </a:r>
            <a:r>
              <a:rPr lang="zh-CN" altLang="en-US" dirty="0" smtClean="0"/>
              <a:t>操作的原子性，让操作尽可能简单，性能尽可能高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72" y="3801871"/>
            <a:ext cx="479047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7121" y="2589211"/>
            <a:ext cx="105849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为了主存的读写，比自身上的运算慢很多，为了提高执行效率，会对执行语句（操作）进行重排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但是有些操作需要对其他操作的结果可见，也就是某个操作需要用另外一个操作的结果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zh-CN" altLang="en-US" dirty="0"/>
              <a:t>可能两个操作就存在</a:t>
            </a:r>
            <a:r>
              <a:rPr lang="en-US" altLang="zh-CN" dirty="0"/>
              <a:t>happen-before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happen-before</a:t>
            </a:r>
            <a:r>
              <a:rPr lang="zh-CN" altLang="en-US" dirty="0"/>
              <a:t>可能发生在同一个线程，也可能发生在不同线程。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6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1855" y="794478"/>
            <a:ext cx="116846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相关约定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、程序</a:t>
            </a:r>
            <a:r>
              <a:rPr lang="zh-CN" altLang="en-US" dirty="0"/>
              <a:t>次序规则：一个线程内，按照代码顺序，书写在前面的操作先行发生于书写在后面的操作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、锁定</a:t>
            </a:r>
            <a:r>
              <a:rPr lang="zh-CN" altLang="en-US" dirty="0"/>
              <a:t>规则：一个</a:t>
            </a:r>
            <a:r>
              <a:rPr lang="en-US" altLang="zh-CN" dirty="0" err="1"/>
              <a:t>unLock</a:t>
            </a:r>
            <a:r>
              <a:rPr lang="zh-CN" altLang="en-US" dirty="0"/>
              <a:t>操作先行发生于后面对同一个锁额</a:t>
            </a:r>
            <a:r>
              <a:rPr lang="en-US" altLang="zh-CN" dirty="0"/>
              <a:t>lock</a:t>
            </a:r>
            <a:r>
              <a:rPr lang="zh-CN" altLang="en-US" dirty="0"/>
              <a:t>操作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volatile</a:t>
            </a:r>
            <a:r>
              <a:rPr lang="zh-CN" altLang="en-US" dirty="0"/>
              <a:t>变量规则：对一个变量的写操作先行发生于后面对这个变量的读操作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、传递</a:t>
            </a:r>
            <a:r>
              <a:rPr lang="zh-CN" altLang="en-US" dirty="0"/>
              <a:t>规则：如果操作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B</a:t>
            </a:r>
            <a:r>
              <a:rPr lang="zh-CN" altLang="en-US" dirty="0"/>
              <a:t>，而操作</a:t>
            </a:r>
            <a:r>
              <a:rPr lang="en-US" altLang="zh-CN" dirty="0"/>
              <a:t>B</a:t>
            </a:r>
            <a:r>
              <a:rPr lang="zh-CN" altLang="en-US" dirty="0"/>
              <a:t>又先行发生于操作</a:t>
            </a:r>
            <a:r>
              <a:rPr lang="en-US" altLang="zh-CN" dirty="0"/>
              <a:t>C</a:t>
            </a:r>
            <a:r>
              <a:rPr lang="zh-CN" altLang="en-US" dirty="0"/>
              <a:t>，则可以得出操作</a:t>
            </a:r>
            <a:r>
              <a:rPr lang="en-US" altLang="zh-CN" dirty="0"/>
              <a:t>A</a:t>
            </a:r>
            <a:r>
              <a:rPr lang="zh-CN" altLang="en-US" dirty="0"/>
              <a:t>先行发生于操作</a:t>
            </a:r>
            <a:r>
              <a:rPr lang="en-US" altLang="zh-CN" dirty="0"/>
              <a:t>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、线程</a:t>
            </a:r>
            <a:r>
              <a:rPr lang="zh-CN" altLang="en-US" dirty="0"/>
              <a:t>启动规则：</a:t>
            </a:r>
            <a:r>
              <a:rPr lang="en-US" altLang="zh-CN" dirty="0"/>
              <a:t>Thread</a:t>
            </a:r>
            <a:r>
              <a:rPr lang="zh-CN" altLang="en-US" dirty="0"/>
              <a:t>对象的</a:t>
            </a:r>
            <a:r>
              <a:rPr lang="en-US" altLang="zh-CN" dirty="0"/>
              <a:t>start()</a:t>
            </a:r>
            <a:r>
              <a:rPr lang="zh-CN" altLang="en-US" dirty="0"/>
              <a:t>方法先行发生于此线程的每个一个动作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、线程</a:t>
            </a:r>
            <a:r>
              <a:rPr lang="zh-CN" altLang="en-US" dirty="0"/>
              <a:t>中断规则：对线程</a:t>
            </a:r>
            <a:r>
              <a:rPr lang="en-US" altLang="zh-CN" dirty="0"/>
              <a:t>interrupt()</a:t>
            </a:r>
            <a:r>
              <a:rPr lang="zh-CN" altLang="en-US" dirty="0"/>
              <a:t>方法的调用先行发生于被中断线程的代码检测到中断事件的发生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、线程</a:t>
            </a:r>
            <a:r>
              <a:rPr lang="zh-CN" altLang="en-US" dirty="0"/>
              <a:t>终结规则：线程中所有的操作都先行发生于线程的终止检测，我们可以通过</a:t>
            </a:r>
            <a:r>
              <a:rPr lang="en-US" altLang="zh-CN" dirty="0" err="1"/>
              <a:t>Thread.join</a:t>
            </a:r>
            <a:r>
              <a:rPr lang="en-US" altLang="zh-CN" dirty="0"/>
              <a:t>()</a:t>
            </a:r>
            <a:r>
              <a:rPr lang="zh-CN" altLang="en-US" dirty="0"/>
              <a:t>方法结束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Thread.isAlive</a:t>
            </a:r>
            <a:r>
              <a:rPr lang="en-US" altLang="zh-CN" dirty="0"/>
              <a:t>()</a:t>
            </a:r>
            <a:r>
              <a:rPr lang="zh-CN" altLang="en-US" dirty="0"/>
              <a:t>的返回值手段检测到线程已经终止执行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、对象</a:t>
            </a:r>
            <a:r>
              <a:rPr lang="zh-CN" altLang="en-US" dirty="0"/>
              <a:t>终结规则：一个对象的初始化完成先行发生于他的</a:t>
            </a:r>
            <a:r>
              <a:rPr lang="en-US" altLang="zh-CN" dirty="0"/>
              <a:t>finalize()</a:t>
            </a:r>
            <a:r>
              <a:rPr lang="zh-CN" altLang="en-US" dirty="0"/>
              <a:t>方法的开始；</a:t>
            </a:r>
          </a:p>
        </p:txBody>
      </p:sp>
    </p:spTree>
    <p:extLst>
      <p:ext uri="{BB962C8B-B14F-4D97-AF65-F5344CB8AC3E}">
        <p14:creationId xmlns:p14="http://schemas.microsoft.com/office/powerpoint/2010/main" val="421332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5615" y="3939936"/>
            <a:ext cx="6223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java.util.concurrent.atomic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AtomicBoolean</a:t>
            </a:r>
            <a:r>
              <a:rPr lang="zh-CN" altLang="en-US" dirty="0"/>
              <a:t>：原子更新布尔类型</a:t>
            </a:r>
          </a:p>
          <a:p>
            <a:r>
              <a:rPr lang="en-US" altLang="zh-CN" dirty="0" err="1"/>
              <a:t>AtomicInteger</a:t>
            </a:r>
            <a:r>
              <a:rPr lang="zh-CN" altLang="en-US" dirty="0"/>
              <a:t>：原子更新整型</a:t>
            </a:r>
          </a:p>
          <a:p>
            <a:r>
              <a:rPr lang="en-US" altLang="zh-CN" dirty="0" err="1"/>
              <a:t>AtomicLong</a:t>
            </a:r>
            <a:r>
              <a:rPr lang="zh-CN" altLang="en-US" dirty="0"/>
              <a:t>：原子更新长</a:t>
            </a:r>
            <a:r>
              <a:rPr lang="zh-CN" altLang="en-US" dirty="0" smtClean="0"/>
              <a:t>整型</a:t>
            </a:r>
            <a:endParaRPr lang="en-US" altLang="zh-CN" dirty="0" smtClean="0"/>
          </a:p>
          <a:p>
            <a:r>
              <a:rPr lang="en-US" altLang="zh-CN" dirty="0" err="1"/>
              <a:t>AtomicReference</a:t>
            </a:r>
            <a:r>
              <a:rPr lang="en-US" altLang="zh-CN" dirty="0"/>
              <a:t> </a:t>
            </a:r>
            <a:r>
              <a:rPr lang="zh-CN" altLang="en-US" dirty="0"/>
              <a:t>原子更新引用</a:t>
            </a:r>
          </a:p>
          <a:p>
            <a:r>
              <a:rPr lang="en-US" altLang="zh-CN" dirty="0" err="1"/>
              <a:t>AtomicIntegerArray</a:t>
            </a:r>
            <a:r>
              <a:rPr lang="zh-CN" altLang="en-US" dirty="0"/>
              <a:t>：原子更新整数数组里的元素</a:t>
            </a:r>
          </a:p>
          <a:p>
            <a:r>
              <a:rPr lang="en-US" altLang="zh-CN" dirty="0" err="1"/>
              <a:t>AtomicLongArray</a:t>
            </a:r>
            <a:r>
              <a:rPr lang="zh-CN" altLang="en-US" dirty="0"/>
              <a:t>：原子更新长整数数组里的元素</a:t>
            </a:r>
          </a:p>
          <a:p>
            <a:r>
              <a:rPr lang="en-US" altLang="zh-CN" dirty="0" err="1"/>
              <a:t>AtomicReferenceArray</a:t>
            </a:r>
            <a:r>
              <a:rPr lang="zh-CN" altLang="en-US" dirty="0"/>
              <a:t>：原子更新引用类型数组里的元素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46" y="2651645"/>
            <a:ext cx="6123809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0726" y="4997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Volatile</a:t>
            </a:r>
            <a:r>
              <a:rPr lang="zh-CN" altLang="en-US" dirty="0"/>
              <a:t>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1472695"/>
            <a:ext cx="5961905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5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0726" y="4997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ReentrantLock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1361935"/>
            <a:ext cx="6333333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9972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接口定义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05" y="3108619"/>
            <a:ext cx="2152381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3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0726" y="4997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各种类定义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63" y="1142279"/>
            <a:ext cx="3552381" cy="1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4" y="3902724"/>
            <a:ext cx="3314286" cy="1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222" y="537005"/>
            <a:ext cx="3333333" cy="1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222" y="2897507"/>
            <a:ext cx="4085714" cy="16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222" y="4950971"/>
            <a:ext cx="3714286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95603" y="3703338"/>
            <a:ext cx="51523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在算得对的基础上，</a:t>
            </a:r>
            <a:r>
              <a:rPr lang="en-US" altLang="zh-CN" dirty="0" err="1" smtClean="0">
                <a:solidFill>
                  <a:srgbClr val="FF0000"/>
                </a:solidFill>
              </a:rPr>
              <a:t>LongAdder</a:t>
            </a:r>
            <a:r>
              <a:rPr lang="zh-CN" altLang="en-US" dirty="0" smtClean="0">
                <a:solidFill>
                  <a:srgbClr val="FF0000"/>
                </a:solidFill>
              </a:rPr>
              <a:t>的性能最高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Synchronize</a:t>
            </a:r>
            <a:r>
              <a:rPr lang="zh-CN" altLang="en-US" dirty="0" smtClean="0">
                <a:solidFill>
                  <a:srgbClr val="FF0000"/>
                </a:solidFill>
              </a:rPr>
              <a:t>的最低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LongAdder</a:t>
            </a:r>
            <a:r>
              <a:rPr lang="zh-CN" altLang="en-US" dirty="0" smtClean="0">
                <a:solidFill>
                  <a:srgbClr val="FF0000"/>
                </a:solidFill>
              </a:rPr>
              <a:t>比</a:t>
            </a:r>
            <a:r>
              <a:rPr lang="en-US" altLang="zh-CN" dirty="0" smtClean="0">
                <a:solidFill>
                  <a:srgbClr val="FF0000"/>
                </a:solidFill>
              </a:rPr>
              <a:t>Synchronize</a:t>
            </a:r>
            <a:r>
              <a:rPr lang="zh-CN" altLang="en-US" dirty="0" smtClean="0">
                <a:solidFill>
                  <a:srgbClr val="FF0000"/>
                </a:solidFill>
              </a:rPr>
              <a:t>强大，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因为他们直接调硬件</a:t>
            </a:r>
            <a:r>
              <a:rPr lang="en-US" altLang="zh-CN" dirty="0" smtClean="0">
                <a:solidFill>
                  <a:srgbClr val="FF0000"/>
                </a:solidFill>
              </a:rPr>
              <a:t>CAS</a:t>
            </a:r>
            <a:r>
              <a:rPr lang="zh-CN" altLang="en-US" dirty="0" smtClean="0">
                <a:solidFill>
                  <a:srgbClr val="FF0000"/>
                </a:solidFill>
              </a:rPr>
              <a:t>指令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Unsafe. </a:t>
            </a:r>
            <a:r>
              <a:rPr lang="en-US" altLang="zh-CN" dirty="0" err="1" smtClean="0">
                <a:solidFill>
                  <a:srgbClr val="FF0000"/>
                </a:solidFill>
              </a:rPr>
              <a:t>compareAndSwapLong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LongAdder</a:t>
            </a:r>
            <a:r>
              <a:rPr lang="zh-CN" altLang="en-US" dirty="0" smtClean="0">
                <a:solidFill>
                  <a:srgbClr val="FF0000"/>
                </a:solidFill>
              </a:rPr>
              <a:t>比</a:t>
            </a:r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zh-CN" altLang="en-US" dirty="0" smtClean="0">
                <a:solidFill>
                  <a:srgbClr val="FF0000"/>
                </a:solidFill>
              </a:rPr>
              <a:t>更强大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因为他引入了</a:t>
            </a:r>
            <a:r>
              <a:rPr lang="en-US" altLang="zh-CN" dirty="0" smtClean="0">
                <a:solidFill>
                  <a:srgbClr val="FF0000"/>
                </a:solidFill>
              </a:rPr>
              <a:t>cell</a:t>
            </a:r>
            <a:r>
              <a:rPr lang="zh-CN" altLang="en-US" dirty="0" smtClean="0">
                <a:solidFill>
                  <a:srgbClr val="FF0000"/>
                </a:solidFill>
              </a:rPr>
              <a:t>，等于多线程自增可以分段锁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同时执行，然后再归集，避免了</a:t>
            </a:r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zh-CN" altLang="en-US" dirty="0" smtClean="0">
                <a:solidFill>
                  <a:srgbClr val="FF0000"/>
                </a:solidFill>
              </a:rPr>
              <a:t>全局单锁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84" y="237366"/>
            <a:ext cx="5485714" cy="6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03" y="2394508"/>
            <a:ext cx="4790476" cy="971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5603" y="16877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结果及分析</a:t>
            </a:r>
            <a:endParaRPr lang="en-US" altLang="zh-CN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compareAndSwapLong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1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1904</TotalTime>
  <Words>489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离子会议室</vt:lpstr>
      <vt:lpstr>第五课作业</vt:lpstr>
      <vt:lpstr>第1题</vt:lpstr>
      <vt:lpstr>PowerPoint 演示文稿</vt:lpstr>
      <vt:lpstr>第2题</vt:lpstr>
      <vt:lpstr>PowerPoint 演示文稿</vt:lpstr>
      <vt:lpstr>PowerPoint 演示文稿</vt:lpstr>
      <vt:lpstr>第3题</vt:lpstr>
      <vt:lpstr>PowerPoint 演示文稿</vt:lpstr>
      <vt:lpstr>PowerPoint 演示文稿</vt:lpstr>
      <vt:lpstr>选作第1题</vt:lpstr>
      <vt:lpstr>选作第2题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第一课作业</dc:title>
  <dc:creator>Administrator</dc:creator>
  <cp:lastModifiedBy>tigar</cp:lastModifiedBy>
  <cp:revision>225</cp:revision>
  <dcterms:created xsi:type="dcterms:W3CDTF">2017-11-19T02:34:58Z</dcterms:created>
  <dcterms:modified xsi:type="dcterms:W3CDTF">2018-04-14T04:23:15Z</dcterms:modified>
</cp:coreProperties>
</file>