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 id="262" r:id="rId6"/>
    <p:sldId id="26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2FC6-154F-4CC3-93B8-3FA653404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5A98B4-FE00-438A-8A26-241AEC528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7588F-A0EE-4A5F-BA6B-B7AB0820653D}"/>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5" name="Footer Placeholder 4">
            <a:extLst>
              <a:ext uri="{FF2B5EF4-FFF2-40B4-BE49-F238E27FC236}">
                <a16:creationId xmlns:a16="http://schemas.microsoft.com/office/drawing/2014/main" id="{A566AAD8-7ED4-4352-9155-6DF8A2668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9F302-6CDF-421B-B7AE-C2068100A673}"/>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346908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4306-A7F5-47AD-98DF-F484B07E2A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46AA5-4000-450B-9EEE-5FCA1FE45D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BEDEE-7AED-46CD-A892-F6BCD6A5DEF9}"/>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5" name="Footer Placeholder 4">
            <a:extLst>
              <a:ext uri="{FF2B5EF4-FFF2-40B4-BE49-F238E27FC236}">
                <a16:creationId xmlns:a16="http://schemas.microsoft.com/office/drawing/2014/main" id="{C62D0B55-F780-46F4-B5A3-0DF97EE2A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21E87-460E-4C66-BBFB-233D5BED0D87}"/>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228952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AC5A0-D8B8-4402-8836-2C398FEE2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04810-EBC6-496B-B85A-836DE7F15F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47471-C246-470C-9387-84F5F5FFAB5F}"/>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5" name="Footer Placeholder 4">
            <a:extLst>
              <a:ext uri="{FF2B5EF4-FFF2-40B4-BE49-F238E27FC236}">
                <a16:creationId xmlns:a16="http://schemas.microsoft.com/office/drawing/2014/main" id="{0B53026B-789C-4DC7-8E0C-C3C19647C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B30C8-4F3B-45D5-8985-F245D5F878AA}"/>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1303723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1">
    <p:spTree>
      <p:nvGrpSpPr>
        <p:cNvPr id="1" name=""/>
        <p:cNvGrpSpPr/>
        <p:nvPr/>
      </p:nvGrpSpPr>
      <p:grpSpPr>
        <a:xfrm>
          <a:off x="0" y="0"/>
          <a:ext cx="0" cy="0"/>
          <a:chOff x="0" y="0"/>
          <a:chExt cx="0" cy="0"/>
        </a:xfrm>
      </p:grpSpPr>
      <p:pic>
        <p:nvPicPr>
          <p:cNvPr id="7" name="Picture 44" descr="cover-wallerpaper"/>
          <p:cNvPicPr>
            <a:picLocks noChangeAspect="1" noChangeArrowheads="1"/>
          </p:cNvPicPr>
          <p:nvPr userDrawn="1"/>
        </p:nvPicPr>
        <p:blipFill>
          <a:blip r:embed="rId2" cstate="print"/>
          <a:srcRect/>
          <a:stretch>
            <a:fillRect/>
          </a:stretch>
        </p:blipFill>
        <p:spPr bwMode="auto">
          <a:xfrm>
            <a:off x="0" y="-57151"/>
            <a:ext cx="12192000" cy="5666317"/>
          </a:xfrm>
          <a:prstGeom prst="rect">
            <a:avLst/>
          </a:prstGeom>
          <a:noFill/>
          <a:ln w="9525">
            <a:noFill/>
            <a:miter lim="800000"/>
            <a:headEnd/>
            <a:tailEnd/>
          </a:ln>
        </p:spPr>
      </p:pic>
      <p:pic>
        <p:nvPicPr>
          <p:cNvPr id="10" name="Picture 46" descr="blue-tri-color-logo"/>
          <p:cNvPicPr>
            <a:picLocks noChangeAspect="1" noChangeArrowheads="1"/>
          </p:cNvPicPr>
          <p:nvPr userDrawn="1"/>
        </p:nvPicPr>
        <p:blipFill>
          <a:blip r:embed="rId3"/>
          <a:srcRect/>
          <a:stretch>
            <a:fillRect/>
          </a:stretch>
        </p:blipFill>
        <p:spPr bwMode="auto">
          <a:xfrm>
            <a:off x="11216218" y="6354233"/>
            <a:ext cx="626533" cy="254000"/>
          </a:xfrm>
          <a:prstGeom prst="rect">
            <a:avLst/>
          </a:prstGeom>
          <a:noFill/>
          <a:ln w="9525">
            <a:noFill/>
            <a:miter lim="800000"/>
            <a:headEnd/>
            <a:tailEnd/>
          </a:ln>
        </p:spPr>
      </p:pic>
      <p:sp>
        <p:nvSpPr>
          <p:cNvPr id="6" name="Text Placeholder 5"/>
          <p:cNvSpPr>
            <a:spLocks noGrp="1"/>
          </p:cNvSpPr>
          <p:nvPr>
            <p:ph type="body" sz="quarter" idx="10" hasCustomPrompt="1"/>
          </p:nvPr>
        </p:nvSpPr>
        <p:spPr>
          <a:xfrm>
            <a:off x="487680" y="3703320"/>
            <a:ext cx="11375136" cy="338328"/>
          </a:xfrm>
        </p:spPr>
        <p:txBody>
          <a:bodyPr anchor="b" anchorCtr="0"/>
          <a:lstStyle>
            <a:lvl1pPr marL="0" indent="0">
              <a:spcBef>
                <a:spcPts val="1760"/>
              </a:spcBef>
              <a:buNone/>
              <a:defRPr sz="2933">
                <a:solidFill>
                  <a:schemeClr val="tx2"/>
                </a:solidFill>
              </a:defRPr>
            </a:lvl1pPr>
            <a:lvl5pPr>
              <a:buNone/>
              <a:defRPr/>
            </a:lvl5pPr>
          </a:lstStyle>
          <a:p>
            <a:pPr lvl="0"/>
            <a:r>
              <a:rPr lang="en-US" dirty="0"/>
              <a:t>Subtitle of presentation in this location as long as needed</a:t>
            </a:r>
          </a:p>
        </p:txBody>
      </p:sp>
      <p:sp>
        <p:nvSpPr>
          <p:cNvPr id="8" name="Text Placeholder 7"/>
          <p:cNvSpPr>
            <a:spLocks noGrp="1"/>
          </p:cNvSpPr>
          <p:nvPr>
            <p:ph type="body" sz="quarter" idx="11" hasCustomPrompt="1"/>
          </p:nvPr>
        </p:nvSpPr>
        <p:spPr>
          <a:xfrm>
            <a:off x="487680" y="5120640"/>
            <a:ext cx="11375136" cy="487680"/>
          </a:xfrm>
        </p:spPr>
        <p:txBody>
          <a:bodyPr/>
          <a:lstStyle>
            <a:lvl1pPr marL="0" indent="0">
              <a:spcBef>
                <a:spcPts val="0"/>
              </a:spcBef>
              <a:buNone/>
              <a:defRPr sz="1600"/>
            </a:lvl1pPr>
          </a:lstStyle>
          <a:p>
            <a:pPr lvl="0"/>
            <a:r>
              <a:rPr lang="en-US" dirty="0"/>
              <a:t>Name of presenter, Title of presenter if needed</a:t>
            </a:r>
            <a:br>
              <a:rPr lang="en-US" dirty="0"/>
            </a:br>
            <a:r>
              <a:rPr lang="en-US" dirty="0"/>
              <a:t>Date in local format</a:t>
            </a:r>
          </a:p>
        </p:txBody>
      </p:sp>
      <p:sp>
        <p:nvSpPr>
          <p:cNvPr id="9" name="Title 8"/>
          <p:cNvSpPr>
            <a:spLocks noGrp="1"/>
          </p:cNvSpPr>
          <p:nvPr>
            <p:ph type="title" hasCustomPrompt="1"/>
          </p:nvPr>
        </p:nvSpPr>
        <p:spPr>
          <a:xfrm>
            <a:off x="451104" y="2840736"/>
            <a:ext cx="11411712" cy="841248"/>
          </a:xfrm>
        </p:spPr>
        <p:txBody>
          <a:bodyPr anchor="b" anchorCtr="0"/>
          <a:lstStyle>
            <a:lvl1pPr>
              <a:defRPr sz="6400">
                <a:solidFill>
                  <a:srgbClr val="00B0DA"/>
                </a:solidFill>
              </a:defRPr>
            </a:lvl1pPr>
          </a:lstStyle>
          <a:p>
            <a:r>
              <a:rPr lang="en-US" dirty="0"/>
              <a:t>IBM Presentation Title</a:t>
            </a:r>
          </a:p>
        </p:txBody>
      </p:sp>
    </p:spTree>
    <p:extLst>
      <p:ext uri="{BB962C8B-B14F-4D97-AF65-F5344CB8AC3E}">
        <p14:creationId xmlns:p14="http://schemas.microsoft.com/office/powerpoint/2010/main" val="330535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10" name="Picture 6" descr="faded-logo-wallpaper"/>
          <p:cNvPicPr>
            <a:picLocks noChangeAspect="1" noChangeArrowheads="1"/>
          </p:cNvPicPr>
          <p:nvPr userDrawn="1"/>
        </p:nvPicPr>
        <p:blipFill>
          <a:blip r:embed="rId2"/>
          <a:srcRect/>
          <a:stretch>
            <a:fillRect/>
          </a:stretch>
        </p:blipFill>
        <p:spPr bwMode="auto">
          <a:xfrm>
            <a:off x="0" y="0"/>
            <a:ext cx="12270317" cy="5623984"/>
          </a:xfrm>
          <a:prstGeom prst="rect">
            <a:avLst/>
          </a:prstGeom>
          <a:noFill/>
          <a:ln w="9525">
            <a:noFill/>
            <a:miter lim="800000"/>
            <a:headEnd/>
            <a:tailEnd/>
          </a:ln>
        </p:spPr>
      </p:pic>
      <p:sp>
        <p:nvSpPr>
          <p:cNvPr id="11" name="Title 8"/>
          <p:cNvSpPr>
            <a:spLocks noGrp="1"/>
          </p:cNvSpPr>
          <p:nvPr>
            <p:ph type="title" hasCustomPrompt="1"/>
          </p:nvPr>
        </p:nvSpPr>
        <p:spPr>
          <a:xfrm>
            <a:off x="451104" y="1487424"/>
            <a:ext cx="11411712" cy="2194560"/>
          </a:xfrm>
        </p:spPr>
        <p:txBody>
          <a:bodyPr anchor="b" anchorCtr="0">
            <a:noAutofit/>
          </a:bodyPr>
          <a:lstStyle>
            <a:lvl1pPr>
              <a:defRPr sz="6000">
                <a:solidFill>
                  <a:schemeClr val="bg1"/>
                </a:solidFill>
              </a:defRPr>
            </a:lvl1pPr>
          </a:lstStyle>
          <a:p>
            <a:r>
              <a:rPr lang="en-US" dirty="0"/>
              <a:t>Section page</a:t>
            </a:r>
          </a:p>
        </p:txBody>
      </p:sp>
      <p:sp>
        <p:nvSpPr>
          <p:cNvPr id="12" name="Text Placeholder 10"/>
          <p:cNvSpPr>
            <a:spLocks noGrp="1"/>
          </p:cNvSpPr>
          <p:nvPr>
            <p:ph type="body" sz="quarter" idx="10" hasCustomPrompt="1"/>
          </p:nvPr>
        </p:nvSpPr>
        <p:spPr>
          <a:xfrm>
            <a:off x="487680" y="3671431"/>
            <a:ext cx="11375136" cy="498534"/>
          </a:xfrm>
        </p:spPr>
        <p:txBody>
          <a:bodyPr wrap="square" lIns="0" anchor="b" anchorCtr="0">
            <a:spAutoFit/>
          </a:bodyPr>
          <a:lstStyle>
            <a:lvl1pPr>
              <a:buNone/>
              <a:defRPr sz="2933">
                <a:solidFill>
                  <a:schemeClr val="bg1">
                    <a:lumMod val="95000"/>
                  </a:schemeClr>
                </a:solidFill>
              </a:defRPr>
            </a:lvl1pPr>
          </a:lstStyle>
          <a:p>
            <a:pPr lvl="0"/>
            <a:r>
              <a:rPr lang="en-US" dirty="0"/>
              <a:t>More text on one line in this location if needed</a:t>
            </a:r>
          </a:p>
        </p:txBody>
      </p:sp>
    </p:spTree>
    <p:extLst>
      <p:ext uri="{BB962C8B-B14F-4D97-AF65-F5344CB8AC3E}">
        <p14:creationId xmlns:p14="http://schemas.microsoft.com/office/powerpoint/2010/main" val="227420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AACE-FD71-42C6-8C9F-2000E7077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052C5-2FB9-4B34-BB9D-97A886C780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2F9B-A73B-40D1-B81A-353ED1AE9381}"/>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5" name="Footer Placeholder 4">
            <a:extLst>
              <a:ext uri="{FF2B5EF4-FFF2-40B4-BE49-F238E27FC236}">
                <a16:creationId xmlns:a16="http://schemas.microsoft.com/office/drawing/2014/main" id="{5FF0B87B-8C15-4E3A-A1AD-8F3140FCE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96257-610C-476E-BE59-0807E7DEBE64}"/>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5581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FB47-AD6B-4DC0-867B-EB3B8D188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85AB1-88C7-454F-BBFC-ADE1A9B9C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10E069-6937-44CF-9AD5-70EFADD19CC2}"/>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5" name="Footer Placeholder 4">
            <a:extLst>
              <a:ext uri="{FF2B5EF4-FFF2-40B4-BE49-F238E27FC236}">
                <a16:creationId xmlns:a16="http://schemas.microsoft.com/office/drawing/2014/main" id="{3C5EB4F9-ABC3-4909-91F1-EDD961497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71341-076C-47A9-B697-9564A0478502}"/>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204044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95C-5ECD-4B18-BCE1-D25505ABF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E4884F-1826-40DD-968A-E776870CF6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F2A1EA-455B-4728-97B3-27668FE97A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BA8407-128B-4B17-9258-F2D9DE167A96}"/>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6" name="Footer Placeholder 5">
            <a:extLst>
              <a:ext uri="{FF2B5EF4-FFF2-40B4-BE49-F238E27FC236}">
                <a16:creationId xmlns:a16="http://schemas.microsoft.com/office/drawing/2014/main" id="{AC093EBB-53DF-41AC-91F8-9007EB44A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431E0-7EB6-48DA-8FFC-8536EBB58F09}"/>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9049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630-598D-41BD-848E-9D28566F6F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DDE1CE-BE98-403E-8F6F-60A664C99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97A366-D6E0-4597-9663-82F2B38CD7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5D3A18-DC88-4A5C-B6AB-60EFA0DB2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692DB9-6E03-4036-B913-E6CAEBE6B5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24FD24-99EE-41E6-8E10-B2C30694546F}"/>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8" name="Footer Placeholder 7">
            <a:extLst>
              <a:ext uri="{FF2B5EF4-FFF2-40B4-BE49-F238E27FC236}">
                <a16:creationId xmlns:a16="http://schemas.microsoft.com/office/drawing/2014/main" id="{FE878F92-6160-4AF5-8750-96F8C80443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7F73AC-F070-4AF1-B63D-0305C88D9AF4}"/>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3438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BFC9-562A-43FD-B67C-FF5B232D9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BFAEC-B2CE-42A8-BFC8-260230DB6199}"/>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4" name="Footer Placeholder 3">
            <a:extLst>
              <a:ext uri="{FF2B5EF4-FFF2-40B4-BE49-F238E27FC236}">
                <a16:creationId xmlns:a16="http://schemas.microsoft.com/office/drawing/2014/main" id="{E973B922-505D-4DD4-A4D6-9C20B16E8E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E5CACB-B93C-4999-8BA9-25CFB96794EE}"/>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283070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59804-1875-4D0D-AFCB-73D90E8001AA}"/>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3" name="Footer Placeholder 2">
            <a:extLst>
              <a:ext uri="{FF2B5EF4-FFF2-40B4-BE49-F238E27FC236}">
                <a16:creationId xmlns:a16="http://schemas.microsoft.com/office/drawing/2014/main" id="{D8A4579B-C271-425D-B2FF-1396746247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C82F51-22A5-44D6-8741-4C4B05E8C2CC}"/>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144810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C869-1B0E-4149-9671-884995832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9D2C05-8E2A-4978-B5C0-9F896626B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32561-1153-4896-82F3-BF17B4A50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124C5-7C68-4F7A-BCDE-687C0FBCC890}"/>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6" name="Footer Placeholder 5">
            <a:extLst>
              <a:ext uri="{FF2B5EF4-FFF2-40B4-BE49-F238E27FC236}">
                <a16:creationId xmlns:a16="http://schemas.microsoft.com/office/drawing/2014/main" id="{73FD62FE-077E-4AD5-945B-5DB3D03E1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54887-57BD-4F3B-8F46-16F6F0F6284D}"/>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305104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9EC8-7E50-41E1-A64D-EC0C08E56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D43F3F-E0BD-48F5-B982-EBB612946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898E16-03DE-46DE-AD8D-FF85799BA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5E8261-A9CB-4BE6-ADA1-9F71F7A4313A}"/>
              </a:ext>
            </a:extLst>
          </p:cNvPr>
          <p:cNvSpPr>
            <a:spLocks noGrp="1"/>
          </p:cNvSpPr>
          <p:nvPr>
            <p:ph type="dt" sz="half" idx="10"/>
          </p:nvPr>
        </p:nvSpPr>
        <p:spPr/>
        <p:txBody>
          <a:bodyPr/>
          <a:lstStyle/>
          <a:p>
            <a:fld id="{4366B544-EDA1-4841-9C72-1605DCF5CAF7}" type="datetimeFigureOut">
              <a:rPr lang="en-US" smtClean="0"/>
              <a:t>3/30/2018</a:t>
            </a:fld>
            <a:endParaRPr lang="en-US"/>
          </a:p>
        </p:txBody>
      </p:sp>
      <p:sp>
        <p:nvSpPr>
          <p:cNvPr id="6" name="Footer Placeholder 5">
            <a:extLst>
              <a:ext uri="{FF2B5EF4-FFF2-40B4-BE49-F238E27FC236}">
                <a16:creationId xmlns:a16="http://schemas.microsoft.com/office/drawing/2014/main" id="{2CC207D9-94AB-44BA-9DA6-82EDB1591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5D6F1-02E1-45D3-AA5D-3AF7CBE9715E}"/>
              </a:ext>
            </a:extLst>
          </p:cNvPr>
          <p:cNvSpPr>
            <a:spLocks noGrp="1"/>
          </p:cNvSpPr>
          <p:nvPr>
            <p:ph type="sldNum" sz="quarter" idx="12"/>
          </p:nvPr>
        </p:nvSpPr>
        <p:spPr/>
        <p:txBody>
          <a:bodyPr/>
          <a:lstStyle/>
          <a:p>
            <a:fld id="{E4493C2E-F172-4A9F-B104-6FC0B02F675A}" type="slidenum">
              <a:rPr lang="en-US" smtClean="0"/>
              <a:t>‹#›</a:t>
            </a:fld>
            <a:endParaRPr lang="en-US"/>
          </a:p>
        </p:txBody>
      </p:sp>
    </p:spTree>
    <p:extLst>
      <p:ext uri="{BB962C8B-B14F-4D97-AF65-F5344CB8AC3E}">
        <p14:creationId xmlns:p14="http://schemas.microsoft.com/office/powerpoint/2010/main" val="123346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A4E98-A28E-4659-AF3E-4DE5F46B8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359309-BB20-49FD-8ACE-D6B7AC90E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89EC8-A3F3-4E19-A5D2-1698B49D9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6B544-EDA1-4841-9C72-1605DCF5CAF7}" type="datetimeFigureOut">
              <a:rPr lang="en-US" smtClean="0"/>
              <a:t>3/30/2018</a:t>
            </a:fld>
            <a:endParaRPr lang="en-US"/>
          </a:p>
        </p:txBody>
      </p:sp>
      <p:sp>
        <p:nvSpPr>
          <p:cNvPr id="5" name="Footer Placeholder 4">
            <a:extLst>
              <a:ext uri="{FF2B5EF4-FFF2-40B4-BE49-F238E27FC236}">
                <a16:creationId xmlns:a16="http://schemas.microsoft.com/office/drawing/2014/main" id="{993B9801-B87F-4334-9E27-3936BA1E7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E69B1D-78CD-49A6-BD64-8E0D1D175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93C2E-F172-4A9F-B104-6FC0B02F675A}" type="slidenum">
              <a:rPr lang="en-US" smtClean="0"/>
              <a:t>‹#›</a:t>
            </a:fld>
            <a:endParaRPr lang="en-US"/>
          </a:p>
        </p:txBody>
      </p:sp>
    </p:spTree>
    <p:extLst>
      <p:ext uri="{BB962C8B-B14F-4D97-AF65-F5344CB8AC3E}">
        <p14:creationId xmlns:p14="http://schemas.microsoft.com/office/powerpoint/2010/main" val="333009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rmAutofit fontScale="77500" lnSpcReduction="20000"/>
          </a:bodyPr>
          <a:lstStyle/>
          <a:p>
            <a:r>
              <a:rPr lang="en-US" dirty="0">
                <a:ea typeface="ＭＳ Ｐゴシック" charset="0"/>
              </a:rPr>
              <a:t>Quick recap of the building blocks of a webpage.</a:t>
            </a:r>
          </a:p>
        </p:txBody>
      </p:sp>
      <p:sp>
        <p:nvSpPr>
          <p:cNvPr id="10" name="Text Placeholder 9"/>
          <p:cNvSpPr>
            <a:spLocks noGrp="1"/>
          </p:cNvSpPr>
          <p:nvPr>
            <p:ph type="body" sz="quarter" idx="11"/>
          </p:nvPr>
        </p:nvSpPr>
        <p:spPr/>
        <p:txBody>
          <a:bodyPr>
            <a:normAutofit fontScale="92500" lnSpcReduction="20000"/>
          </a:bodyPr>
          <a:lstStyle/>
          <a:p>
            <a:pPr>
              <a:lnSpc>
                <a:spcPct val="100000"/>
              </a:lnSpc>
            </a:pPr>
            <a:r>
              <a:rPr lang="en-US" dirty="0">
                <a:solidFill>
                  <a:srgbClr val="808284"/>
                </a:solidFill>
              </a:rPr>
              <a:t>Vlad </a:t>
            </a:r>
            <a:r>
              <a:rPr lang="en-US" dirty="0" err="1">
                <a:solidFill>
                  <a:srgbClr val="808284"/>
                </a:solidFill>
              </a:rPr>
              <a:t>Rares</a:t>
            </a:r>
            <a:r>
              <a:rPr lang="en-US" dirty="0">
                <a:solidFill>
                  <a:srgbClr val="808284"/>
                </a:solidFill>
              </a:rPr>
              <a:t> </a:t>
            </a:r>
            <a:r>
              <a:rPr lang="en-US" dirty="0" err="1">
                <a:solidFill>
                  <a:srgbClr val="808284"/>
                </a:solidFill>
              </a:rPr>
              <a:t>Danaila</a:t>
            </a:r>
            <a:endParaRPr lang="en-US" dirty="0">
              <a:solidFill>
                <a:srgbClr val="808284"/>
              </a:solidFill>
            </a:endParaRPr>
          </a:p>
          <a:p>
            <a:pPr>
              <a:lnSpc>
                <a:spcPct val="100000"/>
              </a:lnSpc>
            </a:pPr>
            <a:r>
              <a:rPr lang="en-US" dirty="0">
                <a:solidFill>
                  <a:srgbClr val="808284"/>
                </a:solidFill>
              </a:rPr>
              <a:t>14 February 2018</a:t>
            </a:r>
          </a:p>
          <a:p>
            <a:endParaRPr lang="en-US" dirty="0"/>
          </a:p>
        </p:txBody>
      </p:sp>
      <p:sp>
        <p:nvSpPr>
          <p:cNvPr id="8" name="Title 7"/>
          <p:cNvSpPr>
            <a:spLocks noGrp="1"/>
          </p:cNvSpPr>
          <p:nvPr>
            <p:ph type="title"/>
          </p:nvPr>
        </p:nvSpPr>
        <p:spPr>
          <a:xfrm>
            <a:off x="451104" y="2795589"/>
            <a:ext cx="11411712" cy="886396"/>
          </a:xfrm>
        </p:spPr>
        <p:txBody>
          <a:bodyPr>
            <a:normAutofit fontScale="90000"/>
          </a:bodyPr>
          <a:lstStyle/>
          <a:p>
            <a:r>
              <a:rPr lang="en-US" dirty="0"/>
              <a:t>HTML &amp; CSS</a:t>
            </a:r>
          </a:p>
        </p:txBody>
      </p:sp>
    </p:spTree>
    <p:extLst>
      <p:ext uri="{BB962C8B-B14F-4D97-AF65-F5344CB8AC3E}">
        <p14:creationId xmlns:p14="http://schemas.microsoft.com/office/powerpoint/2010/main" val="20821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857" y="152086"/>
            <a:ext cx="11411712" cy="1006040"/>
          </a:xfrm>
        </p:spPr>
        <p:txBody>
          <a:bodyPr/>
          <a:lstStyle/>
          <a:p>
            <a:r>
              <a:rPr lang="en-US" dirty="0"/>
              <a:t>HTML:</a:t>
            </a:r>
          </a:p>
        </p:txBody>
      </p:sp>
      <p:sp>
        <p:nvSpPr>
          <p:cNvPr id="5" name="Text Placeholder 4"/>
          <p:cNvSpPr>
            <a:spLocks noGrp="1"/>
          </p:cNvSpPr>
          <p:nvPr>
            <p:ph type="body" sz="quarter" idx="10"/>
          </p:nvPr>
        </p:nvSpPr>
        <p:spPr>
          <a:xfrm>
            <a:off x="645941" y="927787"/>
            <a:ext cx="11375136" cy="6560642"/>
          </a:xfrm>
        </p:spPr>
        <p:txBody>
          <a:bodyPr/>
          <a:lstStyle/>
          <a:p>
            <a:r>
              <a:rPr lang="en-US" sz="2400" dirty="0"/>
              <a:t>Represents the content of the webpage.</a:t>
            </a:r>
          </a:p>
          <a:p>
            <a:r>
              <a:rPr lang="en-US" sz="2400" dirty="0"/>
              <a:t>Using JS &amp; CSS we can accomplish most tasks using only a few HTML tags.</a:t>
            </a:r>
          </a:p>
          <a:p>
            <a:r>
              <a:rPr lang="en-US" sz="2400" dirty="0"/>
              <a:t>Most important tags:</a:t>
            </a:r>
          </a:p>
          <a:p>
            <a:pPr marL="457200" indent="-457200">
              <a:buFontTx/>
              <a:buChar char="-"/>
            </a:pPr>
            <a:r>
              <a:rPr lang="en-US" sz="2400" dirty="0"/>
              <a:t>Headlines (h1, h2, h3, </a:t>
            </a:r>
            <a:r>
              <a:rPr lang="en-US" sz="2400" dirty="0" err="1"/>
              <a:t>etc</a:t>
            </a:r>
            <a:r>
              <a:rPr lang="en-US" sz="2400" dirty="0"/>
              <a:t>…)</a:t>
            </a:r>
          </a:p>
          <a:p>
            <a:pPr marL="457200" indent="-457200">
              <a:buFontTx/>
              <a:buChar char="-"/>
            </a:pPr>
            <a:r>
              <a:rPr lang="en-US" sz="2400" dirty="0"/>
              <a:t>Paragraphs</a:t>
            </a:r>
          </a:p>
          <a:p>
            <a:pPr marL="457200" indent="-457200">
              <a:buFontTx/>
              <a:buChar char="-"/>
            </a:pPr>
            <a:r>
              <a:rPr lang="en-US" sz="2400" dirty="0"/>
              <a:t>Images</a:t>
            </a:r>
          </a:p>
          <a:p>
            <a:pPr marL="457200" indent="-457200">
              <a:buFontTx/>
              <a:buChar char="-"/>
            </a:pPr>
            <a:r>
              <a:rPr lang="en-US" sz="2400" dirty="0"/>
              <a:t>Lists (ordered, unordered, descriptive)</a:t>
            </a:r>
          </a:p>
          <a:p>
            <a:pPr marL="457200" indent="-457200">
              <a:buFontTx/>
              <a:buChar char="-"/>
            </a:pPr>
            <a:r>
              <a:rPr lang="en-US" sz="2400" dirty="0"/>
              <a:t>Links/anchor tags (&lt;a&gt;)</a:t>
            </a:r>
          </a:p>
          <a:p>
            <a:pPr marL="457200" indent="-457200">
              <a:buFontTx/>
              <a:buChar char="-"/>
            </a:pPr>
            <a:r>
              <a:rPr lang="en-US" sz="2400" dirty="0" err="1"/>
              <a:t>Iframes</a:t>
            </a:r>
            <a:endParaRPr lang="en-US" sz="2400" dirty="0"/>
          </a:p>
          <a:p>
            <a:pPr marL="457200" indent="-457200">
              <a:buFontTx/>
              <a:buChar char="-"/>
            </a:pPr>
            <a:r>
              <a:rPr lang="en-US" sz="2400" dirty="0"/>
              <a:t>Tables</a:t>
            </a:r>
          </a:p>
          <a:p>
            <a:pPr marL="457200" indent="-457200">
              <a:buFontTx/>
              <a:buChar char="-"/>
            </a:pPr>
            <a:r>
              <a:rPr lang="en-US" sz="2400" dirty="0"/>
              <a:t>Forms &amp; associated inputs</a:t>
            </a:r>
          </a:p>
          <a:p>
            <a:pPr marL="457200" indent="-457200">
              <a:buFontTx/>
              <a:buChar char="-"/>
            </a:pPr>
            <a:r>
              <a:rPr lang="en-US" sz="2400" dirty="0"/>
              <a:t>HTML 5 widgets &amp; features</a:t>
            </a:r>
          </a:p>
          <a:p>
            <a:pPr marL="457200" indent="-457200">
              <a:buFontTx/>
              <a:buChar char="-"/>
            </a:pPr>
            <a:endParaRPr lang="en-US" dirty="0"/>
          </a:p>
          <a:p>
            <a:endParaRPr lang="en-US" dirty="0"/>
          </a:p>
        </p:txBody>
      </p:sp>
    </p:spTree>
    <p:extLst>
      <p:ext uri="{BB962C8B-B14F-4D97-AF65-F5344CB8AC3E}">
        <p14:creationId xmlns:p14="http://schemas.microsoft.com/office/powerpoint/2010/main" val="44409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8A7CC4-7F4B-47D0-A67C-3322AB499237}"/>
              </a:ext>
            </a:extLst>
          </p:cNvPr>
          <p:cNvSpPr>
            <a:spLocks noGrp="1"/>
          </p:cNvSpPr>
          <p:nvPr>
            <p:ph type="title"/>
          </p:nvPr>
        </p:nvSpPr>
        <p:spPr>
          <a:xfrm>
            <a:off x="780288" y="2925980"/>
            <a:ext cx="11411712" cy="1006040"/>
          </a:xfrm>
        </p:spPr>
        <p:txBody>
          <a:bodyPr/>
          <a:lstStyle/>
          <a:p>
            <a:r>
              <a:rPr lang="en-US" dirty="0"/>
              <a:t>Using the browser to inspect the document HTML.</a:t>
            </a:r>
          </a:p>
        </p:txBody>
      </p:sp>
    </p:spTree>
    <p:extLst>
      <p:ext uri="{BB962C8B-B14F-4D97-AF65-F5344CB8AC3E}">
        <p14:creationId xmlns:p14="http://schemas.microsoft.com/office/powerpoint/2010/main" val="409242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EFF972-96DD-419B-86A0-3E6FD8A8BDE8}"/>
              </a:ext>
            </a:extLst>
          </p:cNvPr>
          <p:cNvSpPr>
            <a:spLocks noGrp="1"/>
          </p:cNvSpPr>
          <p:nvPr>
            <p:ph type="title"/>
          </p:nvPr>
        </p:nvSpPr>
        <p:spPr>
          <a:xfrm>
            <a:off x="503857" y="152086"/>
            <a:ext cx="11411712" cy="1006040"/>
          </a:xfrm>
        </p:spPr>
        <p:txBody>
          <a:bodyPr/>
          <a:lstStyle/>
          <a:p>
            <a:r>
              <a:rPr lang="en-US" dirty="0"/>
              <a:t>CSS:</a:t>
            </a:r>
          </a:p>
        </p:txBody>
      </p:sp>
      <p:sp>
        <p:nvSpPr>
          <p:cNvPr id="6" name="Text Placeholder 4">
            <a:extLst>
              <a:ext uri="{FF2B5EF4-FFF2-40B4-BE49-F238E27FC236}">
                <a16:creationId xmlns:a16="http://schemas.microsoft.com/office/drawing/2014/main" id="{7E6CA5A4-C421-4468-88D7-4EA8F2AE58C3}"/>
              </a:ext>
            </a:extLst>
          </p:cNvPr>
          <p:cNvSpPr>
            <a:spLocks noGrp="1"/>
          </p:cNvSpPr>
          <p:nvPr>
            <p:ph type="body" sz="quarter" idx="10"/>
          </p:nvPr>
        </p:nvSpPr>
        <p:spPr>
          <a:xfrm>
            <a:off x="408432" y="1030857"/>
            <a:ext cx="11375136" cy="5211683"/>
          </a:xfrm>
        </p:spPr>
        <p:txBody>
          <a:bodyPr/>
          <a:lstStyle/>
          <a:p>
            <a:r>
              <a:rPr lang="en-US" sz="1600" dirty="0"/>
              <a:t>	Also known as Cascading Style Sheets, they provide beauty, feel and utility to the pages.</a:t>
            </a:r>
          </a:p>
          <a:p>
            <a:r>
              <a:rPr lang="en-US" sz="1600" dirty="0"/>
              <a:t>	</a:t>
            </a:r>
            <a:r>
              <a:rPr lang="en-US" sz="1600" dirty="0" err="1"/>
              <a:t>Usefull</a:t>
            </a:r>
            <a:r>
              <a:rPr lang="en-US" sz="1600" dirty="0"/>
              <a:t> concepts:</a:t>
            </a:r>
          </a:p>
          <a:p>
            <a:r>
              <a:rPr lang="en-US" sz="1600" dirty="0"/>
              <a:t>	- how to specify styles for the webpage</a:t>
            </a:r>
          </a:p>
          <a:p>
            <a:r>
              <a:rPr lang="en-US" sz="1600" dirty="0"/>
              <a:t>	- inline styles (not the best practice)</a:t>
            </a:r>
          </a:p>
          <a:p>
            <a:r>
              <a:rPr lang="en-US" sz="1600" dirty="0"/>
              <a:t> 	- inheritance of styles </a:t>
            </a:r>
          </a:p>
          <a:p>
            <a:r>
              <a:rPr lang="en-US" sz="1600" dirty="0"/>
              <a:t>	- using the browser to debug styles</a:t>
            </a:r>
          </a:p>
          <a:p>
            <a:r>
              <a:rPr lang="en-US" sz="1600" dirty="0"/>
              <a:t>	- not all styles use inheritance, for example those involving positioning, border, etc.</a:t>
            </a:r>
          </a:p>
          <a:p>
            <a:r>
              <a:rPr lang="en-US" sz="1600" dirty="0"/>
              <a:t>	- styles overriding &amp; conflicts</a:t>
            </a:r>
          </a:p>
          <a:p>
            <a:r>
              <a:rPr lang="en-US" sz="1600" dirty="0"/>
              <a:t>	- CSS selectors specificity</a:t>
            </a:r>
          </a:p>
          <a:p>
            <a:r>
              <a:rPr lang="en-US" sz="1600" dirty="0"/>
              <a:t>	- CSS measurement units (absolute vs relative)</a:t>
            </a:r>
          </a:p>
          <a:p>
            <a:r>
              <a:rPr lang="en-US" sz="1600" dirty="0"/>
              <a:t>	- images &amp; colors</a:t>
            </a:r>
          </a:p>
          <a:p>
            <a:r>
              <a:rPr lang="en-US" sz="1600" dirty="0"/>
              <a:t>	- text formatting</a:t>
            </a:r>
          </a:p>
          <a:p>
            <a:r>
              <a:rPr lang="en-US" sz="1600" dirty="0"/>
              <a:t>	- sizing the element, padding, border &amp; margin</a:t>
            </a:r>
          </a:p>
          <a:p>
            <a:r>
              <a:rPr lang="en-US" sz="1600" dirty="0"/>
              <a:t>	- display &amp; floating</a:t>
            </a:r>
          </a:p>
          <a:p>
            <a:r>
              <a:rPr lang="en-US" sz="1600" dirty="0"/>
              <a:t>	- positioning (static, relative, absolute, fixed)</a:t>
            </a:r>
          </a:p>
        </p:txBody>
      </p:sp>
    </p:spTree>
    <p:extLst>
      <p:ext uri="{BB962C8B-B14F-4D97-AF65-F5344CB8AC3E}">
        <p14:creationId xmlns:p14="http://schemas.microsoft.com/office/powerpoint/2010/main" val="149143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005B546-D9A0-4CBD-A308-D44A4AE06998}"/>
              </a:ext>
            </a:extLst>
          </p:cNvPr>
          <p:cNvSpPr>
            <a:spLocks noGrp="1"/>
          </p:cNvSpPr>
          <p:nvPr>
            <p:ph type="body" sz="quarter" idx="10"/>
          </p:nvPr>
        </p:nvSpPr>
        <p:spPr>
          <a:xfrm>
            <a:off x="549225" y="6047264"/>
            <a:ext cx="11118167" cy="424732"/>
          </a:xfrm>
        </p:spPr>
        <p:txBody>
          <a:bodyPr/>
          <a:lstStyle/>
          <a:p>
            <a:pPr algn="r"/>
            <a:r>
              <a:rPr lang="en-US" sz="2400" dirty="0"/>
              <a:t>Practice makes it perfect.</a:t>
            </a:r>
          </a:p>
        </p:txBody>
      </p:sp>
      <p:sp>
        <p:nvSpPr>
          <p:cNvPr id="6" name="Rectangle 5">
            <a:extLst>
              <a:ext uri="{FF2B5EF4-FFF2-40B4-BE49-F238E27FC236}">
                <a16:creationId xmlns:a16="http://schemas.microsoft.com/office/drawing/2014/main" id="{8E1CF882-03E1-4C03-878B-5B9019388426}"/>
              </a:ext>
            </a:extLst>
          </p:cNvPr>
          <p:cNvSpPr/>
          <p:nvPr/>
        </p:nvSpPr>
        <p:spPr>
          <a:xfrm>
            <a:off x="549225" y="407921"/>
            <a:ext cx="11118167" cy="5503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title="Header">
            <a:extLst>
              <a:ext uri="{FF2B5EF4-FFF2-40B4-BE49-F238E27FC236}">
                <a16:creationId xmlns:a16="http://schemas.microsoft.com/office/drawing/2014/main" id="{216E9ACF-810D-4CD2-8A88-45CC9F0AEC16}"/>
              </a:ext>
            </a:extLst>
          </p:cNvPr>
          <p:cNvSpPr/>
          <p:nvPr/>
        </p:nvSpPr>
        <p:spPr>
          <a:xfrm>
            <a:off x="831273" y="461818"/>
            <a:ext cx="10501745" cy="5122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Header: Put some stylish title here (make it fixed when scrolling)</a:t>
            </a:r>
            <a:endParaRPr lang="en-US" dirty="0"/>
          </a:p>
        </p:txBody>
      </p:sp>
      <p:sp>
        <p:nvSpPr>
          <p:cNvPr id="8" name="Rectangle 7" title="Header">
            <a:extLst>
              <a:ext uri="{FF2B5EF4-FFF2-40B4-BE49-F238E27FC236}">
                <a16:creationId xmlns:a16="http://schemas.microsoft.com/office/drawing/2014/main" id="{6CADC017-784D-488B-9BCB-26176DEA2DA3}"/>
              </a:ext>
            </a:extLst>
          </p:cNvPr>
          <p:cNvSpPr/>
          <p:nvPr/>
        </p:nvSpPr>
        <p:spPr>
          <a:xfrm>
            <a:off x="831272" y="4941290"/>
            <a:ext cx="10501745" cy="6696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Footer: Some contact information (make it fixed when scrolling)</a:t>
            </a:r>
            <a:endParaRPr lang="en-US" dirty="0"/>
          </a:p>
        </p:txBody>
      </p:sp>
      <p:sp>
        <p:nvSpPr>
          <p:cNvPr id="9" name="Rectangle 8" title="Header">
            <a:extLst>
              <a:ext uri="{FF2B5EF4-FFF2-40B4-BE49-F238E27FC236}">
                <a16:creationId xmlns:a16="http://schemas.microsoft.com/office/drawing/2014/main" id="{92A3570C-FA42-421F-9357-FE62C4418498}"/>
              </a:ext>
            </a:extLst>
          </p:cNvPr>
          <p:cNvSpPr/>
          <p:nvPr/>
        </p:nvSpPr>
        <p:spPr>
          <a:xfrm>
            <a:off x="3024847" y="3302770"/>
            <a:ext cx="5489533" cy="15017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Formular</a:t>
            </a:r>
            <a:r>
              <a:rPr lang="en-US" dirty="0">
                <a:ln w="0"/>
                <a:solidFill>
                  <a:schemeClr val="tx1"/>
                </a:solidFill>
                <a:effectLst>
                  <a:outerShdw blurRad="38100" dist="19050" dir="2700000" algn="tl" rotWithShape="0">
                    <a:schemeClr val="dk1">
                      <a:alpha val="40000"/>
                    </a:schemeClr>
                  </a:outerShdw>
                </a:effectLst>
              </a:rPr>
              <a:t>: </a:t>
            </a:r>
          </a:p>
          <a:p>
            <a:pPr algn="ctr"/>
            <a:r>
              <a:rPr lang="en-US" dirty="0">
                <a:ln w="0"/>
                <a:solidFill>
                  <a:schemeClr val="tx1"/>
                </a:solidFill>
                <a:effectLst>
                  <a:outerShdw blurRad="38100" dist="19050" dir="2700000" algn="tl" rotWithShape="0">
                    <a:schemeClr val="dk1">
                      <a:alpha val="40000"/>
                    </a:schemeClr>
                  </a:outerShdw>
                </a:effectLst>
              </a:rPr>
              <a:t>Using text, radio, checkbox, dropdown(select) &amp; submit button.</a:t>
            </a:r>
          </a:p>
          <a:p>
            <a:pPr algn="ctr"/>
            <a:r>
              <a:rPr lang="en-US" dirty="0">
                <a:ln w="0"/>
                <a:solidFill>
                  <a:schemeClr val="tx1"/>
                </a:solidFill>
                <a:effectLst>
                  <a:outerShdw blurRad="38100" dist="19050" dir="2700000" algn="tl" rotWithShape="0">
                    <a:schemeClr val="dk1">
                      <a:alpha val="40000"/>
                    </a:schemeClr>
                  </a:outerShdw>
                </a:effectLst>
              </a:rPr>
              <a:t>The form elements must be well aligned(preferably without tables).</a:t>
            </a:r>
          </a:p>
        </p:txBody>
      </p:sp>
      <p:sp>
        <p:nvSpPr>
          <p:cNvPr id="10" name="Rectangle 9" title="Header">
            <a:extLst>
              <a:ext uri="{FF2B5EF4-FFF2-40B4-BE49-F238E27FC236}">
                <a16:creationId xmlns:a16="http://schemas.microsoft.com/office/drawing/2014/main" id="{0ABEE6D0-73E4-464E-8FB6-37EFC4BE1BCC}"/>
              </a:ext>
            </a:extLst>
          </p:cNvPr>
          <p:cNvSpPr/>
          <p:nvPr/>
        </p:nvSpPr>
        <p:spPr>
          <a:xfrm>
            <a:off x="3024847" y="1795840"/>
            <a:ext cx="2244437" cy="138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Text column</a:t>
            </a:r>
          </a:p>
          <a:p>
            <a:pPr algn="ctr"/>
            <a:r>
              <a:rPr lang="en-US" dirty="0">
                <a:ln w="0"/>
                <a:solidFill>
                  <a:schemeClr val="tx1"/>
                </a:solidFill>
                <a:effectLst>
                  <a:outerShdw blurRad="38100" dist="19050" dir="2700000" algn="tl" rotWithShape="0">
                    <a:schemeClr val="dk1">
                      <a:alpha val="40000"/>
                    </a:schemeClr>
                  </a:outerShdw>
                </a:effectLst>
              </a:rPr>
              <a:t>(add lots of text, should be able to scroll)</a:t>
            </a:r>
            <a:endParaRPr lang="en-US" dirty="0"/>
          </a:p>
        </p:txBody>
      </p:sp>
      <p:sp>
        <p:nvSpPr>
          <p:cNvPr id="11" name="Rectangle 10" title="Header">
            <a:extLst>
              <a:ext uri="{FF2B5EF4-FFF2-40B4-BE49-F238E27FC236}">
                <a16:creationId xmlns:a16="http://schemas.microsoft.com/office/drawing/2014/main" id="{D7A23C84-2CD5-4912-AF0B-F8EB82AB847E}"/>
              </a:ext>
            </a:extLst>
          </p:cNvPr>
          <p:cNvSpPr/>
          <p:nvPr/>
        </p:nvSpPr>
        <p:spPr>
          <a:xfrm>
            <a:off x="5451230" y="1806842"/>
            <a:ext cx="3063149" cy="138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Text column</a:t>
            </a:r>
          </a:p>
          <a:p>
            <a:pPr algn="ctr"/>
            <a:r>
              <a:rPr lang="en-US" dirty="0">
                <a:ln w="0"/>
                <a:solidFill>
                  <a:schemeClr val="tx1"/>
                </a:solidFill>
                <a:effectLst>
                  <a:outerShdw blurRad="38100" dist="19050" dir="2700000" algn="tl" rotWithShape="0">
                    <a:schemeClr val="dk1">
                      <a:alpha val="40000"/>
                    </a:schemeClr>
                  </a:outerShdw>
                </a:effectLst>
              </a:rPr>
              <a:t>(add lots of text, should scroll)</a:t>
            </a:r>
            <a:endParaRPr lang="en-US" dirty="0"/>
          </a:p>
        </p:txBody>
      </p:sp>
      <p:sp>
        <p:nvSpPr>
          <p:cNvPr id="12" name="Rectangle 11" title="Header">
            <a:extLst>
              <a:ext uri="{FF2B5EF4-FFF2-40B4-BE49-F238E27FC236}">
                <a16:creationId xmlns:a16="http://schemas.microsoft.com/office/drawing/2014/main" id="{06C1FF51-CBC8-46B2-9612-6E19B6C1600C}"/>
              </a:ext>
            </a:extLst>
          </p:cNvPr>
          <p:cNvSpPr/>
          <p:nvPr/>
        </p:nvSpPr>
        <p:spPr>
          <a:xfrm>
            <a:off x="3024848" y="1149133"/>
            <a:ext cx="5489532" cy="5790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Subtitle</a:t>
            </a:r>
          </a:p>
        </p:txBody>
      </p:sp>
      <p:sp>
        <p:nvSpPr>
          <p:cNvPr id="13" name="Rectangle 12" title="Header">
            <a:extLst>
              <a:ext uri="{FF2B5EF4-FFF2-40B4-BE49-F238E27FC236}">
                <a16:creationId xmlns:a16="http://schemas.microsoft.com/office/drawing/2014/main" id="{8400BABF-40DE-410D-95A9-E27DF6F720FD}"/>
              </a:ext>
            </a:extLst>
          </p:cNvPr>
          <p:cNvSpPr/>
          <p:nvPr/>
        </p:nvSpPr>
        <p:spPr>
          <a:xfrm>
            <a:off x="7443861" y="1898918"/>
            <a:ext cx="873485" cy="5122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Image</a:t>
            </a:r>
            <a:endParaRPr lang="en-US" dirty="0"/>
          </a:p>
        </p:txBody>
      </p:sp>
    </p:spTree>
    <p:extLst>
      <p:ext uri="{BB962C8B-B14F-4D97-AF65-F5344CB8AC3E}">
        <p14:creationId xmlns:p14="http://schemas.microsoft.com/office/powerpoint/2010/main" val="291949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89396113-16C7-4DC7-9E56-1ED8406FCA7F}"/>
              </a:ext>
            </a:extLst>
          </p:cNvPr>
          <p:cNvSpPr>
            <a:spLocks noGrp="1"/>
          </p:cNvSpPr>
          <p:nvPr>
            <p:ph type="body" sz="quarter" idx="10"/>
          </p:nvPr>
        </p:nvSpPr>
        <p:spPr>
          <a:xfrm>
            <a:off x="306832" y="283742"/>
            <a:ext cx="11375136" cy="6121676"/>
          </a:xfrm>
        </p:spPr>
        <p:txBody>
          <a:bodyPr/>
          <a:lstStyle/>
          <a:p>
            <a:r>
              <a:rPr lang="en-US" sz="3200" dirty="0"/>
              <a:t>Notes on the exercise:</a:t>
            </a:r>
          </a:p>
          <a:p>
            <a:endParaRPr lang="en-US" sz="3200" dirty="0"/>
          </a:p>
          <a:p>
            <a:r>
              <a:rPr lang="en-US" sz="2400" dirty="0"/>
              <a:t>	- While building up, keep in mind the mobile friendliness (responsive design). </a:t>
            </a:r>
          </a:p>
          <a:p>
            <a:r>
              <a:rPr lang="en-US" sz="2400" dirty="0"/>
              <a:t>	- Start with the layout, you can use the browser to view the elements sizes and positions, you can even color each region in order to better visualize. At the end you can remove the coloring.</a:t>
            </a:r>
          </a:p>
          <a:p>
            <a:r>
              <a:rPr lang="en-US" sz="2400" dirty="0"/>
              <a:t>	- Include lots of text, you should scroll in order to see all content. </a:t>
            </a:r>
          </a:p>
          <a:p>
            <a:r>
              <a:rPr lang="en-US" sz="2400" dirty="0"/>
              <a:t>	- Please don’t forget to align the form inputs and labels (preferably without using tables).</a:t>
            </a:r>
          </a:p>
          <a:p>
            <a:r>
              <a:rPr lang="en-US" sz="2400" dirty="0"/>
              <a:t>	- Keep the header &amp; footer fixed when scrolling.</a:t>
            </a:r>
          </a:p>
          <a:p>
            <a:r>
              <a:rPr lang="en-US" sz="2400" dirty="0"/>
              <a:t>	- Be focused on the layout and behavior of the page, don’t loose to much time with beauty details. </a:t>
            </a:r>
          </a:p>
          <a:p>
            <a:r>
              <a:rPr lang="en-US" sz="2400" dirty="0"/>
              <a:t>	- If you have done all of the above and you still got some spare time, you can try to make everything look beautiful. </a:t>
            </a:r>
          </a:p>
          <a:p>
            <a:r>
              <a:rPr lang="en-US" sz="2400" dirty="0"/>
              <a:t>	</a:t>
            </a:r>
          </a:p>
        </p:txBody>
      </p:sp>
    </p:spTree>
    <p:extLst>
      <p:ext uri="{BB962C8B-B14F-4D97-AF65-F5344CB8AC3E}">
        <p14:creationId xmlns:p14="http://schemas.microsoft.com/office/powerpoint/2010/main" val="187180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4FFDE298-6226-4559-A9FB-762794F9A79D}"/>
              </a:ext>
            </a:extLst>
          </p:cNvPr>
          <p:cNvSpPr>
            <a:spLocks noGrp="1"/>
          </p:cNvSpPr>
          <p:nvPr>
            <p:ph type="body" sz="quarter" idx="10"/>
          </p:nvPr>
        </p:nvSpPr>
        <p:spPr>
          <a:xfrm>
            <a:off x="564074" y="2395512"/>
            <a:ext cx="11375136" cy="2066976"/>
          </a:xfrm>
        </p:spPr>
        <p:txBody>
          <a:bodyPr/>
          <a:lstStyle/>
          <a:p>
            <a:r>
              <a:rPr lang="en-US" dirty="0"/>
              <a:t>	</a:t>
            </a:r>
            <a:r>
              <a:rPr lang="en-US" dirty="0" err="1"/>
              <a:t>Intrebare</a:t>
            </a:r>
            <a:r>
              <a:rPr lang="en-US" dirty="0"/>
              <a:t>: Care </a:t>
            </a:r>
            <a:r>
              <a:rPr lang="en-US" dirty="0" err="1"/>
              <a:t>este</a:t>
            </a:r>
            <a:r>
              <a:rPr lang="en-US" dirty="0"/>
              <a:t> </a:t>
            </a:r>
            <a:r>
              <a:rPr lang="en-US" dirty="0" err="1"/>
              <a:t>diferenta</a:t>
            </a:r>
            <a:r>
              <a:rPr lang="en-US" dirty="0"/>
              <a:t> </a:t>
            </a:r>
            <a:r>
              <a:rPr lang="en-US" dirty="0" err="1"/>
              <a:t>dintre</a:t>
            </a:r>
            <a:r>
              <a:rPr lang="en-US" dirty="0"/>
              <a:t> un </a:t>
            </a:r>
            <a:r>
              <a:rPr lang="en-US" dirty="0" err="1"/>
              <a:t>programator</a:t>
            </a:r>
            <a:r>
              <a:rPr lang="en-US" dirty="0"/>
              <a:t> </a:t>
            </a:r>
            <a:r>
              <a:rPr lang="en-US" dirty="0" err="1"/>
              <a:t>amator</a:t>
            </a:r>
            <a:r>
              <a:rPr lang="en-US" dirty="0"/>
              <a:t> </a:t>
            </a:r>
            <a:r>
              <a:rPr lang="en-US" dirty="0" err="1"/>
              <a:t>si</a:t>
            </a:r>
            <a:r>
              <a:rPr lang="en-US" dirty="0"/>
              <a:t> </a:t>
            </a:r>
            <a:r>
              <a:rPr lang="en-US" dirty="0" err="1"/>
              <a:t>unul</a:t>
            </a:r>
            <a:r>
              <a:rPr lang="en-US" dirty="0"/>
              <a:t> </a:t>
            </a:r>
            <a:r>
              <a:rPr lang="en-US" dirty="0" err="1"/>
              <a:t>profesionist</a:t>
            </a:r>
            <a:r>
              <a:rPr lang="en-US" dirty="0"/>
              <a:t>?</a:t>
            </a:r>
          </a:p>
          <a:p>
            <a:br>
              <a:rPr lang="en-US" sz="1600" dirty="0"/>
            </a:br>
            <a:r>
              <a:rPr lang="en-US" dirty="0" err="1"/>
              <a:t>Raspuns</a:t>
            </a:r>
            <a:r>
              <a:rPr lang="en-US" dirty="0"/>
              <a:t>: </a:t>
            </a:r>
            <a:r>
              <a:rPr lang="en-US" dirty="0" err="1"/>
              <a:t>Cel</a:t>
            </a:r>
            <a:r>
              <a:rPr lang="en-US" dirty="0"/>
              <a:t> </a:t>
            </a:r>
            <a:r>
              <a:rPr lang="en-US" dirty="0" err="1"/>
              <a:t>amator</a:t>
            </a:r>
            <a:r>
              <a:rPr lang="en-US" dirty="0"/>
              <a:t> </a:t>
            </a:r>
            <a:r>
              <a:rPr lang="en-US" dirty="0" err="1"/>
              <a:t>crede</a:t>
            </a:r>
            <a:r>
              <a:rPr lang="en-US" dirty="0"/>
              <a:t> ca un kilobyte are 1000 de bytes, </a:t>
            </a:r>
            <a:r>
              <a:rPr lang="en-US" dirty="0" err="1"/>
              <a:t>iar</a:t>
            </a:r>
            <a:r>
              <a:rPr lang="en-US" dirty="0"/>
              <a:t> </a:t>
            </a:r>
            <a:r>
              <a:rPr lang="en-US" dirty="0" err="1"/>
              <a:t>cel</a:t>
            </a:r>
            <a:r>
              <a:rPr lang="en-US" dirty="0"/>
              <a:t> </a:t>
            </a:r>
            <a:r>
              <a:rPr lang="en-US" dirty="0" err="1"/>
              <a:t>profesionist</a:t>
            </a:r>
            <a:r>
              <a:rPr lang="en-US" dirty="0"/>
              <a:t> </a:t>
            </a:r>
            <a:r>
              <a:rPr lang="en-US" dirty="0" err="1"/>
              <a:t>crede</a:t>
            </a:r>
            <a:r>
              <a:rPr lang="en-US" dirty="0"/>
              <a:t> ca un </a:t>
            </a:r>
            <a:r>
              <a:rPr lang="en-US" dirty="0" err="1"/>
              <a:t>kilometru</a:t>
            </a:r>
            <a:r>
              <a:rPr lang="en-US" dirty="0"/>
              <a:t> are 1024 de </a:t>
            </a:r>
            <a:r>
              <a:rPr lang="en-US" dirty="0" err="1"/>
              <a:t>metri</a:t>
            </a:r>
            <a:r>
              <a:rPr lang="en-US" dirty="0"/>
              <a:t>.</a:t>
            </a:r>
            <a:endParaRPr lang="en-US" sz="1600" dirty="0"/>
          </a:p>
        </p:txBody>
      </p:sp>
    </p:spTree>
    <p:extLst>
      <p:ext uri="{BB962C8B-B14F-4D97-AF65-F5344CB8AC3E}">
        <p14:creationId xmlns:p14="http://schemas.microsoft.com/office/powerpoint/2010/main" val="1365560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189</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Calibri</vt:lpstr>
      <vt:lpstr>Calibri Light</vt:lpstr>
      <vt:lpstr>Office Theme</vt:lpstr>
      <vt:lpstr>HTML &amp; CSS</vt:lpstr>
      <vt:lpstr>HTML:</vt:lpstr>
      <vt:lpstr>Using the browser to inspect the document HTML.</vt:lpstr>
      <vt:lpstr>CSS: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JS </dc:title>
  <dc:creator>VladDanaila</dc:creator>
  <cp:lastModifiedBy>VladDanaila</cp:lastModifiedBy>
  <cp:revision>103</cp:revision>
  <dcterms:created xsi:type="dcterms:W3CDTF">2018-02-14T15:39:24Z</dcterms:created>
  <dcterms:modified xsi:type="dcterms:W3CDTF">2018-03-30T09:41:23Z</dcterms:modified>
</cp:coreProperties>
</file>