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9" r:id="rId2"/>
    <p:sldId id="417" r:id="rId3"/>
    <p:sldId id="460" r:id="rId4"/>
    <p:sldId id="461" r:id="rId5"/>
    <p:sldId id="4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91"/>
    <a:srgbClr val="0070C0"/>
    <a:srgbClr val="D9E5E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3"/>
    <p:restoredTop sz="68587"/>
  </p:normalViewPr>
  <p:slideViewPr>
    <p:cSldViewPr snapToGrid="0" snapToObjects="1">
      <p:cViewPr varScale="1">
        <p:scale>
          <a:sx n="105" d="100"/>
          <a:sy n="105" d="100"/>
        </p:scale>
        <p:origin x="944" y="176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30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25AD0-FC97-BE47-BE76-5A6BE85FE2EA}" type="datetimeFigureOut">
              <a:rPr lang="de-DE" smtClean="0"/>
              <a:t>05.05.23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7239D-1717-694E-8861-F31B3AA5B3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1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Adverserial</a:t>
            </a:r>
            <a:r>
              <a:rPr lang="de-DE" dirty="0"/>
              <a:t> Games = Spiele mit Gegner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7239D-1717-694E-8861-F31B3AA5B32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01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7239D-1717-694E-8861-F31B3AA5B32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21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7239D-1717-694E-8861-F31B3AA5B32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7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7239D-1717-694E-8861-F31B3AA5B32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2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7CCDEA-C236-2242-A07E-02D623E6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Prof. Dr. Oliver Bittel, HTWG Konstanz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E9F788-B909-4349-8304-287E0082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Programmiertechnik 2 - Page Rank Verfahren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76C1C3-E86E-9B40-9F90-DCD260E0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2" algn="r"/>
            <a:fld id="{77513C8B-4B0E-5D4F-913C-B797D066CDF2}" type="slidenum">
              <a:rPr lang="de-DE" smtClean="0"/>
              <a:pPr lvl="2" algn="r"/>
              <a:t>‹Nr.›</a:t>
            </a:fld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6FA0D85-A46B-A342-9949-80190CD9728B}"/>
              </a:ext>
            </a:extLst>
          </p:cNvPr>
          <p:cNvSpPr txBox="1">
            <a:spLocks/>
          </p:cNvSpPr>
          <p:nvPr userDrawn="1"/>
        </p:nvSpPr>
        <p:spPr>
          <a:xfrm>
            <a:off x="0" y="-9307"/>
            <a:ext cx="12192000" cy="648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aseline="0" dirty="0">
                <a:latin typeface="Arial" panose="020B0604020202020204" pitchFamily="34" charset="0"/>
              </a:rPr>
              <a:t>Inhalt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5FEB1B6-89A0-9240-AB5A-BBCC52945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4253" y="1024128"/>
            <a:ext cx="8753475" cy="52181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Abschnitt 1
2
3
4
5</a:t>
            </a:r>
          </a:p>
        </p:txBody>
      </p:sp>
    </p:spTree>
    <p:extLst>
      <p:ext uri="{BB962C8B-B14F-4D97-AF65-F5344CB8AC3E}">
        <p14:creationId xmlns:p14="http://schemas.microsoft.com/office/powerpoint/2010/main" val="73276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7CCDEA-C236-2242-A07E-02D623E6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18270"/>
            <a:ext cx="2987040" cy="432000"/>
          </a:xfrm>
        </p:spPr>
        <p:txBody>
          <a:bodyPr/>
          <a:lstStyle/>
          <a:p>
            <a:r>
              <a:rPr lang="de-DE"/>
              <a:t>Prof. Dr. Oliver Bittel, HTWG Konstanz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E9F788-B909-4349-8304-287E0082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Programmiertechnik 2 - Page Rank Verfahren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76C1C3-E86E-9B40-9F90-DCD260E0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2" algn="r"/>
            <a:fld id="{77513C8B-4B0E-5D4F-913C-B797D066CDF2}" type="slidenum">
              <a:rPr lang="de-DE" smtClean="0"/>
              <a:pPr lvl="2" algn="r"/>
              <a:t>‹Nr.›</a:t>
            </a:fld>
            <a:endParaRPr lang="de-DE" dirty="0"/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6969AE43-D937-734C-ABBA-6CC87BF911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4253" y="1061022"/>
            <a:ext cx="8753475" cy="35480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8C868DB-0062-6E4E-BF2B-FC1D2EFDD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"/>
            <a:ext cx="12192000" cy="648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192600"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86827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7CCDEA-C236-2242-A07E-02D623E6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18270"/>
            <a:ext cx="2987040" cy="432000"/>
          </a:xfrm>
        </p:spPr>
        <p:txBody>
          <a:bodyPr/>
          <a:lstStyle/>
          <a:p>
            <a:r>
              <a:rPr lang="de-DE"/>
              <a:t>Prof. Dr. Oliver Bittel, HTWG Konstanz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E9F788-B909-4349-8304-287E0082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Programmiertechnik 2 - Page Rank Verfahren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76C1C3-E86E-9B40-9F90-DCD260E0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2" algn="r"/>
            <a:fld id="{77513C8B-4B0E-5D4F-913C-B797D066CDF2}" type="slidenum">
              <a:rPr lang="de-DE" smtClean="0"/>
              <a:pPr lvl="2" algn="r"/>
              <a:t>‹Nr.›</a:t>
            </a:fld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8C868DB-0062-6E4E-BF2B-FC1D2EFDD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"/>
            <a:ext cx="12192000" cy="648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192600"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62773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Überschrift und Tex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7CCDEA-C236-2242-A07E-02D623E6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18270"/>
            <a:ext cx="2987040" cy="432000"/>
          </a:xfrm>
        </p:spPr>
        <p:txBody>
          <a:bodyPr/>
          <a:lstStyle/>
          <a:p>
            <a:r>
              <a:rPr lang="de-DE"/>
              <a:t>Prof. Dr. Oliver Bittel, HTWG Konstanz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E9F788-B909-4349-8304-287E0082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Programmiertechnik 2 - Page Rank Verfahren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76C1C3-E86E-9B40-9F90-DCD260E0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2" algn="r"/>
            <a:fld id="{77513C8B-4B0E-5D4F-913C-B797D066CDF2}" type="slidenum">
              <a:rPr lang="de-DE" smtClean="0"/>
              <a:pPr lvl="2" algn="r"/>
              <a:t>‹Nr.›</a:t>
            </a:fld>
            <a:endParaRPr lang="de-DE" dirty="0"/>
          </a:p>
        </p:txBody>
      </p:sp>
      <p:sp>
        <p:nvSpPr>
          <p:cNvPr id="7" name="Textplatzhalter 14">
            <a:extLst>
              <a:ext uri="{FF2B5EF4-FFF2-40B4-BE49-F238E27FC236}">
                <a16:creationId xmlns:a16="http://schemas.microsoft.com/office/drawing/2014/main" id="{6969AE43-D937-734C-ABBA-6CC87BF911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3520" y="1759422"/>
            <a:ext cx="8753475" cy="35480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>
                <a:latin typeface="Arial" panose="020B0604020202020204" pitchFamily="34" charset="0"/>
              </a:defRPr>
            </a:lvl1pPr>
          </a:lstStyle>
          <a:p>
            <a:r>
              <a:rPr lang="de-DE" dirty="0"/>
              <a:t>Mastertextformat bearbeiten
Zweite Ebene
Dritte Ebene
Vierte Ebene
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8C868DB-0062-6E4E-BF2B-FC1D2EFDD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"/>
            <a:ext cx="12192000" cy="648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marL="192600" algn="ctr">
              <a:defRPr sz="3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F56646F-866A-7449-9574-386B07A0F0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93838" y="1195388"/>
            <a:ext cx="8753475" cy="5635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009B91"/>
                </a:solidFill>
                <a:latin typeface="Arial Black" panose="020B0604020202020204" pitchFamily="34" charset="0"/>
              </a:defRPr>
            </a:lvl1pPr>
          </a:lstStyle>
          <a:p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9967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91440" y="-76749"/>
            <a:ext cx="12435840" cy="71120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9305165" y="4995632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8441166" y="5772050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77" name="Ellipse 176"/>
          <p:cNvSpPr/>
          <p:nvPr userDrawn="1"/>
        </p:nvSpPr>
        <p:spPr>
          <a:xfrm>
            <a:off x="5065651" y="755892"/>
            <a:ext cx="422400" cy="4228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79" name="Ellipse 178"/>
          <p:cNvSpPr/>
          <p:nvPr userDrawn="1"/>
        </p:nvSpPr>
        <p:spPr>
          <a:xfrm flipH="1">
            <a:off x="9701128" y="3757070"/>
            <a:ext cx="1003200" cy="100397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82" name="Ellipse 181"/>
          <p:cNvSpPr/>
          <p:nvPr userDrawn="1"/>
        </p:nvSpPr>
        <p:spPr>
          <a:xfrm>
            <a:off x="8262200" y="4771732"/>
            <a:ext cx="595200" cy="59537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39597" y="2775666"/>
            <a:ext cx="7513139" cy="60196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40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4443633" y="177710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5264937" y="177710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6087324" y="1773930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6908461" y="177588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1161595" y="505944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979724" y="505944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801027" y="505944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3628680" y="505944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4446808" y="505944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5268112" y="505944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6090499" y="505944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6090499" y="505944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6908559" y="505944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1158420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979724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801027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625505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4446808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5268112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6090499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6090499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6908559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727119" y="5062620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9366119" y="1773930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9369293" y="4234098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9369293" y="505944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726687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8547991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9369293" y="587708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2801027" y="954932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797852" y="177710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3625505" y="177710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3625505" y="958106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4446808" y="954932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6908559" y="954932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5268112" y="954932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087255" y="954932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10189472" y="1774990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11007048" y="1777482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11011964" y="4235986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10189472" y="5057330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11010775" y="5057330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10189472" y="5881316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11010775" y="5881316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796832" y="177710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2800007" y="954932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8544813" y="957953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8547988" y="1773776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725662" y="954780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7728837" y="1776951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1157436" y="955990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1975565" y="959165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77" name="Grafik 7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014" y="549877"/>
            <a:ext cx="2920628" cy="1668931"/>
          </a:xfrm>
          <a:prstGeom prst="rect">
            <a:avLst/>
          </a:prstGeom>
        </p:spPr>
      </p:pic>
      <p:pic>
        <p:nvPicPr>
          <p:cNvPr id="80" name="Grafik 7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3" y="545816"/>
            <a:ext cx="1656267" cy="16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8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332B675-AE81-1541-9007-101270943272}"/>
              </a:ext>
            </a:extLst>
          </p:cNvPr>
          <p:cNvSpPr txBox="1"/>
          <p:nvPr userDrawn="1"/>
        </p:nvSpPr>
        <p:spPr>
          <a:xfrm>
            <a:off x="0" y="6423764"/>
            <a:ext cx="12192000" cy="432000"/>
          </a:xfrm>
          <a:prstGeom prst="rect">
            <a:avLst/>
          </a:prstGeom>
          <a:solidFill>
            <a:srgbClr val="009B91"/>
          </a:solidFill>
          <a:effectLst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6FB42C0-DDC4-F146-B7F3-51FAEF54585D}"/>
              </a:ext>
            </a:extLst>
          </p:cNvPr>
          <p:cNvSpPr txBox="1"/>
          <p:nvPr userDrawn="1"/>
        </p:nvSpPr>
        <p:spPr>
          <a:xfrm>
            <a:off x="0" y="-9307"/>
            <a:ext cx="12192000" cy="648000"/>
          </a:xfrm>
          <a:prstGeom prst="rect">
            <a:avLst/>
          </a:prstGeom>
          <a:solidFill>
            <a:srgbClr val="009B91"/>
          </a:solidFill>
          <a:effectLst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501F65C5-E880-7948-AE29-525A2FD62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18270"/>
            <a:ext cx="2974848" cy="432000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Prof. Dr. Oliver Bittel, HTWG Konstanz</a:t>
            </a:r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68FD1B92-E6D8-744C-9417-3E87C38F8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45408" y="6418270"/>
            <a:ext cx="5388864" cy="4320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de-DE"/>
              <a:t>Programmiertechnik 2 - Page Rank Verfahren</a:t>
            </a:r>
            <a:endParaRPr lang="de-DE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E91ACF4-FA57-A443-B40D-8CB5D48FE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0736" y="6425184"/>
            <a:ext cx="1731264" cy="4320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3pPr>
              <a:defRPr sz="140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</a:lstStyle>
          <a:p>
            <a:pPr lvl="2" algn="r"/>
            <a:fld id="{77513C8B-4B0E-5D4F-913C-B797D066CDF2}" type="slidenum">
              <a:rPr lang="de-DE" smtClean="0"/>
              <a:pPr lvl="2" algn="r"/>
              <a:t>‹Nr.›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27E349-DA5E-B845-868C-32AB4759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00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
Zweite Ebene
Dritte Ebene
Vierte Ebene
Fünfte Ebene</a:t>
            </a:r>
          </a:p>
          <a:p>
            <a:pPr lvl="0"/>
            <a:r>
              <a:rPr lang="de-DE" dirty="0" err="1"/>
              <a:t>dsafsdFSDF</a:t>
            </a:r>
            <a:endParaRPr lang="de-DE" dirty="0"/>
          </a:p>
          <a:p>
            <a:pPr lvl="0"/>
            <a:r>
              <a:rPr lang="de-DE" dirty="0"/>
              <a:t>DFGDFGADF</a:t>
            </a:r>
          </a:p>
          <a:p>
            <a:pPr lvl="0"/>
            <a:r>
              <a:rPr lang="de-DE" dirty="0" err="1"/>
              <a:t>Xddsvdxvadfxvadfvdf</a:t>
            </a:r>
            <a:endParaRPr lang="de-DE" dirty="0"/>
          </a:p>
          <a:p>
            <a:pPr lvl="0"/>
            <a:r>
              <a:rPr lang="de-DE" dirty="0" err="1"/>
              <a:t>adfgvdafadfgvadfgvdafbgadf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3DF327-4527-8A45-9B14-6053BC91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2979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rgbClr val="009B91"/>
        </a:buClr>
        <a:buFont typeface="Wingdings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Clr>
          <a:srgbClr val="009B91"/>
        </a:buClr>
        <a:buFont typeface="Symbol" pitchFamily="2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C3D1BBA-EFE3-D043-B97A-3FC33B3A0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Workshop 1  Programmiertechnik 2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Page Rank Verfahren</a:t>
            </a:r>
          </a:p>
        </p:txBody>
      </p:sp>
    </p:spTree>
    <p:extLst>
      <p:ext uri="{BB962C8B-B14F-4D97-AF65-F5344CB8AC3E}">
        <p14:creationId xmlns:p14="http://schemas.microsoft.com/office/powerpoint/2010/main" val="189472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642A96-BE72-7A42-AE2D-4A4C9B97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Prof. Dr. Oliver Bittel, HTWG Konstanz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D7EEB7-8017-B34A-807D-157BA0F5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Programmiertechnik 2 - Page Rank Verfahren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CC4C5A-9B54-714A-89B0-AB764692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2" algn="r"/>
            <a:fld id="{77513C8B-4B0E-5D4F-913C-B797D066CDF2}" type="slidenum">
              <a:rPr lang="de-DE" smtClean="0"/>
              <a:pPr lvl="2" algn="r"/>
              <a:t>2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E8371D-CBA1-BB47-A6A9-A9E87AFAA0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Page Rank für Web-Seiten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D7823BA-1AE8-2B47-A406-52A6B981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94" y="819186"/>
            <a:ext cx="83534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68288" indent="-268288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srgbClr val="009B91"/>
                </a:solidFill>
              </a:rPr>
              <a:t>Web-Seiten mit ihren Links</a:t>
            </a:r>
          </a:p>
        </p:txBody>
      </p:sp>
      <p:sp>
        <p:nvSpPr>
          <p:cNvPr id="13" name="AutoShape 38">
            <a:extLst>
              <a:ext uri="{FF2B5EF4-FFF2-40B4-BE49-F238E27FC236}">
                <a16:creationId xmlns:a16="http://schemas.microsoft.com/office/drawing/2014/main" id="{05A9842C-9750-1548-BD44-6C36EC41CE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94358" y="1558299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A</a:t>
            </a:r>
          </a:p>
        </p:txBody>
      </p:sp>
      <p:sp>
        <p:nvSpPr>
          <p:cNvPr id="14" name="AutoShape 41">
            <a:extLst>
              <a:ext uri="{FF2B5EF4-FFF2-40B4-BE49-F238E27FC236}">
                <a16:creationId xmlns:a16="http://schemas.microsoft.com/office/drawing/2014/main" id="{1A89FE3F-176E-2343-A1F5-3B5B314AC70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94358" y="2818774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B</a:t>
            </a:r>
          </a:p>
        </p:txBody>
      </p:sp>
      <p:sp>
        <p:nvSpPr>
          <p:cNvPr id="15" name="Line 42">
            <a:extLst>
              <a:ext uri="{FF2B5EF4-FFF2-40B4-BE49-F238E27FC236}">
                <a16:creationId xmlns:a16="http://schemas.microsoft.com/office/drawing/2014/main" id="{8C3A45CF-394E-054C-854C-6095CD3FA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3745" y="217107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Line 43">
            <a:extLst>
              <a:ext uri="{FF2B5EF4-FFF2-40B4-BE49-F238E27FC236}">
                <a16:creationId xmlns:a16="http://schemas.microsoft.com/office/drawing/2014/main" id="{372D6994-1B96-1F4C-98BC-CD0AAB55D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1695" y="217107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44">
            <a:extLst>
              <a:ext uri="{FF2B5EF4-FFF2-40B4-BE49-F238E27FC236}">
                <a16:creationId xmlns:a16="http://schemas.microsoft.com/office/drawing/2014/main" id="{D8D1E2DC-BF8E-D945-8607-650E609A87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05658" y="1558299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C</a:t>
            </a:r>
          </a:p>
        </p:txBody>
      </p:sp>
      <p:sp>
        <p:nvSpPr>
          <p:cNvPr id="18" name="AutoShape 45">
            <a:extLst>
              <a:ext uri="{FF2B5EF4-FFF2-40B4-BE49-F238E27FC236}">
                <a16:creationId xmlns:a16="http://schemas.microsoft.com/office/drawing/2014/main" id="{FDBC0423-5630-1B42-9264-14C5E7C3BFA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05658" y="2818774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D</a:t>
            </a:r>
          </a:p>
        </p:txBody>
      </p:sp>
      <p:sp>
        <p:nvSpPr>
          <p:cNvPr id="19" name="Line 46">
            <a:extLst>
              <a:ext uri="{FF2B5EF4-FFF2-40B4-BE49-F238E27FC236}">
                <a16:creationId xmlns:a16="http://schemas.microsoft.com/office/drawing/2014/main" id="{39EA0AD4-4B59-5C41-B3A4-F245BA2E7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5045" y="217107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FA07FEB2-8B40-204C-A2E0-373D7B4A7E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2995" y="217107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Line 48">
            <a:extLst>
              <a:ext uri="{FF2B5EF4-FFF2-40B4-BE49-F238E27FC236}">
                <a16:creationId xmlns:a16="http://schemas.microsoft.com/office/drawing/2014/main" id="{6719AD52-D729-BC49-B999-0B4584F42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108" y="1883737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Rectangle 49">
            <a:extLst>
              <a:ext uri="{FF2B5EF4-FFF2-40B4-BE49-F238E27FC236}">
                <a16:creationId xmlns:a16="http://schemas.microsoft.com/office/drawing/2014/main" id="{9CBD9BB1-6ABB-0B43-9488-7A760D8A0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4" y="4041502"/>
            <a:ext cx="83534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68288" indent="-268288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srgbClr val="009B91"/>
                </a:solidFill>
              </a:rPr>
              <a:t>Problemstellung</a:t>
            </a:r>
          </a:p>
          <a:p>
            <a:pPr marL="268288" indent="-268288">
              <a:spcBef>
                <a:spcPct val="20000"/>
              </a:spcBef>
            </a:pPr>
            <a:r>
              <a:rPr lang="de-DE" sz="2000" dirty="0">
                <a:solidFill>
                  <a:srgbClr val="0000FF"/>
                </a:solidFill>
              </a:rPr>
              <a:t>	</a:t>
            </a:r>
            <a:r>
              <a:rPr lang="de-DE" sz="2000" dirty="0"/>
              <a:t>Stelle den Rank (Relevanz) von Internetseiten fest.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E26A5D-0FCA-8B4E-BB20-6CC336C04DE2}"/>
              </a:ext>
            </a:extLst>
          </p:cNvPr>
          <p:cNvSpPr txBox="1"/>
          <p:nvPr/>
        </p:nvSpPr>
        <p:spPr>
          <a:xfrm>
            <a:off x="5047488" y="2002253"/>
            <a:ext cx="60838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/>
              <a:t>Diese 4 Web-Seiten finden Sie unter </a:t>
            </a:r>
          </a:p>
          <a:p>
            <a:pPr>
              <a:spcAft>
                <a:spcPts val="1200"/>
              </a:spcAft>
              <a:tabLst>
                <a:tab pos="349250" algn="l"/>
              </a:tabLst>
            </a:pPr>
            <a:r>
              <a:rPr lang="de-DE" sz="1600" dirty="0"/>
              <a:t>	</a:t>
            </a:r>
            <a:r>
              <a:rPr lang="de-DE" sz="1600" dirty="0" err="1"/>
              <a:t>data</a:t>
            </a:r>
            <a:r>
              <a:rPr lang="de-DE" sz="1600" dirty="0"/>
              <a:t>/</a:t>
            </a:r>
            <a:r>
              <a:rPr lang="de-DE" sz="1600" dirty="0" err="1"/>
              <a:t>Website_Klein</a:t>
            </a:r>
            <a:endParaRPr lang="de-DE" sz="1600" dirty="0"/>
          </a:p>
          <a:p>
            <a:pPr>
              <a:spcAft>
                <a:spcPts val="1200"/>
              </a:spcAft>
            </a:pPr>
            <a:r>
              <a:rPr lang="de-DE" sz="1600" dirty="0"/>
              <a:t>Probieren Sie es aus!</a:t>
            </a:r>
          </a:p>
        </p:txBody>
      </p:sp>
      <p:sp>
        <p:nvSpPr>
          <p:cNvPr id="23" name="Rectangle 49">
            <a:extLst>
              <a:ext uri="{FF2B5EF4-FFF2-40B4-BE49-F238E27FC236}">
                <a16:creationId xmlns:a16="http://schemas.microsoft.com/office/drawing/2014/main" id="{B6A6BADC-EDD3-D047-BED8-599A0A1B7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3" y="5138515"/>
            <a:ext cx="10537793" cy="42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68288" indent="-268288">
              <a:spcBef>
                <a:spcPct val="20000"/>
              </a:spcBef>
              <a:buFont typeface="Wingdings" charset="2"/>
              <a:buChar char="§"/>
            </a:pPr>
            <a:r>
              <a:rPr lang="de-DE" sz="2000" dirty="0">
                <a:solidFill>
                  <a:srgbClr val="009B91"/>
                </a:solidFill>
              </a:rPr>
              <a:t>Idee</a:t>
            </a:r>
          </a:p>
          <a:p>
            <a:pPr marL="268288" indent="-268288">
              <a:spcBef>
                <a:spcPct val="20000"/>
              </a:spcBef>
            </a:pPr>
            <a:r>
              <a:rPr lang="de-DE" sz="2000" dirty="0">
                <a:solidFill>
                  <a:srgbClr val="0000FF"/>
                </a:solidFill>
              </a:rPr>
              <a:t>	</a:t>
            </a:r>
            <a:r>
              <a:rPr lang="de-DE" sz="2000" dirty="0"/>
              <a:t>Der Rank einer Web-Seite </a:t>
            </a:r>
            <a:r>
              <a:rPr lang="de-DE" sz="2000" dirty="0" err="1"/>
              <a:t>w</a:t>
            </a:r>
            <a:r>
              <a:rPr lang="de-DE" sz="2000" dirty="0"/>
              <a:t> ergibt sich aus den </a:t>
            </a:r>
            <a:br>
              <a:rPr lang="de-DE" sz="2000" dirty="0"/>
            </a:br>
            <a:r>
              <a:rPr lang="de-DE" sz="2000" dirty="0"/>
              <a:t>Ranks der Web-Seiten, die auf </a:t>
            </a:r>
            <a:r>
              <a:rPr lang="de-DE" sz="2000" dirty="0" err="1"/>
              <a:t>w</a:t>
            </a:r>
            <a:r>
              <a:rPr lang="de-DE" sz="2000" dirty="0"/>
              <a:t> verlinkt sind.</a:t>
            </a:r>
          </a:p>
        </p:txBody>
      </p:sp>
    </p:spTree>
    <p:extLst>
      <p:ext uri="{BB962C8B-B14F-4D97-AF65-F5344CB8AC3E}">
        <p14:creationId xmlns:p14="http://schemas.microsoft.com/office/powerpoint/2010/main" val="100654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642A96-BE72-7A42-AE2D-4A4C9B97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Prof. Dr. Oliver Bittel, HTWG Konstanz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D7EEB7-8017-B34A-807D-157BA0F5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Programmiertechnik 2 - Page Rank Verfahren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CC4C5A-9B54-714A-89B0-AB764692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2" algn="r"/>
            <a:fld id="{77513C8B-4B0E-5D4F-913C-B797D066CDF2}" type="slidenum">
              <a:rPr lang="de-DE" smtClean="0"/>
              <a:pPr lvl="2" algn="r"/>
              <a:t>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7E8371D-CBA1-BB47-A6A9-A9E87AFAA0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Page Rank Verfahren (Page und </a:t>
            </a:r>
            <a:r>
              <a:rPr lang="de-DE" dirty="0" err="1"/>
              <a:t>Prin</a:t>
            </a:r>
            <a:r>
              <a:rPr lang="de-DE" dirty="0"/>
              <a:t>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94DC77F-18E9-564E-8A3D-F088C10C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28" y="1154398"/>
            <a:ext cx="7669728" cy="161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arenR"/>
              <a:defRPr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Initialisiere für jede Web-Seite den Rank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) auf 1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  <a:defRPr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Berechne für jede Web-Seite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 den Rank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w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) nach folgender Formel:</a:t>
            </a:r>
          </a:p>
          <a:p>
            <a:pPr>
              <a:spcBef>
                <a:spcPct val="20000"/>
              </a:spcBef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Symbol" charset="2"/>
            </a:endParaRPr>
          </a:p>
          <a:p>
            <a:pPr>
              <a:spcBef>
                <a:spcPct val="20000"/>
              </a:spcBef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  <a:sym typeface="Symbol" charset="2"/>
            </a:endParaRP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DB50C14F-CCFF-1445-979E-0C99001FA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055" y="2173138"/>
            <a:ext cx="29162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 i="1" dirty="0">
                <a:latin typeface="Times New Roman" charset="0"/>
              </a:rPr>
              <a:t>l(v)</a:t>
            </a:r>
            <a:r>
              <a:rPr lang="de-DE" sz="1600" dirty="0"/>
              <a:t> = Anzahl der ausgehenden Links von v</a:t>
            </a:r>
          </a:p>
          <a:p>
            <a:pPr>
              <a:spcBef>
                <a:spcPct val="50000"/>
              </a:spcBef>
            </a:pPr>
            <a:r>
              <a:rPr lang="de-DE" sz="1600" i="1" dirty="0">
                <a:latin typeface="Times New Roman" charset="0"/>
                <a:sym typeface="Symbol" charset="2"/>
              </a:rPr>
              <a:t></a:t>
            </a:r>
            <a:r>
              <a:rPr lang="de-DE" sz="1600" dirty="0"/>
              <a:t> </a:t>
            </a:r>
            <a:r>
              <a:rPr lang="de-DE" sz="1600" dirty="0">
                <a:sym typeface="Symbol" charset="2"/>
              </a:rPr>
              <a:t> 0,1</a:t>
            </a:r>
            <a:r>
              <a:rPr lang="de-DE" sz="1600" dirty="0"/>
              <a:t> ist Dämpfungsfaktor.</a:t>
            </a:r>
            <a:br>
              <a:rPr lang="de-DE" sz="1600" dirty="0"/>
            </a:br>
            <a:r>
              <a:rPr lang="de-DE" sz="1600" dirty="0"/>
              <a:t>Üblicherweise </a:t>
            </a:r>
            <a:r>
              <a:rPr lang="de-DE" sz="1600" i="1" dirty="0">
                <a:latin typeface="Times New Roman" charset="0"/>
                <a:sym typeface="Symbol" charset="2"/>
              </a:rPr>
              <a:t> 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= 0.5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620EEAD7-73CD-6249-9789-46C8F958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28" y="5054117"/>
            <a:ext cx="83683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de-DE" dirty="0">
                <a:sym typeface="Symbol" charset="2"/>
              </a:rPr>
              <a:t>Wiederhole Schritt 2) solange, bis </a:t>
            </a:r>
            <a:r>
              <a:rPr lang="de-DE" dirty="0" err="1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charset="2"/>
              </a:rPr>
              <a:t>r</a:t>
            </a:r>
            <a:r>
              <a:rPr lang="de-DE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charset="2"/>
              </a:rPr>
              <a:t>(</a:t>
            </a:r>
            <a:r>
              <a:rPr lang="de-DE" dirty="0" err="1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charset="2"/>
              </a:rPr>
              <a:t>w</a:t>
            </a:r>
            <a:r>
              <a:rPr lang="de-DE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  <a:sym typeface="Symbol" charset="2"/>
              </a:rPr>
              <a:t>)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für alle </a:t>
            </a:r>
            <a:r>
              <a:rPr lang="de-DE" dirty="0">
                <a:sym typeface="Symbol" charset="2"/>
              </a:rPr>
              <a:t>Seiten hinreichend konvergiert.</a:t>
            </a:r>
          </a:p>
        </p:txBody>
      </p:sp>
      <p:sp>
        <p:nvSpPr>
          <p:cNvPr id="11" name="AutoShape 19">
            <a:extLst>
              <a:ext uri="{FF2B5EF4-FFF2-40B4-BE49-F238E27FC236}">
                <a16:creationId xmlns:a16="http://schemas.microsoft.com/office/drawing/2014/main" id="{778DACA0-8353-214A-B583-1D8823D7A97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731707" y="3388363"/>
            <a:ext cx="360363" cy="431800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600"/>
              <a:t>v</a:t>
            </a:r>
            <a:r>
              <a:rPr lang="de-DE" sz="1600" baseline="-25000"/>
              <a:t>1</a:t>
            </a:r>
            <a:endParaRPr lang="de-DE" sz="1600"/>
          </a:p>
        </p:txBody>
      </p:sp>
      <p:sp>
        <p:nvSpPr>
          <p:cNvPr id="12" name="AutoShape 20">
            <a:extLst>
              <a:ext uri="{FF2B5EF4-FFF2-40B4-BE49-F238E27FC236}">
                <a16:creationId xmlns:a16="http://schemas.microsoft.com/office/drawing/2014/main" id="{1E29981E-73BC-8148-98DE-6394C24F8FE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63620" y="3567750"/>
            <a:ext cx="361950" cy="431800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600"/>
              <a:t>w</a:t>
            </a: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4CFFA756-E840-B44C-BB1A-429FF72E3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070" y="3604263"/>
            <a:ext cx="969962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AutoShape 22">
            <a:extLst>
              <a:ext uri="{FF2B5EF4-FFF2-40B4-BE49-F238E27FC236}">
                <a16:creationId xmlns:a16="http://schemas.microsoft.com/office/drawing/2014/main" id="{65EE0151-FBAF-4E43-B47A-3A49ED2625E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731707" y="4144013"/>
            <a:ext cx="360363" cy="431800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600"/>
              <a:t>v</a:t>
            </a:r>
            <a:r>
              <a:rPr lang="de-DE" sz="1600" baseline="-25000"/>
              <a:t>n</a:t>
            </a:r>
            <a:endParaRPr lang="de-DE" sz="1600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8B0A7911-0CE5-5641-B49D-A7FBD54D9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2070" y="3820163"/>
            <a:ext cx="9699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FF19CFFD-4AB1-D94B-A946-C9E906A5E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95" y="3770950"/>
            <a:ext cx="539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28369E1-174C-AC45-80D4-3845DDE0D2BD}"/>
                  </a:ext>
                </a:extLst>
              </p:cNvPr>
              <p:cNvSpPr txBox="1"/>
              <p:nvPr/>
            </p:nvSpPr>
            <p:spPr>
              <a:xfrm>
                <a:off x="1609277" y="2215404"/>
                <a:ext cx="4198374" cy="8667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b="0" i="1" smtClean="0">
                          <a:latin typeface="Cambria Math" charset="0"/>
                          <a:cs typeface="Arial"/>
                        </a:rPr>
                        <m:t>𝑟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charset="0"/>
                              <a:cs typeface="Arial"/>
                            </a:rPr>
                            <m:t>𝑤</m:t>
                          </m:r>
                        </m:e>
                      </m:d>
                      <m:r>
                        <a:rPr lang="de-DE" sz="1800" b="0" i="1" smtClean="0">
                          <a:latin typeface="Cambria Math" charset="0"/>
                          <a:cs typeface="Arial"/>
                        </a:rPr>
                        <m:t>=</m:t>
                      </m:r>
                      <m:d>
                        <m:d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de-DE" sz="1800" b="0" i="1" smtClean="0">
                              <a:latin typeface="Cambria Math" charset="0"/>
                              <a:cs typeface="Arial"/>
                            </a:rPr>
                            <m:t>1−</m:t>
                          </m:r>
                          <m:r>
                            <a:rPr lang="de-DE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</m:d>
                      <m:r>
                        <a:rPr lang="de-DE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de-DE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de-DE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𝑆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𝑒𝑖𝑡𝑒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𝑣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𝑚𝑖𝑡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𝐿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𝑖𝑛𝑘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𝑎𝑢𝑓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𝑤</m:t>
                              </m:r>
                            </m:e>
                          </m:eqArr>
                        </m:sub>
                        <m:sup/>
                        <m:e>
                          <m:f>
                            <m:fPr>
                              <m:ctrlPr>
                                <a:rPr lang="mr-IN" sz="1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𝑟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(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𝑣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𝑙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(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𝑣</m:t>
                              </m:r>
                              <m:r>
                                <a:rPr lang="de-DE" sz="1800" b="0" i="1" smtClean="0">
                                  <a:latin typeface="Cambria Math" charset="0"/>
                                  <a:cs typeface="Arial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de-DE"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28369E1-174C-AC45-80D4-3845DDE0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77" y="2215404"/>
                <a:ext cx="4198374" cy="866712"/>
              </a:xfrm>
              <a:prstGeom prst="rect">
                <a:avLst/>
              </a:prstGeom>
              <a:blipFill>
                <a:blip r:embed="rId3"/>
                <a:stretch>
                  <a:fillRect t="-110000" b="-1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57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8AA6AD-C4DF-CC46-9AFF-5B9B3C98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Prof. Dr. Oliver Bittel, HTWG Konstanz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43C569-F027-4841-84BA-89BEBE08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Programmiertechnik 2 - Page Rank Verfahren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88799B-F19E-6946-9EFC-26B1F493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2" algn="r"/>
            <a:fld id="{77513C8B-4B0E-5D4F-913C-B797D066CDF2}" type="slidenum">
              <a:rPr lang="de-DE" smtClean="0"/>
              <a:pPr lvl="2" algn="r"/>
              <a:t>4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A961C3B-1123-DE4C-961D-489B91B2AC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53BDE2F-4934-084F-9174-31C9AAAF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47" y="3675535"/>
            <a:ext cx="10416921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Aft>
                <a:spcPts val="1200"/>
              </a:spcAft>
              <a:buClr>
                <a:srgbClr val="009B91"/>
              </a:buClr>
              <a:buFont typeface="Wingdings" pitchFamily="2" charset="2"/>
              <a:buChar char="§"/>
              <a:defRPr/>
            </a:pPr>
            <a:r>
              <a:rPr lang="de-DE" sz="1600" dirty="0"/>
              <a:t>In jedem Iterationsschritt werden die Ranks nach </a:t>
            </a:r>
            <a:br>
              <a:rPr lang="de-DE" sz="1600" dirty="0"/>
            </a:br>
            <a:r>
              <a:rPr lang="de-DE" sz="1600" dirty="0"/>
              <a:t>folgenden Formeln angepasst (</a:t>
            </a:r>
            <a:r>
              <a:rPr lang="de-DE" sz="1600" i="1" dirty="0">
                <a:latin typeface="Times New Roman" charset="0"/>
                <a:sym typeface="Symbol" charset="2"/>
              </a:rPr>
              <a:t></a:t>
            </a:r>
            <a:r>
              <a:rPr lang="de-DE" sz="1600" dirty="0"/>
              <a:t> = 0.5):</a:t>
            </a:r>
          </a:p>
          <a:p>
            <a:pPr>
              <a:spcAft>
                <a:spcPts val="600"/>
              </a:spcAft>
              <a:tabLst>
                <a:tab pos="700088" algn="l"/>
              </a:tabLst>
              <a:defRPr/>
            </a:pPr>
            <a:r>
              <a:rPr lang="de-DE" sz="1600" dirty="0"/>
              <a:t>		</a:t>
            </a:r>
            <a:r>
              <a:rPr lang="de-DE" sz="1600" dirty="0" err="1"/>
              <a:t>r</a:t>
            </a:r>
            <a:r>
              <a:rPr lang="de-DE" sz="1600" dirty="0"/>
              <a:t>(A) = 0.5 + 0.5*</a:t>
            </a:r>
            <a:r>
              <a:rPr lang="de-DE" sz="1600" dirty="0" err="1"/>
              <a:t>r</a:t>
            </a:r>
            <a:r>
              <a:rPr lang="de-DE" sz="1600" dirty="0"/>
              <a:t>(B)</a:t>
            </a:r>
          </a:p>
          <a:p>
            <a:pPr>
              <a:spcAft>
                <a:spcPts val="600"/>
              </a:spcAft>
              <a:tabLst>
                <a:tab pos="882650" algn="l"/>
              </a:tabLst>
              <a:defRPr/>
            </a:pPr>
            <a:r>
              <a:rPr lang="de-DE" sz="1600" dirty="0"/>
              <a:t>		</a:t>
            </a:r>
            <a:r>
              <a:rPr lang="de-DE" sz="1600" dirty="0" err="1"/>
              <a:t>r</a:t>
            </a:r>
            <a:r>
              <a:rPr lang="de-DE" sz="1600" dirty="0"/>
              <a:t>(B) = 0.5 + 0.5*</a:t>
            </a:r>
            <a:r>
              <a:rPr lang="de-DE" sz="1600" dirty="0" err="1"/>
              <a:t>r</a:t>
            </a:r>
            <a:r>
              <a:rPr lang="de-DE" sz="1600" dirty="0"/>
              <a:t>(A)/2</a:t>
            </a:r>
          </a:p>
          <a:p>
            <a:pPr>
              <a:spcAft>
                <a:spcPts val="600"/>
              </a:spcAft>
              <a:tabLst>
                <a:tab pos="882650" algn="l"/>
              </a:tabLst>
              <a:defRPr/>
            </a:pPr>
            <a:r>
              <a:rPr lang="de-DE" sz="1600" dirty="0"/>
              <a:t>		</a:t>
            </a:r>
            <a:r>
              <a:rPr lang="de-DE" sz="1600" dirty="0" err="1"/>
              <a:t>r</a:t>
            </a:r>
            <a:r>
              <a:rPr lang="de-DE" sz="1600" dirty="0"/>
              <a:t>(C) = 0.5 + 0.5*(</a:t>
            </a:r>
            <a:r>
              <a:rPr lang="de-DE" sz="1600" dirty="0" err="1"/>
              <a:t>r</a:t>
            </a:r>
            <a:r>
              <a:rPr lang="de-DE" sz="1600" dirty="0"/>
              <a:t>(A)/2 + </a:t>
            </a:r>
            <a:r>
              <a:rPr lang="de-DE" sz="1600" dirty="0" err="1"/>
              <a:t>r</a:t>
            </a:r>
            <a:r>
              <a:rPr lang="de-DE" sz="1600" dirty="0"/>
              <a:t>(D))</a:t>
            </a:r>
          </a:p>
          <a:p>
            <a:pPr>
              <a:spcAft>
                <a:spcPts val="1200"/>
              </a:spcAft>
              <a:tabLst>
                <a:tab pos="882650" algn="l"/>
              </a:tabLst>
              <a:defRPr/>
            </a:pPr>
            <a:r>
              <a:rPr lang="de-DE" sz="1600" dirty="0"/>
              <a:t>		</a:t>
            </a:r>
            <a:r>
              <a:rPr lang="de-DE" sz="1600" dirty="0" err="1"/>
              <a:t>r</a:t>
            </a:r>
            <a:r>
              <a:rPr lang="de-DE" sz="1600" dirty="0"/>
              <a:t>(D) = 0.5 + 0.5*</a:t>
            </a:r>
            <a:r>
              <a:rPr lang="de-DE" sz="1600" dirty="0" err="1"/>
              <a:t>r</a:t>
            </a:r>
            <a:r>
              <a:rPr lang="de-DE" sz="1600" dirty="0"/>
              <a:t>(C)</a:t>
            </a:r>
          </a:p>
          <a:p>
            <a:pPr marL="268288" indent="-268288">
              <a:buClr>
                <a:srgbClr val="009B91"/>
              </a:buClr>
              <a:buFont typeface="Wingdings" charset="2"/>
              <a:buChar char="§"/>
              <a:defRPr/>
            </a:pPr>
            <a:r>
              <a:rPr lang="de-DE" sz="1600" dirty="0"/>
              <a:t>Nach 4 Iterationen ergeben sich bereits stabile Werte.</a:t>
            </a:r>
          </a:p>
        </p:txBody>
      </p:sp>
      <p:graphicFrame>
        <p:nvGraphicFramePr>
          <p:cNvPr id="18" name="Group 97">
            <a:extLst>
              <a:ext uri="{FF2B5EF4-FFF2-40B4-BE49-F238E27FC236}">
                <a16:creationId xmlns:a16="http://schemas.microsoft.com/office/drawing/2014/main" id="{C63B507C-8085-7F47-82FC-1A9FFA3C8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1737"/>
              </p:ext>
            </p:extLst>
          </p:nvPr>
        </p:nvGraphicFramePr>
        <p:xfrm>
          <a:off x="1028134" y="1127631"/>
          <a:ext cx="5761038" cy="2210880"/>
        </p:xfrm>
        <a:graphic>
          <a:graphicData uri="http://schemas.openxmlformats.org/drawingml/2006/table">
            <a:tbl>
              <a:tblPr/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Iterationen</a:t>
                      </a: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r(A)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r(B)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r(C)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r(D)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0.75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1.25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0.875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0.75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1.25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1.125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0.875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0.7188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1.2812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1.125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0.8594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0.7188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1.2812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1.1406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36000" marR="36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0.8594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0.7148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1.2852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1.1406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C3F547F5-DC2F-9F41-8956-74EDD5BF927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603085" y="1611191"/>
            <a:ext cx="475488" cy="1990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AF38EE6-A288-EF42-8B54-8070E93C316F}"/>
              </a:ext>
            </a:extLst>
          </p:cNvPr>
          <p:cNvSpPr txBox="1"/>
          <p:nvPr/>
        </p:nvSpPr>
        <p:spPr>
          <a:xfrm>
            <a:off x="7078573" y="1441914"/>
            <a:ext cx="234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Initialisierung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7101608-B36B-B041-92ED-067901EF70B7}"/>
              </a:ext>
            </a:extLst>
          </p:cNvPr>
          <p:cNvSpPr txBox="1"/>
          <p:nvPr/>
        </p:nvSpPr>
        <p:spPr>
          <a:xfrm>
            <a:off x="7090765" y="2384391"/>
            <a:ext cx="234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Iterationsschritte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824B0119-21D6-AB49-8742-E87A7BCCCB58}"/>
              </a:ext>
            </a:extLst>
          </p:cNvPr>
          <p:cNvSpPr/>
          <p:nvPr/>
        </p:nvSpPr>
        <p:spPr>
          <a:xfrm>
            <a:off x="6825748" y="1780468"/>
            <a:ext cx="265017" cy="155804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AutoShape 38">
            <a:extLst>
              <a:ext uri="{FF2B5EF4-FFF2-40B4-BE49-F238E27FC236}">
                <a16:creationId xmlns:a16="http://schemas.microsoft.com/office/drawing/2014/main" id="{1729E1DB-C5DC-6E4D-BB42-BA8255C9606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22972" y="3898739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A</a:t>
            </a:r>
          </a:p>
        </p:txBody>
      </p:sp>
      <p:sp>
        <p:nvSpPr>
          <p:cNvPr id="29" name="AutoShape 41">
            <a:extLst>
              <a:ext uri="{FF2B5EF4-FFF2-40B4-BE49-F238E27FC236}">
                <a16:creationId xmlns:a16="http://schemas.microsoft.com/office/drawing/2014/main" id="{45363017-6196-F54D-B571-EF961123E44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22972" y="5159214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B</a:t>
            </a:r>
          </a:p>
        </p:txBody>
      </p:sp>
      <p:sp>
        <p:nvSpPr>
          <p:cNvPr id="30" name="Line 42">
            <a:extLst>
              <a:ext uri="{FF2B5EF4-FFF2-40B4-BE49-F238E27FC236}">
                <a16:creationId xmlns:a16="http://schemas.microsoft.com/office/drawing/2014/main" id="{D2C98FD3-2AAD-C94E-A4D4-1D10CE56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359" y="451151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" name="Line 43">
            <a:extLst>
              <a:ext uri="{FF2B5EF4-FFF2-40B4-BE49-F238E27FC236}">
                <a16:creationId xmlns:a16="http://schemas.microsoft.com/office/drawing/2014/main" id="{F3588FD7-48CE-AE45-AC06-6686909FBD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0309" y="451151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2" name="AutoShape 44">
            <a:extLst>
              <a:ext uri="{FF2B5EF4-FFF2-40B4-BE49-F238E27FC236}">
                <a16:creationId xmlns:a16="http://schemas.microsoft.com/office/drawing/2014/main" id="{B60EEEC0-6E6F-BC44-82FD-439533AD840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034272" y="3898739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C</a:t>
            </a:r>
          </a:p>
        </p:txBody>
      </p:sp>
      <p:sp>
        <p:nvSpPr>
          <p:cNvPr id="33" name="AutoShape 45">
            <a:extLst>
              <a:ext uri="{FF2B5EF4-FFF2-40B4-BE49-F238E27FC236}">
                <a16:creationId xmlns:a16="http://schemas.microsoft.com/office/drawing/2014/main" id="{E2B638CE-F7B9-8A40-8017-ABBAB6350BE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034272" y="5159214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D</a:t>
            </a:r>
          </a:p>
        </p:txBody>
      </p:sp>
      <p:sp>
        <p:nvSpPr>
          <p:cNvPr id="34" name="Line 46">
            <a:extLst>
              <a:ext uri="{FF2B5EF4-FFF2-40B4-BE49-F238E27FC236}">
                <a16:creationId xmlns:a16="http://schemas.microsoft.com/office/drawing/2014/main" id="{879F3D85-6AE2-0046-938E-4BD1C3377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3659" y="451151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5" name="Line 47">
            <a:extLst>
              <a:ext uri="{FF2B5EF4-FFF2-40B4-BE49-F238E27FC236}">
                <a16:creationId xmlns:a16="http://schemas.microsoft.com/office/drawing/2014/main" id="{42623CE0-0828-484D-81B4-A2AECF9F4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21609" y="451151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6" name="Line 48">
            <a:extLst>
              <a:ext uri="{FF2B5EF4-FFF2-40B4-BE49-F238E27FC236}">
                <a16:creationId xmlns:a16="http://schemas.microsoft.com/office/drawing/2014/main" id="{325AA174-A6B5-0B43-B5E6-90B923567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722" y="4224177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377628-8F68-1042-9A35-3AE356A2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Prof. Dr. Oliver Bittel, HTWG Konstanz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F5FF79-B92D-FE46-8AFE-D31958AD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Programmiertechnik 2 - Page Rank Verfahren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B9D818-E558-FC4D-BE24-D5314814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2" algn="r"/>
            <a:fld id="{77513C8B-4B0E-5D4F-913C-B797D066CDF2}" type="slidenum">
              <a:rPr lang="de-DE" smtClean="0"/>
              <a:pPr lvl="2" algn="r"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39886B-DEEF-2C46-8A5D-BE6949827B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Implementierungshinweise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539895-9F11-C948-8160-EA63BB27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74" y="1043171"/>
            <a:ext cx="10416921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Aft>
                <a:spcPts val="1200"/>
              </a:spcAft>
              <a:buClr>
                <a:srgbClr val="009B91"/>
              </a:buClr>
              <a:buFont typeface="Wingdings" pitchFamily="2" charset="2"/>
              <a:buChar char="§"/>
              <a:defRPr/>
            </a:pPr>
            <a:r>
              <a:rPr lang="de-DE" dirty="0"/>
              <a:t>Die Link-Struktur der Web-Seiten wird in </a:t>
            </a:r>
            <a:br>
              <a:rPr lang="de-DE" dirty="0"/>
            </a:br>
            <a:r>
              <a:rPr lang="de-DE" dirty="0"/>
              <a:t>zwei Tabellen gespeichert (als </a:t>
            </a:r>
            <a:r>
              <a:rPr lang="de-DE" dirty="0" err="1"/>
              <a:t>TreeMaps</a:t>
            </a:r>
            <a:r>
              <a:rPr lang="de-DE" dirty="0"/>
              <a:t>):</a:t>
            </a:r>
          </a:p>
          <a:p>
            <a:pPr marL="742950" lvl="1" indent="-285750">
              <a:spcAft>
                <a:spcPts val="1200"/>
              </a:spcAft>
              <a:buClr>
                <a:srgbClr val="009B91"/>
              </a:buClr>
              <a:buFont typeface="Symbol" pitchFamily="2" charset="2"/>
              <a:buChar char="-"/>
              <a:defRPr/>
            </a:pPr>
            <a:r>
              <a:rPr lang="de-DE" dirty="0" err="1">
                <a:solidFill>
                  <a:srgbClr val="009B91"/>
                </a:solidFill>
              </a:rPr>
              <a:t>succLinkTab</a:t>
            </a:r>
            <a:br>
              <a:rPr lang="de-DE" dirty="0"/>
            </a:br>
            <a:r>
              <a:rPr lang="de-DE" dirty="0"/>
              <a:t>enthält für jede Web-Seite die Nachfolger-Links.</a:t>
            </a:r>
            <a:br>
              <a:rPr lang="de-DE" dirty="0"/>
            </a:br>
            <a:r>
              <a:rPr lang="de-DE" dirty="0"/>
              <a:t>Z.B. hat die Seite </a:t>
            </a:r>
            <a:r>
              <a:rPr lang="de-DE" dirty="0" err="1"/>
              <a:t>A.html</a:t>
            </a:r>
            <a:r>
              <a:rPr lang="de-DE" dirty="0"/>
              <a:t> die Nachfolger </a:t>
            </a:r>
            <a:r>
              <a:rPr lang="de-DE" dirty="0" err="1"/>
              <a:t>B.html</a:t>
            </a:r>
            <a:r>
              <a:rPr lang="de-DE" dirty="0"/>
              <a:t> und </a:t>
            </a:r>
            <a:r>
              <a:rPr lang="de-DE" dirty="0" err="1"/>
              <a:t>C.html</a:t>
            </a:r>
            <a:endParaRPr lang="de-DE" dirty="0"/>
          </a:p>
          <a:p>
            <a:pPr marL="742950" lvl="1" indent="-285750">
              <a:spcAft>
                <a:spcPts val="1200"/>
              </a:spcAft>
              <a:buClr>
                <a:srgbClr val="009B91"/>
              </a:buClr>
              <a:buFont typeface="Symbol" pitchFamily="2" charset="2"/>
              <a:buChar char="-"/>
              <a:defRPr/>
            </a:pPr>
            <a:r>
              <a:rPr lang="de-DE" dirty="0" err="1">
                <a:solidFill>
                  <a:srgbClr val="009B91"/>
                </a:solidFill>
              </a:rPr>
              <a:t>predLinkTab</a:t>
            </a:r>
            <a:br>
              <a:rPr lang="de-DE" dirty="0"/>
            </a:br>
            <a:r>
              <a:rPr lang="de-DE" dirty="0"/>
              <a:t>enthält für jede Web-Seite die Vorgänger-Links.</a:t>
            </a:r>
            <a:br>
              <a:rPr lang="de-DE" dirty="0"/>
            </a:br>
            <a:r>
              <a:rPr lang="de-DE" dirty="0"/>
              <a:t>Z.B. hat die Seite </a:t>
            </a:r>
            <a:r>
              <a:rPr lang="de-DE" dirty="0" err="1"/>
              <a:t>C.html</a:t>
            </a:r>
            <a:r>
              <a:rPr lang="de-DE" dirty="0"/>
              <a:t> die Vorgänger </a:t>
            </a:r>
            <a:r>
              <a:rPr lang="de-DE" dirty="0" err="1"/>
              <a:t>A.html</a:t>
            </a:r>
            <a:r>
              <a:rPr lang="de-DE" dirty="0"/>
              <a:t> und </a:t>
            </a:r>
            <a:r>
              <a:rPr lang="de-DE" dirty="0" err="1"/>
              <a:t>D.html</a:t>
            </a:r>
            <a:endParaRPr lang="de-DE" dirty="0"/>
          </a:p>
          <a:p>
            <a:pPr marL="742950" lvl="1" indent="-285750">
              <a:spcAft>
                <a:spcPts val="1200"/>
              </a:spcAft>
              <a:buClr>
                <a:srgbClr val="009B91"/>
              </a:buClr>
              <a:buFont typeface="Symbol" pitchFamily="2" charset="2"/>
              <a:buChar char="-"/>
              <a:defRPr/>
            </a:pPr>
            <a:endParaRPr lang="de-DE" dirty="0"/>
          </a:p>
          <a:p>
            <a:pPr marL="742950" lvl="1" indent="-285750">
              <a:spcAft>
                <a:spcPts val="1200"/>
              </a:spcAft>
              <a:buClr>
                <a:srgbClr val="009B91"/>
              </a:buClr>
              <a:buFont typeface="Symbol" pitchFamily="2" charset="2"/>
              <a:buChar char="-"/>
              <a:defRPr/>
            </a:pPr>
            <a:endParaRPr lang="de-DE" dirty="0"/>
          </a:p>
        </p:txBody>
      </p:sp>
      <p:sp>
        <p:nvSpPr>
          <p:cNvPr id="8" name="AutoShape 38">
            <a:extLst>
              <a:ext uri="{FF2B5EF4-FFF2-40B4-BE49-F238E27FC236}">
                <a16:creationId xmlns:a16="http://schemas.microsoft.com/office/drawing/2014/main" id="{E5289D63-8F8F-094D-9014-91F3755392D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409686" y="1809096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A</a:t>
            </a:r>
          </a:p>
        </p:txBody>
      </p:sp>
      <p:sp>
        <p:nvSpPr>
          <p:cNvPr id="9" name="AutoShape 41">
            <a:extLst>
              <a:ext uri="{FF2B5EF4-FFF2-40B4-BE49-F238E27FC236}">
                <a16:creationId xmlns:a16="http://schemas.microsoft.com/office/drawing/2014/main" id="{724FE417-5463-8340-AF99-4E476B68FD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409686" y="3069571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B</a:t>
            </a:r>
          </a:p>
        </p:txBody>
      </p:sp>
      <p:sp>
        <p:nvSpPr>
          <p:cNvPr id="10" name="Line 42">
            <a:extLst>
              <a:ext uri="{FF2B5EF4-FFF2-40B4-BE49-F238E27FC236}">
                <a16:creationId xmlns:a16="http://schemas.microsoft.com/office/drawing/2014/main" id="{E2B3CE15-725A-F94B-98CF-BCC00F538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9073" y="2421871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Line 43">
            <a:extLst>
              <a:ext uri="{FF2B5EF4-FFF2-40B4-BE49-F238E27FC236}">
                <a16:creationId xmlns:a16="http://schemas.microsoft.com/office/drawing/2014/main" id="{9D63F405-F0DF-8745-AFE2-816095845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7023" y="2421871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AutoShape 44">
            <a:extLst>
              <a:ext uri="{FF2B5EF4-FFF2-40B4-BE49-F238E27FC236}">
                <a16:creationId xmlns:a16="http://schemas.microsoft.com/office/drawing/2014/main" id="{70A26449-1D6F-A148-8897-E34EC656917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920986" y="1809096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C</a:t>
            </a:r>
          </a:p>
        </p:txBody>
      </p:sp>
      <p:sp>
        <p:nvSpPr>
          <p:cNvPr id="13" name="AutoShape 45">
            <a:extLst>
              <a:ext uri="{FF2B5EF4-FFF2-40B4-BE49-F238E27FC236}">
                <a16:creationId xmlns:a16="http://schemas.microsoft.com/office/drawing/2014/main" id="{175F1EDE-B0CC-1F41-AE08-0C253025C42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920986" y="3069571"/>
            <a:ext cx="539750" cy="612775"/>
          </a:xfrm>
          <a:prstGeom prst="foldedCorner">
            <a:avLst>
              <a:gd name="adj" fmla="val 12500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DE" sz="1800"/>
              <a:t>D</a:t>
            </a:r>
          </a:p>
        </p:txBody>
      </p:sp>
      <p:sp>
        <p:nvSpPr>
          <p:cNvPr id="14" name="Line 46">
            <a:extLst>
              <a:ext uri="{FF2B5EF4-FFF2-40B4-BE49-F238E27FC236}">
                <a16:creationId xmlns:a16="http://schemas.microsoft.com/office/drawing/2014/main" id="{5F1CFC7D-E9E5-D54D-8E5C-CD0C67C28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0373" y="2421871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Line 47">
            <a:extLst>
              <a:ext uri="{FF2B5EF4-FFF2-40B4-BE49-F238E27FC236}">
                <a16:creationId xmlns:a16="http://schemas.microsoft.com/office/drawing/2014/main" id="{C3751A12-2AD4-9144-9E7D-8BC1A7A731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08323" y="2421871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Line 48">
            <a:extLst>
              <a:ext uri="{FF2B5EF4-FFF2-40B4-BE49-F238E27FC236}">
                <a16:creationId xmlns:a16="http://schemas.microsoft.com/office/drawing/2014/main" id="{6336B693-6FF1-BE4F-8D75-78D0B75A7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9436" y="2134534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DFF360C-2FB9-CA44-837A-0DEB33259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09" y="4068517"/>
            <a:ext cx="10416921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Aft>
                <a:spcPts val="1200"/>
              </a:spcAft>
              <a:buClr>
                <a:srgbClr val="009B91"/>
              </a:buClr>
              <a:buFont typeface="Wingdings" pitchFamily="2" charset="2"/>
              <a:buChar char="§"/>
              <a:defRPr/>
            </a:pPr>
            <a:r>
              <a:rPr lang="de-DE" dirty="0"/>
              <a:t>Für den eigentlichen Algorithmus wird eine </a:t>
            </a:r>
            <a:br>
              <a:rPr lang="de-DE" dirty="0"/>
            </a:br>
            <a:r>
              <a:rPr lang="de-DE" dirty="0"/>
              <a:t>weitere Tabelle (als </a:t>
            </a:r>
            <a:r>
              <a:rPr lang="de-DE" dirty="0" err="1"/>
              <a:t>TreeMap</a:t>
            </a:r>
            <a:r>
              <a:rPr lang="de-DE" dirty="0"/>
              <a:t>) benötigt:</a:t>
            </a:r>
          </a:p>
          <a:p>
            <a:pPr marL="742950" lvl="1" indent="-285750">
              <a:spcAft>
                <a:spcPts val="1200"/>
              </a:spcAft>
              <a:buClr>
                <a:srgbClr val="009B91"/>
              </a:buClr>
              <a:buFont typeface="Symbol" pitchFamily="2" charset="2"/>
              <a:buChar char="-"/>
              <a:defRPr/>
            </a:pPr>
            <a:r>
              <a:rPr lang="de-DE" dirty="0" err="1">
                <a:solidFill>
                  <a:srgbClr val="009B91"/>
                </a:solidFill>
              </a:rPr>
              <a:t>rankTab</a:t>
            </a:r>
            <a:br>
              <a:rPr lang="de-DE" dirty="0"/>
            </a:br>
            <a:r>
              <a:rPr lang="de-DE" dirty="0"/>
              <a:t>enthält für jede Web-Seite </a:t>
            </a:r>
            <a:r>
              <a:rPr lang="de-DE" dirty="0" err="1"/>
              <a:t>w</a:t>
            </a:r>
            <a:r>
              <a:rPr lang="de-DE" dirty="0"/>
              <a:t> den Rank </a:t>
            </a:r>
            <a:r>
              <a:rPr lang="de-DE" dirty="0" err="1"/>
              <a:t>w</a:t>
            </a:r>
            <a:r>
              <a:rPr lang="de-DE" dirty="0"/>
              <a:t>(</a:t>
            </a:r>
            <a:r>
              <a:rPr lang="de-DE" dirty="0" err="1"/>
              <a:t>r</a:t>
            </a:r>
            <a:r>
              <a:rPr lang="de-DE" dirty="0"/>
              <a:t>)</a:t>
            </a:r>
          </a:p>
          <a:p>
            <a:pPr marL="742950" lvl="1" indent="-285750">
              <a:spcAft>
                <a:spcPts val="1200"/>
              </a:spcAft>
              <a:buClr>
                <a:srgbClr val="009B91"/>
              </a:buClr>
              <a:buFont typeface="Symbol" pitchFamily="2" charset="2"/>
              <a:buChar char="-"/>
              <a:defRPr/>
            </a:pPr>
            <a:endParaRPr lang="de-DE" dirty="0"/>
          </a:p>
          <a:p>
            <a:pPr marL="742950" lvl="1" indent="-285750">
              <a:spcAft>
                <a:spcPts val="1200"/>
              </a:spcAft>
              <a:buClr>
                <a:srgbClr val="009B91"/>
              </a:buClr>
              <a:buFont typeface="Symbol" pitchFamily="2" charset="2"/>
              <a:buChar char="-"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685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Macintosh PowerPoint</Application>
  <PresentationFormat>Breitbild</PresentationFormat>
  <Paragraphs>100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Cambria Math</vt:lpstr>
      <vt:lpstr>Symbol</vt:lpstr>
      <vt:lpstr>Times</vt:lpstr>
      <vt:lpstr>Times New Roman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Bittel</dc:creator>
  <cp:lastModifiedBy>Oliver Bittel</cp:lastModifiedBy>
  <cp:revision>331</cp:revision>
  <cp:lastPrinted>2023-04-14T14:30:19Z</cp:lastPrinted>
  <dcterms:created xsi:type="dcterms:W3CDTF">2020-10-09T14:31:42Z</dcterms:created>
  <dcterms:modified xsi:type="dcterms:W3CDTF">2023-05-05T10:56:06Z</dcterms:modified>
</cp:coreProperties>
</file>