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6" r:id="rId6"/>
    <p:sldId id="265" r:id="rId7"/>
    <p:sldId id="261" r:id="rId8"/>
    <p:sldId id="262" r:id="rId9"/>
    <p:sldId id="264" r:id="rId10"/>
    <p:sldId id="263" r:id="rId11"/>
    <p:sldId id="267" r:id="rId12"/>
    <p:sldId id="268" r:id="rId13"/>
    <p:sldId id="269" r:id="rId14"/>
    <p:sldId id="271" r:id="rId15"/>
    <p:sldId id="272" r:id="rId16"/>
    <p:sldId id="273" r:id="rId17"/>
    <p:sldId id="274" r:id="rId18"/>
    <p:sldId id="278" r:id="rId19"/>
    <p:sldId id="275" r:id="rId20"/>
    <p:sldId id="276"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3615" autoAdjust="0"/>
  </p:normalViewPr>
  <p:slideViewPr>
    <p:cSldViewPr snapToGrid="0">
      <p:cViewPr>
        <p:scale>
          <a:sx n="65" d="100"/>
          <a:sy n="65" d="100"/>
        </p:scale>
        <p:origin x="71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4A06-953B-4C47-8CE6-B93F521DCA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D92D79-57FA-497B-A06C-052F9C41D6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056681-3C2C-4FF8-9166-C4BA5039B50C}"/>
              </a:ext>
            </a:extLst>
          </p:cNvPr>
          <p:cNvSpPr>
            <a:spLocks noGrp="1"/>
          </p:cNvSpPr>
          <p:nvPr>
            <p:ph type="dt" sz="half" idx="10"/>
          </p:nvPr>
        </p:nvSpPr>
        <p:spPr/>
        <p:txBody>
          <a:bodyPr/>
          <a:lstStyle/>
          <a:p>
            <a:fld id="{226F9A43-68DF-466B-B6B2-418908EE492A}" type="datetimeFigureOut">
              <a:rPr lang="en-US" smtClean="0"/>
              <a:t>1/3/2018</a:t>
            </a:fld>
            <a:endParaRPr lang="en-US"/>
          </a:p>
        </p:txBody>
      </p:sp>
      <p:sp>
        <p:nvSpPr>
          <p:cNvPr id="5" name="Footer Placeholder 4">
            <a:extLst>
              <a:ext uri="{FF2B5EF4-FFF2-40B4-BE49-F238E27FC236}">
                <a16:creationId xmlns:a16="http://schemas.microsoft.com/office/drawing/2014/main" id="{B0257AD9-D983-4F73-9708-445526888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134EC-79C4-4247-8DB7-E15ABDA7A845}"/>
              </a:ext>
            </a:extLst>
          </p:cNvPr>
          <p:cNvSpPr>
            <a:spLocks noGrp="1"/>
          </p:cNvSpPr>
          <p:nvPr>
            <p:ph type="sldNum" sz="quarter" idx="12"/>
          </p:nvPr>
        </p:nvSpPr>
        <p:spPr/>
        <p:txBody>
          <a:bodyPr/>
          <a:lstStyle/>
          <a:p>
            <a:fld id="{E2181E32-68ED-4C14-B114-A8661125B4DE}" type="slidenum">
              <a:rPr lang="en-US" smtClean="0"/>
              <a:t>‹#›</a:t>
            </a:fld>
            <a:endParaRPr lang="en-US"/>
          </a:p>
        </p:txBody>
      </p:sp>
    </p:spTree>
    <p:extLst>
      <p:ext uri="{BB962C8B-B14F-4D97-AF65-F5344CB8AC3E}">
        <p14:creationId xmlns:p14="http://schemas.microsoft.com/office/powerpoint/2010/main" val="124530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2395-1019-47C9-B713-30BCE0EC18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65009E-F4CB-40F2-9180-454937E0336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00CCF-70AA-4353-9F78-65D44375E0C3}"/>
              </a:ext>
            </a:extLst>
          </p:cNvPr>
          <p:cNvSpPr>
            <a:spLocks noGrp="1"/>
          </p:cNvSpPr>
          <p:nvPr>
            <p:ph type="dt" sz="half" idx="10"/>
          </p:nvPr>
        </p:nvSpPr>
        <p:spPr/>
        <p:txBody>
          <a:bodyPr/>
          <a:lstStyle/>
          <a:p>
            <a:fld id="{226F9A43-68DF-466B-B6B2-418908EE492A}" type="datetimeFigureOut">
              <a:rPr lang="en-US" smtClean="0"/>
              <a:t>1/3/2018</a:t>
            </a:fld>
            <a:endParaRPr lang="en-US"/>
          </a:p>
        </p:txBody>
      </p:sp>
      <p:sp>
        <p:nvSpPr>
          <p:cNvPr id="5" name="Footer Placeholder 4">
            <a:extLst>
              <a:ext uri="{FF2B5EF4-FFF2-40B4-BE49-F238E27FC236}">
                <a16:creationId xmlns:a16="http://schemas.microsoft.com/office/drawing/2014/main" id="{CC5AB4C9-D277-4791-8F73-5D480F4BE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C30A8-95C1-4C20-8EC9-5BAEB2EEABFE}"/>
              </a:ext>
            </a:extLst>
          </p:cNvPr>
          <p:cNvSpPr>
            <a:spLocks noGrp="1"/>
          </p:cNvSpPr>
          <p:nvPr>
            <p:ph type="sldNum" sz="quarter" idx="12"/>
          </p:nvPr>
        </p:nvSpPr>
        <p:spPr/>
        <p:txBody>
          <a:bodyPr/>
          <a:lstStyle/>
          <a:p>
            <a:fld id="{E2181E32-68ED-4C14-B114-A8661125B4DE}" type="slidenum">
              <a:rPr lang="en-US" smtClean="0"/>
              <a:t>‹#›</a:t>
            </a:fld>
            <a:endParaRPr lang="en-US"/>
          </a:p>
        </p:txBody>
      </p:sp>
    </p:spTree>
    <p:extLst>
      <p:ext uri="{BB962C8B-B14F-4D97-AF65-F5344CB8AC3E}">
        <p14:creationId xmlns:p14="http://schemas.microsoft.com/office/powerpoint/2010/main" val="3046730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5D9CAE-9EBE-4F2A-9D7E-6A1C178C09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45BEF6-2006-4806-B4F1-675A0CC4A6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43808-3F3B-4930-B145-6E93247FA426}"/>
              </a:ext>
            </a:extLst>
          </p:cNvPr>
          <p:cNvSpPr>
            <a:spLocks noGrp="1"/>
          </p:cNvSpPr>
          <p:nvPr>
            <p:ph type="dt" sz="half" idx="10"/>
          </p:nvPr>
        </p:nvSpPr>
        <p:spPr/>
        <p:txBody>
          <a:bodyPr/>
          <a:lstStyle/>
          <a:p>
            <a:fld id="{226F9A43-68DF-466B-B6B2-418908EE492A}" type="datetimeFigureOut">
              <a:rPr lang="en-US" smtClean="0"/>
              <a:t>1/3/2018</a:t>
            </a:fld>
            <a:endParaRPr lang="en-US"/>
          </a:p>
        </p:txBody>
      </p:sp>
      <p:sp>
        <p:nvSpPr>
          <p:cNvPr id="5" name="Footer Placeholder 4">
            <a:extLst>
              <a:ext uri="{FF2B5EF4-FFF2-40B4-BE49-F238E27FC236}">
                <a16:creationId xmlns:a16="http://schemas.microsoft.com/office/drawing/2014/main" id="{9DAB675E-B28B-43BC-B755-D0C752B4D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E4D3E-0AC1-4CDE-885E-E12DF4D349F3}"/>
              </a:ext>
            </a:extLst>
          </p:cNvPr>
          <p:cNvSpPr>
            <a:spLocks noGrp="1"/>
          </p:cNvSpPr>
          <p:nvPr>
            <p:ph type="sldNum" sz="quarter" idx="12"/>
          </p:nvPr>
        </p:nvSpPr>
        <p:spPr/>
        <p:txBody>
          <a:bodyPr/>
          <a:lstStyle/>
          <a:p>
            <a:fld id="{E2181E32-68ED-4C14-B114-A8661125B4DE}" type="slidenum">
              <a:rPr lang="en-US" smtClean="0"/>
              <a:t>‹#›</a:t>
            </a:fld>
            <a:endParaRPr lang="en-US"/>
          </a:p>
        </p:txBody>
      </p:sp>
    </p:spTree>
    <p:extLst>
      <p:ext uri="{BB962C8B-B14F-4D97-AF65-F5344CB8AC3E}">
        <p14:creationId xmlns:p14="http://schemas.microsoft.com/office/powerpoint/2010/main" val="92853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41C4-61C7-4352-A1A5-48376885C3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0B6F6-6D94-4C3C-99DC-413343B624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50678-378F-42D3-BE8E-B3601EC3F063}"/>
              </a:ext>
            </a:extLst>
          </p:cNvPr>
          <p:cNvSpPr>
            <a:spLocks noGrp="1"/>
          </p:cNvSpPr>
          <p:nvPr>
            <p:ph type="dt" sz="half" idx="10"/>
          </p:nvPr>
        </p:nvSpPr>
        <p:spPr/>
        <p:txBody>
          <a:bodyPr/>
          <a:lstStyle/>
          <a:p>
            <a:fld id="{226F9A43-68DF-466B-B6B2-418908EE492A}" type="datetimeFigureOut">
              <a:rPr lang="en-US" smtClean="0"/>
              <a:t>1/3/2018</a:t>
            </a:fld>
            <a:endParaRPr lang="en-US"/>
          </a:p>
        </p:txBody>
      </p:sp>
      <p:sp>
        <p:nvSpPr>
          <p:cNvPr id="5" name="Footer Placeholder 4">
            <a:extLst>
              <a:ext uri="{FF2B5EF4-FFF2-40B4-BE49-F238E27FC236}">
                <a16:creationId xmlns:a16="http://schemas.microsoft.com/office/drawing/2014/main" id="{69466C9C-602B-4954-A5B4-7C757E0E7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40774-12A6-4B89-8E51-53DA7E3C6540}"/>
              </a:ext>
            </a:extLst>
          </p:cNvPr>
          <p:cNvSpPr>
            <a:spLocks noGrp="1"/>
          </p:cNvSpPr>
          <p:nvPr>
            <p:ph type="sldNum" sz="quarter" idx="12"/>
          </p:nvPr>
        </p:nvSpPr>
        <p:spPr/>
        <p:txBody>
          <a:bodyPr/>
          <a:lstStyle/>
          <a:p>
            <a:fld id="{E2181E32-68ED-4C14-B114-A8661125B4DE}" type="slidenum">
              <a:rPr lang="en-US" smtClean="0"/>
              <a:t>‹#›</a:t>
            </a:fld>
            <a:endParaRPr lang="en-US"/>
          </a:p>
        </p:txBody>
      </p:sp>
    </p:spTree>
    <p:extLst>
      <p:ext uri="{BB962C8B-B14F-4D97-AF65-F5344CB8AC3E}">
        <p14:creationId xmlns:p14="http://schemas.microsoft.com/office/powerpoint/2010/main" val="132507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6F63-65B9-4E37-ADFE-0FEA470CD4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E9D3B8-E470-49C1-9299-0EB60E3E3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8DAA8E-1B69-46AE-8943-D8584C0DBE55}"/>
              </a:ext>
            </a:extLst>
          </p:cNvPr>
          <p:cNvSpPr>
            <a:spLocks noGrp="1"/>
          </p:cNvSpPr>
          <p:nvPr>
            <p:ph type="dt" sz="half" idx="10"/>
          </p:nvPr>
        </p:nvSpPr>
        <p:spPr/>
        <p:txBody>
          <a:bodyPr/>
          <a:lstStyle/>
          <a:p>
            <a:fld id="{226F9A43-68DF-466B-B6B2-418908EE492A}" type="datetimeFigureOut">
              <a:rPr lang="en-US" smtClean="0"/>
              <a:t>1/3/2018</a:t>
            </a:fld>
            <a:endParaRPr lang="en-US"/>
          </a:p>
        </p:txBody>
      </p:sp>
      <p:sp>
        <p:nvSpPr>
          <p:cNvPr id="5" name="Footer Placeholder 4">
            <a:extLst>
              <a:ext uri="{FF2B5EF4-FFF2-40B4-BE49-F238E27FC236}">
                <a16:creationId xmlns:a16="http://schemas.microsoft.com/office/drawing/2014/main" id="{DC7753F7-2527-49A8-A1D2-8B45D96EE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5A47E-67A1-45F4-9ED0-F8C5EC15E435}"/>
              </a:ext>
            </a:extLst>
          </p:cNvPr>
          <p:cNvSpPr>
            <a:spLocks noGrp="1"/>
          </p:cNvSpPr>
          <p:nvPr>
            <p:ph type="sldNum" sz="quarter" idx="12"/>
          </p:nvPr>
        </p:nvSpPr>
        <p:spPr/>
        <p:txBody>
          <a:bodyPr/>
          <a:lstStyle/>
          <a:p>
            <a:fld id="{E2181E32-68ED-4C14-B114-A8661125B4DE}" type="slidenum">
              <a:rPr lang="en-US" smtClean="0"/>
              <a:t>‹#›</a:t>
            </a:fld>
            <a:endParaRPr lang="en-US"/>
          </a:p>
        </p:txBody>
      </p:sp>
    </p:spTree>
    <p:extLst>
      <p:ext uri="{BB962C8B-B14F-4D97-AF65-F5344CB8AC3E}">
        <p14:creationId xmlns:p14="http://schemas.microsoft.com/office/powerpoint/2010/main" val="574563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FDDB-F446-4803-AD32-F380441A8C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01AF56-8C6D-4702-8A01-F3B03BBB5E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627876-E3C1-44E8-899B-AB1F625D10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2C0408-28F7-49A0-8AFA-B3AEB07CAD94}"/>
              </a:ext>
            </a:extLst>
          </p:cNvPr>
          <p:cNvSpPr>
            <a:spLocks noGrp="1"/>
          </p:cNvSpPr>
          <p:nvPr>
            <p:ph type="dt" sz="half" idx="10"/>
          </p:nvPr>
        </p:nvSpPr>
        <p:spPr/>
        <p:txBody>
          <a:bodyPr/>
          <a:lstStyle/>
          <a:p>
            <a:fld id="{226F9A43-68DF-466B-B6B2-418908EE492A}" type="datetimeFigureOut">
              <a:rPr lang="en-US" smtClean="0"/>
              <a:t>1/3/2018</a:t>
            </a:fld>
            <a:endParaRPr lang="en-US"/>
          </a:p>
        </p:txBody>
      </p:sp>
      <p:sp>
        <p:nvSpPr>
          <p:cNvPr id="6" name="Footer Placeholder 5">
            <a:extLst>
              <a:ext uri="{FF2B5EF4-FFF2-40B4-BE49-F238E27FC236}">
                <a16:creationId xmlns:a16="http://schemas.microsoft.com/office/drawing/2014/main" id="{5F111B2D-29E6-47AB-A098-61D69E587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20816F-7E8B-40E6-B764-B5798C6F880A}"/>
              </a:ext>
            </a:extLst>
          </p:cNvPr>
          <p:cNvSpPr>
            <a:spLocks noGrp="1"/>
          </p:cNvSpPr>
          <p:nvPr>
            <p:ph type="sldNum" sz="quarter" idx="12"/>
          </p:nvPr>
        </p:nvSpPr>
        <p:spPr/>
        <p:txBody>
          <a:bodyPr/>
          <a:lstStyle/>
          <a:p>
            <a:fld id="{E2181E32-68ED-4C14-B114-A8661125B4DE}" type="slidenum">
              <a:rPr lang="en-US" smtClean="0"/>
              <a:t>‹#›</a:t>
            </a:fld>
            <a:endParaRPr lang="en-US"/>
          </a:p>
        </p:txBody>
      </p:sp>
    </p:spTree>
    <p:extLst>
      <p:ext uri="{BB962C8B-B14F-4D97-AF65-F5344CB8AC3E}">
        <p14:creationId xmlns:p14="http://schemas.microsoft.com/office/powerpoint/2010/main" val="303249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8885-E928-4202-AB6C-FDD328E4F9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581887-06BA-4524-B873-D72820CD0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363857-A6BC-4EA0-9EEF-0BFF7BF4D7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9314C6-CA14-4476-8E0A-B6463A52B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5D200D-C2FB-4786-B9EF-30B09A9D9C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04E378-E7E7-4F35-BF11-8DB87A0F08E7}"/>
              </a:ext>
            </a:extLst>
          </p:cNvPr>
          <p:cNvSpPr>
            <a:spLocks noGrp="1"/>
          </p:cNvSpPr>
          <p:nvPr>
            <p:ph type="dt" sz="half" idx="10"/>
          </p:nvPr>
        </p:nvSpPr>
        <p:spPr/>
        <p:txBody>
          <a:bodyPr/>
          <a:lstStyle/>
          <a:p>
            <a:fld id="{226F9A43-68DF-466B-B6B2-418908EE492A}" type="datetimeFigureOut">
              <a:rPr lang="en-US" smtClean="0"/>
              <a:t>1/3/2018</a:t>
            </a:fld>
            <a:endParaRPr lang="en-US"/>
          </a:p>
        </p:txBody>
      </p:sp>
      <p:sp>
        <p:nvSpPr>
          <p:cNvPr id="8" name="Footer Placeholder 7">
            <a:extLst>
              <a:ext uri="{FF2B5EF4-FFF2-40B4-BE49-F238E27FC236}">
                <a16:creationId xmlns:a16="http://schemas.microsoft.com/office/drawing/2014/main" id="{3912F04A-85AE-44E3-BCCD-136445503C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11A441-AF9B-41A2-B107-BD0C758B6A32}"/>
              </a:ext>
            </a:extLst>
          </p:cNvPr>
          <p:cNvSpPr>
            <a:spLocks noGrp="1"/>
          </p:cNvSpPr>
          <p:nvPr>
            <p:ph type="sldNum" sz="quarter" idx="12"/>
          </p:nvPr>
        </p:nvSpPr>
        <p:spPr/>
        <p:txBody>
          <a:bodyPr/>
          <a:lstStyle/>
          <a:p>
            <a:fld id="{E2181E32-68ED-4C14-B114-A8661125B4DE}" type="slidenum">
              <a:rPr lang="en-US" smtClean="0"/>
              <a:t>‹#›</a:t>
            </a:fld>
            <a:endParaRPr lang="en-US"/>
          </a:p>
        </p:txBody>
      </p:sp>
    </p:spTree>
    <p:extLst>
      <p:ext uri="{BB962C8B-B14F-4D97-AF65-F5344CB8AC3E}">
        <p14:creationId xmlns:p14="http://schemas.microsoft.com/office/powerpoint/2010/main" val="36865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413F-505D-4986-BB82-18F048F243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0FC9BB-135D-417E-B30F-6D53073B2315}"/>
              </a:ext>
            </a:extLst>
          </p:cNvPr>
          <p:cNvSpPr>
            <a:spLocks noGrp="1"/>
          </p:cNvSpPr>
          <p:nvPr>
            <p:ph type="dt" sz="half" idx="10"/>
          </p:nvPr>
        </p:nvSpPr>
        <p:spPr/>
        <p:txBody>
          <a:bodyPr/>
          <a:lstStyle/>
          <a:p>
            <a:fld id="{226F9A43-68DF-466B-B6B2-418908EE492A}" type="datetimeFigureOut">
              <a:rPr lang="en-US" smtClean="0"/>
              <a:t>1/3/2018</a:t>
            </a:fld>
            <a:endParaRPr lang="en-US"/>
          </a:p>
        </p:txBody>
      </p:sp>
      <p:sp>
        <p:nvSpPr>
          <p:cNvPr id="4" name="Footer Placeholder 3">
            <a:extLst>
              <a:ext uri="{FF2B5EF4-FFF2-40B4-BE49-F238E27FC236}">
                <a16:creationId xmlns:a16="http://schemas.microsoft.com/office/drawing/2014/main" id="{1995A79D-5C82-4944-AADB-CEC8FDEFEC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3665D-B853-41A8-B09C-E8C70FBD117B}"/>
              </a:ext>
            </a:extLst>
          </p:cNvPr>
          <p:cNvSpPr>
            <a:spLocks noGrp="1"/>
          </p:cNvSpPr>
          <p:nvPr>
            <p:ph type="sldNum" sz="quarter" idx="12"/>
          </p:nvPr>
        </p:nvSpPr>
        <p:spPr/>
        <p:txBody>
          <a:bodyPr/>
          <a:lstStyle/>
          <a:p>
            <a:fld id="{E2181E32-68ED-4C14-B114-A8661125B4DE}" type="slidenum">
              <a:rPr lang="en-US" smtClean="0"/>
              <a:t>‹#›</a:t>
            </a:fld>
            <a:endParaRPr lang="en-US"/>
          </a:p>
        </p:txBody>
      </p:sp>
    </p:spTree>
    <p:extLst>
      <p:ext uri="{BB962C8B-B14F-4D97-AF65-F5344CB8AC3E}">
        <p14:creationId xmlns:p14="http://schemas.microsoft.com/office/powerpoint/2010/main" val="2960771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99C10C-52AA-4146-A753-2549B65CE6FA}"/>
              </a:ext>
            </a:extLst>
          </p:cNvPr>
          <p:cNvSpPr>
            <a:spLocks noGrp="1"/>
          </p:cNvSpPr>
          <p:nvPr>
            <p:ph type="dt" sz="half" idx="10"/>
          </p:nvPr>
        </p:nvSpPr>
        <p:spPr/>
        <p:txBody>
          <a:bodyPr/>
          <a:lstStyle/>
          <a:p>
            <a:fld id="{226F9A43-68DF-466B-B6B2-418908EE492A}" type="datetimeFigureOut">
              <a:rPr lang="en-US" smtClean="0"/>
              <a:t>1/3/2018</a:t>
            </a:fld>
            <a:endParaRPr lang="en-US"/>
          </a:p>
        </p:txBody>
      </p:sp>
      <p:sp>
        <p:nvSpPr>
          <p:cNvPr id="3" name="Footer Placeholder 2">
            <a:extLst>
              <a:ext uri="{FF2B5EF4-FFF2-40B4-BE49-F238E27FC236}">
                <a16:creationId xmlns:a16="http://schemas.microsoft.com/office/drawing/2014/main" id="{312DFEAB-2BB8-4045-8260-6C67040931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A30221-EF36-4424-832B-750C9B05E9CF}"/>
              </a:ext>
            </a:extLst>
          </p:cNvPr>
          <p:cNvSpPr>
            <a:spLocks noGrp="1"/>
          </p:cNvSpPr>
          <p:nvPr>
            <p:ph type="sldNum" sz="quarter" idx="12"/>
          </p:nvPr>
        </p:nvSpPr>
        <p:spPr/>
        <p:txBody>
          <a:bodyPr/>
          <a:lstStyle/>
          <a:p>
            <a:fld id="{E2181E32-68ED-4C14-B114-A8661125B4DE}" type="slidenum">
              <a:rPr lang="en-US" smtClean="0"/>
              <a:t>‹#›</a:t>
            </a:fld>
            <a:endParaRPr lang="en-US"/>
          </a:p>
        </p:txBody>
      </p:sp>
    </p:spTree>
    <p:extLst>
      <p:ext uri="{BB962C8B-B14F-4D97-AF65-F5344CB8AC3E}">
        <p14:creationId xmlns:p14="http://schemas.microsoft.com/office/powerpoint/2010/main" val="179392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9DBB-4A86-4653-B2F0-2BDF34403A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A22795-5AE3-4AB6-BCFA-52699444E8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F937A0-02E2-4800-BC12-7F3A4E8894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CEC9CF-7F96-4214-8727-E24D36054FC2}"/>
              </a:ext>
            </a:extLst>
          </p:cNvPr>
          <p:cNvSpPr>
            <a:spLocks noGrp="1"/>
          </p:cNvSpPr>
          <p:nvPr>
            <p:ph type="dt" sz="half" idx="10"/>
          </p:nvPr>
        </p:nvSpPr>
        <p:spPr/>
        <p:txBody>
          <a:bodyPr/>
          <a:lstStyle/>
          <a:p>
            <a:fld id="{226F9A43-68DF-466B-B6B2-418908EE492A}" type="datetimeFigureOut">
              <a:rPr lang="en-US" smtClean="0"/>
              <a:t>1/3/2018</a:t>
            </a:fld>
            <a:endParaRPr lang="en-US"/>
          </a:p>
        </p:txBody>
      </p:sp>
      <p:sp>
        <p:nvSpPr>
          <p:cNvPr id="6" name="Footer Placeholder 5">
            <a:extLst>
              <a:ext uri="{FF2B5EF4-FFF2-40B4-BE49-F238E27FC236}">
                <a16:creationId xmlns:a16="http://schemas.microsoft.com/office/drawing/2014/main" id="{427D7403-ED6D-47CB-8444-B91C9498D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76EF2-EAEB-4BFA-8BB2-58C1A5E573CD}"/>
              </a:ext>
            </a:extLst>
          </p:cNvPr>
          <p:cNvSpPr>
            <a:spLocks noGrp="1"/>
          </p:cNvSpPr>
          <p:nvPr>
            <p:ph type="sldNum" sz="quarter" idx="12"/>
          </p:nvPr>
        </p:nvSpPr>
        <p:spPr/>
        <p:txBody>
          <a:bodyPr/>
          <a:lstStyle/>
          <a:p>
            <a:fld id="{E2181E32-68ED-4C14-B114-A8661125B4DE}" type="slidenum">
              <a:rPr lang="en-US" smtClean="0"/>
              <a:t>‹#›</a:t>
            </a:fld>
            <a:endParaRPr lang="en-US"/>
          </a:p>
        </p:txBody>
      </p:sp>
    </p:spTree>
    <p:extLst>
      <p:ext uri="{BB962C8B-B14F-4D97-AF65-F5344CB8AC3E}">
        <p14:creationId xmlns:p14="http://schemas.microsoft.com/office/powerpoint/2010/main" val="137114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1058-A9C7-4A3E-A204-5BF43538A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D1BB43-5F92-41CA-A26E-2FBA512B1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1BA318-586C-4A63-AACA-C13AEED07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CECD6-C122-403E-92F3-154BBBC15875}"/>
              </a:ext>
            </a:extLst>
          </p:cNvPr>
          <p:cNvSpPr>
            <a:spLocks noGrp="1"/>
          </p:cNvSpPr>
          <p:nvPr>
            <p:ph type="dt" sz="half" idx="10"/>
          </p:nvPr>
        </p:nvSpPr>
        <p:spPr/>
        <p:txBody>
          <a:bodyPr/>
          <a:lstStyle/>
          <a:p>
            <a:fld id="{226F9A43-68DF-466B-B6B2-418908EE492A}" type="datetimeFigureOut">
              <a:rPr lang="en-US" smtClean="0"/>
              <a:t>1/3/2018</a:t>
            </a:fld>
            <a:endParaRPr lang="en-US"/>
          </a:p>
        </p:txBody>
      </p:sp>
      <p:sp>
        <p:nvSpPr>
          <p:cNvPr id="6" name="Footer Placeholder 5">
            <a:extLst>
              <a:ext uri="{FF2B5EF4-FFF2-40B4-BE49-F238E27FC236}">
                <a16:creationId xmlns:a16="http://schemas.microsoft.com/office/drawing/2014/main" id="{B0F0C2D0-135B-4B04-BB60-C29C1BA2C7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3C38C-12FD-4EF1-B16B-F12C60E5D356}"/>
              </a:ext>
            </a:extLst>
          </p:cNvPr>
          <p:cNvSpPr>
            <a:spLocks noGrp="1"/>
          </p:cNvSpPr>
          <p:nvPr>
            <p:ph type="sldNum" sz="quarter" idx="12"/>
          </p:nvPr>
        </p:nvSpPr>
        <p:spPr/>
        <p:txBody>
          <a:bodyPr/>
          <a:lstStyle/>
          <a:p>
            <a:fld id="{E2181E32-68ED-4C14-B114-A8661125B4DE}" type="slidenum">
              <a:rPr lang="en-US" smtClean="0"/>
              <a:t>‹#›</a:t>
            </a:fld>
            <a:endParaRPr lang="en-US"/>
          </a:p>
        </p:txBody>
      </p:sp>
    </p:spTree>
    <p:extLst>
      <p:ext uri="{BB962C8B-B14F-4D97-AF65-F5344CB8AC3E}">
        <p14:creationId xmlns:p14="http://schemas.microsoft.com/office/powerpoint/2010/main" val="21456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572CA1-AEE9-4EA7-A693-991C96E590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0C0DB7-5CB6-47D0-8B5D-81EB4F2A0E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8DD36-1657-4037-9D59-7734131CB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6F9A43-68DF-466B-B6B2-418908EE492A}" type="datetimeFigureOut">
              <a:rPr lang="en-US" smtClean="0"/>
              <a:t>1/3/2018</a:t>
            </a:fld>
            <a:endParaRPr lang="en-US"/>
          </a:p>
        </p:txBody>
      </p:sp>
      <p:sp>
        <p:nvSpPr>
          <p:cNvPr id="5" name="Footer Placeholder 4">
            <a:extLst>
              <a:ext uri="{FF2B5EF4-FFF2-40B4-BE49-F238E27FC236}">
                <a16:creationId xmlns:a16="http://schemas.microsoft.com/office/drawing/2014/main" id="{20BD3AAF-7D5C-4100-A916-92F830CDB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E130B1-B308-4720-AB2A-B4314D7685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81E32-68ED-4C14-B114-A8661125B4DE}" type="slidenum">
              <a:rPr lang="en-US" smtClean="0"/>
              <a:t>‹#›</a:t>
            </a:fld>
            <a:endParaRPr lang="en-US"/>
          </a:p>
        </p:txBody>
      </p:sp>
    </p:spTree>
    <p:extLst>
      <p:ext uri="{BB962C8B-B14F-4D97-AF65-F5344CB8AC3E}">
        <p14:creationId xmlns:p14="http://schemas.microsoft.com/office/powerpoint/2010/main" val="3602713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CC3391-C8FD-4D30-9513-9828F1F52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101"/>
            <a:ext cx="12192000" cy="6934201"/>
          </a:xfrm>
          <a:prstGeom prst="rect">
            <a:avLst/>
          </a:prstGeom>
        </p:spPr>
      </p:pic>
      <p:sp>
        <p:nvSpPr>
          <p:cNvPr id="2" name="Title 1">
            <a:extLst>
              <a:ext uri="{FF2B5EF4-FFF2-40B4-BE49-F238E27FC236}">
                <a16:creationId xmlns:a16="http://schemas.microsoft.com/office/drawing/2014/main" id="{E7C3C5A9-47CB-47FE-96AC-F83925E45BCD}"/>
              </a:ext>
            </a:extLst>
          </p:cNvPr>
          <p:cNvSpPr>
            <a:spLocks noGrp="1"/>
          </p:cNvSpPr>
          <p:nvPr>
            <p:ph type="ctrTitle"/>
          </p:nvPr>
        </p:nvSpPr>
        <p:spPr/>
        <p:txBody>
          <a:bodyPr>
            <a:normAutofit fontScale="90000"/>
          </a:bodyPr>
          <a:lstStyle/>
          <a:p>
            <a:r>
              <a:rPr lang="en-US" dirty="0">
                <a:solidFill>
                  <a:srgbClr val="FFFF00"/>
                </a:solidFill>
              </a:rPr>
              <a:t>NYC </a:t>
            </a:r>
            <a:br>
              <a:rPr lang="en-US" dirty="0">
                <a:solidFill>
                  <a:srgbClr val="FFFF00"/>
                </a:solidFill>
              </a:rPr>
            </a:br>
            <a:r>
              <a:rPr lang="en-US" dirty="0">
                <a:solidFill>
                  <a:srgbClr val="FFFF00"/>
                </a:solidFill>
              </a:rPr>
              <a:t>Forestry Service Request Analysis </a:t>
            </a:r>
          </a:p>
        </p:txBody>
      </p:sp>
      <p:sp>
        <p:nvSpPr>
          <p:cNvPr id="3" name="Subtitle 2">
            <a:extLst>
              <a:ext uri="{FF2B5EF4-FFF2-40B4-BE49-F238E27FC236}">
                <a16:creationId xmlns:a16="http://schemas.microsoft.com/office/drawing/2014/main" id="{05EA4D98-E713-4DB6-B902-1ACF01D998A5}"/>
              </a:ext>
            </a:extLst>
          </p:cNvPr>
          <p:cNvSpPr>
            <a:spLocks noGrp="1"/>
          </p:cNvSpPr>
          <p:nvPr>
            <p:ph type="subTitle" idx="1"/>
          </p:nvPr>
        </p:nvSpPr>
        <p:spPr/>
        <p:txBody>
          <a:bodyPr>
            <a:normAutofit/>
          </a:bodyPr>
          <a:lstStyle/>
          <a:p>
            <a:r>
              <a:rPr lang="en-US" sz="3200" dirty="0">
                <a:solidFill>
                  <a:srgbClr val="FFFF00"/>
                </a:solidFill>
              </a:rPr>
              <a:t>Abhay Mourya</a:t>
            </a:r>
          </a:p>
          <a:p>
            <a:r>
              <a:rPr lang="en-US" sz="3200" dirty="0">
                <a:solidFill>
                  <a:srgbClr val="FFFF00"/>
                </a:solidFill>
              </a:rPr>
              <a:t>Dec 2017</a:t>
            </a:r>
          </a:p>
        </p:txBody>
      </p:sp>
    </p:spTree>
    <p:extLst>
      <p:ext uri="{BB962C8B-B14F-4D97-AF65-F5344CB8AC3E}">
        <p14:creationId xmlns:p14="http://schemas.microsoft.com/office/powerpoint/2010/main" val="3816864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278158"/>
            <a:ext cx="10515600" cy="882930"/>
          </a:xfrm>
        </p:spPr>
        <p:txBody>
          <a:bodyPr/>
          <a:lstStyle/>
          <a:p>
            <a:r>
              <a:rPr lang="en-US" dirty="0"/>
              <a:t>Complaints and Tree species</a:t>
            </a:r>
          </a:p>
        </p:txBody>
      </p:sp>
      <p:sp>
        <p:nvSpPr>
          <p:cNvPr id="11" name="TextBox 10">
            <a:extLst>
              <a:ext uri="{FF2B5EF4-FFF2-40B4-BE49-F238E27FC236}">
                <a16:creationId xmlns:a16="http://schemas.microsoft.com/office/drawing/2014/main" id="{49F74C4D-96E0-44D8-A851-E35F4F572CAD}"/>
              </a:ext>
            </a:extLst>
          </p:cNvPr>
          <p:cNvSpPr txBox="1"/>
          <p:nvPr/>
        </p:nvSpPr>
        <p:spPr>
          <a:xfrm flipH="1">
            <a:off x="4758394" y="4712678"/>
            <a:ext cx="4643513" cy="1631216"/>
          </a:xfrm>
          <a:prstGeom prst="rect">
            <a:avLst/>
          </a:prstGeom>
          <a:noFill/>
        </p:spPr>
        <p:txBody>
          <a:bodyPr wrap="square" rtlCol="0">
            <a:spAutoFit/>
          </a:bodyPr>
          <a:lstStyle/>
          <a:p>
            <a:pPr algn="ctr"/>
            <a:r>
              <a:rPr lang="en-US" sz="2000" b="1" i="1" dirty="0">
                <a:solidFill>
                  <a:schemeClr val="bg1"/>
                </a:solidFill>
              </a:rPr>
              <a:t>Service Request Data</a:t>
            </a:r>
          </a:p>
          <a:p>
            <a:pPr algn="ctr"/>
            <a:r>
              <a:rPr lang="en-US" sz="2000" b="1" i="1" dirty="0">
                <a:solidFill>
                  <a:schemeClr val="bg1"/>
                </a:solidFill>
              </a:rPr>
              <a:t>Tree Point Data</a:t>
            </a:r>
          </a:p>
          <a:p>
            <a:pPr algn="ctr"/>
            <a:r>
              <a:rPr lang="en-US" sz="2000" b="1" i="1" dirty="0">
                <a:solidFill>
                  <a:schemeClr val="bg1"/>
                </a:solidFill>
              </a:rPr>
              <a:t>Inspection Data</a:t>
            </a:r>
          </a:p>
          <a:p>
            <a:pPr algn="ctr"/>
            <a:r>
              <a:rPr lang="en-US" sz="2000" b="1" i="1" dirty="0">
                <a:solidFill>
                  <a:schemeClr val="bg1"/>
                </a:solidFill>
              </a:rPr>
              <a:t>Work Order Data</a:t>
            </a:r>
          </a:p>
          <a:p>
            <a:pPr algn="ctr"/>
            <a:r>
              <a:rPr lang="en-US" sz="2000" b="1" i="1" dirty="0">
                <a:solidFill>
                  <a:schemeClr val="bg1"/>
                </a:solidFill>
              </a:rPr>
              <a:t>Census Data</a:t>
            </a:r>
          </a:p>
        </p:txBody>
      </p:sp>
      <p:pic>
        <p:nvPicPr>
          <p:cNvPr id="6" name="Picture 5">
            <a:extLst>
              <a:ext uri="{FF2B5EF4-FFF2-40B4-BE49-F238E27FC236}">
                <a16:creationId xmlns:a16="http://schemas.microsoft.com/office/drawing/2014/main" id="{C2F85B64-7CB7-46BD-8036-1119128D1CE4}"/>
              </a:ext>
            </a:extLst>
          </p:cNvPr>
          <p:cNvPicPr/>
          <p:nvPr/>
        </p:nvPicPr>
        <p:blipFill>
          <a:blip r:embed="rId2"/>
          <a:stretch>
            <a:fillRect/>
          </a:stretch>
        </p:blipFill>
        <p:spPr>
          <a:xfrm>
            <a:off x="726830" y="1660233"/>
            <a:ext cx="10404231" cy="3052445"/>
          </a:xfrm>
          <a:prstGeom prst="rect">
            <a:avLst/>
          </a:prstGeom>
        </p:spPr>
      </p:pic>
      <p:sp>
        <p:nvSpPr>
          <p:cNvPr id="3" name="Rectangle 2">
            <a:extLst>
              <a:ext uri="{FF2B5EF4-FFF2-40B4-BE49-F238E27FC236}">
                <a16:creationId xmlns:a16="http://schemas.microsoft.com/office/drawing/2014/main" id="{7094CD26-5BD7-453C-A08F-29CFE0D0CD6B}"/>
              </a:ext>
            </a:extLst>
          </p:cNvPr>
          <p:cNvSpPr/>
          <p:nvPr/>
        </p:nvSpPr>
        <p:spPr>
          <a:xfrm>
            <a:off x="334108" y="4712678"/>
            <a:ext cx="11529646" cy="1870512"/>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London </a:t>
            </a:r>
            <a:r>
              <a:rPr lang="en-US" dirty="0" err="1">
                <a:latin typeface="Calibri" panose="020F0502020204030204" pitchFamily="34" charset="0"/>
                <a:ea typeface="Calibri" panose="020F0502020204030204" pitchFamily="34" charset="0"/>
                <a:cs typeface="Times New Roman" panose="02020603050405020304" pitchFamily="18" charset="0"/>
              </a:rPr>
              <a:t>PlaneTree</a:t>
            </a:r>
            <a:r>
              <a:rPr lang="en-US" dirty="0">
                <a:latin typeface="Calibri" panose="020F0502020204030204" pitchFamily="34" charset="0"/>
                <a:ea typeface="Calibri" panose="020F0502020204030204" pitchFamily="34" charset="0"/>
                <a:cs typeface="Times New Roman" panose="02020603050405020304" pitchFamily="18" charset="0"/>
              </a:rPr>
              <a:t> has most cases around 10000 and 50 % of request more of type Damaged tree, Overgrown Branches, Root/</a:t>
            </a:r>
            <a:r>
              <a:rPr lang="en-US" dirty="0" err="1">
                <a:latin typeface="Calibri" panose="020F0502020204030204" pitchFamily="34" charset="0"/>
                <a:ea typeface="Calibri" panose="020F0502020204030204" pitchFamily="34" charset="0"/>
                <a:cs typeface="Times New Roman" panose="02020603050405020304" pitchFamily="18" charset="0"/>
              </a:rPr>
              <a:t>Sidewallk</a:t>
            </a:r>
            <a:r>
              <a:rPr lang="en-US" dirty="0">
                <a:latin typeface="Calibri" panose="020F0502020204030204" pitchFamily="34" charset="0"/>
                <a:ea typeface="Calibri" panose="020F0502020204030204" pitchFamily="34" charset="0"/>
                <a:cs typeface="Times New Roman" panose="02020603050405020304" pitchFamily="18" charset="0"/>
              </a:rPr>
              <a:t> problem and has less count on Dead or Dying Tree.</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Norway Maple has more than 50% cases on Damaged Tree and almost 40 % cases in Dead/Dying Tree.</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Pin Oak has second most cases of Root/Sidewalk problem and Overgrown Branches and </a:t>
            </a:r>
            <a:r>
              <a:rPr lang="en-US" dirty="0" err="1">
                <a:latin typeface="Calibri" panose="020F0502020204030204" pitchFamily="34" charset="0"/>
                <a:ea typeface="Calibri" panose="020F0502020204030204" pitchFamily="34" charset="0"/>
                <a:cs typeface="Times New Roman" panose="02020603050405020304" pitchFamily="18" charset="0"/>
              </a:rPr>
              <a:t>Thornless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Honeylocust</a:t>
            </a:r>
            <a:r>
              <a:rPr lang="en-US" dirty="0">
                <a:latin typeface="Calibri" panose="020F0502020204030204" pitchFamily="34" charset="0"/>
                <a:ea typeface="Calibri" panose="020F0502020204030204" pitchFamily="34" charset="0"/>
                <a:cs typeface="Times New Roman" panose="02020603050405020304" pitchFamily="18" charset="0"/>
              </a:rPr>
              <a:t> has similar proportion of requests.</a:t>
            </a:r>
          </a:p>
          <a:p>
            <a:pPr marL="342900" marR="0" lvl="0" indent="-342900">
              <a:lnSpc>
                <a:spcPct val="107000"/>
              </a:lnSpc>
              <a:spcBef>
                <a:spcPts val="0"/>
              </a:spcBef>
              <a:spcAft>
                <a:spcPts val="800"/>
              </a:spcAft>
              <a:buFont typeface="+mj-lt"/>
              <a:buAutoNum type="arabicPeriod"/>
            </a:pPr>
            <a:r>
              <a:rPr lang="en-US" dirty="0" err="1">
                <a:latin typeface="Calibri" panose="020F0502020204030204" pitchFamily="34" charset="0"/>
                <a:ea typeface="Calibri" panose="020F0502020204030204" pitchFamily="34" charset="0"/>
                <a:cs typeface="Times New Roman" panose="02020603050405020304" pitchFamily="18" charset="0"/>
              </a:rPr>
              <a:t>Callery</a:t>
            </a:r>
            <a:r>
              <a:rPr lang="en-US" dirty="0">
                <a:latin typeface="Calibri" panose="020F0502020204030204" pitchFamily="34" charset="0"/>
                <a:ea typeface="Calibri" panose="020F0502020204030204" pitchFamily="34" charset="0"/>
                <a:cs typeface="Times New Roman" panose="02020603050405020304" pitchFamily="18" charset="0"/>
              </a:rPr>
              <a:t> Pear has </a:t>
            </a:r>
            <a:r>
              <a:rPr lang="en-US" dirty="0" err="1">
                <a:latin typeface="Calibri" panose="020F0502020204030204" pitchFamily="34" charset="0"/>
                <a:ea typeface="Calibri" panose="020F0502020204030204" pitchFamily="34" charset="0"/>
                <a:cs typeface="Times New Roman" panose="02020603050405020304" pitchFamily="18" charset="0"/>
              </a:rPr>
              <a:t>thirdmost</a:t>
            </a:r>
            <a:r>
              <a:rPr lang="en-US" dirty="0">
                <a:latin typeface="Calibri" panose="020F0502020204030204" pitchFamily="34" charset="0"/>
                <a:ea typeface="Calibri" panose="020F0502020204030204" pitchFamily="34" charset="0"/>
                <a:cs typeface="Times New Roman" panose="02020603050405020304" pitchFamily="18" charset="0"/>
              </a:rPr>
              <a:t> Damaged Tree cases after London Planetree and Norway Maple.</a:t>
            </a:r>
          </a:p>
        </p:txBody>
      </p:sp>
    </p:spTree>
    <p:extLst>
      <p:ext uri="{BB962C8B-B14F-4D97-AF65-F5344CB8AC3E}">
        <p14:creationId xmlns:p14="http://schemas.microsoft.com/office/powerpoint/2010/main" val="124652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278158"/>
            <a:ext cx="10515600" cy="882930"/>
          </a:xfrm>
        </p:spPr>
        <p:txBody>
          <a:bodyPr/>
          <a:lstStyle/>
          <a:p>
            <a:r>
              <a:rPr lang="en-US" dirty="0"/>
              <a:t>Relationship with Tree Diameter </a:t>
            </a:r>
          </a:p>
        </p:txBody>
      </p:sp>
      <p:pic>
        <p:nvPicPr>
          <p:cNvPr id="6" name="Picture 5">
            <a:extLst>
              <a:ext uri="{FF2B5EF4-FFF2-40B4-BE49-F238E27FC236}">
                <a16:creationId xmlns:a16="http://schemas.microsoft.com/office/drawing/2014/main" id="{F0FF4CEA-99C3-431A-8D66-ED8AF069430B}"/>
              </a:ext>
            </a:extLst>
          </p:cNvPr>
          <p:cNvPicPr/>
          <p:nvPr/>
        </p:nvPicPr>
        <p:blipFill>
          <a:blip r:embed="rId2"/>
          <a:stretch>
            <a:fillRect/>
          </a:stretch>
        </p:blipFill>
        <p:spPr>
          <a:xfrm>
            <a:off x="767862" y="1410408"/>
            <a:ext cx="9706708" cy="3196761"/>
          </a:xfrm>
          <a:prstGeom prst="rect">
            <a:avLst/>
          </a:prstGeom>
        </p:spPr>
      </p:pic>
      <p:sp>
        <p:nvSpPr>
          <p:cNvPr id="4" name="Rectangle 3">
            <a:extLst>
              <a:ext uri="{FF2B5EF4-FFF2-40B4-BE49-F238E27FC236}">
                <a16:creationId xmlns:a16="http://schemas.microsoft.com/office/drawing/2014/main" id="{6AE444EE-22A5-4172-BFD5-CECF7717AD20}"/>
              </a:ext>
            </a:extLst>
          </p:cNvPr>
          <p:cNvSpPr/>
          <p:nvPr/>
        </p:nvSpPr>
        <p:spPr>
          <a:xfrm>
            <a:off x="726830" y="4531731"/>
            <a:ext cx="11283461" cy="1973104"/>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For each species Diameter is falling under almost normal curve.  </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Most of request for Norway Maple is between DBH 10 to 27 While London </a:t>
            </a:r>
            <a:r>
              <a:rPr lang="en-US" dirty="0" err="1">
                <a:latin typeface="Calibri" panose="020F0502020204030204" pitchFamily="34" charset="0"/>
                <a:ea typeface="Calibri" panose="020F0502020204030204" pitchFamily="34" charset="0"/>
                <a:cs typeface="Times New Roman" panose="02020603050405020304" pitchFamily="18" charset="0"/>
              </a:rPr>
              <a:t>plantree</a:t>
            </a:r>
            <a:r>
              <a:rPr lang="en-US" dirty="0">
                <a:latin typeface="Calibri" panose="020F0502020204030204" pitchFamily="34" charset="0"/>
                <a:ea typeface="Calibri" panose="020F0502020204030204" pitchFamily="34" charset="0"/>
                <a:cs typeface="Times New Roman" panose="02020603050405020304" pitchFamily="18" charset="0"/>
              </a:rPr>
              <a:t> most cases when DBH between 15 to 40.</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 Pin Oak has more cases at DBH more than 20 while </a:t>
            </a:r>
            <a:r>
              <a:rPr lang="en-US" dirty="0" err="1">
                <a:latin typeface="Calibri" panose="020F0502020204030204" pitchFamily="34" charset="0"/>
                <a:ea typeface="Calibri" panose="020F0502020204030204" pitchFamily="34" charset="0"/>
                <a:cs typeface="Times New Roman" panose="02020603050405020304" pitchFamily="18" charset="0"/>
              </a:rPr>
              <a:t>Pyrus</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dirty="0" err="1">
                <a:latin typeface="Calibri" panose="020F0502020204030204" pitchFamily="34" charset="0"/>
                <a:ea typeface="Calibri" panose="020F0502020204030204" pitchFamily="34" charset="0"/>
                <a:cs typeface="Times New Roman" panose="02020603050405020304" pitchFamily="18" charset="0"/>
              </a:rPr>
              <a:t>Tilia</a:t>
            </a:r>
            <a:r>
              <a:rPr lang="en-US" dirty="0">
                <a:latin typeface="Calibri" panose="020F0502020204030204" pitchFamily="34" charset="0"/>
                <a:ea typeface="Calibri" panose="020F0502020204030204" pitchFamily="34" charset="0"/>
                <a:cs typeface="Times New Roman" panose="02020603050405020304" pitchFamily="18" charset="0"/>
              </a:rPr>
              <a:t> as well as </a:t>
            </a:r>
            <a:r>
              <a:rPr lang="en-US" dirty="0" err="1">
                <a:latin typeface="Calibri" panose="020F0502020204030204" pitchFamily="34" charset="0"/>
                <a:ea typeface="Calibri" panose="020F0502020204030204" pitchFamily="34" charset="0"/>
                <a:cs typeface="Times New Roman" panose="02020603050405020304" pitchFamily="18" charset="0"/>
              </a:rPr>
              <a:t>Callery</a:t>
            </a:r>
            <a:r>
              <a:rPr lang="en-US" dirty="0">
                <a:latin typeface="Calibri" panose="020F0502020204030204" pitchFamily="34" charset="0"/>
                <a:ea typeface="Calibri" panose="020F0502020204030204" pitchFamily="34" charset="0"/>
                <a:cs typeface="Times New Roman" panose="02020603050405020304" pitchFamily="18" charset="0"/>
              </a:rPr>
              <a:t> Pear  has most cases at less than 20 DBH</a:t>
            </a:r>
          </a:p>
          <a:p>
            <a:pPr marL="342900" marR="0" lvl="0" indent="-342900">
              <a:lnSpc>
                <a:spcPct val="107000"/>
              </a:lnSpc>
              <a:spcBef>
                <a:spcPts val="0"/>
              </a:spcBef>
              <a:spcAft>
                <a:spcPts val="800"/>
              </a:spcAft>
              <a:buFont typeface="+mj-lt"/>
              <a:buAutoNum type="arabicPeriod"/>
            </a:pPr>
            <a:r>
              <a:rPr lang="en-US" dirty="0" err="1">
                <a:latin typeface="Calibri" panose="020F0502020204030204" pitchFamily="34" charset="0"/>
                <a:ea typeface="Calibri" panose="020F0502020204030204" pitchFamily="34" charset="0"/>
                <a:cs typeface="Times New Roman" panose="02020603050405020304" pitchFamily="18" charset="0"/>
              </a:rPr>
              <a:t>Thornless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Honeylocust</a:t>
            </a:r>
            <a:r>
              <a:rPr lang="en-US" dirty="0">
                <a:latin typeface="Calibri" panose="020F0502020204030204" pitchFamily="34" charset="0"/>
                <a:ea typeface="Calibri" panose="020F0502020204030204" pitchFamily="34" charset="0"/>
                <a:cs typeface="Times New Roman" panose="02020603050405020304" pitchFamily="18" charset="0"/>
              </a:rPr>
              <a:t> has more cases in 10-20 DBH</a:t>
            </a:r>
          </a:p>
        </p:txBody>
      </p:sp>
    </p:spTree>
    <p:extLst>
      <p:ext uri="{BB962C8B-B14F-4D97-AF65-F5344CB8AC3E}">
        <p14:creationId xmlns:p14="http://schemas.microsoft.com/office/powerpoint/2010/main" val="42897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278158"/>
            <a:ext cx="10515600" cy="882930"/>
          </a:xfrm>
        </p:spPr>
        <p:txBody>
          <a:bodyPr/>
          <a:lstStyle/>
          <a:p>
            <a:r>
              <a:rPr lang="en-US" dirty="0"/>
              <a:t>Repeated Requests</a:t>
            </a:r>
          </a:p>
        </p:txBody>
      </p:sp>
      <p:pic>
        <p:nvPicPr>
          <p:cNvPr id="5" name="Picture 4">
            <a:extLst>
              <a:ext uri="{FF2B5EF4-FFF2-40B4-BE49-F238E27FC236}">
                <a16:creationId xmlns:a16="http://schemas.microsoft.com/office/drawing/2014/main" id="{92F0B5EB-E752-4AE3-9D65-D6457A0926D4}"/>
              </a:ext>
            </a:extLst>
          </p:cNvPr>
          <p:cNvPicPr/>
          <p:nvPr/>
        </p:nvPicPr>
        <p:blipFill>
          <a:blip r:embed="rId2"/>
          <a:stretch>
            <a:fillRect/>
          </a:stretch>
        </p:blipFill>
        <p:spPr>
          <a:xfrm>
            <a:off x="427892" y="1299039"/>
            <a:ext cx="8335108" cy="3806361"/>
          </a:xfrm>
          <a:prstGeom prst="rect">
            <a:avLst/>
          </a:prstGeom>
        </p:spPr>
      </p:pic>
      <p:sp>
        <p:nvSpPr>
          <p:cNvPr id="3" name="Rectangle 2">
            <a:extLst>
              <a:ext uri="{FF2B5EF4-FFF2-40B4-BE49-F238E27FC236}">
                <a16:creationId xmlns:a16="http://schemas.microsoft.com/office/drawing/2014/main" id="{173C0033-2496-486B-962A-74AC0FEB3ACF}"/>
              </a:ext>
            </a:extLst>
          </p:cNvPr>
          <p:cNvSpPr/>
          <p:nvPr/>
        </p:nvSpPr>
        <p:spPr>
          <a:xfrm>
            <a:off x="313592" y="5054869"/>
            <a:ext cx="11564816" cy="1574149"/>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Queens has most Norway Maple cases which are second most species under complaint and it can inferred that most of these cases are concentrated in Queens.</a:t>
            </a:r>
          </a:p>
          <a:p>
            <a:pPr marL="342900" marR="0" lvl="0" indent="-34290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Brooklyn has most or second most presence in all species and comparing with Complaint type they have almost more complaints in each category only second in Tree Removal. Most complaints related to London Planetree are concentrated in Brooklyn which has almost similar proportion of all complaint types.</a:t>
            </a:r>
          </a:p>
        </p:txBody>
      </p:sp>
    </p:spTree>
    <p:extLst>
      <p:ext uri="{BB962C8B-B14F-4D97-AF65-F5344CB8AC3E}">
        <p14:creationId xmlns:p14="http://schemas.microsoft.com/office/powerpoint/2010/main" val="240286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278158"/>
            <a:ext cx="10515600" cy="882930"/>
          </a:xfrm>
        </p:spPr>
        <p:txBody>
          <a:bodyPr/>
          <a:lstStyle/>
          <a:p>
            <a:r>
              <a:rPr lang="en-US" dirty="0"/>
              <a:t>Analysis Summary</a:t>
            </a:r>
          </a:p>
        </p:txBody>
      </p:sp>
      <p:sp>
        <p:nvSpPr>
          <p:cNvPr id="4" name="Rectangle 3">
            <a:extLst>
              <a:ext uri="{FF2B5EF4-FFF2-40B4-BE49-F238E27FC236}">
                <a16:creationId xmlns:a16="http://schemas.microsoft.com/office/drawing/2014/main" id="{A263F404-A248-4D64-8F7C-7D7834C8B8A8}"/>
              </a:ext>
            </a:extLst>
          </p:cNvPr>
          <p:cNvSpPr/>
          <p:nvPr/>
        </p:nvSpPr>
        <p:spPr>
          <a:xfrm>
            <a:off x="879231" y="1392707"/>
            <a:ext cx="10791092" cy="4611455"/>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Queens has more number of cases, these are more related to one Species  Norway maple and Mostly Tree removal which are promptly responded.</a:t>
            </a:r>
          </a:p>
          <a:p>
            <a:pPr marL="342900" marR="0" lvl="0" indent="-342900">
              <a:lnSpc>
                <a:spcPct val="107000"/>
              </a:lnSpc>
              <a:spcBef>
                <a:spcPts val="0"/>
              </a:spcBef>
              <a:spcAft>
                <a:spcPts val="0"/>
              </a:spcAft>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Brooklyn has more variety of complaints on multiple species which is causing might reason for higher response time.</a:t>
            </a:r>
          </a:p>
          <a:p>
            <a:pPr marL="342900" marR="0" lvl="0" indent="-342900">
              <a:lnSpc>
                <a:spcPct val="107000"/>
              </a:lnSpc>
              <a:spcBef>
                <a:spcPts val="0"/>
              </a:spcBef>
              <a:spcAft>
                <a:spcPts val="800"/>
              </a:spcAft>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Service request raised from Brooklyn and Adjacent Queens neighborhood chances of update or closure is more than 200 Days and can be 400 days+ as well.</a:t>
            </a:r>
          </a:p>
          <a:p>
            <a:pPr marL="342900" marR="0" lvl="0" indent="-342900">
              <a:lnSpc>
                <a:spcPct val="107000"/>
              </a:lnSpc>
              <a:spcBef>
                <a:spcPts val="0"/>
              </a:spcBef>
              <a:spcAft>
                <a:spcPts val="800"/>
              </a:spcAft>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Delay in inspection is major cause of delay in closure of service request</a:t>
            </a:r>
          </a:p>
          <a:p>
            <a:pPr marL="342900" indent="-342900">
              <a:lnSpc>
                <a:spcPct val="107000"/>
              </a:lnSpc>
              <a:spcAft>
                <a:spcPts val="800"/>
              </a:spcAft>
              <a:buFont typeface="+mj-lt"/>
              <a:buAutoNum type="arabicPeriod"/>
            </a:pPr>
            <a:r>
              <a:rPr lang="en-US" sz="1600" dirty="0"/>
              <a:t>Brooklyn has most repeated calls for all complaint types.</a:t>
            </a:r>
          </a:p>
          <a:p>
            <a:pPr marL="342900" indent="-342900">
              <a:lnSpc>
                <a:spcPct val="107000"/>
              </a:lnSpc>
              <a:spcAft>
                <a:spcPts val="800"/>
              </a:spcAft>
              <a:buFont typeface="+mj-lt"/>
              <a:buAutoNum type="arabicPeriod"/>
            </a:pPr>
            <a:r>
              <a:rPr lang="en-US" sz="1600" dirty="0"/>
              <a:t>Work Order category on these repeated complaints, it can be inferred that Tree Removal and Tree </a:t>
            </a:r>
            <a:r>
              <a:rPr lang="en-US" sz="1600" dirty="0" err="1"/>
              <a:t>SideWalk</a:t>
            </a:r>
            <a:r>
              <a:rPr lang="en-US" sz="1600" dirty="0"/>
              <a:t> repair as Work Category is likely to be more than 400 days in alignment with overall trend.</a:t>
            </a:r>
          </a:p>
          <a:p>
            <a:pPr marL="342900" marR="0" lvl="0" indent="-342900">
              <a:lnSpc>
                <a:spcPct val="107000"/>
              </a:lnSpc>
              <a:spcBef>
                <a:spcPts val="0"/>
              </a:spcBef>
              <a:spcAft>
                <a:spcPts val="800"/>
              </a:spcAft>
              <a:buFont typeface="+mj-lt"/>
              <a:buAutoNum type="arabicPeriod"/>
            </a:pPr>
            <a:r>
              <a:rPr lang="en-US" sz="1600" dirty="0"/>
              <a:t>Root/</a:t>
            </a:r>
            <a:r>
              <a:rPr lang="en-US" sz="1600" dirty="0" err="1"/>
              <a:t>Sewar</a:t>
            </a:r>
            <a:r>
              <a:rPr lang="en-US" sz="1600" dirty="0"/>
              <a:t>/Sidewalk has more cases in higher time range with Brooklyn has higher density than others. Sidewalk Complaint in Brooklyn there are more chances that it will take more time to close than other Borough.</a:t>
            </a:r>
          </a:p>
          <a:p>
            <a:pPr marL="342900" indent="-342900">
              <a:buFont typeface="+mj-lt"/>
              <a:buAutoNum type="arabicPeriod"/>
            </a:pPr>
            <a:r>
              <a:rPr lang="en-US" sz="1600" dirty="0"/>
              <a:t>Response time on service request is dependent on Inspection delay time which is dependent on Type of request like tree removal is prioritized over others. </a:t>
            </a:r>
          </a:p>
          <a:p>
            <a:pPr marL="342900" lvl="0" indent="-342900">
              <a:buFont typeface="+mj-lt"/>
              <a:buAutoNum type="arabicPeriod"/>
            </a:pPr>
            <a:r>
              <a:rPr lang="en-US" sz="1600" dirty="0"/>
              <a:t>Inspection time is dependent on Inspection structure like full inspection take more time than partial even for level 1 inspection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8096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B9E3-DCD9-44C8-9502-86C5EA6763AD}"/>
              </a:ext>
            </a:extLst>
          </p:cNvPr>
          <p:cNvSpPr>
            <a:spLocks noGrp="1"/>
          </p:cNvSpPr>
          <p:nvPr>
            <p:ph type="title"/>
          </p:nvPr>
        </p:nvSpPr>
        <p:spPr>
          <a:xfrm>
            <a:off x="832338" y="2580787"/>
            <a:ext cx="10515600" cy="1325563"/>
          </a:xfrm>
        </p:spPr>
        <p:txBody>
          <a:bodyPr/>
          <a:lstStyle/>
          <a:p>
            <a:pPr algn="ctr"/>
            <a:r>
              <a:rPr lang="en-US" b="1" dirty="0"/>
              <a:t>Machine Learning Model</a:t>
            </a:r>
          </a:p>
        </p:txBody>
      </p:sp>
    </p:spTree>
    <p:extLst>
      <p:ext uri="{BB962C8B-B14F-4D97-AF65-F5344CB8AC3E}">
        <p14:creationId xmlns:p14="http://schemas.microsoft.com/office/powerpoint/2010/main" val="3731386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278158"/>
            <a:ext cx="10515600" cy="882930"/>
          </a:xfrm>
        </p:spPr>
        <p:txBody>
          <a:bodyPr/>
          <a:lstStyle/>
          <a:p>
            <a:r>
              <a:rPr lang="en-US" dirty="0"/>
              <a:t>Preparation</a:t>
            </a:r>
          </a:p>
        </p:txBody>
      </p:sp>
      <p:sp>
        <p:nvSpPr>
          <p:cNvPr id="4" name="Rectangle 3">
            <a:extLst>
              <a:ext uri="{FF2B5EF4-FFF2-40B4-BE49-F238E27FC236}">
                <a16:creationId xmlns:a16="http://schemas.microsoft.com/office/drawing/2014/main" id="{A263F404-A248-4D64-8F7C-7D7834C8B8A8}"/>
              </a:ext>
            </a:extLst>
          </p:cNvPr>
          <p:cNvSpPr/>
          <p:nvPr/>
        </p:nvSpPr>
        <p:spPr>
          <a:xfrm>
            <a:off x="879231" y="1392707"/>
            <a:ext cx="10791092" cy="3477747"/>
          </a:xfrm>
          <a:prstGeom prst="rect">
            <a:avLst/>
          </a:prstGeom>
        </p:spPr>
        <p:txBody>
          <a:bodyPr wrap="square">
            <a:spAutoFit/>
          </a:bodyPr>
          <a:lstStyle/>
          <a:p>
            <a:pPr marL="342900" marR="0" lvl="0" indent="-34290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Most of the data in dataset is categorical data. </a:t>
            </a:r>
          </a:p>
          <a:p>
            <a:pPr marL="342900" marR="0" lvl="0" indent="-34290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Categorical data is </a:t>
            </a:r>
            <a:r>
              <a:rPr lang="en-US" dirty="0" err="1">
                <a:latin typeface="Calibri" panose="020F0502020204030204" pitchFamily="34" charset="0"/>
                <a:ea typeface="Calibri" panose="020F0502020204030204" pitchFamily="34" charset="0"/>
                <a:cs typeface="Times New Roman" panose="02020603050405020304" pitchFamily="18" charset="0"/>
              </a:rPr>
              <a:t>Dummyfies</a:t>
            </a:r>
            <a:r>
              <a:rPr lang="en-US" dirty="0">
                <a:latin typeface="Calibri" panose="020F0502020204030204" pitchFamily="34" charset="0"/>
                <a:ea typeface="Calibri" panose="020F0502020204030204" pitchFamily="34" charset="0"/>
                <a:cs typeface="Times New Roman" panose="02020603050405020304" pitchFamily="18" charset="0"/>
              </a:rPr>
              <a:t>  using Caret Package.</a:t>
            </a:r>
          </a:p>
          <a:p>
            <a:pPr marL="342900" marR="0" lvl="0" indent="-34290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Dataset after </a:t>
            </a:r>
            <a:r>
              <a:rPr lang="en-US" dirty="0" err="1">
                <a:latin typeface="Calibri" panose="020F0502020204030204" pitchFamily="34" charset="0"/>
                <a:ea typeface="Calibri" panose="020F0502020204030204" pitchFamily="34" charset="0"/>
                <a:cs typeface="Times New Roman" panose="02020603050405020304" pitchFamily="18" charset="0"/>
              </a:rPr>
              <a:t>dummyfing</a:t>
            </a:r>
            <a:r>
              <a:rPr lang="en-US" dirty="0">
                <a:latin typeface="Calibri" panose="020F0502020204030204" pitchFamily="34" charset="0"/>
                <a:ea typeface="Calibri" panose="020F0502020204030204" pitchFamily="34" charset="0"/>
                <a:cs typeface="Times New Roman" panose="02020603050405020304" pitchFamily="18" charset="0"/>
              </a:rPr>
              <a:t> has 173 variables.</a:t>
            </a:r>
          </a:p>
          <a:p>
            <a:pPr marL="342900" marR="0" lvl="0" indent="-34290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Supervised learning is used by splitting dataset in Training data and test data in 70:30 Ratio.</a:t>
            </a:r>
          </a:p>
          <a:p>
            <a:pPr marL="342900" marR="0" lvl="0" indent="-34290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While fitting the model, using LM function system is taking more than 50 Min. We had to use H2o.ai package to speed up.</a:t>
            </a:r>
          </a:p>
          <a:p>
            <a:pPr marL="342900" marR="0" lvl="0" indent="-342900">
              <a:lnSpc>
                <a:spcPct val="107000"/>
              </a:lnSpc>
              <a:spcBef>
                <a:spcPts val="0"/>
              </a:spcBef>
              <a:spcAft>
                <a:spcPts val="800"/>
              </a:spcAft>
              <a:buFont typeface="+mj-lt"/>
              <a:buAutoNum type="arabi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7024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278158"/>
            <a:ext cx="10515600" cy="882930"/>
          </a:xfrm>
        </p:spPr>
        <p:txBody>
          <a:bodyPr/>
          <a:lstStyle/>
          <a:p>
            <a:r>
              <a:rPr lang="en-US" dirty="0"/>
              <a:t>Model Fitting and Performance</a:t>
            </a:r>
          </a:p>
        </p:txBody>
      </p:sp>
      <p:sp>
        <p:nvSpPr>
          <p:cNvPr id="4" name="Rectangle 3">
            <a:extLst>
              <a:ext uri="{FF2B5EF4-FFF2-40B4-BE49-F238E27FC236}">
                <a16:creationId xmlns:a16="http://schemas.microsoft.com/office/drawing/2014/main" id="{A263F404-A248-4D64-8F7C-7D7834C8B8A8}"/>
              </a:ext>
            </a:extLst>
          </p:cNvPr>
          <p:cNvSpPr/>
          <p:nvPr/>
        </p:nvSpPr>
        <p:spPr>
          <a:xfrm>
            <a:off x="879231" y="1392707"/>
            <a:ext cx="10791092" cy="4491101"/>
          </a:xfrm>
          <a:prstGeom prst="rect">
            <a:avLst/>
          </a:prstGeom>
        </p:spPr>
        <p:txBody>
          <a:bodyPr wrap="square">
            <a:spAutoFit/>
          </a:bodyPr>
          <a:lstStyle/>
          <a:p>
            <a:pPr>
              <a:lnSpc>
                <a:spcPct val="107000"/>
              </a:lnSpc>
              <a:spcAft>
                <a:spcPts val="800"/>
              </a:spcAft>
            </a:pPr>
            <a:r>
              <a:rPr lang="en-US" dirty="0"/>
              <a:t>While fitting the model using linear regression, system is taking lot of time due to wide data set. We are using H2o.ai to run Generalized Regression Model, Random Forest and Gradient Boosting method model.</a:t>
            </a:r>
          </a:p>
          <a:p>
            <a:pPr>
              <a:lnSpc>
                <a:spcPct val="107000"/>
              </a:lnSpc>
              <a:spcAft>
                <a:spcPts val="800"/>
              </a:spcAft>
            </a:pPr>
            <a:r>
              <a:rPr lang="en-US" dirty="0"/>
              <a:t>Summary of performance of model on Training and Test Dataset a below:</a:t>
            </a:r>
          </a:p>
          <a:p>
            <a:pPr marL="800100" lvl="1" indent="-342900">
              <a:lnSpc>
                <a:spcPct val="107000"/>
              </a:lnSpc>
              <a:spcAft>
                <a:spcPts val="800"/>
              </a:spcAft>
              <a:buFont typeface="Arial" panose="020B0604020202020204" pitchFamily="34" charset="0"/>
              <a:buChar char="•"/>
            </a:pPr>
            <a:r>
              <a:rPr lang="en-US" b="1" i="1" dirty="0"/>
              <a:t>Generalized Linear Modeling using H20.ai</a:t>
            </a:r>
          </a:p>
          <a:p>
            <a:pPr marL="1257300" lvl="2" indent="-342900">
              <a:lnSpc>
                <a:spcPct val="107000"/>
              </a:lnSpc>
              <a:spcAft>
                <a:spcPts val="800"/>
              </a:spcAft>
              <a:buFont typeface="+mj-lt"/>
              <a:buAutoNum type="arabicPeriod"/>
            </a:pPr>
            <a:endParaRPr lang="en-US" dirty="0"/>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b="1" i="1" dirty="0"/>
              <a:t>Random forest algorithm using H2o.ai</a:t>
            </a:r>
          </a:p>
          <a:p>
            <a:pPr lvl="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endParaRPr lang="en-US" b="1" i="1" dirty="0"/>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pPr>
            <a:r>
              <a:rPr lang="en-US" b="1" i="1" dirty="0"/>
              <a:t>Gradient boosting algorithm using H20.ai</a:t>
            </a:r>
          </a:p>
          <a:p>
            <a:pPr lvl="1">
              <a:lnSpc>
                <a:spcPct val="107000"/>
              </a:lnSpc>
              <a:spcAft>
                <a:spcPts val="800"/>
              </a:spcAft>
            </a:pPr>
            <a:endParaRPr lang="en-US" b="1" i="1" dirty="0"/>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41715809-71F1-4F66-B1E5-36F6F89ABD8C}"/>
              </a:ext>
            </a:extLst>
          </p:cNvPr>
          <p:cNvSpPr>
            <a:spLocks noChangeArrowheads="1"/>
          </p:cNvSpPr>
          <p:nvPr/>
        </p:nvSpPr>
        <p:spPr bwMode="auto">
          <a:xfrm>
            <a:off x="1692550" y="2965158"/>
            <a:ext cx="440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Dataset     RMSE      MAE        R2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Training 121.4544 85.53995 0.28528692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Test    121.6521 85.76100 0.2813671</a:t>
            </a:r>
            <a:r>
              <a:rPr kumimoji="0" lang="en-US" altLang="en-US" sz="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C186A00-B995-4D94-8467-049B9BD864F9}"/>
              </a:ext>
            </a:extLst>
          </p:cNvPr>
          <p:cNvSpPr>
            <a:spLocks noChangeArrowheads="1"/>
          </p:cNvSpPr>
          <p:nvPr/>
        </p:nvSpPr>
        <p:spPr bwMode="auto">
          <a:xfrm>
            <a:off x="1060938" y="4014381"/>
            <a:ext cx="569226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Dataset     RMSE       MAE         R2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Training      136.5609  102.6122 0.096437922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Test          136.4425  102.5933 0.09600275</a:t>
            </a:r>
            <a:r>
              <a:rPr kumimoji="0" lang="en-US" altLang="en-US" sz="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58AA307B-617E-47BE-8592-1F25CDABD609}"/>
              </a:ext>
            </a:extLst>
          </p:cNvPr>
          <p:cNvSpPr>
            <a:spLocks noChangeArrowheads="1"/>
          </p:cNvSpPr>
          <p:nvPr/>
        </p:nvSpPr>
        <p:spPr bwMode="auto">
          <a:xfrm>
            <a:off x="1518137" y="5094876"/>
            <a:ext cx="4947139"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Dataset     RMSE      MAE        R2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Training      108.0567 73.21972 0.43427122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Test          108.6959 73.73865 0.4262872</a:t>
            </a:r>
            <a:r>
              <a:rPr kumimoji="0" lang="en-US" altLang="en-US" sz="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D00518FA-4BA5-4FFD-B96E-8DDC24FA1F43}"/>
              </a:ext>
            </a:extLst>
          </p:cNvPr>
          <p:cNvSpPr txBox="1"/>
          <p:nvPr/>
        </p:nvSpPr>
        <p:spPr>
          <a:xfrm flipH="1">
            <a:off x="6963508" y="2883877"/>
            <a:ext cx="4390292" cy="2862322"/>
          </a:xfrm>
          <a:prstGeom prst="rect">
            <a:avLst/>
          </a:prstGeom>
          <a:noFill/>
        </p:spPr>
        <p:txBody>
          <a:bodyPr wrap="square" rtlCol="0">
            <a:spAutoFit/>
          </a:bodyPr>
          <a:lstStyle/>
          <a:p>
            <a:r>
              <a:rPr lang="en-US" dirty="0"/>
              <a:t>On all three models Training and Test data set are giving similar performance.</a:t>
            </a:r>
          </a:p>
          <a:p>
            <a:endParaRPr lang="en-US" dirty="0"/>
          </a:p>
          <a:p>
            <a:r>
              <a:rPr lang="en-US" dirty="0"/>
              <a:t>Model using Random Forest algorithm has worst performance </a:t>
            </a:r>
          </a:p>
          <a:p>
            <a:endParaRPr lang="en-US" dirty="0"/>
          </a:p>
          <a:p>
            <a:r>
              <a:rPr lang="en-US" dirty="0"/>
              <a:t>Out if three models GBM is giving best result. </a:t>
            </a:r>
          </a:p>
          <a:p>
            <a:endParaRPr lang="en-US" dirty="0"/>
          </a:p>
          <a:p>
            <a:r>
              <a:rPr lang="en-US" dirty="0"/>
              <a:t>Data set has lot of noise that’s why on 43% of variability can be explained. </a:t>
            </a:r>
          </a:p>
        </p:txBody>
      </p:sp>
    </p:spTree>
    <p:extLst>
      <p:ext uri="{BB962C8B-B14F-4D97-AF65-F5344CB8AC3E}">
        <p14:creationId xmlns:p14="http://schemas.microsoft.com/office/powerpoint/2010/main" val="221122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278158"/>
            <a:ext cx="10515600" cy="882930"/>
          </a:xfrm>
        </p:spPr>
        <p:txBody>
          <a:bodyPr/>
          <a:lstStyle/>
          <a:p>
            <a:r>
              <a:rPr lang="en-US" dirty="0"/>
              <a:t>Actual vs Predicted values on Test Dataset</a:t>
            </a:r>
          </a:p>
        </p:txBody>
      </p:sp>
      <p:sp>
        <p:nvSpPr>
          <p:cNvPr id="9" name="Rectangle 2">
            <a:extLst>
              <a:ext uri="{FF2B5EF4-FFF2-40B4-BE49-F238E27FC236}">
                <a16:creationId xmlns:a16="http://schemas.microsoft.com/office/drawing/2014/main" id="{7758EB81-54F2-49BB-A5C9-781E320509BE}"/>
              </a:ext>
            </a:extLst>
          </p:cNvPr>
          <p:cNvSpPr>
            <a:spLocks noChangeArrowheads="1"/>
          </p:cNvSpPr>
          <p:nvPr/>
        </p:nvSpPr>
        <p:spPr bwMode="auto">
          <a:xfrm>
            <a:off x="674077" y="1220457"/>
            <a:ext cx="11079956"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Comparing predicted values with actual test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actual           GLM              Random Forest        GBM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Min.   :  0     Min.   :-96.25   Min.   : 87.75   Min.   :-65.76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1st Qu.:  9     1st Qu.: 79.13   1st Qu.:104.51   1st Qu.: 67.42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Median : 48     Median :112.02   Median :118.45   Median :134.71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Mean   :112     Mean   :119.81   Mean   :137.71   Mean   :130.80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3rd Qu.:167     3rd Qu.:164.46   3rd Qu.:182.30   3rd Qu.:162.48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Max.   :723     Max.   :414.29   Max.   :206.41   Max.   :630.79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NA's   :20296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6312EE6E-6BBE-4BE6-8980-9F21D9F57AF6}"/>
              </a:ext>
            </a:extLst>
          </p:cNvPr>
          <p:cNvSpPr txBox="1"/>
          <p:nvPr/>
        </p:nvSpPr>
        <p:spPr>
          <a:xfrm>
            <a:off x="955431" y="4525108"/>
            <a:ext cx="10949354" cy="646331"/>
          </a:xfrm>
          <a:prstGeom prst="rect">
            <a:avLst/>
          </a:prstGeom>
          <a:noFill/>
        </p:spPr>
        <p:txBody>
          <a:bodyPr wrap="square" rtlCol="0">
            <a:spAutoFit/>
          </a:bodyPr>
          <a:lstStyle/>
          <a:p>
            <a:r>
              <a:rPr lang="en-US" dirty="0"/>
              <a:t>Even though GLM has R2 of 28 % , predicted values by GLM are much closure to actual values than other two models. </a:t>
            </a:r>
          </a:p>
        </p:txBody>
      </p:sp>
    </p:spTree>
    <p:extLst>
      <p:ext uri="{BB962C8B-B14F-4D97-AF65-F5344CB8AC3E}">
        <p14:creationId xmlns:p14="http://schemas.microsoft.com/office/powerpoint/2010/main" val="3080531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278158"/>
            <a:ext cx="10515600" cy="882930"/>
          </a:xfrm>
        </p:spPr>
        <p:txBody>
          <a:bodyPr/>
          <a:lstStyle/>
          <a:p>
            <a:r>
              <a:rPr lang="en-US" dirty="0"/>
              <a:t>Variable importance </a:t>
            </a:r>
          </a:p>
        </p:txBody>
      </p:sp>
      <p:sp>
        <p:nvSpPr>
          <p:cNvPr id="4" name="TextBox 3">
            <a:extLst>
              <a:ext uri="{FF2B5EF4-FFF2-40B4-BE49-F238E27FC236}">
                <a16:creationId xmlns:a16="http://schemas.microsoft.com/office/drawing/2014/main" id="{66C52553-F8D5-4EE1-AD9F-23F8D011FE84}"/>
              </a:ext>
            </a:extLst>
          </p:cNvPr>
          <p:cNvSpPr txBox="1"/>
          <p:nvPr/>
        </p:nvSpPr>
        <p:spPr>
          <a:xfrm>
            <a:off x="908538" y="1447800"/>
            <a:ext cx="10755924" cy="646331"/>
          </a:xfrm>
          <a:prstGeom prst="rect">
            <a:avLst/>
          </a:prstGeom>
          <a:noFill/>
        </p:spPr>
        <p:txBody>
          <a:bodyPr wrap="square" rtlCol="0">
            <a:spAutoFit/>
          </a:bodyPr>
          <a:lstStyle/>
          <a:p>
            <a:r>
              <a:rPr lang="en-US" dirty="0"/>
              <a:t>Variable importance as generated by GBM as well as Random forest provide some key insight into importance of variables on the output .</a:t>
            </a:r>
          </a:p>
        </p:txBody>
      </p:sp>
      <p:pic>
        <p:nvPicPr>
          <p:cNvPr id="5" name="Picture 4">
            <a:extLst>
              <a:ext uri="{FF2B5EF4-FFF2-40B4-BE49-F238E27FC236}">
                <a16:creationId xmlns:a16="http://schemas.microsoft.com/office/drawing/2014/main" id="{27EB71DB-D0DD-4F1E-89A0-C340634C656D}"/>
              </a:ext>
            </a:extLst>
          </p:cNvPr>
          <p:cNvPicPr>
            <a:picLocks noChangeAspect="1"/>
          </p:cNvPicPr>
          <p:nvPr/>
        </p:nvPicPr>
        <p:blipFill>
          <a:blip r:embed="rId2"/>
          <a:stretch>
            <a:fillRect/>
          </a:stretch>
        </p:blipFill>
        <p:spPr>
          <a:xfrm>
            <a:off x="908538" y="2652863"/>
            <a:ext cx="10793198" cy="1456076"/>
          </a:xfrm>
          <a:prstGeom prst="rect">
            <a:avLst/>
          </a:prstGeom>
        </p:spPr>
      </p:pic>
      <p:sp>
        <p:nvSpPr>
          <p:cNvPr id="6" name="TextBox 5">
            <a:extLst>
              <a:ext uri="{FF2B5EF4-FFF2-40B4-BE49-F238E27FC236}">
                <a16:creationId xmlns:a16="http://schemas.microsoft.com/office/drawing/2014/main" id="{189E6978-F386-4D74-B181-ED0DA1078DF6}"/>
              </a:ext>
            </a:extLst>
          </p:cNvPr>
          <p:cNvSpPr txBox="1"/>
          <p:nvPr/>
        </p:nvSpPr>
        <p:spPr>
          <a:xfrm>
            <a:off x="838200" y="2194693"/>
            <a:ext cx="5140569" cy="369332"/>
          </a:xfrm>
          <a:prstGeom prst="rect">
            <a:avLst/>
          </a:prstGeom>
          <a:noFill/>
        </p:spPr>
        <p:txBody>
          <a:bodyPr wrap="square" rtlCol="0">
            <a:spAutoFit/>
          </a:bodyPr>
          <a:lstStyle/>
          <a:p>
            <a:r>
              <a:rPr lang="en-US" i="1" dirty="0"/>
              <a:t>Variable importance Random Forest:</a:t>
            </a:r>
          </a:p>
        </p:txBody>
      </p:sp>
      <p:sp>
        <p:nvSpPr>
          <p:cNvPr id="11" name="TextBox 10">
            <a:extLst>
              <a:ext uri="{FF2B5EF4-FFF2-40B4-BE49-F238E27FC236}">
                <a16:creationId xmlns:a16="http://schemas.microsoft.com/office/drawing/2014/main" id="{8DCF3947-D937-42E7-A6DA-F0D55D228D9E}"/>
              </a:ext>
            </a:extLst>
          </p:cNvPr>
          <p:cNvSpPr txBox="1"/>
          <p:nvPr/>
        </p:nvSpPr>
        <p:spPr>
          <a:xfrm>
            <a:off x="838200" y="4381047"/>
            <a:ext cx="5140569" cy="369332"/>
          </a:xfrm>
          <a:prstGeom prst="rect">
            <a:avLst/>
          </a:prstGeom>
          <a:noFill/>
        </p:spPr>
        <p:txBody>
          <a:bodyPr wrap="square" rtlCol="0">
            <a:spAutoFit/>
          </a:bodyPr>
          <a:lstStyle/>
          <a:p>
            <a:r>
              <a:rPr lang="en-US" i="1" dirty="0"/>
              <a:t>Variable importance GBM:</a:t>
            </a:r>
          </a:p>
        </p:txBody>
      </p:sp>
      <p:pic>
        <p:nvPicPr>
          <p:cNvPr id="7" name="Picture 6">
            <a:extLst>
              <a:ext uri="{FF2B5EF4-FFF2-40B4-BE49-F238E27FC236}">
                <a16:creationId xmlns:a16="http://schemas.microsoft.com/office/drawing/2014/main" id="{5BCF2AF8-5ECB-4281-8662-A9176678DF42}"/>
              </a:ext>
            </a:extLst>
          </p:cNvPr>
          <p:cNvPicPr>
            <a:picLocks noChangeAspect="1"/>
          </p:cNvPicPr>
          <p:nvPr/>
        </p:nvPicPr>
        <p:blipFill>
          <a:blip r:embed="rId3"/>
          <a:stretch>
            <a:fillRect/>
          </a:stretch>
        </p:blipFill>
        <p:spPr>
          <a:xfrm>
            <a:off x="1083770" y="5022487"/>
            <a:ext cx="9924199" cy="1486192"/>
          </a:xfrm>
          <a:prstGeom prst="rect">
            <a:avLst/>
          </a:prstGeom>
        </p:spPr>
      </p:pic>
    </p:spTree>
    <p:extLst>
      <p:ext uri="{BB962C8B-B14F-4D97-AF65-F5344CB8AC3E}">
        <p14:creationId xmlns:p14="http://schemas.microsoft.com/office/powerpoint/2010/main" val="2856471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278158"/>
            <a:ext cx="10515600" cy="882930"/>
          </a:xfrm>
        </p:spPr>
        <p:txBody>
          <a:bodyPr/>
          <a:lstStyle/>
          <a:p>
            <a:r>
              <a:rPr lang="en-US" dirty="0"/>
              <a:t>Recommendation</a:t>
            </a:r>
          </a:p>
        </p:txBody>
      </p:sp>
      <p:sp>
        <p:nvSpPr>
          <p:cNvPr id="4" name="Rectangle 3">
            <a:extLst>
              <a:ext uri="{FF2B5EF4-FFF2-40B4-BE49-F238E27FC236}">
                <a16:creationId xmlns:a16="http://schemas.microsoft.com/office/drawing/2014/main" id="{B2D4FE95-742A-4DCE-9561-60C731D0867C}"/>
              </a:ext>
            </a:extLst>
          </p:cNvPr>
          <p:cNvSpPr/>
          <p:nvPr/>
        </p:nvSpPr>
        <p:spPr>
          <a:xfrm>
            <a:off x="838200" y="1161088"/>
            <a:ext cx="10632831" cy="4919680"/>
          </a:xfrm>
          <a:prstGeom prst="rect">
            <a:avLst/>
          </a:prstGeom>
        </p:spPr>
        <p:txBody>
          <a:bodyPr wrap="square">
            <a:spAutoFit/>
          </a:bodyPr>
          <a:lstStyle/>
          <a:p>
            <a:pPr>
              <a:lnSpc>
                <a:spcPct val="107000"/>
              </a:lnSpc>
              <a:spcBef>
                <a:spcPts val="1200"/>
              </a:spcBef>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Our analysis of request shows that response to service request related to tree vary a lot from 1 days to 600 days as there are various categories for request. Most of the cases where time period is high due to unavailability of proper information or dependencies on other </a:t>
            </a:r>
            <a:r>
              <a:rPr lang="en-US" dirty="0" err="1">
                <a:latin typeface="Calibri" panose="020F0502020204030204" pitchFamily="34" charset="0"/>
                <a:ea typeface="Calibri" panose="020F0502020204030204" pitchFamily="34" charset="0"/>
                <a:cs typeface="Calibri" panose="020F0502020204030204" pitchFamily="34" charset="0"/>
              </a:rPr>
              <a:t>dept</a:t>
            </a:r>
            <a:r>
              <a:rPr lang="en-US" dirty="0">
                <a:latin typeface="Calibri" panose="020F0502020204030204" pitchFamily="34" charset="0"/>
                <a:ea typeface="Calibri" panose="020F0502020204030204" pitchFamily="34" charset="0"/>
                <a:cs typeface="Calibri" panose="020F0502020204030204" pitchFamily="34" charset="0"/>
              </a:rPr>
              <a:t> like Sidewalk repair etc.</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Recommendations for Forestry department: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alibri" panose="020F0502020204030204" pitchFamily="34" charset="0"/>
              </a:rPr>
              <a:t>This model can used to set up SLA for type of request and estimated timeline based on dependency.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alibri" panose="020F0502020204030204" pitchFamily="34" charset="0"/>
              </a:rPr>
              <a:t>Request accurate information to be sufficient to estimate SLA for service request as we have seen Inspection Delay time and Non-availability of information are main cause of delay.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alibri" panose="020F0502020204030204" pitchFamily="34" charset="0"/>
              </a:rPr>
              <a:t>Learn from the model and provide immediate possibility of solution based in learnings instead of delaying for inspection and then denying the request. While analyzing SR resolution lot of cases are denied after inspection and time.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alibri" panose="020F0502020204030204" pitchFamily="34" charset="0"/>
              </a:rPr>
              <a:t>Complaint type Street tree and Sidewalk repairs are cases where coordination with other dept. takes lot of time and are mostly delayed. Setup a communication process for joint inspection to reduce delay in work estimation.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228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336774"/>
            <a:ext cx="10515600" cy="882930"/>
          </a:xfrm>
        </p:spPr>
        <p:txBody>
          <a:bodyPr/>
          <a:lstStyle/>
          <a:p>
            <a:r>
              <a:rPr lang="en-US" dirty="0"/>
              <a:t>Background</a:t>
            </a:r>
          </a:p>
        </p:txBody>
      </p:sp>
      <p:pic>
        <p:nvPicPr>
          <p:cNvPr id="1026" name="Picture 2" descr="The tree collapsed on West Drive near 62nd St. inside the iconic Midtown greenspace about 10 a.m.">
            <a:extLst>
              <a:ext uri="{FF2B5EF4-FFF2-40B4-BE49-F238E27FC236}">
                <a16:creationId xmlns:a16="http://schemas.microsoft.com/office/drawing/2014/main" id="{65C52192-A7AD-43FD-90E3-37AE0C2250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2038" y="1570086"/>
            <a:ext cx="5292224" cy="33125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BB865FC-78A6-4063-B3E9-8EFF67F76F82}"/>
              </a:ext>
            </a:extLst>
          </p:cNvPr>
          <p:cNvSpPr/>
          <p:nvPr/>
        </p:nvSpPr>
        <p:spPr>
          <a:xfrm>
            <a:off x="6464595" y="1402812"/>
            <a:ext cx="5606903" cy="3416320"/>
          </a:xfrm>
          <a:prstGeom prst="rect">
            <a:avLst/>
          </a:prstGeom>
        </p:spPr>
        <p:txBody>
          <a:bodyPr wrap="square">
            <a:spAutoFit/>
          </a:bodyPr>
          <a:lstStyle/>
          <a:p>
            <a:r>
              <a:rPr lang="en-US" i="1" dirty="0"/>
              <a:t>“</a:t>
            </a:r>
            <a:r>
              <a:rPr lang="en-US" b="1" i="1" dirty="0"/>
              <a:t>Neglected, Rotting Trees Turn Deadly</a:t>
            </a:r>
            <a:r>
              <a:rPr lang="en-US" i="1" dirty="0"/>
              <a:t>”</a:t>
            </a:r>
          </a:p>
          <a:p>
            <a:r>
              <a:rPr lang="en-US" dirty="0"/>
              <a:t>There are roughly 2.5 million trees in the city’s parks and on its street. Forestry department has to prioritize care for more than 70,000 trees a year with procedures.  “ Nature is unpredictable and limbs can fall even from healthy and well pruned tress”</a:t>
            </a:r>
          </a:p>
          <a:p>
            <a:r>
              <a:rPr lang="en-US" b="1" i="1" dirty="0"/>
              <a:t>NY Times May 13,2012</a:t>
            </a:r>
          </a:p>
          <a:p>
            <a:endParaRPr lang="en-US" dirty="0"/>
          </a:p>
          <a:p>
            <a:pPr fontAlgn="base"/>
            <a:r>
              <a:rPr lang="en-US" b="1" i="1" dirty="0"/>
              <a:t>NEW YORK DAILY NEWS September 13, 2017</a:t>
            </a:r>
          </a:p>
          <a:p>
            <a:r>
              <a:rPr lang="en-US" dirty="0"/>
              <a:t>Between 2011 and 2015, 31 people were injured by falling trees or branches, data from a Freedom of Information Law request shows</a:t>
            </a:r>
            <a:endParaRPr lang="en-US" i="1" dirty="0">
              <a:solidFill>
                <a:srgbClr val="333333"/>
              </a:solidFill>
              <a:latin typeface="PT Serif"/>
            </a:endParaRPr>
          </a:p>
        </p:txBody>
      </p:sp>
      <p:sp>
        <p:nvSpPr>
          <p:cNvPr id="5" name="Rectangle 4">
            <a:extLst>
              <a:ext uri="{FF2B5EF4-FFF2-40B4-BE49-F238E27FC236}">
                <a16:creationId xmlns:a16="http://schemas.microsoft.com/office/drawing/2014/main" id="{F2A89A42-BE9C-4C39-96E8-274F246D0D37}"/>
              </a:ext>
            </a:extLst>
          </p:cNvPr>
          <p:cNvSpPr/>
          <p:nvPr/>
        </p:nvSpPr>
        <p:spPr>
          <a:xfrm>
            <a:off x="962037" y="5065765"/>
            <a:ext cx="10966193" cy="1200329"/>
          </a:xfrm>
          <a:prstGeom prst="rect">
            <a:avLst/>
          </a:prstGeom>
        </p:spPr>
        <p:txBody>
          <a:bodyPr wrap="square">
            <a:spAutoFit/>
          </a:bodyPr>
          <a:lstStyle/>
          <a:p>
            <a:pPr algn="ctr"/>
            <a:r>
              <a:rPr lang="en-US" sz="2400" b="1" i="1" dirty="0">
                <a:solidFill>
                  <a:schemeClr val="accent1"/>
                </a:solidFill>
              </a:rPr>
              <a:t>Number of notice of claims before a lawsuit is filed against the city by people hit by trees typically tops over 100 each year, data from the city’s Controller’s Office reveals.</a:t>
            </a:r>
          </a:p>
        </p:txBody>
      </p:sp>
    </p:spTree>
    <p:extLst>
      <p:ext uri="{BB962C8B-B14F-4D97-AF65-F5344CB8AC3E}">
        <p14:creationId xmlns:p14="http://schemas.microsoft.com/office/powerpoint/2010/main" val="1385239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278158"/>
            <a:ext cx="10515600" cy="882930"/>
          </a:xfrm>
        </p:spPr>
        <p:txBody>
          <a:bodyPr/>
          <a:lstStyle/>
          <a:p>
            <a:r>
              <a:rPr lang="en-US" dirty="0"/>
              <a:t>Further Work</a:t>
            </a:r>
          </a:p>
        </p:txBody>
      </p:sp>
      <p:sp>
        <p:nvSpPr>
          <p:cNvPr id="3" name="Rectangle 2">
            <a:extLst>
              <a:ext uri="{FF2B5EF4-FFF2-40B4-BE49-F238E27FC236}">
                <a16:creationId xmlns:a16="http://schemas.microsoft.com/office/drawing/2014/main" id="{9D0DB6D3-5DB3-44CC-A075-D55DA993FE5B}"/>
              </a:ext>
            </a:extLst>
          </p:cNvPr>
          <p:cNvSpPr/>
          <p:nvPr/>
        </p:nvSpPr>
        <p:spPr>
          <a:xfrm>
            <a:off x="838201" y="1343993"/>
            <a:ext cx="10515600" cy="4817088"/>
          </a:xfrm>
          <a:prstGeom prst="rect">
            <a:avLst/>
          </a:prstGeom>
        </p:spPr>
        <p:txBody>
          <a:bodyPr wrap="square">
            <a:spAutoFit/>
          </a:bodyPr>
          <a:lstStyle/>
          <a:p>
            <a:pPr>
              <a:lnSpc>
                <a:spcPct val="107000"/>
              </a:lnSpc>
              <a:spcBef>
                <a:spcPts val="1200"/>
              </a:spcBef>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For future work:</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alibri" panose="020F0502020204030204" pitchFamily="34" charset="0"/>
              </a:rPr>
              <a:t>Analyze relationship between Tree species and type or count of request raised. While analysis we found that specific species are contributing more on specific service request.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alibri" panose="020F0502020204030204" pitchFamily="34" charset="0"/>
              </a:rPr>
              <a:t>Request related to Street Tree, Pruning and Sidewalk repair can be shared with Traffic </a:t>
            </a:r>
            <a:r>
              <a:rPr lang="en-US" dirty="0" err="1">
                <a:latin typeface="Calibri" panose="020F0502020204030204" pitchFamily="34" charset="0"/>
                <a:ea typeface="Calibri" panose="020F0502020204030204" pitchFamily="34" charset="0"/>
                <a:cs typeface="Calibri" panose="020F0502020204030204" pitchFamily="34" charset="0"/>
              </a:rPr>
              <a:t>dept</a:t>
            </a:r>
            <a:r>
              <a:rPr lang="en-US" dirty="0">
                <a:latin typeface="Calibri" panose="020F0502020204030204" pitchFamily="34" charset="0"/>
                <a:ea typeface="Calibri" panose="020F0502020204030204" pitchFamily="34" charset="0"/>
                <a:cs typeface="Calibri" panose="020F0502020204030204" pitchFamily="34" charset="0"/>
              </a:rPr>
              <a:t> to prevent accidents related to these tree requests. One can study traffic accidents related to tree service request.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alibri" panose="020F0502020204030204" pitchFamily="34" charset="0"/>
              </a:rPr>
              <a:t>Refine this model with accurate data and removing some categories which are not contributing much in model. Some cases update time is lower than created time which is not logically possible.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alibri" panose="020F0502020204030204" pitchFamily="34" charset="0"/>
              </a:rPr>
              <a:t>While analysis we found that Brooklyn cases has higher range of response time but unable to find any correlation with any parameters. Most probable reason we assumed is variation of cases. We can study further to find root cause of variation in response time.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Calibri" panose="020F0502020204030204" pitchFamily="34" charset="0"/>
              </a:rPr>
              <a:t>Also, we have seen there are repeated calls from same location as well as on same tree point which means either response is delayed or solution is not working. Forestry </a:t>
            </a:r>
            <a:r>
              <a:rPr lang="en-US" dirty="0" err="1">
                <a:latin typeface="Calibri" panose="020F0502020204030204" pitchFamily="34" charset="0"/>
                <a:ea typeface="Calibri" panose="020F0502020204030204" pitchFamily="34" charset="0"/>
                <a:cs typeface="Calibri" panose="020F0502020204030204" pitchFamily="34" charset="0"/>
              </a:rPr>
              <a:t>dept</a:t>
            </a:r>
            <a:r>
              <a:rPr lang="en-US" dirty="0">
                <a:latin typeface="Calibri" panose="020F0502020204030204" pitchFamily="34" charset="0"/>
                <a:ea typeface="Calibri" panose="020F0502020204030204" pitchFamily="34" charset="0"/>
                <a:cs typeface="Calibri" panose="020F0502020204030204" pitchFamily="34" charset="0"/>
              </a:rPr>
              <a:t> can look into cause of repeated calls to prevent expense of effort on these cases.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3942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66B6-F1A0-45C5-BB15-603CB06A90E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9C6C580-55D6-4090-ACD9-5F01FF0AC4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9224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ree and data">
            <a:extLst>
              <a:ext uri="{FF2B5EF4-FFF2-40B4-BE49-F238E27FC236}">
                <a16:creationId xmlns:a16="http://schemas.microsoft.com/office/drawing/2014/main" id="{5A7B1087-94FF-4ACA-B1A7-083BFDC3F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894" y="1283678"/>
            <a:ext cx="10682460" cy="51317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278158"/>
            <a:ext cx="10515600" cy="882930"/>
          </a:xfrm>
        </p:spPr>
        <p:txBody>
          <a:bodyPr/>
          <a:lstStyle/>
          <a:p>
            <a:r>
              <a:rPr lang="en-US" dirty="0"/>
              <a:t>Introduction</a:t>
            </a:r>
          </a:p>
        </p:txBody>
      </p:sp>
      <p:sp>
        <p:nvSpPr>
          <p:cNvPr id="7" name="Rectangle 6">
            <a:extLst>
              <a:ext uri="{FF2B5EF4-FFF2-40B4-BE49-F238E27FC236}">
                <a16:creationId xmlns:a16="http://schemas.microsoft.com/office/drawing/2014/main" id="{BFA7F6B2-8B5A-4C04-B5A6-6B406AAC33F1}"/>
              </a:ext>
            </a:extLst>
          </p:cNvPr>
          <p:cNvSpPr/>
          <p:nvPr/>
        </p:nvSpPr>
        <p:spPr>
          <a:xfrm>
            <a:off x="3077308" y="1269620"/>
            <a:ext cx="8598886" cy="853567"/>
          </a:xfrm>
          <a:prstGeom prst="rect">
            <a:avLst/>
          </a:prstGeom>
        </p:spPr>
        <p:txBody>
          <a:bodyPr wrap="square">
            <a:spAutoFit/>
          </a:bodyPr>
          <a:lstStyle/>
          <a:p>
            <a:pPr algn="ctr">
              <a:lnSpc>
                <a:spcPct val="107000"/>
              </a:lnSpc>
              <a:spcAft>
                <a:spcPts val="800"/>
              </a:spcAft>
            </a:pPr>
            <a:r>
              <a:rPr lang="en-US" sz="20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As said </a:t>
            </a:r>
            <a:r>
              <a:rPr lang="en-US" sz="2000" i="1" dirty="0">
                <a:solidFill>
                  <a:schemeClr val="bg1"/>
                </a:solidFill>
              </a:rPr>
              <a:t>“Nature is unpredictable”  but not human response. </a:t>
            </a:r>
          </a:p>
          <a:p>
            <a:pPr algn="ctr">
              <a:lnSpc>
                <a:spcPct val="107000"/>
              </a:lnSpc>
              <a:spcAft>
                <a:spcPts val="800"/>
              </a:spcAft>
            </a:pPr>
            <a:r>
              <a:rPr lang="en-US" sz="2000" i="1" dirty="0">
                <a:solidFill>
                  <a:schemeClr val="bg1"/>
                </a:solidFill>
              </a:rPr>
              <a:t>If responded on time it can prevent future accidents </a:t>
            </a:r>
          </a:p>
        </p:txBody>
      </p:sp>
      <p:sp>
        <p:nvSpPr>
          <p:cNvPr id="11" name="TextBox 10">
            <a:extLst>
              <a:ext uri="{FF2B5EF4-FFF2-40B4-BE49-F238E27FC236}">
                <a16:creationId xmlns:a16="http://schemas.microsoft.com/office/drawing/2014/main" id="{49F74C4D-96E0-44D8-A851-E35F4F572CAD}"/>
              </a:ext>
            </a:extLst>
          </p:cNvPr>
          <p:cNvSpPr txBox="1"/>
          <p:nvPr/>
        </p:nvSpPr>
        <p:spPr>
          <a:xfrm flipH="1">
            <a:off x="4758394" y="4712678"/>
            <a:ext cx="4643513" cy="1631216"/>
          </a:xfrm>
          <a:prstGeom prst="rect">
            <a:avLst/>
          </a:prstGeom>
          <a:noFill/>
        </p:spPr>
        <p:txBody>
          <a:bodyPr wrap="square" rtlCol="0">
            <a:spAutoFit/>
          </a:bodyPr>
          <a:lstStyle/>
          <a:p>
            <a:pPr algn="ctr"/>
            <a:r>
              <a:rPr lang="en-US" sz="2000" b="1" i="1" dirty="0">
                <a:solidFill>
                  <a:schemeClr val="bg1"/>
                </a:solidFill>
              </a:rPr>
              <a:t>Service Request Data</a:t>
            </a:r>
          </a:p>
          <a:p>
            <a:pPr algn="ctr"/>
            <a:r>
              <a:rPr lang="en-US" sz="2000" b="1" i="1" dirty="0">
                <a:solidFill>
                  <a:schemeClr val="bg1"/>
                </a:solidFill>
              </a:rPr>
              <a:t>Tree Point Data</a:t>
            </a:r>
          </a:p>
          <a:p>
            <a:pPr algn="ctr"/>
            <a:r>
              <a:rPr lang="en-US" sz="2000" b="1" i="1" dirty="0">
                <a:solidFill>
                  <a:schemeClr val="bg1"/>
                </a:solidFill>
              </a:rPr>
              <a:t>Inspection Data</a:t>
            </a:r>
          </a:p>
          <a:p>
            <a:pPr algn="ctr"/>
            <a:r>
              <a:rPr lang="en-US" sz="2000" b="1" i="1" dirty="0">
                <a:solidFill>
                  <a:schemeClr val="bg1"/>
                </a:solidFill>
              </a:rPr>
              <a:t>Work Order Data</a:t>
            </a:r>
          </a:p>
          <a:p>
            <a:pPr algn="ctr"/>
            <a:r>
              <a:rPr lang="en-US" sz="2000" b="1" i="1" dirty="0">
                <a:solidFill>
                  <a:schemeClr val="bg1"/>
                </a:solidFill>
              </a:rPr>
              <a:t>Census Data</a:t>
            </a:r>
          </a:p>
        </p:txBody>
      </p:sp>
      <p:sp>
        <p:nvSpPr>
          <p:cNvPr id="14" name="TextBox 13">
            <a:extLst>
              <a:ext uri="{FF2B5EF4-FFF2-40B4-BE49-F238E27FC236}">
                <a16:creationId xmlns:a16="http://schemas.microsoft.com/office/drawing/2014/main" id="{CC2F46C1-0086-43E7-8199-797BF7F703E9}"/>
              </a:ext>
            </a:extLst>
          </p:cNvPr>
          <p:cNvSpPr txBox="1"/>
          <p:nvPr/>
        </p:nvSpPr>
        <p:spPr>
          <a:xfrm flipH="1">
            <a:off x="4822872" y="3017822"/>
            <a:ext cx="4643513" cy="400110"/>
          </a:xfrm>
          <a:prstGeom prst="rect">
            <a:avLst/>
          </a:prstGeom>
          <a:noFill/>
        </p:spPr>
        <p:txBody>
          <a:bodyPr wrap="square" rtlCol="0">
            <a:spAutoFit/>
          </a:bodyPr>
          <a:lstStyle/>
          <a:p>
            <a:pPr algn="ctr"/>
            <a:r>
              <a:rPr lang="en-US" sz="2000" b="1" i="1" dirty="0">
                <a:solidFill>
                  <a:schemeClr val="bg1"/>
                </a:solidFill>
              </a:rPr>
              <a:t>Gain Insight and Predict Response time </a:t>
            </a:r>
          </a:p>
        </p:txBody>
      </p:sp>
    </p:spTree>
    <p:extLst>
      <p:ext uri="{BB962C8B-B14F-4D97-AF65-F5344CB8AC3E}">
        <p14:creationId xmlns:p14="http://schemas.microsoft.com/office/powerpoint/2010/main" val="176432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278158"/>
            <a:ext cx="10515600" cy="882930"/>
          </a:xfrm>
        </p:spPr>
        <p:txBody>
          <a:bodyPr/>
          <a:lstStyle/>
          <a:p>
            <a:r>
              <a:rPr lang="en-US" dirty="0"/>
              <a:t>Data Wrangling and Prep </a:t>
            </a:r>
          </a:p>
        </p:txBody>
      </p:sp>
      <p:graphicFrame>
        <p:nvGraphicFramePr>
          <p:cNvPr id="3" name="Table 2">
            <a:extLst>
              <a:ext uri="{FF2B5EF4-FFF2-40B4-BE49-F238E27FC236}">
                <a16:creationId xmlns:a16="http://schemas.microsoft.com/office/drawing/2014/main" id="{B334D3CE-5DF3-463E-91A6-381870EF6BFB}"/>
              </a:ext>
            </a:extLst>
          </p:cNvPr>
          <p:cNvGraphicFramePr>
            <a:graphicFrameLocks noGrp="1"/>
          </p:cNvGraphicFramePr>
          <p:nvPr>
            <p:extLst>
              <p:ext uri="{D42A27DB-BD31-4B8C-83A1-F6EECF244321}">
                <p14:modId xmlns:p14="http://schemas.microsoft.com/office/powerpoint/2010/main" val="1600873485"/>
              </p:ext>
            </p:extLst>
          </p:nvPr>
        </p:nvGraphicFramePr>
        <p:xfrm>
          <a:off x="965200" y="1288236"/>
          <a:ext cx="2956169" cy="4475480"/>
        </p:xfrm>
        <a:graphic>
          <a:graphicData uri="http://schemas.openxmlformats.org/drawingml/2006/table">
            <a:tbl>
              <a:tblPr firstRow="1" bandRow="1">
                <a:tableStyleId>{5C22544A-7EE6-4342-B048-85BDC9FD1C3A}</a:tableStyleId>
              </a:tblPr>
              <a:tblGrid>
                <a:gridCol w="2956169">
                  <a:extLst>
                    <a:ext uri="{9D8B030D-6E8A-4147-A177-3AD203B41FA5}">
                      <a16:colId xmlns:a16="http://schemas.microsoft.com/office/drawing/2014/main" val="332602647"/>
                    </a:ext>
                  </a:extLst>
                </a:gridCol>
              </a:tblGrid>
              <a:tr h="370840">
                <a:tc>
                  <a:txBody>
                    <a:bodyPr/>
                    <a:lstStyle/>
                    <a:p>
                      <a:r>
                        <a:rPr lang="en-US" sz="2000" dirty="0"/>
                        <a:t>Forestry service Requests</a:t>
                      </a:r>
                    </a:p>
                  </a:txBody>
                  <a:tcPr/>
                </a:tc>
                <a:extLst>
                  <a:ext uri="{0D108BD9-81ED-4DB2-BD59-A6C34878D82A}">
                    <a16:rowId xmlns:a16="http://schemas.microsoft.com/office/drawing/2014/main" val="2889276627"/>
                  </a:ext>
                </a:extLst>
              </a:tr>
              <a:tr h="370840">
                <a:tc>
                  <a:txBody>
                    <a:bodyPr/>
                    <a:lstStyle/>
                    <a:p>
                      <a:r>
                        <a:rPr lang="en-US" dirty="0"/>
                        <a:t>Complaint type</a:t>
                      </a:r>
                    </a:p>
                  </a:txBody>
                  <a:tcPr/>
                </a:tc>
                <a:extLst>
                  <a:ext uri="{0D108BD9-81ED-4DB2-BD59-A6C34878D82A}">
                    <a16:rowId xmlns:a16="http://schemas.microsoft.com/office/drawing/2014/main" val="3142404563"/>
                  </a:ext>
                </a:extLst>
              </a:tr>
              <a:tr h="370840">
                <a:tc>
                  <a:txBody>
                    <a:bodyPr/>
                    <a:lstStyle/>
                    <a:p>
                      <a:r>
                        <a:rPr lang="en-US" dirty="0"/>
                        <a:t>Service type</a:t>
                      </a:r>
                    </a:p>
                  </a:txBody>
                  <a:tcPr/>
                </a:tc>
                <a:extLst>
                  <a:ext uri="{0D108BD9-81ED-4DB2-BD59-A6C34878D82A}">
                    <a16:rowId xmlns:a16="http://schemas.microsoft.com/office/drawing/2014/main" val="767901570"/>
                  </a:ext>
                </a:extLst>
              </a:tr>
              <a:tr h="370840">
                <a:tc>
                  <a:txBody>
                    <a:bodyPr/>
                    <a:lstStyle/>
                    <a:p>
                      <a:r>
                        <a:rPr lang="en-US" dirty="0"/>
                        <a:t>Source</a:t>
                      </a:r>
                    </a:p>
                  </a:txBody>
                  <a:tcPr/>
                </a:tc>
                <a:extLst>
                  <a:ext uri="{0D108BD9-81ED-4DB2-BD59-A6C34878D82A}">
                    <a16:rowId xmlns:a16="http://schemas.microsoft.com/office/drawing/2014/main" val="3279994763"/>
                  </a:ext>
                </a:extLst>
              </a:tr>
              <a:tr h="370840">
                <a:tc>
                  <a:txBody>
                    <a:bodyPr/>
                    <a:lstStyle/>
                    <a:p>
                      <a:r>
                        <a:rPr lang="en-US" dirty="0"/>
                        <a:t>Resolution</a:t>
                      </a:r>
                    </a:p>
                  </a:txBody>
                  <a:tcPr/>
                </a:tc>
                <a:extLst>
                  <a:ext uri="{0D108BD9-81ED-4DB2-BD59-A6C34878D82A}">
                    <a16:rowId xmlns:a16="http://schemas.microsoft.com/office/drawing/2014/main" val="3541233536"/>
                  </a:ext>
                </a:extLst>
              </a:tr>
              <a:tr h="370840">
                <a:tc>
                  <a:txBody>
                    <a:bodyPr/>
                    <a:lstStyle/>
                    <a:p>
                      <a:r>
                        <a:rPr lang="en-US" dirty="0"/>
                        <a:t>Status</a:t>
                      </a:r>
                    </a:p>
                  </a:txBody>
                  <a:tcPr/>
                </a:tc>
                <a:extLst>
                  <a:ext uri="{0D108BD9-81ED-4DB2-BD59-A6C34878D82A}">
                    <a16:rowId xmlns:a16="http://schemas.microsoft.com/office/drawing/2014/main" val="454527070"/>
                  </a:ext>
                </a:extLst>
              </a:tr>
              <a:tr h="370840">
                <a:tc>
                  <a:txBody>
                    <a:bodyPr/>
                    <a:lstStyle/>
                    <a:p>
                      <a:r>
                        <a:rPr lang="en-US" dirty="0"/>
                        <a:t>Created time</a:t>
                      </a:r>
                    </a:p>
                  </a:txBody>
                  <a:tcPr/>
                </a:tc>
                <a:extLst>
                  <a:ext uri="{0D108BD9-81ED-4DB2-BD59-A6C34878D82A}">
                    <a16:rowId xmlns:a16="http://schemas.microsoft.com/office/drawing/2014/main" val="3990227783"/>
                  </a:ext>
                </a:extLst>
              </a:tr>
              <a:tr h="370840">
                <a:tc>
                  <a:txBody>
                    <a:bodyPr/>
                    <a:lstStyle/>
                    <a:p>
                      <a:r>
                        <a:rPr lang="en-US" dirty="0"/>
                        <a:t>Updated time</a:t>
                      </a:r>
                    </a:p>
                  </a:txBody>
                  <a:tcPr/>
                </a:tc>
                <a:extLst>
                  <a:ext uri="{0D108BD9-81ED-4DB2-BD59-A6C34878D82A}">
                    <a16:rowId xmlns:a16="http://schemas.microsoft.com/office/drawing/2014/main" val="813010926"/>
                  </a:ext>
                </a:extLst>
              </a:tr>
              <a:tr h="370840">
                <a:tc>
                  <a:txBody>
                    <a:bodyPr/>
                    <a:lstStyle/>
                    <a:p>
                      <a:r>
                        <a:rPr lang="en-US" dirty="0"/>
                        <a:t>Latitude</a:t>
                      </a:r>
                    </a:p>
                  </a:txBody>
                  <a:tcPr/>
                </a:tc>
                <a:extLst>
                  <a:ext uri="{0D108BD9-81ED-4DB2-BD59-A6C34878D82A}">
                    <a16:rowId xmlns:a16="http://schemas.microsoft.com/office/drawing/2014/main" val="1629975135"/>
                  </a:ext>
                </a:extLst>
              </a:tr>
              <a:tr h="370840">
                <a:tc>
                  <a:txBody>
                    <a:bodyPr/>
                    <a:lstStyle/>
                    <a:p>
                      <a:r>
                        <a:rPr lang="en-US" dirty="0"/>
                        <a:t>Longitude</a:t>
                      </a:r>
                    </a:p>
                  </a:txBody>
                  <a:tcPr/>
                </a:tc>
                <a:extLst>
                  <a:ext uri="{0D108BD9-81ED-4DB2-BD59-A6C34878D82A}">
                    <a16:rowId xmlns:a16="http://schemas.microsoft.com/office/drawing/2014/main" val="178779149"/>
                  </a:ext>
                </a:extLst>
              </a:tr>
              <a:tr h="370840">
                <a:tc>
                  <a:txBody>
                    <a:bodyPr/>
                    <a:lstStyle/>
                    <a:p>
                      <a:r>
                        <a:rPr lang="en-US" dirty="0"/>
                        <a:t>Borough Code</a:t>
                      </a:r>
                    </a:p>
                  </a:txBody>
                  <a:tcPr/>
                </a:tc>
                <a:extLst>
                  <a:ext uri="{0D108BD9-81ED-4DB2-BD59-A6C34878D82A}">
                    <a16:rowId xmlns:a16="http://schemas.microsoft.com/office/drawing/2014/main" val="907275987"/>
                  </a:ext>
                </a:extLst>
              </a:tr>
              <a:tr h="370840">
                <a:tc>
                  <a:txBody>
                    <a:bodyPr/>
                    <a:lstStyle/>
                    <a:p>
                      <a:r>
                        <a:rPr lang="en-US" dirty="0"/>
                        <a:t>Global Id</a:t>
                      </a:r>
                    </a:p>
                  </a:txBody>
                  <a:tcPr/>
                </a:tc>
                <a:extLst>
                  <a:ext uri="{0D108BD9-81ED-4DB2-BD59-A6C34878D82A}">
                    <a16:rowId xmlns:a16="http://schemas.microsoft.com/office/drawing/2014/main" val="1532562899"/>
                  </a:ext>
                </a:extLst>
              </a:tr>
            </a:tbl>
          </a:graphicData>
        </a:graphic>
      </p:graphicFrame>
      <p:graphicFrame>
        <p:nvGraphicFramePr>
          <p:cNvPr id="4" name="Table 3">
            <a:extLst>
              <a:ext uri="{FF2B5EF4-FFF2-40B4-BE49-F238E27FC236}">
                <a16:creationId xmlns:a16="http://schemas.microsoft.com/office/drawing/2014/main" id="{35CD11B0-EEFB-453C-A5F3-2B2931F89DF6}"/>
              </a:ext>
            </a:extLst>
          </p:cNvPr>
          <p:cNvGraphicFramePr>
            <a:graphicFrameLocks noGrp="1"/>
          </p:cNvGraphicFramePr>
          <p:nvPr>
            <p:extLst>
              <p:ext uri="{D42A27DB-BD31-4B8C-83A1-F6EECF244321}">
                <p14:modId xmlns:p14="http://schemas.microsoft.com/office/powerpoint/2010/main" val="1433048496"/>
              </p:ext>
            </p:extLst>
          </p:nvPr>
        </p:nvGraphicFramePr>
        <p:xfrm>
          <a:off x="4114799" y="1311357"/>
          <a:ext cx="3014785" cy="2595880"/>
        </p:xfrm>
        <a:graphic>
          <a:graphicData uri="http://schemas.openxmlformats.org/drawingml/2006/table">
            <a:tbl>
              <a:tblPr firstRow="1" bandRow="1">
                <a:tableStyleId>{5C22544A-7EE6-4342-B048-85BDC9FD1C3A}</a:tableStyleId>
              </a:tblPr>
              <a:tblGrid>
                <a:gridCol w="3014785">
                  <a:extLst>
                    <a:ext uri="{9D8B030D-6E8A-4147-A177-3AD203B41FA5}">
                      <a16:colId xmlns:a16="http://schemas.microsoft.com/office/drawing/2014/main" val="2015720732"/>
                    </a:ext>
                  </a:extLst>
                </a:gridCol>
              </a:tblGrid>
              <a:tr h="370840">
                <a:tc>
                  <a:txBody>
                    <a:bodyPr/>
                    <a:lstStyle/>
                    <a:p>
                      <a:r>
                        <a:rPr lang="en-US" dirty="0"/>
                        <a:t>Forestry Inspection</a:t>
                      </a:r>
                    </a:p>
                  </a:txBody>
                  <a:tcPr/>
                </a:tc>
                <a:extLst>
                  <a:ext uri="{0D108BD9-81ED-4DB2-BD59-A6C34878D82A}">
                    <a16:rowId xmlns:a16="http://schemas.microsoft.com/office/drawing/2014/main" val="2048561534"/>
                  </a:ext>
                </a:extLst>
              </a:tr>
              <a:tr h="370840">
                <a:tc>
                  <a:txBody>
                    <a:bodyPr/>
                    <a:lstStyle/>
                    <a:p>
                      <a:r>
                        <a:rPr lang="en-US" dirty="0"/>
                        <a:t>Inspection type</a:t>
                      </a:r>
                    </a:p>
                  </a:txBody>
                  <a:tcPr/>
                </a:tc>
                <a:extLst>
                  <a:ext uri="{0D108BD9-81ED-4DB2-BD59-A6C34878D82A}">
                    <a16:rowId xmlns:a16="http://schemas.microsoft.com/office/drawing/2014/main" val="1091072312"/>
                  </a:ext>
                </a:extLst>
              </a:tr>
              <a:tr h="370840">
                <a:tc>
                  <a:txBody>
                    <a:bodyPr/>
                    <a:lstStyle/>
                    <a:p>
                      <a:r>
                        <a:rPr lang="en-US" dirty="0"/>
                        <a:t>Inspection status</a:t>
                      </a:r>
                    </a:p>
                  </a:txBody>
                  <a:tcPr/>
                </a:tc>
                <a:extLst>
                  <a:ext uri="{0D108BD9-81ED-4DB2-BD59-A6C34878D82A}">
                    <a16:rowId xmlns:a16="http://schemas.microsoft.com/office/drawing/2014/main" val="4103671830"/>
                  </a:ext>
                </a:extLst>
              </a:tr>
              <a:tr h="370840">
                <a:tc>
                  <a:txBody>
                    <a:bodyPr/>
                    <a:lstStyle/>
                    <a:p>
                      <a:r>
                        <a:rPr lang="en-US" dirty="0"/>
                        <a:t>Inspection creation date</a:t>
                      </a:r>
                    </a:p>
                  </a:txBody>
                  <a:tcPr/>
                </a:tc>
                <a:extLst>
                  <a:ext uri="{0D108BD9-81ED-4DB2-BD59-A6C34878D82A}">
                    <a16:rowId xmlns:a16="http://schemas.microsoft.com/office/drawing/2014/main" val="232911132"/>
                  </a:ext>
                </a:extLst>
              </a:tr>
              <a:tr h="370840">
                <a:tc>
                  <a:txBody>
                    <a:bodyPr/>
                    <a:lstStyle/>
                    <a:p>
                      <a:r>
                        <a:rPr lang="en-US" dirty="0"/>
                        <a:t>Tree Point Global id </a:t>
                      </a:r>
                    </a:p>
                  </a:txBody>
                  <a:tcPr/>
                </a:tc>
                <a:extLst>
                  <a:ext uri="{0D108BD9-81ED-4DB2-BD59-A6C34878D82A}">
                    <a16:rowId xmlns:a16="http://schemas.microsoft.com/office/drawing/2014/main" val="2961838651"/>
                  </a:ext>
                </a:extLst>
              </a:tr>
              <a:tr h="370840">
                <a:tc>
                  <a:txBody>
                    <a:bodyPr/>
                    <a:lstStyle/>
                    <a:p>
                      <a:r>
                        <a:rPr lang="en-US" dirty="0"/>
                        <a:t>Global Id</a:t>
                      </a:r>
                    </a:p>
                  </a:txBody>
                  <a:tcPr/>
                </a:tc>
                <a:extLst>
                  <a:ext uri="{0D108BD9-81ED-4DB2-BD59-A6C34878D82A}">
                    <a16:rowId xmlns:a16="http://schemas.microsoft.com/office/drawing/2014/main" val="21946071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Service Global id</a:t>
                      </a:r>
                    </a:p>
                  </a:txBody>
                  <a:tcPr/>
                </a:tc>
                <a:extLst>
                  <a:ext uri="{0D108BD9-81ED-4DB2-BD59-A6C34878D82A}">
                    <a16:rowId xmlns:a16="http://schemas.microsoft.com/office/drawing/2014/main" val="1580592026"/>
                  </a:ext>
                </a:extLst>
              </a:tr>
            </a:tbl>
          </a:graphicData>
        </a:graphic>
      </p:graphicFrame>
      <p:graphicFrame>
        <p:nvGraphicFramePr>
          <p:cNvPr id="5" name="Table 4">
            <a:extLst>
              <a:ext uri="{FF2B5EF4-FFF2-40B4-BE49-F238E27FC236}">
                <a16:creationId xmlns:a16="http://schemas.microsoft.com/office/drawing/2014/main" id="{7A095E21-3BF0-4DC3-B7C4-21F2F6941EED}"/>
              </a:ext>
            </a:extLst>
          </p:cNvPr>
          <p:cNvGraphicFramePr>
            <a:graphicFrameLocks noGrp="1"/>
          </p:cNvGraphicFramePr>
          <p:nvPr>
            <p:extLst>
              <p:ext uri="{D42A27DB-BD31-4B8C-83A1-F6EECF244321}">
                <p14:modId xmlns:p14="http://schemas.microsoft.com/office/powerpoint/2010/main" val="2946471403"/>
              </p:ext>
            </p:extLst>
          </p:nvPr>
        </p:nvGraphicFramePr>
        <p:xfrm>
          <a:off x="7944332" y="2935001"/>
          <a:ext cx="2836986" cy="2966720"/>
        </p:xfrm>
        <a:graphic>
          <a:graphicData uri="http://schemas.openxmlformats.org/drawingml/2006/table">
            <a:tbl>
              <a:tblPr firstRow="1" bandRow="1">
                <a:tableStyleId>{5C22544A-7EE6-4342-B048-85BDC9FD1C3A}</a:tableStyleId>
              </a:tblPr>
              <a:tblGrid>
                <a:gridCol w="2836986">
                  <a:extLst>
                    <a:ext uri="{9D8B030D-6E8A-4147-A177-3AD203B41FA5}">
                      <a16:colId xmlns:a16="http://schemas.microsoft.com/office/drawing/2014/main" val="1527434457"/>
                    </a:ext>
                  </a:extLst>
                </a:gridCol>
              </a:tblGrid>
              <a:tr h="370840">
                <a:tc>
                  <a:txBody>
                    <a:bodyPr/>
                    <a:lstStyle/>
                    <a:p>
                      <a:r>
                        <a:rPr lang="en-US" dirty="0"/>
                        <a:t>Forestry Work order </a:t>
                      </a:r>
                    </a:p>
                  </a:txBody>
                  <a:tcPr/>
                </a:tc>
                <a:extLst>
                  <a:ext uri="{0D108BD9-81ED-4DB2-BD59-A6C34878D82A}">
                    <a16:rowId xmlns:a16="http://schemas.microsoft.com/office/drawing/2014/main" val="522305258"/>
                  </a:ext>
                </a:extLst>
              </a:tr>
              <a:tr h="370840">
                <a:tc>
                  <a:txBody>
                    <a:bodyPr/>
                    <a:lstStyle/>
                    <a:p>
                      <a:r>
                        <a:rPr lang="en-US" dirty="0"/>
                        <a:t>Work Oder Category</a:t>
                      </a:r>
                    </a:p>
                  </a:txBody>
                  <a:tcPr/>
                </a:tc>
                <a:extLst>
                  <a:ext uri="{0D108BD9-81ED-4DB2-BD59-A6C34878D82A}">
                    <a16:rowId xmlns:a16="http://schemas.microsoft.com/office/drawing/2014/main" val="4278890265"/>
                  </a:ext>
                </a:extLst>
              </a:tr>
              <a:tr h="370840">
                <a:tc>
                  <a:txBody>
                    <a:bodyPr/>
                    <a:lstStyle/>
                    <a:p>
                      <a:r>
                        <a:rPr lang="en-US" dirty="0"/>
                        <a:t>Work order status</a:t>
                      </a:r>
                    </a:p>
                  </a:txBody>
                  <a:tcPr/>
                </a:tc>
                <a:extLst>
                  <a:ext uri="{0D108BD9-81ED-4DB2-BD59-A6C34878D82A}">
                    <a16:rowId xmlns:a16="http://schemas.microsoft.com/office/drawing/2014/main" val="3419072131"/>
                  </a:ext>
                </a:extLst>
              </a:tr>
              <a:tr h="370840">
                <a:tc>
                  <a:txBody>
                    <a:bodyPr/>
                    <a:lstStyle/>
                    <a:p>
                      <a:r>
                        <a:rPr lang="en-US" dirty="0"/>
                        <a:t>Work order created date</a:t>
                      </a:r>
                    </a:p>
                  </a:txBody>
                  <a:tcPr/>
                </a:tc>
                <a:extLst>
                  <a:ext uri="{0D108BD9-81ED-4DB2-BD59-A6C34878D82A}">
                    <a16:rowId xmlns:a16="http://schemas.microsoft.com/office/drawing/2014/main" val="1765418539"/>
                  </a:ext>
                </a:extLst>
              </a:tr>
              <a:tr h="370840">
                <a:tc>
                  <a:txBody>
                    <a:bodyPr/>
                    <a:lstStyle/>
                    <a:p>
                      <a:r>
                        <a:rPr lang="en-US" dirty="0"/>
                        <a:t>Work order status</a:t>
                      </a:r>
                    </a:p>
                  </a:txBody>
                  <a:tcPr/>
                </a:tc>
                <a:extLst>
                  <a:ext uri="{0D108BD9-81ED-4DB2-BD59-A6C34878D82A}">
                    <a16:rowId xmlns:a16="http://schemas.microsoft.com/office/drawing/2014/main" val="828770198"/>
                  </a:ext>
                </a:extLst>
              </a:tr>
              <a:tr h="370840">
                <a:tc>
                  <a:txBody>
                    <a:bodyPr/>
                    <a:lstStyle/>
                    <a:p>
                      <a:r>
                        <a:rPr lang="en-US" dirty="0"/>
                        <a:t>Work order update time</a:t>
                      </a:r>
                    </a:p>
                  </a:txBody>
                  <a:tcPr/>
                </a:tc>
                <a:extLst>
                  <a:ext uri="{0D108BD9-81ED-4DB2-BD59-A6C34878D82A}">
                    <a16:rowId xmlns:a16="http://schemas.microsoft.com/office/drawing/2014/main" val="694326743"/>
                  </a:ext>
                </a:extLst>
              </a:tr>
              <a:tr h="370840">
                <a:tc>
                  <a:txBody>
                    <a:bodyPr/>
                    <a:lstStyle/>
                    <a:p>
                      <a:r>
                        <a:rPr lang="en-US" dirty="0"/>
                        <a:t>Work order type</a:t>
                      </a:r>
                    </a:p>
                  </a:txBody>
                  <a:tcPr/>
                </a:tc>
                <a:extLst>
                  <a:ext uri="{0D108BD9-81ED-4DB2-BD59-A6C34878D82A}">
                    <a16:rowId xmlns:a16="http://schemas.microsoft.com/office/drawing/2014/main" val="3769612222"/>
                  </a:ext>
                </a:extLst>
              </a:tr>
              <a:tr h="370840">
                <a:tc>
                  <a:txBody>
                    <a:bodyPr/>
                    <a:lstStyle/>
                    <a:p>
                      <a:r>
                        <a:rPr lang="en-US" dirty="0"/>
                        <a:t>Inspection global Id</a:t>
                      </a:r>
                    </a:p>
                  </a:txBody>
                  <a:tcPr/>
                </a:tc>
                <a:extLst>
                  <a:ext uri="{0D108BD9-81ED-4DB2-BD59-A6C34878D82A}">
                    <a16:rowId xmlns:a16="http://schemas.microsoft.com/office/drawing/2014/main" val="2602845568"/>
                  </a:ext>
                </a:extLst>
              </a:tr>
            </a:tbl>
          </a:graphicData>
        </a:graphic>
      </p:graphicFrame>
      <p:cxnSp>
        <p:nvCxnSpPr>
          <p:cNvPr id="10" name="Connector: Elbow 9">
            <a:extLst>
              <a:ext uri="{FF2B5EF4-FFF2-40B4-BE49-F238E27FC236}">
                <a16:creationId xmlns:a16="http://schemas.microsoft.com/office/drawing/2014/main" id="{92467289-6FA7-4FBA-AEEB-6F6822C8AEB1}"/>
              </a:ext>
            </a:extLst>
          </p:cNvPr>
          <p:cNvCxnSpPr>
            <a:cxnSpLocks/>
            <a:stCxn id="3" idx="2"/>
            <a:endCxn id="4" idx="2"/>
          </p:cNvCxnSpPr>
          <p:nvPr/>
        </p:nvCxnSpPr>
        <p:spPr>
          <a:xfrm rot="5400000" flipH="1" flipV="1">
            <a:off x="3104497" y="3246023"/>
            <a:ext cx="1856479" cy="3178907"/>
          </a:xfrm>
          <a:prstGeom prst="bentConnector3">
            <a:avLst>
              <a:gd name="adj1" fmla="val -12314"/>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511373B7-17B2-4867-95B7-7628F8A036C7}"/>
              </a:ext>
            </a:extLst>
          </p:cNvPr>
          <p:cNvGraphicFramePr>
            <a:graphicFrameLocks noGrp="1"/>
          </p:cNvGraphicFramePr>
          <p:nvPr>
            <p:extLst>
              <p:ext uri="{D42A27DB-BD31-4B8C-83A1-F6EECF244321}">
                <p14:modId xmlns:p14="http://schemas.microsoft.com/office/powerpoint/2010/main" val="2861044156"/>
              </p:ext>
            </p:extLst>
          </p:nvPr>
        </p:nvGraphicFramePr>
        <p:xfrm>
          <a:off x="7873999" y="1288236"/>
          <a:ext cx="2836986" cy="1483360"/>
        </p:xfrm>
        <a:graphic>
          <a:graphicData uri="http://schemas.openxmlformats.org/drawingml/2006/table">
            <a:tbl>
              <a:tblPr firstRow="1" bandRow="1">
                <a:tableStyleId>{5C22544A-7EE6-4342-B048-85BDC9FD1C3A}</a:tableStyleId>
              </a:tblPr>
              <a:tblGrid>
                <a:gridCol w="2836986">
                  <a:extLst>
                    <a:ext uri="{9D8B030D-6E8A-4147-A177-3AD203B41FA5}">
                      <a16:colId xmlns:a16="http://schemas.microsoft.com/office/drawing/2014/main" val="1527434457"/>
                    </a:ext>
                  </a:extLst>
                </a:gridCol>
              </a:tblGrid>
              <a:tr h="370840">
                <a:tc>
                  <a:txBody>
                    <a:bodyPr/>
                    <a:lstStyle/>
                    <a:p>
                      <a:r>
                        <a:rPr lang="en-US" dirty="0"/>
                        <a:t>Forestry Tree Point</a:t>
                      </a:r>
                    </a:p>
                  </a:txBody>
                  <a:tcPr/>
                </a:tc>
                <a:extLst>
                  <a:ext uri="{0D108BD9-81ED-4DB2-BD59-A6C34878D82A}">
                    <a16:rowId xmlns:a16="http://schemas.microsoft.com/office/drawing/2014/main" val="522305258"/>
                  </a:ext>
                </a:extLst>
              </a:tr>
              <a:tr h="370840">
                <a:tc>
                  <a:txBody>
                    <a:bodyPr/>
                    <a:lstStyle/>
                    <a:p>
                      <a:r>
                        <a:rPr lang="en-US" dirty="0"/>
                        <a:t>Tree Point global id</a:t>
                      </a:r>
                    </a:p>
                  </a:txBody>
                  <a:tcPr/>
                </a:tc>
                <a:extLst>
                  <a:ext uri="{0D108BD9-81ED-4DB2-BD59-A6C34878D82A}">
                    <a16:rowId xmlns:a16="http://schemas.microsoft.com/office/drawing/2014/main" val="4278890265"/>
                  </a:ext>
                </a:extLst>
              </a:tr>
              <a:tr h="370840">
                <a:tc>
                  <a:txBody>
                    <a:bodyPr/>
                    <a:lstStyle/>
                    <a:p>
                      <a:r>
                        <a:rPr lang="en-US" dirty="0"/>
                        <a:t>Species</a:t>
                      </a:r>
                    </a:p>
                  </a:txBody>
                  <a:tcPr/>
                </a:tc>
                <a:extLst>
                  <a:ext uri="{0D108BD9-81ED-4DB2-BD59-A6C34878D82A}">
                    <a16:rowId xmlns:a16="http://schemas.microsoft.com/office/drawing/2014/main" val="3419072131"/>
                  </a:ext>
                </a:extLst>
              </a:tr>
              <a:tr h="370840">
                <a:tc>
                  <a:txBody>
                    <a:bodyPr/>
                    <a:lstStyle/>
                    <a:p>
                      <a:r>
                        <a:rPr lang="en-US" dirty="0"/>
                        <a:t>Tree DBH</a:t>
                      </a:r>
                    </a:p>
                  </a:txBody>
                  <a:tcPr/>
                </a:tc>
                <a:extLst>
                  <a:ext uri="{0D108BD9-81ED-4DB2-BD59-A6C34878D82A}">
                    <a16:rowId xmlns:a16="http://schemas.microsoft.com/office/drawing/2014/main" val="1765418539"/>
                  </a:ext>
                </a:extLst>
              </a:tr>
            </a:tbl>
          </a:graphicData>
        </a:graphic>
      </p:graphicFrame>
      <p:cxnSp>
        <p:nvCxnSpPr>
          <p:cNvPr id="16" name="Connector: Elbow 15">
            <a:extLst>
              <a:ext uri="{FF2B5EF4-FFF2-40B4-BE49-F238E27FC236}">
                <a16:creationId xmlns:a16="http://schemas.microsoft.com/office/drawing/2014/main" id="{BACA5502-9C28-4944-B31E-84FA5C0C3760}"/>
              </a:ext>
            </a:extLst>
          </p:cNvPr>
          <p:cNvCxnSpPr>
            <a:cxnSpLocks/>
          </p:cNvCxnSpPr>
          <p:nvPr/>
        </p:nvCxnSpPr>
        <p:spPr>
          <a:xfrm rot="16200000" flipH="1">
            <a:off x="6927784" y="3466681"/>
            <a:ext cx="2636842" cy="2233239"/>
          </a:xfrm>
          <a:prstGeom prst="bentConnector3">
            <a:avLst>
              <a:gd name="adj1" fmla="val 112909"/>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566857F-1C6D-454B-824D-95067E2AA472}"/>
              </a:ext>
            </a:extLst>
          </p:cNvPr>
          <p:cNvCxnSpPr>
            <a:endCxn id="15" idx="1"/>
          </p:cNvCxnSpPr>
          <p:nvPr/>
        </p:nvCxnSpPr>
        <p:spPr>
          <a:xfrm flipV="1">
            <a:off x="7129584" y="2029916"/>
            <a:ext cx="744415" cy="953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83BBC2A-7320-4BD6-AB64-396BF533B565}"/>
              </a:ext>
            </a:extLst>
          </p:cNvPr>
          <p:cNvSpPr txBox="1"/>
          <p:nvPr/>
        </p:nvSpPr>
        <p:spPr>
          <a:xfrm>
            <a:off x="1052144" y="6042834"/>
            <a:ext cx="5961184" cy="646331"/>
          </a:xfrm>
          <a:prstGeom prst="rect">
            <a:avLst/>
          </a:prstGeom>
          <a:noFill/>
        </p:spPr>
        <p:txBody>
          <a:bodyPr wrap="square" rtlCol="0">
            <a:spAutoFit/>
          </a:bodyPr>
          <a:lstStyle/>
          <a:p>
            <a:r>
              <a:rPr lang="en-US" dirty="0"/>
              <a:t>Total Service request: 192K from Year 2015 onwards </a:t>
            </a:r>
          </a:p>
          <a:p>
            <a:r>
              <a:rPr lang="en-US" dirty="0"/>
              <a:t>Total common data across joined datasets: 43551</a:t>
            </a:r>
          </a:p>
        </p:txBody>
      </p:sp>
    </p:spTree>
    <p:extLst>
      <p:ext uri="{BB962C8B-B14F-4D97-AF65-F5344CB8AC3E}">
        <p14:creationId xmlns:p14="http://schemas.microsoft.com/office/powerpoint/2010/main" val="329381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B9E3-DCD9-44C8-9502-86C5EA6763AD}"/>
              </a:ext>
            </a:extLst>
          </p:cNvPr>
          <p:cNvSpPr>
            <a:spLocks noGrp="1"/>
          </p:cNvSpPr>
          <p:nvPr>
            <p:ph type="title"/>
          </p:nvPr>
        </p:nvSpPr>
        <p:spPr>
          <a:xfrm>
            <a:off x="832338" y="2580787"/>
            <a:ext cx="10515600" cy="1325563"/>
          </a:xfrm>
        </p:spPr>
        <p:txBody>
          <a:bodyPr/>
          <a:lstStyle/>
          <a:p>
            <a:pPr algn="ctr"/>
            <a:r>
              <a:rPr lang="en-US" b="1" dirty="0"/>
              <a:t>Exploratory Analysis</a:t>
            </a:r>
          </a:p>
        </p:txBody>
      </p:sp>
    </p:spTree>
    <p:extLst>
      <p:ext uri="{BB962C8B-B14F-4D97-AF65-F5344CB8AC3E}">
        <p14:creationId xmlns:p14="http://schemas.microsoft.com/office/powerpoint/2010/main" val="152463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278158"/>
            <a:ext cx="10515600" cy="882930"/>
          </a:xfrm>
        </p:spPr>
        <p:txBody>
          <a:bodyPr/>
          <a:lstStyle/>
          <a:p>
            <a:r>
              <a:rPr lang="en-US" dirty="0"/>
              <a:t>Service Request trends </a:t>
            </a:r>
          </a:p>
        </p:txBody>
      </p:sp>
      <p:sp>
        <p:nvSpPr>
          <p:cNvPr id="7" name="Rectangle 6">
            <a:extLst>
              <a:ext uri="{FF2B5EF4-FFF2-40B4-BE49-F238E27FC236}">
                <a16:creationId xmlns:a16="http://schemas.microsoft.com/office/drawing/2014/main" id="{BFA7F6B2-8B5A-4C04-B5A6-6B406AAC33F1}"/>
              </a:ext>
            </a:extLst>
          </p:cNvPr>
          <p:cNvSpPr/>
          <p:nvPr/>
        </p:nvSpPr>
        <p:spPr>
          <a:xfrm>
            <a:off x="3077308" y="1269620"/>
            <a:ext cx="8598886" cy="853567"/>
          </a:xfrm>
          <a:prstGeom prst="rect">
            <a:avLst/>
          </a:prstGeom>
        </p:spPr>
        <p:txBody>
          <a:bodyPr wrap="square">
            <a:spAutoFit/>
          </a:bodyPr>
          <a:lstStyle/>
          <a:p>
            <a:pPr algn="ctr">
              <a:lnSpc>
                <a:spcPct val="107000"/>
              </a:lnSpc>
              <a:spcAft>
                <a:spcPts val="800"/>
              </a:spcAft>
            </a:pPr>
            <a:r>
              <a:rPr lang="en-US" sz="20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As said </a:t>
            </a:r>
            <a:r>
              <a:rPr lang="en-US" sz="2000" i="1" dirty="0">
                <a:solidFill>
                  <a:schemeClr val="bg1"/>
                </a:solidFill>
              </a:rPr>
              <a:t>“Nature is unpredictable”  but not human response. </a:t>
            </a:r>
          </a:p>
          <a:p>
            <a:pPr algn="ctr">
              <a:lnSpc>
                <a:spcPct val="107000"/>
              </a:lnSpc>
              <a:spcAft>
                <a:spcPts val="800"/>
              </a:spcAft>
            </a:pPr>
            <a:r>
              <a:rPr lang="en-US" sz="2000" i="1" dirty="0">
                <a:solidFill>
                  <a:schemeClr val="bg1"/>
                </a:solidFill>
              </a:rPr>
              <a:t>If responded on time it can prevent future accidents </a:t>
            </a:r>
          </a:p>
        </p:txBody>
      </p:sp>
      <p:sp>
        <p:nvSpPr>
          <p:cNvPr id="14" name="TextBox 13">
            <a:extLst>
              <a:ext uri="{FF2B5EF4-FFF2-40B4-BE49-F238E27FC236}">
                <a16:creationId xmlns:a16="http://schemas.microsoft.com/office/drawing/2014/main" id="{CC2F46C1-0086-43E7-8199-797BF7F703E9}"/>
              </a:ext>
            </a:extLst>
          </p:cNvPr>
          <p:cNvSpPr txBox="1"/>
          <p:nvPr/>
        </p:nvSpPr>
        <p:spPr>
          <a:xfrm flipH="1">
            <a:off x="4822872" y="3017822"/>
            <a:ext cx="4643513" cy="400110"/>
          </a:xfrm>
          <a:prstGeom prst="rect">
            <a:avLst/>
          </a:prstGeom>
          <a:noFill/>
        </p:spPr>
        <p:txBody>
          <a:bodyPr wrap="square" rtlCol="0">
            <a:spAutoFit/>
          </a:bodyPr>
          <a:lstStyle/>
          <a:p>
            <a:pPr algn="ctr"/>
            <a:r>
              <a:rPr lang="en-US" sz="2000" b="1" i="1" dirty="0">
                <a:solidFill>
                  <a:schemeClr val="bg1"/>
                </a:solidFill>
              </a:rPr>
              <a:t>Gain Insight and Predict Response time </a:t>
            </a:r>
          </a:p>
        </p:txBody>
      </p:sp>
      <p:pic>
        <p:nvPicPr>
          <p:cNvPr id="8" name="Picture 7">
            <a:extLst>
              <a:ext uri="{FF2B5EF4-FFF2-40B4-BE49-F238E27FC236}">
                <a16:creationId xmlns:a16="http://schemas.microsoft.com/office/drawing/2014/main" id="{F1C7B035-660F-4F69-AE32-7E85B5A77ECF}"/>
              </a:ext>
            </a:extLst>
          </p:cNvPr>
          <p:cNvPicPr/>
          <p:nvPr/>
        </p:nvPicPr>
        <p:blipFill>
          <a:blip r:embed="rId2"/>
          <a:stretch>
            <a:fillRect/>
          </a:stretch>
        </p:blipFill>
        <p:spPr>
          <a:xfrm>
            <a:off x="6502497" y="1269620"/>
            <a:ext cx="5566409" cy="3052928"/>
          </a:xfrm>
          <a:prstGeom prst="rect">
            <a:avLst/>
          </a:prstGeom>
        </p:spPr>
      </p:pic>
      <p:pic>
        <p:nvPicPr>
          <p:cNvPr id="9" name="Picture 8">
            <a:extLst>
              <a:ext uri="{FF2B5EF4-FFF2-40B4-BE49-F238E27FC236}">
                <a16:creationId xmlns:a16="http://schemas.microsoft.com/office/drawing/2014/main" id="{21148A08-8982-4E1B-B7DE-6A3BC2C4E0B5}"/>
              </a:ext>
            </a:extLst>
          </p:cNvPr>
          <p:cNvPicPr/>
          <p:nvPr/>
        </p:nvPicPr>
        <p:blipFill>
          <a:blip r:embed="rId3"/>
          <a:stretch>
            <a:fillRect/>
          </a:stretch>
        </p:blipFill>
        <p:spPr>
          <a:xfrm>
            <a:off x="558897" y="1270103"/>
            <a:ext cx="5943600" cy="3052445"/>
          </a:xfrm>
          <a:prstGeom prst="rect">
            <a:avLst/>
          </a:prstGeom>
        </p:spPr>
      </p:pic>
      <p:sp>
        <p:nvSpPr>
          <p:cNvPr id="3" name="Rectangle 2">
            <a:extLst>
              <a:ext uri="{FF2B5EF4-FFF2-40B4-BE49-F238E27FC236}">
                <a16:creationId xmlns:a16="http://schemas.microsoft.com/office/drawing/2014/main" id="{5B6487A2-C7D8-452C-8F25-08974A30FD9E}"/>
              </a:ext>
            </a:extLst>
          </p:cNvPr>
          <p:cNvSpPr/>
          <p:nvPr/>
        </p:nvSpPr>
        <p:spPr>
          <a:xfrm>
            <a:off x="6734908" y="4593030"/>
            <a:ext cx="5046784" cy="207569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Queens and Brooklyn lead in most number of service request raised in the dataset.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Proportionally Manhattan has around 45 % new tree request</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Other boroughs 25 % cases are around sidewalk </a:t>
            </a:r>
            <a:r>
              <a:rPr lang="en-US" dirty="0" err="1">
                <a:latin typeface="Calibri" panose="020F0502020204030204" pitchFamily="34" charset="0"/>
                <a:ea typeface="Calibri" panose="020F0502020204030204" pitchFamily="34" charset="0"/>
                <a:cs typeface="Times New Roman" panose="02020603050405020304" pitchFamily="18" charset="0"/>
              </a:rPr>
              <a:t>replairs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77990D98-3277-43C9-A873-E42B13594D2B}"/>
              </a:ext>
            </a:extLst>
          </p:cNvPr>
          <p:cNvSpPr/>
          <p:nvPr/>
        </p:nvSpPr>
        <p:spPr>
          <a:xfrm>
            <a:off x="584394" y="4484092"/>
            <a:ext cx="6096000" cy="1277786"/>
          </a:xfrm>
          <a:prstGeom prst="rect">
            <a:avLst/>
          </a:prstGeom>
        </p:spPr>
        <p:txBody>
          <a:bodyPr>
            <a:spAutoFit/>
          </a:bodyPr>
          <a:lstStyle/>
          <a:p>
            <a:pPr>
              <a:lnSpc>
                <a:spcPct val="107000"/>
              </a:lnSpc>
              <a:spcAft>
                <a:spcPts val="800"/>
              </a:spcAft>
            </a:pPr>
            <a:r>
              <a:rPr lang="en-US" dirty="0"/>
              <a:t>Mapping SR creation month, data shows most of the requests are created in Summer from May to Aug and almost normal distribution. It seems post spring during April to Sep most of the complaints increased.</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575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278158"/>
            <a:ext cx="10515600" cy="882930"/>
          </a:xfrm>
        </p:spPr>
        <p:txBody>
          <a:bodyPr/>
          <a:lstStyle/>
          <a:p>
            <a:r>
              <a:rPr lang="en-US" dirty="0"/>
              <a:t>Response to Service Request</a:t>
            </a:r>
          </a:p>
        </p:txBody>
      </p:sp>
      <p:pic>
        <p:nvPicPr>
          <p:cNvPr id="10" name="Picture 9">
            <a:extLst>
              <a:ext uri="{FF2B5EF4-FFF2-40B4-BE49-F238E27FC236}">
                <a16:creationId xmlns:a16="http://schemas.microsoft.com/office/drawing/2014/main" id="{87B5366D-BCBC-4062-BD2F-251A52B2AF43}"/>
              </a:ext>
            </a:extLst>
          </p:cNvPr>
          <p:cNvPicPr/>
          <p:nvPr/>
        </p:nvPicPr>
        <p:blipFill>
          <a:blip r:embed="rId2"/>
          <a:stretch>
            <a:fillRect/>
          </a:stretch>
        </p:blipFill>
        <p:spPr>
          <a:xfrm>
            <a:off x="750277" y="1410661"/>
            <a:ext cx="5439508" cy="3694740"/>
          </a:xfrm>
          <a:prstGeom prst="rect">
            <a:avLst/>
          </a:prstGeom>
        </p:spPr>
      </p:pic>
      <p:pic>
        <p:nvPicPr>
          <p:cNvPr id="13" name="Picture 12">
            <a:extLst>
              <a:ext uri="{FF2B5EF4-FFF2-40B4-BE49-F238E27FC236}">
                <a16:creationId xmlns:a16="http://schemas.microsoft.com/office/drawing/2014/main" id="{5EEC5534-54FB-405B-9BC0-4EB338E934B0}"/>
              </a:ext>
            </a:extLst>
          </p:cNvPr>
          <p:cNvPicPr/>
          <p:nvPr/>
        </p:nvPicPr>
        <p:blipFill>
          <a:blip r:embed="rId3"/>
          <a:stretch>
            <a:fillRect/>
          </a:stretch>
        </p:blipFill>
        <p:spPr>
          <a:xfrm>
            <a:off x="6189785" y="3579178"/>
            <a:ext cx="5943600" cy="3052445"/>
          </a:xfrm>
          <a:prstGeom prst="rect">
            <a:avLst/>
          </a:prstGeom>
        </p:spPr>
      </p:pic>
      <p:sp>
        <p:nvSpPr>
          <p:cNvPr id="3" name="Rectangle 2">
            <a:extLst>
              <a:ext uri="{FF2B5EF4-FFF2-40B4-BE49-F238E27FC236}">
                <a16:creationId xmlns:a16="http://schemas.microsoft.com/office/drawing/2014/main" id="{B97FCC03-B8D7-4699-B7DD-978A12ABF27F}"/>
              </a:ext>
            </a:extLst>
          </p:cNvPr>
          <p:cNvSpPr/>
          <p:nvPr/>
        </p:nvSpPr>
        <p:spPr>
          <a:xfrm>
            <a:off x="838200" y="5587337"/>
            <a:ext cx="5439508"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Complaint Type Root/</a:t>
            </a:r>
            <a:r>
              <a:rPr lang="en-US" dirty="0" err="1">
                <a:latin typeface="Calibri" panose="020F0502020204030204" pitchFamily="34" charset="0"/>
                <a:ea typeface="Calibri" panose="020F0502020204030204" pitchFamily="34" charset="0"/>
                <a:cs typeface="Times New Roman" panose="02020603050405020304" pitchFamily="18" charset="0"/>
              </a:rPr>
              <a:t>Sewar</a:t>
            </a:r>
            <a:r>
              <a:rPr lang="en-US" dirty="0">
                <a:latin typeface="Calibri" panose="020F0502020204030204" pitchFamily="34" charset="0"/>
                <a:ea typeface="Calibri" panose="020F0502020204030204" pitchFamily="34" charset="0"/>
                <a:cs typeface="Times New Roman" panose="02020603050405020304" pitchFamily="18" charset="0"/>
              </a:rPr>
              <a:t>/Sidewalk and Dead Tree has high probability of high WO closure time.</a:t>
            </a:r>
            <a:endParaRPr lang="en-US" dirty="0"/>
          </a:p>
        </p:txBody>
      </p:sp>
      <p:sp>
        <p:nvSpPr>
          <p:cNvPr id="15" name="Rectangle 14">
            <a:extLst>
              <a:ext uri="{FF2B5EF4-FFF2-40B4-BE49-F238E27FC236}">
                <a16:creationId xmlns:a16="http://schemas.microsoft.com/office/drawing/2014/main" id="{29949D65-B939-445E-A0D4-041C1F55135A}"/>
              </a:ext>
            </a:extLst>
          </p:cNvPr>
          <p:cNvSpPr/>
          <p:nvPr/>
        </p:nvSpPr>
        <p:spPr>
          <a:xfrm>
            <a:off x="6277708" y="1643024"/>
            <a:ext cx="5439508" cy="1477328"/>
          </a:xfrm>
          <a:prstGeom prst="rect">
            <a:avLst/>
          </a:prstGeom>
        </p:spPr>
        <p:txBody>
          <a:bodyPr wrap="square">
            <a:spAutoFit/>
          </a:bodyPr>
          <a:lstStyle/>
          <a:p>
            <a:r>
              <a:rPr lang="en-US" dirty="0"/>
              <a:t>Response time varies with Complaint type. While Damaged Tree and Dead Tree are responded within 100 days, Root/Sidewalk conditions and overgrown branches have response time in more towards 200 days.</a:t>
            </a:r>
          </a:p>
          <a:p>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192223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278158"/>
            <a:ext cx="10515600" cy="882930"/>
          </a:xfrm>
        </p:spPr>
        <p:txBody>
          <a:bodyPr/>
          <a:lstStyle/>
          <a:p>
            <a:r>
              <a:rPr lang="en-US" dirty="0"/>
              <a:t>Curious case of Brooklyn</a:t>
            </a:r>
          </a:p>
        </p:txBody>
      </p:sp>
      <p:pic>
        <p:nvPicPr>
          <p:cNvPr id="5" name="Picture 4">
            <a:extLst>
              <a:ext uri="{FF2B5EF4-FFF2-40B4-BE49-F238E27FC236}">
                <a16:creationId xmlns:a16="http://schemas.microsoft.com/office/drawing/2014/main" id="{DEA1A96E-689F-4CDF-9B26-ABF1384B443F}"/>
              </a:ext>
            </a:extLst>
          </p:cNvPr>
          <p:cNvPicPr/>
          <p:nvPr/>
        </p:nvPicPr>
        <p:blipFill>
          <a:blip r:embed="rId2"/>
          <a:stretch>
            <a:fillRect/>
          </a:stretch>
        </p:blipFill>
        <p:spPr>
          <a:xfrm>
            <a:off x="574431" y="1474884"/>
            <a:ext cx="10644554" cy="4445270"/>
          </a:xfrm>
          <a:prstGeom prst="rect">
            <a:avLst/>
          </a:prstGeom>
        </p:spPr>
      </p:pic>
      <p:sp>
        <p:nvSpPr>
          <p:cNvPr id="3" name="Rectangle 2">
            <a:extLst>
              <a:ext uri="{FF2B5EF4-FFF2-40B4-BE49-F238E27FC236}">
                <a16:creationId xmlns:a16="http://schemas.microsoft.com/office/drawing/2014/main" id="{52D3DFEB-6DD3-4E1F-98F8-2D5855AD7C81}"/>
              </a:ext>
            </a:extLst>
          </p:cNvPr>
          <p:cNvSpPr/>
          <p:nvPr/>
        </p:nvSpPr>
        <p:spPr>
          <a:xfrm>
            <a:off x="697523" y="5772285"/>
            <a:ext cx="11242431" cy="923330"/>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Plotting Borough Code on longitude and latitude with filter on response Time more than 400 days for all complaint types Brooklyn has more presence than any other boroughs even though total number of complaints are less than that of Queens</a:t>
            </a:r>
            <a:endParaRPr lang="en-US" dirty="0"/>
          </a:p>
        </p:txBody>
      </p:sp>
    </p:spTree>
    <p:extLst>
      <p:ext uri="{BB962C8B-B14F-4D97-AF65-F5344CB8AC3E}">
        <p14:creationId xmlns:p14="http://schemas.microsoft.com/office/powerpoint/2010/main" val="386583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73EA-CB36-472B-984F-5A4547F31626}"/>
              </a:ext>
            </a:extLst>
          </p:cNvPr>
          <p:cNvSpPr>
            <a:spLocks noGrp="1"/>
          </p:cNvSpPr>
          <p:nvPr>
            <p:ph type="title"/>
          </p:nvPr>
        </p:nvSpPr>
        <p:spPr>
          <a:xfrm>
            <a:off x="838200" y="278158"/>
            <a:ext cx="10515600" cy="882930"/>
          </a:xfrm>
        </p:spPr>
        <p:txBody>
          <a:bodyPr/>
          <a:lstStyle/>
          <a:p>
            <a:r>
              <a:rPr lang="en-US" dirty="0"/>
              <a:t>Inspection Delay time</a:t>
            </a:r>
          </a:p>
        </p:txBody>
      </p:sp>
      <p:pic>
        <p:nvPicPr>
          <p:cNvPr id="7" name="Picture 6">
            <a:extLst>
              <a:ext uri="{FF2B5EF4-FFF2-40B4-BE49-F238E27FC236}">
                <a16:creationId xmlns:a16="http://schemas.microsoft.com/office/drawing/2014/main" id="{F3A2452F-920C-4D82-9A86-7DCAF8F11798}"/>
              </a:ext>
            </a:extLst>
          </p:cNvPr>
          <p:cNvPicPr/>
          <p:nvPr/>
        </p:nvPicPr>
        <p:blipFill>
          <a:blip r:embed="rId2"/>
          <a:stretch>
            <a:fillRect/>
          </a:stretch>
        </p:blipFill>
        <p:spPr>
          <a:xfrm>
            <a:off x="656492" y="1222839"/>
            <a:ext cx="10697308" cy="4251838"/>
          </a:xfrm>
          <a:prstGeom prst="rect">
            <a:avLst/>
          </a:prstGeom>
        </p:spPr>
      </p:pic>
      <p:sp>
        <p:nvSpPr>
          <p:cNvPr id="4" name="Rectangle 3">
            <a:extLst>
              <a:ext uri="{FF2B5EF4-FFF2-40B4-BE49-F238E27FC236}">
                <a16:creationId xmlns:a16="http://schemas.microsoft.com/office/drawing/2014/main" id="{29F1E212-884D-4591-89F4-E302B06584F5}"/>
              </a:ext>
            </a:extLst>
          </p:cNvPr>
          <p:cNvSpPr/>
          <p:nvPr/>
        </p:nvSpPr>
        <p:spPr>
          <a:xfrm>
            <a:off x="574430" y="5589182"/>
            <a:ext cx="11043139" cy="98142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Time interval from service creation to inspection initiation date. We can see that for specific complaints at specific Borough Median and IQR time varies. Due to prioritization of Service request, some SR are prioritized over others for inspection. </a:t>
            </a:r>
          </a:p>
        </p:txBody>
      </p:sp>
    </p:spTree>
    <p:extLst>
      <p:ext uri="{BB962C8B-B14F-4D97-AF65-F5344CB8AC3E}">
        <p14:creationId xmlns:p14="http://schemas.microsoft.com/office/powerpoint/2010/main" val="4087785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1795</Words>
  <Application>Microsoft Office PowerPoint</Application>
  <PresentationFormat>Widescreen</PresentationFormat>
  <Paragraphs>162</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Courier New</vt:lpstr>
      <vt:lpstr>Lucida Console</vt:lpstr>
      <vt:lpstr>PT Serif</vt:lpstr>
      <vt:lpstr>Symbol</vt:lpstr>
      <vt:lpstr>Times New Roman</vt:lpstr>
      <vt:lpstr>Office Theme</vt:lpstr>
      <vt:lpstr>NYC  Forestry Service Request Analysis </vt:lpstr>
      <vt:lpstr>Background</vt:lpstr>
      <vt:lpstr>Introduction</vt:lpstr>
      <vt:lpstr>Data Wrangling and Prep </vt:lpstr>
      <vt:lpstr>Exploratory Analysis</vt:lpstr>
      <vt:lpstr>Service Request trends </vt:lpstr>
      <vt:lpstr>Response to Service Request</vt:lpstr>
      <vt:lpstr>Curious case of Brooklyn</vt:lpstr>
      <vt:lpstr>Inspection Delay time</vt:lpstr>
      <vt:lpstr>Complaints and Tree species</vt:lpstr>
      <vt:lpstr>Relationship with Tree Diameter </vt:lpstr>
      <vt:lpstr>Repeated Requests</vt:lpstr>
      <vt:lpstr>Analysis Summary</vt:lpstr>
      <vt:lpstr>Machine Learning Model</vt:lpstr>
      <vt:lpstr>Preparation</vt:lpstr>
      <vt:lpstr>Model Fitting and Performance</vt:lpstr>
      <vt:lpstr>Actual vs Predicted values on Test Dataset</vt:lpstr>
      <vt:lpstr>Variable importance </vt:lpstr>
      <vt:lpstr>Recommendation</vt:lpstr>
      <vt:lpstr>Further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Forestry Service Request analysis for NYC</dc:title>
  <dc:creator>Abhay Mourya</dc:creator>
  <cp:lastModifiedBy>Abhay Mourya</cp:lastModifiedBy>
  <cp:revision>27</cp:revision>
  <dcterms:created xsi:type="dcterms:W3CDTF">2018-01-03T17:41:27Z</dcterms:created>
  <dcterms:modified xsi:type="dcterms:W3CDTF">2018-01-03T21:40:26Z</dcterms:modified>
</cp:coreProperties>
</file>