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37" autoAdjust="0"/>
  </p:normalViewPr>
  <p:slideViewPr>
    <p:cSldViewPr>
      <p:cViewPr varScale="1">
        <p:scale>
          <a:sx n="85" d="100"/>
          <a:sy n="85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229C-7F92-4465-B926-A0BF0577D53B}" type="datetimeFigureOut">
              <a:rPr lang="ko-KR" altLang="en-US" smtClean="0"/>
              <a:t>2012-01-25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57F6-6568-4B89-8AC6-3714EB9C7BE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4"/>
            <a:ext cx="9144000" cy="685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680295"/>
            <a:ext cx="21336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8162" y="-641"/>
            <a:ext cx="9135838" cy="900416"/>
            <a:chOff x="-716" y="5984968"/>
            <a:chExt cx="9109220" cy="900416"/>
          </a:xfrm>
          <a:solidFill>
            <a:schemeClr val="accent1"/>
          </a:solidFill>
          <a:effectLst>
            <a:outerShdw blurRad="50800" dist="50800" dir="5400000" sx="99000" sy="99000" algn="ctr" rotWithShape="0">
              <a:srgbClr val="000000"/>
            </a:outerShdw>
            <a:reflection endPos="65000" dir="5400000" sy="-100000" algn="bl" rotWithShape="0"/>
          </a:effectLst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400" y="5984968"/>
              <a:ext cx="2343104" cy="900000"/>
            </a:xfrm>
            <a:prstGeom prst="rect">
              <a:avLst/>
            </a:prstGeom>
            <a:grpFill/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6" y="5985219"/>
              <a:ext cx="2370731" cy="900000"/>
            </a:xfrm>
            <a:prstGeom prst="rect">
              <a:avLst/>
            </a:prstGeom>
            <a:grpFill/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964" y="5985384"/>
              <a:ext cx="2431098" cy="900000"/>
            </a:xfrm>
            <a:prstGeom prst="rect">
              <a:avLst/>
            </a:prstGeom>
            <a:grpFill/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661" y="5985384"/>
              <a:ext cx="2387646" cy="9000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39534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229C-7F92-4465-B926-A0BF0577D53B}" type="datetimeFigureOut">
              <a:rPr lang="ko-KR" altLang="en-US" smtClean="0"/>
              <a:t>2012-01-25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57F6-6568-4B89-8AC6-3714EB9C7BE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4"/>
            <a:ext cx="9144000" cy="685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680295"/>
            <a:ext cx="21336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8162" y="-641"/>
            <a:ext cx="9135838" cy="900416"/>
            <a:chOff x="-716" y="5984968"/>
            <a:chExt cx="9109220" cy="900416"/>
          </a:xfrm>
          <a:solidFill>
            <a:schemeClr val="accent1"/>
          </a:solidFill>
          <a:effectLst>
            <a:outerShdw blurRad="50800" dist="50800" dir="5400000" sx="99000" sy="99000" algn="ctr" rotWithShape="0">
              <a:srgbClr val="000000"/>
            </a:outerShdw>
            <a:reflection endPos="65000" dir="5400000" sy="-100000" algn="bl" rotWithShape="0"/>
          </a:effectLst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400" y="5984968"/>
              <a:ext cx="2343104" cy="900000"/>
            </a:xfrm>
            <a:prstGeom prst="rect">
              <a:avLst/>
            </a:prstGeom>
            <a:grpFill/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6" y="5985219"/>
              <a:ext cx="2370731" cy="900000"/>
            </a:xfrm>
            <a:prstGeom prst="rect">
              <a:avLst/>
            </a:prstGeom>
            <a:grpFill/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964" y="5985384"/>
              <a:ext cx="2431098" cy="900000"/>
            </a:xfrm>
            <a:prstGeom prst="rect">
              <a:avLst/>
            </a:prstGeom>
            <a:grpFill/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661" y="5985384"/>
              <a:ext cx="2387646" cy="9000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4823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229C-7F92-4465-B926-A0BF0577D53B}" type="datetimeFigureOut">
              <a:rPr lang="ko-KR" altLang="en-US" smtClean="0"/>
              <a:t>2012-01-25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57F6-6568-4B89-8AC6-3714EB9C7BE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4"/>
            <a:ext cx="9144000" cy="685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680295"/>
            <a:ext cx="21336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8162" y="-641"/>
            <a:ext cx="9135838" cy="900416"/>
            <a:chOff x="-716" y="5984968"/>
            <a:chExt cx="9109220" cy="900416"/>
          </a:xfrm>
          <a:solidFill>
            <a:schemeClr val="accent1"/>
          </a:solidFill>
          <a:effectLst>
            <a:outerShdw blurRad="50800" dist="50800" dir="5400000" sx="99000" sy="99000" algn="ctr" rotWithShape="0">
              <a:srgbClr val="000000"/>
            </a:outerShdw>
            <a:reflection endPos="65000" dir="5400000" sy="-100000" algn="bl" rotWithShape="0"/>
          </a:effectLst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400" y="5984968"/>
              <a:ext cx="2343104" cy="900000"/>
            </a:xfrm>
            <a:prstGeom prst="rect">
              <a:avLst/>
            </a:prstGeom>
            <a:grpFill/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6" y="5985219"/>
              <a:ext cx="2370731" cy="900000"/>
            </a:xfrm>
            <a:prstGeom prst="rect">
              <a:avLst/>
            </a:prstGeom>
            <a:grpFill/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964" y="5985384"/>
              <a:ext cx="2431098" cy="900000"/>
            </a:xfrm>
            <a:prstGeom prst="rect">
              <a:avLst/>
            </a:prstGeom>
            <a:grpFill/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661" y="5985384"/>
              <a:ext cx="2387646" cy="9000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4879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229C-7F92-4465-B926-A0BF0577D53B}" type="datetimeFigureOut">
              <a:rPr lang="ko-KR" altLang="en-US" smtClean="0"/>
              <a:t>2012-01-25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57F6-6568-4B89-8AC6-3714EB9C7BE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4"/>
            <a:ext cx="9144000" cy="685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680295"/>
            <a:ext cx="21336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8162" y="-641"/>
            <a:ext cx="9135838" cy="900416"/>
            <a:chOff x="-716" y="5984968"/>
            <a:chExt cx="9109220" cy="900416"/>
          </a:xfrm>
          <a:solidFill>
            <a:schemeClr val="accent1"/>
          </a:solidFill>
          <a:effectLst>
            <a:outerShdw blurRad="50800" dist="50800" dir="5400000" sx="99000" sy="99000" algn="ctr" rotWithShape="0">
              <a:srgbClr val="000000"/>
            </a:outerShdw>
            <a:reflection endPos="65000" dir="5400000" sy="-100000" algn="bl" rotWithShape="0"/>
          </a:effectLst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400" y="5984968"/>
              <a:ext cx="2343104" cy="900000"/>
            </a:xfrm>
            <a:prstGeom prst="rect">
              <a:avLst/>
            </a:prstGeom>
            <a:grpFill/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6" y="5985219"/>
              <a:ext cx="2370731" cy="900000"/>
            </a:xfrm>
            <a:prstGeom prst="rect">
              <a:avLst/>
            </a:prstGeom>
            <a:grpFill/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964" y="5985384"/>
              <a:ext cx="2431098" cy="900000"/>
            </a:xfrm>
            <a:prstGeom prst="rect">
              <a:avLst/>
            </a:prstGeom>
            <a:grpFill/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661" y="5985384"/>
              <a:ext cx="2387646" cy="9000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7681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229C-7F92-4465-B926-A0BF0577D53B}" type="datetimeFigureOut">
              <a:rPr lang="ko-KR" altLang="en-US" smtClean="0"/>
              <a:t>2012-01-25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57F6-6568-4B89-8AC6-3714EB9C7BE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4"/>
            <a:ext cx="9144000" cy="685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680295"/>
            <a:ext cx="21336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8162" y="-641"/>
            <a:ext cx="9135838" cy="900416"/>
            <a:chOff x="-716" y="5984968"/>
            <a:chExt cx="9109220" cy="900416"/>
          </a:xfrm>
          <a:solidFill>
            <a:schemeClr val="accent1"/>
          </a:solidFill>
          <a:effectLst>
            <a:outerShdw blurRad="50800" dist="50800" dir="5400000" sx="99000" sy="99000" algn="ctr" rotWithShape="0">
              <a:srgbClr val="000000"/>
            </a:outerShdw>
            <a:reflection endPos="65000" dir="5400000" sy="-100000" algn="bl" rotWithShape="0"/>
          </a:effectLst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400" y="5984968"/>
              <a:ext cx="2343104" cy="900000"/>
            </a:xfrm>
            <a:prstGeom prst="rect">
              <a:avLst/>
            </a:prstGeom>
            <a:grpFill/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6" y="5985219"/>
              <a:ext cx="2370731" cy="900000"/>
            </a:xfrm>
            <a:prstGeom prst="rect">
              <a:avLst/>
            </a:prstGeom>
            <a:grpFill/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964" y="5985384"/>
              <a:ext cx="2431098" cy="900000"/>
            </a:xfrm>
            <a:prstGeom prst="rect">
              <a:avLst/>
            </a:prstGeom>
            <a:grpFill/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661" y="5985384"/>
              <a:ext cx="2387646" cy="9000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32858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229C-7F92-4465-B926-A0BF0577D53B}" type="datetimeFigureOut">
              <a:rPr lang="ko-KR" altLang="en-US" smtClean="0"/>
              <a:t>2012-01-25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57F6-6568-4B89-8AC6-3714EB9C7BE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4"/>
            <a:ext cx="9144000" cy="685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680295"/>
            <a:ext cx="21336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 userDrawn="1"/>
        </p:nvGrpSpPr>
        <p:grpSpPr>
          <a:xfrm>
            <a:off x="8162" y="-641"/>
            <a:ext cx="9135838" cy="900416"/>
            <a:chOff x="-716" y="5984968"/>
            <a:chExt cx="9109220" cy="900416"/>
          </a:xfrm>
          <a:solidFill>
            <a:schemeClr val="accent1"/>
          </a:solidFill>
          <a:effectLst>
            <a:outerShdw blurRad="50800" dist="50800" dir="5400000" sx="99000" sy="99000" algn="ctr" rotWithShape="0">
              <a:srgbClr val="000000"/>
            </a:outerShdw>
            <a:reflection endPos="65000" dir="5400000" sy="-100000" algn="bl" rotWithShape="0"/>
          </a:effectLst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400" y="5984968"/>
              <a:ext cx="2343104" cy="900000"/>
            </a:xfrm>
            <a:prstGeom prst="rect">
              <a:avLst/>
            </a:prstGeom>
            <a:grpFill/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6" y="5985219"/>
              <a:ext cx="2370731" cy="900000"/>
            </a:xfrm>
            <a:prstGeom prst="rect">
              <a:avLst/>
            </a:prstGeom>
            <a:grpFill/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964" y="5985384"/>
              <a:ext cx="2431098" cy="900000"/>
            </a:xfrm>
            <a:prstGeom prst="rect">
              <a:avLst/>
            </a:prstGeom>
            <a:grpFill/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661" y="5985384"/>
              <a:ext cx="2387646" cy="9000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2050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229C-7F92-4465-B926-A0BF0577D53B}" type="datetimeFigureOut">
              <a:rPr lang="ko-KR" altLang="en-US" smtClean="0"/>
              <a:t>2012-01-25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57F6-6568-4B89-8AC6-3714EB9C7BE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4"/>
            <a:ext cx="9144000" cy="685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680295"/>
            <a:ext cx="21336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그룹 11"/>
          <p:cNvGrpSpPr/>
          <p:nvPr userDrawn="1"/>
        </p:nvGrpSpPr>
        <p:grpSpPr>
          <a:xfrm>
            <a:off x="8162" y="-641"/>
            <a:ext cx="9135838" cy="900416"/>
            <a:chOff x="-716" y="5984968"/>
            <a:chExt cx="9109220" cy="900416"/>
          </a:xfrm>
          <a:solidFill>
            <a:schemeClr val="accent1"/>
          </a:solidFill>
          <a:effectLst>
            <a:outerShdw blurRad="50800" dist="50800" dir="5400000" sx="99000" sy="99000" algn="ctr" rotWithShape="0">
              <a:srgbClr val="000000"/>
            </a:outerShdw>
            <a:reflection endPos="65000" dir="5400000" sy="-100000" algn="bl" rotWithShape="0"/>
          </a:effectLst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400" y="5984968"/>
              <a:ext cx="2343104" cy="900000"/>
            </a:xfrm>
            <a:prstGeom prst="rect">
              <a:avLst/>
            </a:prstGeom>
            <a:grpFill/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6" y="5985219"/>
              <a:ext cx="2370731" cy="900000"/>
            </a:xfrm>
            <a:prstGeom prst="rect">
              <a:avLst/>
            </a:prstGeom>
            <a:grpFill/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964" y="5985384"/>
              <a:ext cx="2431098" cy="900000"/>
            </a:xfrm>
            <a:prstGeom prst="rect">
              <a:avLst/>
            </a:prstGeom>
            <a:grpFill/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661" y="5985384"/>
              <a:ext cx="2387646" cy="9000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56222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229C-7F92-4465-B926-A0BF0577D53B}" type="datetimeFigureOut">
              <a:rPr lang="ko-KR" altLang="en-US" smtClean="0"/>
              <a:t>2012-01-25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57F6-6568-4B89-8AC6-3714EB9C7BE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4"/>
            <a:ext cx="9144000" cy="685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680295"/>
            <a:ext cx="21336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 userDrawn="1"/>
        </p:nvGrpSpPr>
        <p:grpSpPr>
          <a:xfrm>
            <a:off x="8162" y="-641"/>
            <a:ext cx="9135838" cy="900416"/>
            <a:chOff x="-716" y="5984968"/>
            <a:chExt cx="9109220" cy="900416"/>
          </a:xfrm>
          <a:solidFill>
            <a:schemeClr val="accent1"/>
          </a:solidFill>
          <a:effectLst>
            <a:outerShdw blurRad="50800" dist="50800" dir="5400000" sx="99000" sy="99000" algn="ctr" rotWithShape="0">
              <a:srgbClr val="000000"/>
            </a:outerShdw>
            <a:reflection endPos="65000" dir="5400000" sy="-100000" algn="bl" rotWithShape="0"/>
          </a:effectLst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400" y="5984968"/>
              <a:ext cx="2343104" cy="900000"/>
            </a:xfrm>
            <a:prstGeom prst="rect">
              <a:avLst/>
            </a:prstGeom>
            <a:grpFill/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6" y="5985219"/>
              <a:ext cx="2370731" cy="900000"/>
            </a:xfrm>
            <a:prstGeom prst="rect">
              <a:avLst/>
            </a:prstGeom>
            <a:grpFill/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964" y="5985384"/>
              <a:ext cx="2431098" cy="900000"/>
            </a:xfrm>
            <a:prstGeom prst="rect">
              <a:avLst/>
            </a:prstGeom>
            <a:grpFill/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661" y="5985384"/>
              <a:ext cx="2387646" cy="9000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69427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229C-7F92-4465-B926-A0BF0577D53B}" type="datetimeFigureOut">
              <a:rPr lang="ko-KR" altLang="en-US" smtClean="0"/>
              <a:t>2012-01-25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57F6-6568-4B89-8AC6-3714EB9C7BE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4"/>
            <a:ext cx="9144000" cy="685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680295"/>
            <a:ext cx="21336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그룹 11"/>
          <p:cNvGrpSpPr/>
          <p:nvPr userDrawn="1"/>
        </p:nvGrpSpPr>
        <p:grpSpPr>
          <a:xfrm>
            <a:off x="8162" y="-641"/>
            <a:ext cx="9135838" cy="900416"/>
            <a:chOff x="-716" y="5984968"/>
            <a:chExt cx="9109220" cy="900416"/>
          </a:xfrm>
          <a:solidFill>
            <a:schemeClr val="accent1"/>
          </a:solidFill>
          <a:effectLst>
            <a:outerShdw blurRad="50800" dist="50800" dir="5400000" sx="99000" sy="99000" algn="ctr" rotWithShape="0">
              <a:srgbClr val="000000"/>
            </a:outerShdw>
            <a:reflection endPos="65000" dir="5400000" sy="-100000" algn="bl" rotWithShape="0"/>
          </a:effectLst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400" y="5984968"/>
              <a:ext cx="2343104" cy="900000"/>
            </a:xfrm>
            <a:prstGeom prst="rect">
              <a:avLst/>
            </a:prstGeom>
            <a:grpFill/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6" y="5985219"/>
              <a:ext cx="2370731" cy="900000"/>
            </a:xfrm>
            <a:prstGeom prst="rect">
              <a:avLst/>
            </a:prstGeom>
            <a:grpFill/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964" y="5985384"/>
              <a:ext cx="2431098" cy="900000"/>
            </a:xfrm>
            <a:prstGeom prst="rect">
              <a:avLst/>
            </a:prstGeom>
            <a:grpFill/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661" y="5985384"/>
              <a:ext cx="2387646" cy="9000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54577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229C-7F92-4465-B926-A0BF0577D53B}" type="datetimeFigureOut">
              <a:rPr lang="ko-KR" altLang="en-US" smtClean="0"/>
              <a:t>2012-01-25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57F6-6568-4B89-8AC6-3714EB9C7BE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4"/>
            <a:ext cx="9144000" cy="685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680295"/>
            <a:ext cx="21336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 userDrawn="1"/>
        </p:nvGrpSpPr>
        <p:grpSpPr>
          <a:xfrm>
            <a:off x="8162" y="-641"/>
            <a:ext cx="9135838" cy="900416"/>
            <a:chOff x="-716" y="5984968"/>
            <a:chExt cx="9109220" cy="900416"/>
          </a:xfrm>
          <a:solidFill>
            <a:schemeClr val="accent1"/>
          </a:solidFill>
          <a:effectLst>
            <a:outerShdw blurRad="50800" dist="50800" dir="5400000" sx="99000" sy="99000" algn="ctr" rotWithShape="0">
              <a:srgbClr val="000000"/>
            </a:outerShdw>
            <a:reflection endPos="65000" dir="5400000" sy="-100000" algn="bl" rotWithShape="0"/>
          </a:effectLst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400" y="5984968"/>
              <a:ext cx="2343104" cy="900000"/>
            </a:xfrm>
            <a:prstGeom prst="rect">
              <a:avLst/>
            </a:prstGeom>
            <a:grpFill/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6" y="5985219"/>
              <a:ext cx="2370731" cy="900000"/>
            </a:xfrm>
            <a:prstGeom prst="rect">
              <a:avLst/>
            </a:prstGeom>
            <a:grpFill/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964" y="5985384"/>
              <a:ext cx="2431098" cy="900000"/>
            </a:xfrm>
            <a:prstGeom prst="rect">
              <a:avLst/>
            </a:prstGeom>
            <a:grpFill/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661" y="5985384"/>
              <a:ext cx="2387646" cy="9000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74416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229C-7F92-4465-B926-A0BF0577D53B}" type="datetimeFigureOut">
              <a:rPr lang="ko-KR" altLang="en-US" smtClean="0"/>
              <a:t>2012-01-25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57F6-6568-4B89-8AC6-3714EB9C7BE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4"/>
            <a:ext cx="9144000" cy="685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680295"/>
            <a:ext cx="21336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 userDrawn="1"/>
        </p:nvGrpSpPr>
        <p:grpSpPr>
          <a:xfrm>
            <a:off x="8162" y="-641"/>
            <a:ext cx="9135838" cy="900416"/>
            <a:chOff x="-716" y="5984968"/>
            <a:chExt cx="9109220" cy="900416"/>
          </a:xfrm>
          <a:solidFill>
            <a:schemeClr val="accent1"/>
          </a:solidFill>
          <a:effectLst>
            <a:outerShdw blurRad="50800" dist="50800" dir="5400000" sx="99000" sy="99000" algn="ctr" rotWithShape="0">
              <a:srgbClr val="000000"/>
            </a:outerShdw>
            <a:reflection endPos="65000" dir="5400000" sy="-100000" algn="bl" rotWithShape="0"/>
          </a:effectLst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400" y="5984968"/>
              <a:ext cx="2343104" cy="900000"/>
            </a:xfrm>
            <a:prstGeom prst="rect">
              <a:avLst/>
            </a:prstGeom>
            <a:grpFill/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6" y="5985219"/>
              <a:ext cx="2370731" cy="900000"/>
            </a:xfrm>
            <a:prstGeom prst="rect">
              <a:avLst/>
            </a:prstGeom>
            <a:grpFill/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964" y="5985384"/>
              <a:ext cx="2431098" cy="900000"/>
            </a:xfrm>
            <a:prstGeom prst="rect">
              <a:avLst/>
            </a:prstGeom>
            <a:grpFill/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661" y="5985384"/>
              <a:ext cx="2387646" cy="9000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8316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B229C-7F92-4465-B926-A0BF0577D53B}" type="datetimeFigureOut">
              <a:rPr lang="ko-KR" altLang="en-US" smtClean="0"/>
              <a:t>2012-01-25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757F6-6568-4B89-8AC6-3714EB9C7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4"/>
            <a:ext cx="9144000" cy="685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8162" y="-641"/>
            <a:ext cx="9135838" cy="900416"/>
            <a:chOff x="-716" y="5984968"/>
            <a:chExt cx="9109220" cy="900416"/>
          </a:xfrm>
          <a:solidFill>
            <a:schemeClr val="accent1"/>
          </a:solidFill>
          <a:effectLst>
            <a:outerShdw blurRad="50800" dist="50800" dir="5400000" sx="99000" sy="99000" algn="ctr" rotWithShape="0">
              <a:srgbClr val="000000"/>
            </a:outerShdw>
            <a:reflection endPos="65000" dir="5400000" sy="-100000" algn="bl" rotWithShape="0"/>
          </a:effectLst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400" y="5984968"/>
              <a:ext cx="2343104" cy="900000"/>
            </a:xfrm>
            <a:prstGeom prst="rect">
              <a:avLst/>
            </a:prstGeom>
            <a:grpFill/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6" y="5985219"/>
              <a:ext cx="2370731" cy="900000"/>
            </a:xfrm>
            <a:prstGeom prst="rect">
              <a:avLst/>
            </a:prstGeom>
            <a:grpFill/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964" y="5985384"/>
              <a:ext cx="2431098" cy="900000"/>
            </a:xfrm>
            <a:prstGeom prst="rect">
              <a:avLst/>
            </a:prstGeom>
            <a:grpFill/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661" y="5985384"/>
              <a:ext cx="2387646" cy="900000"/>
            </a:xfrm>
            <a:prstGeom prst="rect">
              <a:avLst/>
            </a:prstGeom>
            <a:grpFill/>
          </p:spPr>
        </p:pic>
      </p:grpSp>
      <p:sp>
        <p:nvSpPr>
          <p:cNvPr id="8" name="TextBox 7"/>
          <p:cNvSpPr txBox="1"/>
          <p:nvPr/>
        </p:nvSpPr>
        <p:spPr>
          <a:xfrm>
            <a:off x="1907704" y="2492896"/>
            <a:ext cx="55446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smtClean="0">
                <a:solidFill>
                  <a:srgbClr val="00B050"/>
                </a:solidFill>
                <a:latin typeface="휴먼매직체" pitchFamily="18" charset="-127"/>
                <a:ea typeface="휴먼매직체" pitchFamily="18" charset="-127"/>
              </a:rPr>
              <a:t>제휴마케팅</a:t>
            </a:r>
            <a:endParaRPr lang="en-US" altLang="ko-KR" sz="9600" dirty="0" smtClean="0">
              <a:solidFill>
                <a:srgbClr val="00B050"/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rgbClr val="00B050"/>
                </a:solidFill>
                <a:latin typeface="휴먼매직체" pitchFamily="18" charset="-127"/>
                <a:ea typeface="휴먼매직체" pitchFamily="18" charset="-127"/>
              </a:rPr>
              <a:t>Only </a:t>
            </a:r>
            <a:r>
              <a:rPr lang="en-US" altLang="ko-KR" sz="2000" dirty="0" err="1" smtClean="0">
                <a:solidFill>
                  <a:srgbClr val="00B050"/>
                </a:solidFill>
                <a:latin typeface="휴먼매직체" pitchFamily="18" charset="-127"/>
                <a:ea typeface="휴먼매직체" pitchFamily="18" charset="-127"/>
              </a:rPr>
              <a:t>makeshop</a:t>
            </a:r>
            <a:endParaRPr lang="ko-KR" altLang="en-US" sz="2000" dirty="0">
              <a:solidFill>
                <a:srgbClr val="00B05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680295"/>
            <a:ext cx="21336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80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62880" y="2780928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제휴마케팅이란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?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2.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왜 제휴마케팅인가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!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3.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제휴마케팅사례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4.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제휴마케팅효과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5.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제휴마케팅진행방법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611560" y="1493912"/>
            <a:ext cx="8229600" cy="1143000"/>
          </a:xfrm>
          <a:effectLst>
            <a:outerShdw blurRad="50800" dist="50800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pPr algn="l"/>
            <a:r>
              <a:rPr lang="en-US" altLang="ko-KR" sz="8800" dirty="0">
                <a:solidFill>
                  <a:srgbClr val="00B050"/>
                </a:solidFill>
                <a:latin typeface="휴먼매직체" pitchFamily="18" charset="-127"/>
                <a:ea typeface="휴먼매직체" pitchFamily="18" charset="-127"/>
              </a:rPr>
              <a:t>I</a:t>
            </a:r>
            <a:r>
              <a:rPr lang="en-US" altLang="ko-KR" sz="8800" dirty="0" smtClean="0">
                <a:solidFill>
                  <a:srgbClr val="00B050"/>
                </a:solidFill>
                <a:latin typeface="휴먼매직체" pitchFamily="18" charset="-127"/>
                <a:ea typeface="휴먼매직체" pitchFamily="18" charset="-127"/>
              </a:rPr>
              <a:t>ndex</a:t>
            </a:r>
            <a:endParaRPr lang="ko-KR" altLang="en-US" sz="8800" dirty="0">
              <a:solidFill>
                <a:srgbClr val="00B05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16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588654"/>
            <a:ext cx="2448272" cy="27363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35496" y="1205880"/>
            <a:ext cx="8229600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r>
              <a:rPr lang="ko-KR" altLang="en-US" sz="3600" dirty="0" smtClean="0">
                <a:solidFill>
                  <a:srgbClr val="00B050"/>
                </a:solidFill>
                <a:latin typeface="휴먼매직체" pitchFamily="18" charset="-127"/>
                <a:ea typeface="휴먼매직체" pitchFamily="18" charset="-127"/>
              </a:rPr>
              <a:t>제휴마케팅이란</a:t>
            </a:r>
            <a:r>
              <a:rPr lang="en-US" altLang="ko-KR" sz="3600" dirty="0" smtClean="0">
                <a:solidFill>
                  <a:srgbClr val="00B050"/>
                </a:solidFill>
                <a:latin typeface="휴먼매직체" pitchFamily="18" charset="-127"/>
                <a:ea typeface="휴먼매직체" pitchFamily="18" charset="-127"/>
              </a:rPr>
              <a:t>?</a:t>
            </a:r>
            <a:endParaRPr lang="ko-KR" altLang="en-US" sz="3600" dirty="0">
              <a:solidFill>
                <a:srgbClr val="00B05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7504" y="2052211"/>
            <a:ext cx="6840760" cy="46085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544" y="5589240"/>
            <a:ext cx="6192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휴먼매직체" pitchFamily="18" charset="-127"/>
                <a:ea typeface="휴먼매직체" pitchFamily="18" charset="-127"/>
              </a:rPr>
              <a:t>제품</a:t>
            </a:r>
            <a:r>
              <a:rPr lang="en-US" altLang="ko-KR" sz="1600" dirty="0"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ko-KR" altLang="en-US" sz="1600" dirty="0">
                <a:latin typeface="휴먼매직체" pitchFamily="18" charset="-127"/>
                <a:ea typeface="휴먼매직체" pitchFamily="18" charset="-127"/>
              </a:rPr>
              <a:t>서비스를 판매하는 </a:t>
            </a:r>
            <a:r>
              <a:rPr lang="en-US" altLang="ko-KR" sz="1600" dirty="0">
                <a:latin typeface="휴먼매직체" pitchFamily="18" charset="-127"/>
                <a:ea typeface="휴먼매직체" pitchFamily="18" charset="-127"/>
              </a:rPr>
              <a:t>A</a:t>
            </a:r>
            <a:r>
              <a:rPr lang="ko-KR" altLang="en-US" sz="1600" dirty="0" smtClean="0">
                <a:latin typeface="휴먼매직체" pitchFamily="18" charset="-127"/>
                <a:ea typeface="휴먼매직체" pitchFamily="18" charset="-127"/>
              </a:rPr>
              <a:t>사이트가 </a:t>
            </a:r>
            <a:r>
              <a:rPr lang="ko-KR" altLang="en-US" sz="1600" dirty="0">
                <a:latin typeface="휴먼매직체" pitchFamily="18" charset="-127"/>
                <a:ea typeface="휴먼매직체" pitchFamily="18" charset="-127"/>
              </a:rPr>
              <a:t>고객을 끌어들이고</a:t>
            </a:r>
            <a:r>
              <a:rPr lang="en-US" altLang="ko-KR" sz="16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600" dirty="0">
                <a:latin typeface="휴먼매직체" pitchFamily="18" charset="-127"/>
                <a:ea typeface="휴먼매직체" pitchFamily="18" charset="-127"/>
              </a:rPr>
              <a:t>제품</a:t>
            </a:r>
            <a:r>
              <a:rPr lang="en-US" altLang="ko-KR" sz="1600" dirty="0"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ko-KR" altLang="en-US" sz="1600" dirty="0">
                <a:latin typeface="휴먼매직체" pitchFamily="18" charset="-127"/>
                <a:ea typeface="휴먼매직체" pitchFamily="18" charset="-127"/>
              </a:rPr>
              <a:t>서비스를 진열</a:t>
            </a:r>
            <a:r>
              <a:rPr lang="en-US" altLang="ko-KR" sz="16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1600" dirty="0">
                <a:latin typeface="휴먼매직체" pitchFamily="18" charset="-127"/>
                <a:ea typeface="휴먼매직체" pitchFamily="18" charset="-127"/>
              </a:rPr>
              <a:t>판매하는 공간을 다른 </a:t>
            </a:r>
            <a:r>
              <a:rPr lang="en-US" altLang="ko-KR" sz="1600" dirty="0" smtClean="0">
                <a:latin typeface="휴먼매직체" pitchFamily="18" charset="-127"/>
                <a:ea typeface="휴먼매직체" pitchFamily="18" charset="-127"/>
              </a:rPr>
              <a:t>B</a:t>
            </a:r>
            <a:r>
              <a:rPr lang="ko-KR" altLang="en-US" sz="1600" dirty="0" smtClean="0">
                <a:latin typeface="휴먼매직체" pitchFamily="18" charset="-127"/>
                <a:ea typeface="휴먼매직체" pitchFamily="18" charset="-127"/>
              </a:rPr>
              <a:t>사이트를 </a:t>
            </a:r>
            <a:r>
              <a:rPr lang="ko-KR" altLang="en-US" sz="1600" dirty="0">
                <a:latin typeface="휴먼매직체" pitchFamily="18" charset="-127"/>
                <a:ea typeface="휴먼매직체" pitchFamily="18" charset="-127"/>
              </a:rPr>
              <a:t>통하여 확장 시키면서 </a:t>
            </a:r>
            <a:r>
              <a:rPr lang="en-US" altLang="ko-KR" sz="1600" dirty="0" smtClean="0">
                <a:latin typeface="휴먼매직체" pitchFamily="18" charset="-127"/>
                <a:ea typeface="휴먼매직체" pitchFamily="18" charset="-127"/>
              </a:rPr>
              <a:t>B</a:t>
            </a:r>
            <a:r>
              <a:rPr lang="ko-KR" altLang="en-US" sz="1600" dirty="0" smtClean="0">
                <a:latin typeface="휴먼매직체" pitchFamily="18" charset="-127"/>
                <a:ea typeface="휴먼매직체" pitchFamily="18" charset="-127"/>
              </a:rPr>
              <a:t>사이트를 </a:t>
            </a:r>
            <a:r>
              <a:rPr lang="ko-KR" altLang="en-US" sz="1600" dirty="0">
                <a:latin typeface="휴먼매직체" pitchFamily="18" charset="-127"/>
                <a:ea typeface="휴먼매직체" pitchFamily="18" charset="-127"/>
              </a:rPr>
              <a:t>통하여 방문한 고객이 </a:t>
            </a:r>
            <a:r>
              <a:rPr lang="en-US" altLang="ko-KR" sz="1600" dirty="0" smtClean="0">
                <a:latin typeface="휴먼매직체" pitchFamily="18" charset="-127"/>
                <a:ea typeface="휴먼매직체" pitchFamily="18" charset="-127"/>
              </a:rPr>
              <a:t>A</a:t>
            </a:r>
            <a:r>
              <a:rPr lang="ko-KR" altLang="en-US" sz="1600" dirty="0" smtClean="0">
                <a:latin typeface="휴먼매직체" pitchFamily="18" charset="-127"/>
                <a:ea typeface="휴먼매직체" pitchFamily="18" charset="-127"/>
              </a:rPr>
              <a:t>사이트의 제품</a:t>
            </a:r>
            <a:r>
              <a:rPr lang="en-US" altLang="ko-KR" sz="1600" dirty="0"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ko-KR" altLang="en-US" sz="1600" dirty="0">
                <a:latin typeface="휴먼매직체" pitchFamily="18" charset="-127"/>
                <a:ea typeface="휴먼매직체" pitchFamily="18" charset="-127"/>
              </a:rPr>
              <a:t>서비스를 </a:t>
            </a:r>
            <a:r>
              <a:rPr lang="ko-KR" altLang="en-US" sz="1600" dirty="0" smtClean="0">
                <a:latin typeface="휴먼매직체" pitchFamily="18" charset="-127"/>
                <a:ea typeface="휴먼매직체" pitchFamily="18" charset="-127"/>
              </a:rPr>
              <a:t>구입하여 수입이 발생하도록 하는 장기적인 공유 마케팅 </a:t>
            </a:r>
            <a:r>
              <a:rPr lang="ko-KR" altLang="en-US" sz="1600" dirty="0">
                <a:latin typeface="휴먼매직체" pitchFamily="18" charset="-127"/>
                <a:ea typeface="휴먼매직체" pitchFamily="18" charset="-127"/>
              </a:rPr>
              <a:t>프로그램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32670"/>
            <a:ext cx="21336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4355976" y="2591995"/>
            <a:ext cx="2448272" cy="27363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74111"/>
            <a:ext cx="20574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229" y="5003884"/>
            <a:ext cx="306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rPr>
              <a:t>A</a:t>
            </a:r>
            <a:r>
              <a:rPr lang="ko-KR" altLang="en-US" dirty="0" smtClean="0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rPr>
              <a:t>사이트</a:t>
            </a:r>
            <a:endParaRPr lang="ko-KR" altLang="en-US" dirty="0">
              <a:solidFill>
                <a:srgbClr val="FF00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0072" y="5003884"/>
            <a:ext cx="306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rPr>
              <a:t>B</a:t>
            </a:r>
            <a:r>
              <a:rPr lang="ko-KR" altLang="en-US" dirty="0" smtClean="0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rPr>
              <a:t>사이트</a:t>
            </a:r>
            <a:endParaRPr lang="ko-KR" altLang="en-US" dirty="0">
              <a:solidFill>
                <a:srgbClr val="FF00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2699792" y="2974561"/>
            <a:ext cx="1610816" cy="91063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15816" y="323446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신규고객유입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2745160" y="4102542"/>
            <a:ext cx="1610816" cy="91063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99792" y="435581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서비스상품제공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2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35496" y="1205880"/>
            <a:ext cx="8229600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r>
              <a:rPr lang="ko-KR" altLang="en-US" sz="3600" dirty="0" smtClean="0">
                <a:solidFill>
                  <a:srgbClr val="00B050"/>
                </a:solidFill>
                <a:latin typeface="휴먼매직체" pitchFamily="18" charset="-127"/>
                <a:ea typeface="휴먼매직체" pitchFamily="18" charset="-127"/>
              </a:rPr>
              <a:t>왜 제휴마케팅인가</a:t>
            </a:r>
            <a:r>
              <a:rPr lang="en-US" altLang="ko-KR" sz="3600" dirty="0" smtClean="0">
                <a:solidFill>
                  <a:srgbClr val="00B050"/>
                </a:solidFill>
                <a:latin typeface="휴먼매직체" pitchFamily="18" charset="-127"/>
                <a:ea typeface="휴먼매직체" pitchFamily="18" charset="-127"/>
              </a:rPr>
              <a:t>!</a:t>
            </a:r>
            <a:endParaRPr lang="ko-KR" altLang="en-US" sz="3600" dirty="0">
              <a:solidFill>
                <a:srgbClr val="00B05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7504" y="2052211"/>
            <a:ext cx="6840760" cy="46085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656374" y="2348880"/>
            <a:ext cx="1800200" cy="1800200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193643" y="4581128"/>
            <a:ext cx="1808837" cy="1808837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15616" y="4653136"/>
            <a:ext cx="1800200" cy="1800200"/>
          </a:xfrm>
          <a:prstGeom prst="ellipse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20370" y="2924944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실제고객유치</a:t>
            </a:r>
            <a:endParaRPr lang="ko-KR" altLang="en-US" sz="28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66276" y="5282044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안정적인광고</a:t>
            </a:r>
            <a:endParaRPr lang="ko-KR" altLang="en-US" sz="28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0210" y="5291626"/>
            <a:ext cx="334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비용발생</a:t>
            </a:r>
            <a:r>
              <a:rPr lang="ko-KR" altLang="en-US" sz="2800" dirty="0" err="1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無</a:t>
            </a:r>
            <a:endParaRPr lang="ko-KR" altLang="en-US" sz="28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3" name="줄무늬가 있는 오른쪽 화살표 22"/>
          <p:cNvSpPr/>
          <p:nvPr/>
        </p:nvSpPr>
        <p:spPr>
          <a:xfrm rot="2926209">
            <a:off x="4223179" y="3897972"/>
            <a:ext cx="949039" cy="508752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줄무늬가 있는 오른쪽 화살표 27"/>
          <p:cNvSpPr/>
          <p:nvPr/>
        </p:nvSpPr>
        <p:spPr>
          <a:xfrm rot="10800000">
            <a:off x="3081954" y="5306094"/>
            <a:ext cx="949039" cy="508752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줄무늬가 있는 오른쪽 화살표 28"/>
          <p:cNvSpPr/>
          <p:nvPr/>
        </p:nvSpPr>
        <p:spPr>
          <a:xfrm rot="18757307">
            <a:off x="1936261" y="3920944"/>
            <a:ext cx="949039" cy="508752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1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35496" y="1205880"/>
            <a:ext cx="8229600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r>
              <a:rPr lang="ko-KR" altLang="en-US" sz="3600" dirty="0" smtClean="0">
                <a:solidFill>
                  <a:srgbClr val="00B050"/>
                </a:solidFill>
                <a:latin typeface="휴먼매직체" pitchFamily="18" charset="-127"/>
                <a:ea typeface="휴먼매직체" pitchFamily="18" charset="-127"/>
              </a:rPr>
              <a:t>제휴마케팅사례</a:t>
            </a:r>
            <a:endParaRPr lang="ko-KR" altLang="en-US" sz="3600" dirty="0">
              <a:solidFill>
                <a:srgbClr val="00B05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7504" y="2052211"/>
            <a:ext cx="6840760" cy="46085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189986"/>
            <a:ext cx="2754036" cy="4335358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4" y="4611970"/>
            <a:ext cx="274121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89986"/>
            <a:ext cx="2679178" cy="181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왼쪽/오른쪽/위쪽 화살표 7"/>
          <p:cNvSpPr/>
          <p:nvPr/>
        </p:nvSpPr>
        <p:spPr>
          <a:xfrm rot="5400000">
            <a:off x="2382342" y="3297457"/>
            <a:ext cx="668253" cy="1982870"/>
          </a:xfrm>
          <a:prstGeom prst="leftRigh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3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35496" y="1205880"/>
            <a:ext cx="8229600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r>
              <a:rPr lang="ko-KR" altLang="en-US" sz="3600" dirty="0" smtClean="0">
                <a:solidFill>
                  <a:srgbClr val="00B050"/>
                </a:solidFill>
                <a:latin typeface="휴먼매직체" pitchFamily="18" charset="-127"/>
                <a:ea typeface="휴먼매직체" pitchFamily="18" charset="-127"/>
              </a:rPr>
              <a:t>제휴마케팅의 효과</a:t>
            </a:r>
            <a:endParaRPr lang="ko-KR" altLang="en-US" sz="3600" dirty="0">
              <a:solidFill>
                <a:srgbClr val="00B05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7504" y="2052211"/>
            <a:ext cx="6840760" cy="46085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1520" y="4860523"/>
            <a:ext cx="1296144" cy="79208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휴먼매직체" pitchFamily="18" charset="-127"/>
                <a:ea typeface="휴먼매직체" pitchFamily="18" charset="-127"/>
              </a:rPr>
              <a:t>고객서비스</a:t>
            </a:r>
            <a:endParaRPr lang="ko-KR" altLang="en-US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47664" y="4356467"/>
            <a:ext cx="1296144" cy="129614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휴먼매직체" pitchFamily="18" charset="-127"/>
                <a:ea typeface="휴먼매직체" pitchFamily="18" charset="-127"/>
              </a:rPr>
              <a:t>브랜드확장</a:t>
            </a:r>
            <a:endParaRPr lang="ko-KR" altLang="en-US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39952" y="3060323"/>
            <a:ext cx="1296144" cy="260092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휴먼매직체" pitchFamily="18" charset="-127"/>
                <a:ea typeface="휴먼매직체" pitchFamily="18" charset="-127"/>
              </a:rPr>
              <a:t>타켓팅</a:t>
            </a:r>
            <a:r>
              <a:rPr lang="ko-KR" altLang="en-US" dirty="0" smtClean="0">
                <a:latin typeface="휴먼매직체" pitchFamily="18" charset="-127"/>
                <a:ea typeface="휴먼매직체" pitchFamily="18" charset="-127"/>
              </a:rPr>
              <a:t> 된 신규고객창출</a:t>
            </a:r>
            <a:endParaRPr lang="ko-KR" altLang="en-US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3808" y="3708395"/>
            <a:ext cx="1296144" cy="194421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휴먼매직체" pitchFamily="18" charset="-127"/>
                <a:ea typeface="휴먼매직체" pitchFamily="18" charset="-127"/>
              </a:rPr>
              <a:t>다수채널</a:t>
            </a:r>
            <a:endParaRPr lang="en-US" altLang="ko-KR" dirty="0" smtClean="0">
              <a:latin typeface="휴먼매직체" pitchFamily="18" charset="-127"/>
              <a:ea typeface="휴먼매직체" pitchFamily="18" charset="-127"/>
            </a:endParaRPr>
          </a:p>
          <a:p>
            <a:pPr algn="ctr"/>
            <a:r>
              <a:rPr lang="ko-KR" altLang="en-US" dirty="0" smtClean="0">
                <a:latin typeface="휴먼매직체" pitchFamily="18" charset="-127"/>
                <a:ea typeface="휴먼매직체" pitchFamily="18" charset="-127"/>
              </a:rPr>
              <a:t>마케팅</a:t>
            </a:r>
            <a:endParaRPr lang="ko-KR" altLang="en-US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436096" y="2340243"/>
            <a:ext cx="1296144" cy="332100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휴먼매직체" pitchFamily="18" charset="-127"/>
                <a:ea typeface="휴먼매직체" pitchFamily="18" charset="-127"/>
              </a:rPr>
              <a:t>매출상승</a:t>
            </a:r>
            <a:endParaRPr lang="en-US" altLang="ko-KR" dirty="0" smtClean="0">
              <a:latin typeface="휴먼매직체" pitchFamily="18" charset="-127"/>
              <a:ea typeface="휴먼매직체" pitchFamily="18" charset="-127"/>
            </a:endParaRPr>
          </a:p>
          <a:p>
            <a:pPr algn="ctr"/>
            <a:r>
              <a:rPr lang="ko-KR" altLang="en-US" dirty="0" err="1" smtClean="0">
                <a:latin typeface="휴먼매직체" pitchFamily="18" charset="-127"/>
                <a:ea typeface="휴먼매직체" pitchFamily="18" charset="-127"/>
              </a:rPr>
              <a:t>재구매유도</a:t>
            </a:r>
            <a:endParaRPr lang="ko-KR" altLang="en-US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5536" y="5694347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휴먼매직체" pitchFamily="18" charset="-127"/>
                <a:ea typeface="휴먼매직체" pitchFamily="18" charset="-127"/>
              </a:rPr>
              <a:t>메이크샵</a:t>
            </a:r>
            <a:r>
              <a:rPr lang="ko-KR" altLang="en-US" sz="1600" dirty="0" smtClean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600" b="1" dirty="0" smtClean="0">
                <a:latin typeface="휴먼매직체" pitchFamily="18" charset="-127"/>
                <a:ea typeface="휴먼매직체" pitchFamily="18" charset="-127"/>
              </a:rPr>
              <a:t>약 </a:t>
            </a:r>
            <a:r>
              <a:rPr lang="en-US" altLang="ko-KR" sz="1600" b="1" dirty="0" smtClean="0"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1600" b="1" dirty="0" smtClean="0">
                <a:latin typeface="휴먼매직체" pitchFamily="18" charset="-127"/>
                <a:ea typeface="휴먼매직체" pitchFamily="18" charset="-127"/>
              </a:rPr>
              <a:t>만개의 </a:t>
            </a:r>
            <a:r>
              <a:rPr lang="ko-KR" altLang="en-US" sz="1600" dirty="0" smtClean="0">
                <a:latin typeface="휴먼매직체" pitchFamily="18" charset="-127"/>
                <a:ea typeface="휴먼매직체" pitchFamily="18" charset="-127"/>
              </a:rPr>
              <a:t>쇼핑몰 운영 중</a:t>
            </a:r>
            <a:endParaRPr lang="en-US" altLang="ko-KR" sz="1600" dirty="0" smtClean="0">
              <a:latin typeface="휴먼매직체" pitchFamily="18" charset="-127"/>
              <a:ea typeface="휴먼매직체" pitchFamily="18" charset="-127"/>
            </a:endParaRPr>
          </a:p>
          <a:p>
            <a:r>
              <a:rPr lang="ko-KR" altLang="en-US" sz="1600" dirty="0" smtClean="0">
                <a:latin typeface="휴먼매직체" pitchFamily="18" charset="-127"/>
                <a:ea typeface="휴먼매직체" pitchFamily="18" charset="-127"/>
              </a:rPr>
              <a:t>상위사이트의 평균 </a:t>
            </a:r>
            <a:r>
              <a:rPr lang="en-US" altLang="ko-KR" sz="1600" dirty="0" smtClean="0">
                <a:latin typeface="휴먼매직체" pitchFamily="18" charset="-127"/>
                <a:ea typeface="휴먼매직체" pitchFamily="18" charset="-127"/>
              </a:rPr>
              <a:t>1</a:t>
            </a:r>
            <a:r>
              <a:rPr lang="ko-KR" altLang="en-US" sz="1600" dirty="0" smtClean="0">
                <a:latin typeface="휴먼매직체" pitchFamily="18" charset="-127"/>
                <a:ea typeface="휴먼매직체" pitchFamily="18" charset="-127"/>
              </a:rPr>
              <a:t>일 방문자 </a:t>
            </a:r>
            <a:r>
              <a:rPr lang="ko-KR" altLang="en-US" sz="1600" b="1" dirty="0" smtClean="0">
                <a:latin typeface="휴먼매직체" pitchFamily="18" charset="-127"/>
                <a:ea typeface="휴먼매직체" pitchFamily="18" charset="-127"/>
              </a:rPr>
              <a:t>약 </a:t>
            </a:r>
            <a:r>
              <a:rPr lang="en-US" altLang="ko-KR" sz="1600" b="1" dirty="0" smtClean="0">
                <a:latin typeface="휴먼매직체" pitchFamily="18" charset="-127"/>
                <a:ea typeface="휴먼매직체" pitchFamily="18" charset="-127"/>
              </a:rPr>
              <a:t>1</a:t>
            </a:r>
            <a:r>
              <a:rPr lang="ko-KR" altLang="en-US" sz="1600" b="1" dirty="0" smtClean="0">
                <a:latin typeface="휴먼매직체" pitchFamily="18" charset="-127"/>
                <a:ea typeface="휴먼매직체" pitchFamily="18" charset="-127"/>
              </a:rPr>
              <a:t>만</a:t>
            </a:r>
            <a:r>
              <a:rPr lang="en-US" altLang="ko-KR" sz="1600" b="1" dirty="0" smtClean="0">
                <a:latin typeface="휴먼매직체" pitchFamily="18" charset="-127"/>
                <a:ea typeface="휴먼매직체" pitchFamily="18" charset="-127"/>
              </a:rPr>
              <a:t>5</a:t>
            </a:r>
            <a:r>
              <a:rPr lang="ko-KR" altLang="en-US" sz="1600" b="1" dirty="0" smtClean="0">
                <a:latin typeface="휴먼매직체" pitchFamily="18" charset="-127"/>
                <a:ea typeface="휴먼매직체" pitchFamily="18" charset="-127"/>
              </a:rPr>
              <a:t>천</a:t>
            </a:r>
            <a:r>
              <a:rPr lang="en-US" altLang="ko-KR" sz="1600" b="1" dirty="0" smtClean="0">
                <a:latin typeface="휴먼매직체" pitchFamily="18" charset="-127"/>
                <a:ea typeface="휴먼매직체" pitchFamily="18" charset="-127"/>
              </a:rPr>
              <a:t>~2</a:t>
            </a:r>
            <a:r>
              <a:rPr lang="ko-KR" altLang="en-US" sz="1600" b="1" dirty="0" err="1" smtClean="0">
                <a:latin typeface="휴먼매직체" pitchFamily="18" charset="-127"/>
                <a:ea typeface="휴먼매직체" pitchFamily="18" charset="-127"/>
              </a:rPr>
              <a:t>만명</a:t>
            </a:r>
            <a:endParaRPr lang="en-US" altLang="ko-KR" sz="1600" b="1" dirty="0" smtClean="0">
              <a:latin typeface="휴먼매직체" pitchFamily="18" charset="-127"/>
              <a:ea typeface="휴먼매직체" pitchFamily="18" charset="-127"/>
            </a:endParaRPr>
          </a:p>
          <a:p>
            <a:r>
              <a:rPr lang="ko-KR" altLang="en-US" sz="1600" dirty="0" smtClean="0">
                <a:latin typeface="휴먼매직체" pitchFamily="18" charset="-127"/>
                <a:ea typeface="휴먼매직체" pitchFamily="18" charset="-127"/>
              </a:rPr>
              <a:t>고객에겐 서비스 제공 </a:t>
            </a:r>
            <a:r>
              <a:rPr lang="en-US" altLang="ko-KR" sz="1600" dirty="0" smtClean="0">
                <a:latin typeface="휴먼매직체" pitchFamily="18" charset="-127"/>
                <a:ea typeface="휴먼매직체" pitchFamily="18" charset="-127"/>
              </a:rPr>
              <a:t>-&gt; </a:t>
            </a:r>
            <a:r>
              <a:rPr lang="ko-KR" altLang="en-US" sz="1600" dirty="0" err="1" smtClean="0">
                <a:latin typeface="휴먼매직체" pitchFamily="18" charset="-127"/>
                <a:ea typeface="휴먼매직체" pitchFamily="18" charset="-127"/>
              </a:rPr>
              <a:t>타겟팅</a:t>
            </a:r>
            <a:r>
              <a:rPr lang="ko-KR" altLang="en-US" sz="1600" dirty="0" smtClean="0">
                <a:latin typeface="휴먼매직체" pitchFamily="18" charset="-127"/>
                <a:ea typeface="휴먼매직체" pitchFamily="18" charset="-127"/>
              </a:rPr>
              <a:t> 된 고객의 유입 </a:t>
            </a:r>
            <a:r>
              <a:rPr lang="en-US" altLang="ko-KR" sz="1600" dirty="0" smtClean="0">
                <a:latin typeface="휴먼매직체" pitchFamily="18" charset="-127"/>
                <a:ea typeface="휴먼매직체" pitchFamily="18" charset="-127"/>
              </a:rPr>
              <a:t>-&gt; </a:t>
            </a:r>
            <a:r>
              <a:rPr lang="ko-KR" altLang="en-US" sz="1600" b="1" dirty="0" smtClean="0">
                <a:latin typeface="휴먼매직체" pitchFamily="18" charset="-127"/>
                <a:ea typeface="휴먼매직체" pitchFamily="18" charset="-127"/>
              </a:rPr>
              <a:t>매출상승 및 </a:t>
            </a:r>
            <a:r>
              <a:rPr lang="ko-KR" altLang="en-US" sz="1600" b="1" dirty="0" err="1" smtClean="0">
                <a:latin typeface="휴먼매직체" pitchFamily="18" charset="-127"/>
                <a:ea typeface="휴먼매직체" pitchFamily="18" charset="-127"/>
              </a:rPr>
              <a:t>재구매유도</a:t>
            </a:r>
            <a:endParaRPr lang="ko-KR" altLang="en-US" sz="1600" b="1" dirty="0"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46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35496" y="1205880"/>
            <a:ext cx="8229600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r>
              <a:rPr lang="ko-KR" altLang="en-US" sz="3600" dirty="0" smtClean="0">
                <a:solidFill>
                  <a:srgbClr val="00B050"/>
                </a:solidFill>
                <a:latin typeface="휴먼매직체" pitchFamily="18" charset="-127"/>
                <a:ea typeface="휴먼매직체" pitchFamily="18" charset="-127"/>
              </a:rPr>
              <a:t>제휴마케팅 진행방법</a:t>
            </a:r>
            <a:endParaRPr lang="ko-KR" altLang="en-US" sz="3600" dirty="0">
              <a:solidFill>
                <a:srgbClr val="00B05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7504" y="2052211"/>
            <a:ext cx="6840760" cy="46085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5536" y="2636912"/>
            <a:ext cx="1584176" cy="1152128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2852936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서비스제공상품제안</a:t>
            </a:r>
            <a:endParaRPr lang="ko-KR" altLang="en-US" sz="20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99792" y="2636912"/>
            <a:ext cx="1584176" cy="1152128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43808" y="299695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관리자확인</a:t>
            </a:r>
            <a:endParaRPr lang="ko-KR" altLang="en-US" sz="20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04048" y="2636912"/>
            <a:ext cx="1584176" cy="1152128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76056" y="2852936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관리자 </a:t>
            </a:r>
            <a:endParaRPr lang="en-US" altLang="ko-KR" sz="20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제공업체컨택</a:t>
            </a:r>
            <a:endParaRPr lang="ko-KR" altLang="en-US" sz="2000" dirty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04048" y="4509120"/>
            <a:ext cx="1584176" cy="1152128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04048" y="4737338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관리자이벤트</a:t>
            </a:r>
            <a:endParaRPr lang="en-US" altLang="ko-KR" sz="20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페이지디자</a:t>
            </a:r>
            <a:r>
              <a:rPr lang="ko-KR" altLang="en-US" sz="2000" dirty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인</a:t>
            </a:r>
            <a:endParaRPr lang="en-US" altLang="ko-KR" sz="20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99792" y="4509120"/>
            <a:ext cx="1584176" cy="1152128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99792" y="486916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이벤트진행</a:t>
            </a:r>
            <a:endParaRPr lang="en-US" altLang="ko-KR" sz="20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5536" y="4509120"/>
            <a:ext cx="1584176" cy="1152128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5536" y="486916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휴먼매직체" pitchFamily="18" charset="-127"/>
                <a:ea typeface="휴먼매직체" pitchFamily="18" charset="-127"/>
              </a:rPr>
              <a:t>신규고객유입</a:t>
            </a:r>
            <a:endParaRPr lang="en-US" altLang="ko-KR" sz="2000" dirty="0" smtClean="0">
              <a:solidFill>
                <a:schemeClr val="bg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21" name="줄무늬가 있는 오른쪽 화살표 20"/>
          <p:cNvSpPr/>
          <p:nvPr/>
        </p:nvSpPr>
        <p:spPr>
          <a:xfrm>
            <a:off x="2123728" y="2958600"/>
            <a:ext cx="474519" cy="508752"/>
          </a:xfrm>
          <a:prstGeom prst="striped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줄무늬가 있는 오른쪽 화살표 21"/>
          <p:cNvSpPr/>
          <p:nvPr/>
        </p:nvSpPr>
        <p:spPr>
          <a:xfrm>
            <a:off x="4457521" y="2924944"/>
            <a:ext cx="474519" cy="508752"/>
          </a:xfrm>
          <a:prstGeom prst="striped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줄무늬가 있는 오른쪽 화살표 22"/>
          <p:cNvSpPr/>
          <p:nvPr/>
        </p:nvSpPr>
        <p:spPr>
          <a:xfrm rot="5400000">
            <a:off x="5597229" y="3873468"/>
            <a:ext cx="474519" cy="508752"/>
          </a:xfrm>
          <a:prstGeom prst="striped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줄무늬가 있는 오른쪽 화살표 23"/>
          <p:cNvSpPr/>
          <p:nvPr/>
        </p:nvSpPr>
        <p:spPr>
          <a:xfrm rot="10800000">
            <a:off x="4440404" y="4780036"/>
            <a:ext cx="474519" cy="508752"/>
          </a:xfrm>
          <a:prstGeom prst="striped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줄무늬가 있는 오른쪽 화살표 24"/>
          <p:cNvSpPr/>
          <p:nvPr/>
        </p:nvSpPr>
        <p:spPr>
          <a:xfrm rot="10800000">
            <a:off x="2081257" y="4774292"/>
            <a:ext cx="474519" cy="508752"/>
          </a:xfrm>
          <a:prstGeom prst="striped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82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4"/>
            <a:ext cx="9144000" cy="685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8162" y="-641"/>
            <a:ext cx="9135838" cy="900416"/>
            <a:chOff x="-716" y="5984968"/>
            <a:chExt cx="9109220" cy="900416"/>
          </a:xfrm>
          <a:solidFill>
            <a:schemeClr val="accent1"/>
          </a:solidFill>
          <a:effectLst>
            <a:outerShdw blurRad="50800" dist="50800" dir="5400000" sx="99000" sy="99000" algn="ctr" rotWithShape="0">
              <a:srgbClr val="000000"/>
            </a:outerShdw>
            <a:reflection endPos="65000" dir="5400000" sy="-100000" algn="bl" rotWithShape="0"/>
          </a:effectLst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400" y="5984968"/>
              <a:ext cx="2343104" cy="900000"/>
            </a:xfrm>
            <a:prstGeom prst="rect">
              <a:avLst/>
            </a:prstGeom>
            <a:grpFill/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6" y="5985219"/>
              <a:ext cx="2370731" cy="900000"/>
            </a:xfrm>
            <a:prstGeom prst="rect">
              <a:avLst/>
            </a:prstGeom>
            <a:grpFill/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964" y="5985384"/>
              <a:ext cx="2431098" cy="900000"/>
            </a:xfrm>
            <a:prstGeom prst="rect">
              <a:avLst/>
            </a:prstGeom>
            <a:grpFill/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661" y="5985384"/>
              <a:ext cx="2387646" cy="900000"/>
            </a:xfrm>
            <a:prstGeom prst="rect">
              <a:avLst/>
            </a:prstGeom>
            <a:grpFill/>
          </p:spPr>
        </p:pic>
      </p:grpSp>
      <p:sp>
        <p:nvSpPr>
          <p:cNvPr id="8" name="TextBox 7"/>
          <p:cNvSpPr txBox="1"/>
          <p:nvPr/>
        </p:nvSpPr>
        <p:spPr>
          <a:xfrm>
            <a:off x="1907704" y="2492896"/>
            <a:ext cx="55446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smtClean="0">
                <a:solidFill>
                  <a:srgbClr val="00B050"/>
                </a:solidFill>
                <a:latin typeface="휴먼매직체" pitchFamily="18" charset="-127"/>
                <a:ea typeface="휴먼매직체" pitchFamily="18" charset="-127"/>
              </a:rPr>
              <a:t>제휴마케팅</a:t>
            </a:r>
            <a:endParaRPr lang="en-US" altLang="ko-KR" sz="9600" dirty="0" smtClean="0">
              <a:solidFill>
                <a:srgbClr val="00B050"/>
              </a:solidFill>
              <a:latin typeface="휴먼매직체" pitchFamily="18" charset="-127"/>
              <a:ea typeface="휴먼매직체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rgbClr val="00B050"/>
                </a:solidFill>
                <a:latin typeface="휴먼매직체" pitchFamily="18" charset="-127"/>
                <a:ea typeface="휴먼매직체" pitchFamily="18" charset="-127"/>
              </a:rPr>
              <a:t>Only </a:t>
            </a:r>
            <a:r>
              <a:rPr lang="en-US" altLang="ko-KR" sz="2000" dirty="0" err="1" smtClean="0">
                <a:solidFill>
                  <a:srgbClr val="00B050"/>
                </a:solidFill>
                <a:latin typeface="휴먼매직체" pitchFamily="18" charset="-127"/>
                <a:ea typeface="휴먼매직체" pitchFamily="18" charset="-127"/>
              </a:rPr>
              <a:t>makeshop</a:t>
            </a:r>
            <a:endParaRPr lang="ko-KR" altLang="en-US" sz="2000" dirty="0">
              <a:solidFill>
                <a:srgbClr val="00B05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680295"/>
            <a:ext cx="21336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512" y="4941168"/>
            <a:ext cx="6408712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rgbClr val="92D050"/>
                </a:solidFill>
                <a:latin typeface="휴먼매직체" pitchFamily="18" charset="-127"/>
                <a:ea typeface="휴먼매직체" pitchFamily="18" charset="-127"/>
              </a:rPr>
              <a:t>제휴마케팅 담당자</a:t>
            </a:r>
            <a:endParaRPr lang="en-US" altLang="ko-KR" dirty="0" smtClean="0">
              <a:solidFill>
                <a:srgbClr val="92D050"/>
              </a:solidFill>
              <a:latin typeface="휴먼매직체" pitchFamily="18" charset="-127"/>
              <a:ea typeface="휴먼매직체" pitchFamily="18" charset="-127"/>
            </a:endParaRPr>
          </a:p>
          <a:p>
            <a:r>
              <a:rPr lang="ko-KR" altLang="en-US" dirty="0" smtClean="0">
                <a:solidFill>
                  <a:srgbClr val="92D050"/>
                </a:solidFill>
                <a:latin typeface="휴먼매직체" pitchFamily="18" charset="-127"/>
                <a:ea typeface="휴먼매직체" pitchFamily="18" charset="-127"/>
              </a:rPr>
              <a:t>육민우과장 </a:t>
            </a:r>
            <a:r>
              <a:rPr lang="en-US" altLang="ko-KR" dirty="0" smtClean="0">
                <a:solidFill>
                  <a:srgbClr val="92D050"/>
                </a:solidFill>
                <a:latin typeface="휴먼매직체" pitchFamily="18" charset="-127"/>
                <a:ea typeface="휴먼매직체" pitchFamily="18" charset="-127"/>
              </a:rPr>
              <a:t>/ </a:t>
            </a:r>
            <a:r>
              <a:rPr lang="ko-KR" altLang="en-US" dirty="0" smtClean="0">
                <a:solidFill>
                  <a:srgbClr val="92D050"/>
                </a:solidFill>
                <a:latin typeface="휴먼매직체" pitchFamily="18" charset="-127"/>
                <a:ea typeface="휴먼매직체" pitchFamily="18" charset="-127"/>
              </a:rPr>
              <a:t>허용민 주임</a:t>
            </a:r>
            <a:endParaRPr lang="en-US" altLang="ko-KR" dirty="0" smtClean="0">
              <a:solidFill>
                <a:srgbClr val="92D050"/>
              </a:solidFill>
              <a:latin typeface="휴먼매직체" pitchFamily="18" charset="-127"/>
              <a:ea typeface="휴먼매직체" pitchFamily="18" charset="-127"/>
            </a:endParaRPr>
          </a:p>
          <a:p>
            <a:r>
              <a:rPr lang="en-US" altLang="ko-KR" dirty="0" smtClean="0">
                <a:solidFill>
                  <a:srgbClr val="92D050"/>
                </a:solidFill>
                <a:latin typeface="휴먼매직체" pitchFamily="18" charset="-127"/>
                <a:ea typeface="휴먼매직체" pitchFamily="18" charset="-127"/>
              </a:rPr>
              <a:t>Tel. 02-2627-6518,6453</a:t>
            </a:r>
          </a:p>
          <a:p>
            <a:r>
              <a:rPr lang="en-US" altLang="ko-KR" dirty="0" smtClean="0">
                <a:solidFill>
                  <a:srgbClr val="92D050"/>
                </a:solidFill>
                <a:latin typeface="휴먼매직체" pitchFamily="18" charset="-127"/>
                <a:ea typeface="휴먼매직체" pitchFamily="18" charset="-127"/>
              </a:rPr>
              <a:t>E-mail. dydalssp@cocen.com, fominoo@cocen.com</a:t>
            </a:r>
            <a:endParaRPr lang="ko-KR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73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145</Words>
  <Application>Microsoft Office PowerPoint</Application>
  <PresentationFormat>화면 슬라이드 쇼(4:3)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Index</vt:lpstr>
      <vt:lpstr>제휴마케팅이란?</vt:lpstr>
      <vt:lpstr>왜 제휴마케팅인가!</vt:lpstr>
      <vt:lpstr>제휴마케팅사례</vt:lpstr>
      <vt:lpstr>제휴마케팅의 효과</vt:lpstr>
      <vt:lpstr>제휴마케팅 진행방법</vt:lpstr>
      <vt:lpstr>PowerPoint 프레젠테이션</vt:lpstr>
    </vt:vector>
  </TitlesOfParts>
  <Company>마케팅사업부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허용민</dc:creator>
  <cp:lastModifiedBy>허용민</cp:lastModifiedBy>
  <cp:revision>15</cp:revision>
  <dcterms:created xsi:type="dcterms:W3CDTF">2012-01-20T08:44:28Z</dcterms:created>
  <dcterms:modified xsi:type="dcterms:W3CDTF">2012-01-25T02:39:07Z</dcterms:modified>
</cp:coreProperties>
</file>