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84" r:id="rId5"/>
    <p:sldId id="258" r:id="rId6"/>
    <p:sldId id="285" r:id="rId7"/>
    <p:sldId id="291" r:id="rId8"/>
    <p:sldId id="260" r:id="rId9"/>
    <p:sldId id="261" r:id="rId10"/>
    <p:sldId id="286" r:id="rId11"/>
    <p:sldId id="287" r:id="rId12"/>
    <p:sldId id="263" r:id="rId13"/>
    <p:sldId id="289" r:id="rId14"/>
    <p:sldId id="290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</p14:sldIdLst>
        </p14:section>
        <p14:section name="Main HTML Body" id="{6844172C-9703-4DC7-908A-C23538616A3C}">
          <p14:sldIdLst>
            <p14:sldId id="259"/>
            <p14:sldId id="284"/>
            <p14:sldId id="258"/>
            <p14:sldId id="285"/>
            <p14:sldId id="291"/>
          </p14:sldIdLst>
        </p14:section>
        <p14:section name="API" id="{66737F24-1C36-4DF4-A00F-927A3F1468AC}">
          <p14:sldIdLst>
            <p14:sldId id="260"/>
          </p14:sldIdLst>
        </p14:section>
        <p14:section name="New Technology" id="{A08F0015-E7F5-4E26-BBAF-AEE4F9A16AD2}">
          <p14:sldIdLst>
            <p14:sldId id="261"/>
          </p14:sldIdLst>
        </p14:section>
        <p14:section name="How it works" id="{12EF6AEC-5820-4F52-AC24-8FDE2F0FFC1D}">
          <p14:sldIdLst>
            <p14:sldId id="286"/>
            <p14:sldId id="287"/>
          </p14:sldIdLst>
        </p14:section>
        <p14:section name="Feature requests:" id="{ECCCAFEA-3969-40B6-BA79-A23B7216A8DF}">
          <p14:sldIdLst>
            <p14:sldId id="263"/>
          </p14:sldIdLst>
        </p14:section>
        <p14:section name="Pain Point" id="{62756D7E-964E-493A-83A1-13BC0B6B5E47}">
          <p14:sldIdLst>
            <p14:sldId id="289"/>
            <p14:sldId id="290"/>
          </p14:sldIdLst>
        </p14:section>
        <p14:section name="Q&amp;A" id="{622D8797-8BB0-4F6B-9E41-F7B1C1F6211B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3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carte.com/contenido/jquery" TargetMode="External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ukelearntoprogram.com/course1/" TargetMode="External"/><Relationship Id="rId5" Type="http://schemas.openxmlformats.org/officeDocument/2006/relationships/image" Target="../media/image19.png"/><Relationship Id="rId4" Type="http://schemas.openxmlformats.org/officeDocument/2006/relationships/hyperlink" Target="https://creativecommons.org/licenses/by-nc-nd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carte.com/contenido/jquery" TargetMode="External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ukelearntoprogram.com/course1/" TargetMode="External"/><Relationship Id="rId5" Type="http://schemas.openxmlformats.org/officeDocument/2006/relationships/image" Target="../media/image19.png"/><Relationship Id="rId4" Type="http://schemas.openxmlformats.org/officeDocument/2006/relationships/hyperlink" Target="https://creativecommons.org/licenses/by-nc-nd/3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365.nl/tag/slimme-thermostaat/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://www.ticarte.com/contenido/jquery" TargetMode="External"/><Relationship Id="rId4" Type="http://schemas.openxmlformats.org/officeDocument/2006/relationships/image" Target="../media/image18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hyperlink" Target="http://www.ticarte.com/contenido/jquery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hyperlink" Target="http://www.ticarte.com/contenido/jquery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topherdonner.github.io/ThermostatApp/" TargetMode="External"/><Relationship Id="rId7" Type="http://schemas.openxmlformats.org/officeDocument/2006/relationships/hyperlink" Target="https://pixabay.com/en/question-question-mark-response-1015308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jpg"/><Relationship Id="rId5" Type="http://schemas.openxmlformats.org/officeDocument/2006/relationships/hyperlink" Target="https://home.nest.com/home/504a8570-0ea3-11e9-9ee9-12b472c6137e" TargetMode="Externa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digeon.com/it/tech/casa-hi-tech/ancora-shopping-google-ora-turno-domotica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-vital-edge.com/internet-of-things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hyperlink" Target="https://openclipart.org/detail/154963/down-arro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Nest Thermostat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latin typeface="Arial Black" panose="020B0A04020102020204" pitchFamily="34" charset="0"/>
              </a:rPr>
              <a:t>Group 4</a:t>
            </a:r>
          </a:p>
          <a:p>
            <a:endParaRPr lang="en-US" dirty="0"/>
          </a:p>
          <a:p>
            <a:r>
              <a:rPr lang="en-US" b="1" dirty="0"/>
              <a:t>Members: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Christopher Donner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Pryambudhi Cahyadi</a:t>
            </a:r>
          </a:p>
        </p:txBody>
      </p:sp>
      <p:pic>
        <p:nvPicPr>
          <p:cNvPr id="1026" name="Picture 2" descr="http://ecx.images-amazon.com/images/I/51fIuVoVTXL.jpg">
            <a:extLst>
              <a:ext uri="{FF2B5EF4-FFF2-40B4-BE49-F238E27FC236}">
                <a16:creationId xmlns:a16="http://schemas.microsoft.com/office/drawing/2014/main" id="{92B4C94F-CED9-42FA-B569-327C7DD9B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18" y="1795801"/>
            <a:ext cx="4047370" cy="3876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FD4D-5161-46CF-8E5C-B36508F3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Our Pseudocode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2EEC51D-5634-45C6-8F0F-A05680D37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92468" y="5467707"/>
            <a:ext cx="1051856" cy="10518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1A2390-0090-48E7-9018-94D9E0BAAC70}"/>
              </a:ext>
            </a:extLst>
          </p:cNvPr>
          <p:cNvSpPr txBox="1"/>
          <p:nvPr/>
        </p:nvSpPr>
        <p:spPr>
          <a:xfrm>
            <a:off x="11622405" y="6624836"/>
            <a:ext cx="45719" cy="68788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sz="900">
                <a:hlinkClick r:id="rId3" tooltip="http://www.ticarte.com/contenido/jquery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E71036-B658-48E0-A312-634C0562FAE6}"/>
              </a:ext>
            </a:extLst>
          </p:cNvPr>
          <p:cNvSpPr/>
          <p:nvPr/>
        </p:nvSpPr>
        <p:spPr>
          <a:xfrm>
            <a:off x="604434" y="1382436"/>
            <a:ext cx="11398176" cy="4611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On load:</a:t>
            </a:r>
          </a:p>
          <a:p>
            <a:pPr marL="285750" indent="-285750">
              <a:lnSpc>
                <a:spcPct val="150000"/>
              </a:lnSpc>
              <a:buBlip>
                <a:blip r:embed="rId5">
                  <a:extLs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</a:buBlip>
            </a:pPr>
            <a:r>
              <a:rPr lang="en-US" dirty="0"/>
              <a:t>check local storage for </a:t>
            </a:r>
            <a:r>
              <a:rPr lang="en-US" dirty="0" err="1"/>
              <a:t>user.location</a:t>
            </a:r>
            <a:r>
              <a:rPr lang="en-US" dirty="0"/>
              <a:t> value</a:t>
            </a:r>
          </a:p>
          <a:p>
            <a:pPr marL="285750" indent="-285750">
              <a:lnSpc>
                <a:spcPct val="150000"/>
              </a:lnSpc>
              <a:buBlip>
                <a:blip r:embed="rId5">
                  <a:extLs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</a:buBlip>
            </a:pPr>
            <a:r>
              <a:rPr lang="en-US" dirty="0"/>
              <a:t>initialize firebase connection</a:t>
            </a:r>
          </a:p>
          <a:p>
            <a:pPr marL="285750" indent="-285750">
              <a:lnSpc>
                <a:spcPct val="150000"/>
              </a:lnSpc>
              <a:buBlip>
                <a:blip r:embed="rId5">
                  <a:extLs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</a:buBlip>
            </a:pPr>
            <a:r>
              <a:rPr lang="en-US" dirty="0"/>
              <a:t>set on </a:t>
            </a:r>
            <a:r>
              <a:rPr lang="en-US" dirty="0" err="1"/>
              <a:t>child_added</a:t>
            </a:r>
            <a:r>
              <a:rPr lang="en-US" dirty="0"/>
              <a:t> trigger for firebase</a:t>
            </a:r>
          </a:p>
          <a:p>
            <a:pPr marL="285750" indent="-285750">
              <a:lnSpc>
                <a:spcPct val="150000"/>
              </a:lnSpc>
              <a:buBlip>
                <a:blip r:embed="rId5">
                  <a:extLs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</a:buBlip>
            </a:pPr>
            <a:r>
              <a:rPr lang="en-US" dirty="0"/>
              <a:t>draw the chart as the firebase data is pushed to a local array</a:t>
            </a:r>
          </a:p>
          <a:p>
            <a:pPr marL="285750" indent="-285750">
              <a:lnSpc>
                <a:spcPct val="150000"/>
              </a:lnSpc>
              <a:buBlip>
                <a:blip r:embed="rId5">
                  <a:extLs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</a:buBlip>
            </a:pPr>
            <a:r>
              <a:rPr lang="en-US" dirty="0"/>
              <a:t>set 300 second polling interval for weather GET and nest GET</a:t>
            </a:r>
          </a:p>
          <a:p>
            <a:pPr marL="285750" indent="-285750">
              <a:lnSpc>
                <a:spcPct val="150000"/>
              </a:lnSpc>
              <a:buBlip>
                <a:blip r:embed="rId5">
                  <a:extLs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</a:buBlip>
            </a:pPr>
            <a:r>
              <a:rPr lang="en-US" dirty="0"/>
              <a:t>if 404 is returned from </a:t>
            </a:r>
            <a:r>
              <a:rPr lang="en-US" dirty="0" err="1"/>
              <a:t>openweather</a:t>
            </a:r>
            <a:r>
              <a:rPr lang="en-US" dirty="0"/>
              <a:t> API on the query call, return error</a:t>
            </a:r>
          </a:p>
          <a:p>
            <a:pPr marL="285750" indent="-285750">
              <a:lnSpc>
                <a:spcPct val="150000"/>
              </a:lnSpc>
              <a:buBlip>
                <a:blip r:embed="rId5">
                  <a:extLs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</a:buBlip>
            </a:pPr>
            <a:r>
              <a:rPr lang="en-US" dirty="0" err="1"/>
              <a:t>OpenWeather</a:t>
            </a:r>
            <a:r>
              <a:rPr lang="en-US" dirty="0"/>
              <a:t> API returns temperature, wind speed, humidity, main description, sub description</a:t>
            </a:r>
          </a:p>
          <a:p>
            <a:pPr marL="285750" indent="-285750">
              <a:lnSpc>
                <a:spcPct val="150000"/>
              </a:lnSpc>
              <a:buBlip>
                <a:blip r:embed="rId5">
                  <a:extLs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</a:buBlip>
            </a:pPr>
            <a:r>
              <a:rPr lang="en-US" dirty="0"/>
              <a:t>NEST API Poll queries the thermostat for </a:t>
            </a:r>
            <a:r>
              <a:rPr lang="en-US" dirty="0" err="1"/>
              <a:t>currentTemp</a:t>
            </a:r>
            <a:r>
              <a:rPr lang="en-US" dirty="0"/>
              <a:t> and </a:t>
            </a:r>
            <a:r>
              <a:rPr lang="en-US" dirty="0" err="1"/>
              <a:t>targetTemp</a:t>
            </a:r>
            <a:r>
              <a:rPr lang="en-US" dirty="0"/>
              <a:t> and pushes all weather and thermostat data to firebase</a:t>
            </a:r>
          </a:p>
          <a:p>
            <a:pPr marL="285750" indent="-285750">
              <a:lnSpc>
                <a:spcPct val="150000"/>
              </a:lnSpc>
              <a:buBlip>
                <a:blip r:embed="rId5">
                  <a:extLs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</a:buBlip>
            </a:pPr>
            <a:r>
              <a:rPr lang="en-US" dirty="0"/>
              <a:t>Values obtained in the NEST and Weather polls are pushed to the HTML page using JQUERY</a:t>
            </a:r>
          </a:p>
        </p:txBody>
      </p:sp>
    </p:spTree>
    <p:extLst>
      <p:ext uri="{BB962C8B-B14F-4D97-AF65-F5344CB8AC3E}">
        <p14:creationId xmlns:p14="http://schemas.microsoft.com/office/powerpoint/2010/main" val="362227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FD4D-5161-46CF-8E5C-B36508F3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Our Pseudocode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2EEC51D-5634-45C6-8F0F-A05680D37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92468" y="5467707"/>
            <a:ext cx="1051856" cy="10518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1A2390-0090-48E7-9018-94D9E0BAAC70}"/>
              </a:ext>
            </a:extLst>
          </p:cNvPr>
          <p:cNvSpPr txBox="1"/>
          <p:nvPr/>
        </p:nvSpPr>
        <p:spPr>
          <a:xfrm>
            <a:off x="11622405" y="6624836"/>
            <a:ext cx="45719" cy="68788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sz="900">
                <a:hlinkClick r:id="rId3" tooltip="http://www.ticarte.com/contenido/jquery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E71036-B658-48E0-A312-634C0562FAE6}"/>
              </a:ext>
            </a:extLst>
          </p:cNvPr>
          <p:cNvSpPr/>
          <p:nvPr/>
        </p:nvSpPr>
        <p:spPr>
          <a:xfrm>
            <a:off x="604434" y="1597981"/>
            <a:ext cx="11398176" cy="211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On click: </a:t>
            </a:r>
          </a:p>
          <a:p>
            <a:pPr marL="285750" indent="-285750">
              <a:lnSpc>
                <a:spcPct val="150000"/>
              </a:lnSpc>
              <a:buBlip>
                <a:blip r:embed="rId5">
                  <a:extLs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</a:buBlip>
            </a:pPr>
            <a:r>
              <a:rPr lang="en-US" dirty="0"/>
              <a:t>triggers created for thermostat up and down -&gt; on click, local value is incremented and PUT request is sent to NEST API pushing local value to the thermostat</a:t>
            </a:r>
          </a:p>
          <a:p>
            <a:pPr marL="285750" indent="-285750">
              <a:lnSpc>
                <a:spcPct val="150000"/>
              </a:lnSpc>
              <a:buBlip>
                <a:blip r:embed="rId5">
                  <a:extLs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</a:buBlip>
            </a:pPr>
            <a:r>
              <a:rPr lang="en-US" dirty="0"/>
              <a:t>on click is created for the user's location -&gt; on click pulls the value of the form, trims, sets to lower case and calls the weather poll function which will return a Not Found error if a 404 is returned</a:t>
            </a:r>
          </a:p>
        </p:txBody>
      </p:sp>
    </p:spTree>
    <p:extLst>
      <p:ext uri="{BB962C8B-B14F-4D97-AF65-F5344CB8AC3E}">
        <p14:creationId xmlns:p14="http://schemas.microsoft.com/office/powerpoint/2010/main" val="130935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FD4D-5161-46CF-8E5C-B36508F3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Feature requests: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F18C27-6208-422C-B831-7368C8E314B4}"/>
              </a:ext>
            </a:extLst>
          </p:cNvPr>
          <p:cNvSpPr/>
          <p:nvPr/>
        </p:nvSpPr>
        <p:spPr>
          <a:xfrm>
            <a:off x="604434" y="1466493"/>
            <a:ext cx="10254066" cy="3785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spcAft>
                <a:spcPts val="2000"/>
              </a:spcAft>
            </a:pPr>
            <a:r>
              <a:rPr lang="en-US" sz="1600" dirty="0"/>
              <a:t>In our program, we are hard coding the NEST auth token that was obtained via the ARC REST client. It would be nice to implement this within the product: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spcAft>
                <a:spcPts val="2000"/>
              </a:spcAft>
              <a:buSzPct val="200000"/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US" sz="1600" dirty="0" err="1"/>
              <a:t>celsius</a:t>
            </a:r>
            <a:r>
              <a:rPr lang="en-US" sz="1600" dirty="0"/>
              <a:t> vs </a:t>
            </a:r>
            <a:r>
              <a:rPr lang="en-US" sz="1600" dirty="0" err="1"/>
              <a:t>farenheit</a:t>
            </a:r>
            <a:r>
              <a:rPr lang="en-US" sz="1600" dirty="0"/>
              <a:t> selector was never coded.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spcAft>
                <a:spcPts val="2000"/>
              </a:spcAft>
              <a:buSzPct val="200000"/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US" sz="1600" dirty="0"/>
              <a:t>iterate through the nest response to pull all available devices and then store the device ID required. As it stands, this has been hardcoded based on the initial response.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spcAft>
                <a:spcPts val="2000"/>
              </a:spcAft>
              <a:buSzPct val="200000"/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US" sz="1600" dirty="0"/>
              <a:t>have images (sun, cloud, snow, rain, </a:t>
            </a:r>
            <a:r>
              <a:rPr lang="en-US" sz="1600" dirty="0" err="1"/>
              <a:t>etc</a:t>
            </a:r>
            <a:r>
              <a:rPr lang="en-US" sz="1600" dirty="0"/>
              <a:t>) that display based on the weather main description that is returned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2EEC51D-5634-45C6-8F0F-A05680D37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692468" y="5467707"/>
            <a:ext cx="1051856" cy="10518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1A2390-0090-48E7-9018-94D9E0BAAC70}"/>
              </a:ext>
            </a:extLst>
          </p:cNvPr>
          <p:cNvSpPr txBox="1"/>
          <p:nvPr/>
        </p:nvSpPr>
        <p:spPr>
          <a:xfrm>
            <a:off x="11622405" y="6624836"/>
            <a:ext cx="45719" cy="68788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sz="900">
                <a:hlinkClick r:id="rId5" tooltip="http://www.ticarte.com/contenido/jquery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4910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FD4D-5161-46CF-8E5C-B36508F3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Pain Points: CORS error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F18C27-6208-422C-B831-7368C8E314B4}"/>
              </a:ext>
            </a:extLst>
          </p:cNvPr>
          <p:cNvSpPr/>
          <p:nvPr/>
        </p:nvSpPr>
        <p:spPr>
          <a:xfrm>
            <a:off x="604434" y="1466493"/>
            <a:ext cx="10254066" cy="4497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spcAft>
                <a:spcPts val="2000"/>
              </a:spcAft>
            </a:pPr>
            <a:r>
              <a:rPr lang="en-US" sz="2000" dirty="0"/>
              <a:t>The NEST API requests were returning a CORS error that took me a long time to overcome - if we couldn't figure this out, the project would stop</a:t>
            </a: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2000"/>
              </a:spcAft>
            </a:pPr>
            <a:r>
              <a:rPr lang="en-US" sz="2000" dirty="0"/>
              <a:t>The NEST API PUT request was challenging. With the GET, I was passing the auth token in the URL but with the PUT I had to figure out how to pass this in the header. After correcting the 401 issue, I was getting a HTTP 400 until I </a:t>
            </a:r>
            <a:r>
              <a:rPr lang="en-US" sz="2000" dirty="0" err="1"/>
              <a:t>stringified</a:t>
            </a:r>
            <a:r>
              <a:rPr lang="en-US" sz="2000" dirty="0"/>
              <a:t> my JSON payload.</a:t>
            </a: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2000"/>
              </a:spcAft>
            </a:pPr>
            <a:r>
              <a:rPr lang="en-US" sz="2000" dirty="0"/>
              <a:t>I initially had some trouble with getting the charts to display any data because of where in the app I was calling them, which is why they were moved to the database </a:t>
            </a:r>
            <a:r>
              <a:rPr lang="en-US" sz="2000" dirty="0" err="1"/>
              <a:t>on.child_add</a:t>
            </a:r>
            <a:r>
              <a:rPr lang="en-US" sz="2000" dirty="0"/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A2390-0090-48E7-9018-94D9E0BAAC70}"/>
              </a:ext>
            </a:extLst>
          </p:cNvPr>
          <p:cNvSpPr txBox="1"/>
          <p:nvPr/>
        </p:nvSpPr>
        <p:spPr>
          <a:xfrm>
            <a:off x="11622405" y="6624836"/>
            <a:ext cx="45719" cy="68788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sz="900">
                <a:hlinkClick r:id="rId2" tooltip="http://www.ticarte.com/contenido/jquery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5E315-220A-4DD4-BB17-4B01B8938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564" y="5037772"/>
            <a:ext cx="1409700" cy="1371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01193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FD4D-5161-46CF-8E5C-B36508F3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Pain Points: Performance Issue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F18C27-6208-422C-B831-7368C8E314B4}"/>
              </a:ext>
            </a:extLst>
          </p:cNvPr>
          <p:cNvSpPr/>
          <p:nvPr/>
        </p:nvSpPr>
        <p:spPr>
          <a:xfrm>
            <a:off x="604434" y="1466493"/>
            <a:ext cx="10254066" cy="958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spcAft>
                <a:spcPts val="2000"/>
              </a:spcAft>
            </a:pPr>
            <a:r>
              <a:rPr lang="en-US" sz="2000" dirty="0"/>
              <a:t>We had a performance issue when we first finished our project due to the chart being store in the Firebase.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A2390-0090-48E7-9018-94D9E0BAAC70}"/>
              </a:ext>
            </a:extLst>
          </p:cNvPr>
          <p:cNvSpPr txBox="1"/>
          <p:nvPr/>
        </p:nvSpPr>
        <p:spPr>
          <a:xfrm>
            <a:off x="11622405" y="6624836"/>
            <a:ext cx="45719" cy="68788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sz="900">
                <a:hlinkClick r:id="rId2" tooltip="http://www.ticarte.com/contenido/jquery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1026" name="Picture 2" descr="https://i2.wp.com/blogs.innovationm.com/wp-content/uploads/2016/12/Firebase-messaging.png?fit=624%2C510">
            <a:extLst>
              <a:ext uri="{FF2B5EF4-FFF2-40B4-BE49-F238E27FC236}">
                <a16:creationId xmlns:a16="http://schemas.microsoft.com/office/drawing/2014/main" id="{44F90D12-AC12-4BFB-A714-365A53D72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14" y="2326863"/>
            <a:ext cx="4366430" cy="35687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495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Links" descr="Hyperlinks to the PowerPoint team blog, PowerPoint free training, and feedback about this tour.">
            <a:extLst>
              <a:ext uri="{FF2B5EF4-FFF2-40B4-BE49-F238E27FC236}">
                <a16:creationId xmlns:a16="http://schemas.microsoft.com/office/drawing/2014/main" id="{A410C95B-7D22-4AE4-BEE0-35AD5FA96E07}"/>
              </a:ext>
            </a:extLst>
          </p:cNvPr>
          <p:cNvGrpSpPr/>
          <p:nvPr/>
        </p:nvGrpSpPr>
        <p:grpSpPr>
          <a:xfrm>
            <a:off x="3842435" y="2938440"/>
            <a:ext cx="3488190" cy="1964655"/>
            <a:chOff x="3931231" y="3233886"/>
            <a:chExt cx="3488190" cy="1964655"/>
          </a:xfrm>
        </p:grpSpPr>
        <p:pic>
          <p:nvPicPr>
            <p:cNvPr id="8" name="Picture 7" descr="Arrow pointing right with a hyperlink to the PowerPoint team blog. Select the image to visit the PowerPoint team blog ">
              <a:hlinkClick r:id="rId3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511" y="3233886"/>
              <a:ext cx="661940" cy="661940"/>
            </a:xfrm>
            <a:prstGeom prst="rect">
              <a:avLst/>
            </a:prstGeom>
          </p:spPr>
        </p:pic>
        <p:pic>
          <p:nvPicPr>
            <p:cNvPr id="7" name="Picture 6" descr="Arrow pointing right with a hyperlink to free PowerPoint training. Select the image to access free PowerPoint training">
              <a:hlinkClick r:id="rId5" tooltip="Select here to go to free PowerPoint training.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511" y="4082257"/>
              <a:ext cx="661940" cy="661940"/>
            </a:xfrm>
            <a:prstGeom prst="rect">
              <a:avLst/>
            </a:prstGeom>
          </p:spPr>
        </p:pic>
        <p:sp>
          <p:nvSpPr>
            <p:cNvPr id="25" name="Content Placeholder 4">
              <a:extLst>
                <a:ext uri="{FF2B5EF4-FFF2-40B4-BE49-F238E27FC236}">
                  <a16:creationId xmlns:a16="http://schemas.microsoft.com/office/drawing/2014/main" id="{8E6C017A-BE5B-443C-B929-BF7D929C214F}"/>
                </a:ext>
              </a:extLst>
            </p:cNvPr>
            <p:cNvSpPr txBox="1">
              <a:spLocks/>
            </p:cNvSpPr>
            <p:nvPr/>
          </p:nvSpPr>
          <p:spPr>
            <a:xfrm>
              <a:off x="3931231" y="3331540"/>
              <a:ext cx="3488190" cy="18670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Tx/>
                <a:buNone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4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718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600"/>
                </a:lnSpc>
                <a:spcBef>
                  <a:spcPts val="2400"/>
                </a:spcBef>
                <a:spcAft>
                  <a:spcPts val="0"/>
                </a:spcAft>
              </a:pPr>
              <a:r>
                <a:rPr lang="en-US" sz="2000" u="sng" dirty="0">
                  <a:latin typeface="Segoe UI Light" panose="020B0502040204020203" pitchFamily="34" charset="0"/>
                  <a:cs typeface="Segoe UI Light" panose="020B0502040204020203" pitchFamily="34" charset="0"/>
                  <a:hlinkClick r:id="rId3"/>
                </a:rPr>
                <a:t>Visit our website</a:t>
              </a: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>
                <a:lnSpc>
                  <a:spcPts val="3600"/>
                </a:lnSpc>
                <a:spcBef>
                  <a:spcPts val="2400"/>
                </a:spcBef>
                <a:spcAft>
                  <a:spcPts val="0"/>
                </a:spcAft>
              </a:pPr>
              <a:r>
                <a:rPr lang="en-US" sz="2000" u="sng" dirty="0">
                  <a:latin typeface="Segoe UI Light" panose="020B0502040204020203" pitchFamily="34" charset="0"/>
                  <a:cs typeface="Segoe UI Light" panose="020B0502040204020203" pitchFamily="34" charset="0"/>
                  <a:hlinkClick r:id="rId5"/>
                </a:rPr>
                <a:t>Nest Indoor console</a:t>
              </a:r>
              <a:endPara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47118657-75BA-4F9C-B6C2-2C5868C197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00638" y="2769833"/>
            <a:ext cx="3093867" cy="30938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DCE27AE-CBC0-4C58-A977-A66BB7BF8A9C}"/>
              </a:ext>
            </a:extLst>
          </p:cNvPr>
          <p:cNvSpPr/>
          <p:nvPr/>
        </p:nvSpPr>
        <p:spPr>
          <a:xfrm>
            <a:off x="4502607" y="730163"/>
            <a:ext cx="282801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3046158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Project Description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435444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C185C6-6873-430B-AA98-174435119E9E}"/>
              </a:ext>
            </a:extLst>
          </p:cNvPr>
          <p:cNvSpPr/>
          <p:nvPr/>
        </p:nvSpPr>
        <p:spPr>
          <a:xfrm>
            <a:off x="779794" y="1342161"/>
            <a:ext cx="10743422" cy="5113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Weather forecast and indoor temperature control have been modernized for many years. </a:t>
            </a:r>
          </a:p>
          <a:p>
            <a:endParaRPr lang="en-US" sz="2000" dirty="0"/>
          </a:p>
          <a:p>
            <a:r>
              <a:rPr lang="en-US" sz="2000" dirty="0"/>
              <a:t>The Nest Thermostat is one of the most popular home thermostats on the market today, </a:t>
            </a:r>
          </a:p>
          <a:p>
            <a:endParaRPr lang="en-US" sz="2000" dirty="0"/>
          </a:p>
          <a:p>
            <a:r>
              <a:rPr lang="en-US" sz="2000" dirty="0"/>
              <a:t>On our website, users will be able to enter their location on our website. </a:t>
            </a:r>
          </a:p>
          <a:p>
            <a:endParaRPr lang="en-US" sz="2000" dirty="0"/>
          </a:p>
          <a:p>
            <a:r>
              <a:rPr lang="en-US" sz="2000" dirty="0"/>
              <a:t>This data will be, then, stored in our local storage. </a:t>
            </a:r>
          </a:p>
          <a:p>
            <a:endParaRPr lang="en-US" sz="2000" dirty="0"/>
          </a:p>
          <a:p>
            <a:r>
              <a:rPr lang="en-US" sz="2000" dirty="0"/>
              <a:t>With AJAX calls, users will be able to do the followings from our website:</a:t>
            </a: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US" sz="2000" dirty="0"/>
              <a:t>display weather data based on user location value</a:t>
            </a: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US" sz="2000" dirty="0"/>
              <a:t>display ambient temperature and target temperature from the NEST thermostat</a:t>
            </a: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US" sz="2000" dirty="0"/>
              <a:t>increment or decrement the thermostat target temperature. This must be bound by the actual thermostat limits of min=9 and max=32</a:t>
            </a: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US" sz="2000" dirty="0"/>
              <a:t>chart out the historic data we pull from firebase</a:t>
            </a: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Searching for location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5CDB0-AD30-4DBB-AC55-D824F09C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609" y="2109035"/>
            <a:ext cx="4712634" cy="2958266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600" dirty="0">
                <a:solidFill>
                  <a:schemeClr val="tx1"/>
                </a:solidFill>
              </a:rPr>
              <a:t>Users will be able to search the temperature in their neighborhood by entering their location in the search box.</a:t>
            </a:r>
          </a:p>
          <a:p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E92D97-11E1-4434-A3E0-1A513A012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934" y="1738079"/>
            <a:ext cx="3857625" cy="3905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INVALID LOCATION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5CDB0-AD30-4DBB-AC55-D824F09C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84" y="2318585"/>
            <a:ext cx="4712634" cy="2367715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If users enter invalid location, they will see</a:t>
            </a:r>
          </a:p>
          <a:p>
            <a:r>
              <a:rPr lang="en-US" sz="3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FOUND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E2686-1635-421C-BA22-C77703146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084" y="1766887"/>
            <a:ext cx="4876800" cy="38385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1329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Main Body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79" y="1622288"/>
            <a:ext cx="4243393" cy="74776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sz="2400" dirty="0"/>
              <a:t>The main body of our website consists of:</a:t>
            </a:r>
          </a:p>
          <a:p>
            <a:pPr marL="342900" indent="-342900">
              <a:buSzPct val="40000"/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endParaRPr lang="en-US" sz="24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07E59FE-AE96-45E4-BBB7-513757E3106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4"/>
          <a:stretch>
            <a:fillRect/>
          </a:stretch>
        </p:blipFill>
        <p:spPr>
          <a:xfrm>
            <a:off x="5060272" y="1523948"/>
            <a:ext cx="5836621" cy="46530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D26071CE-3440-44EB-9EDD-E0A9B67BA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434" y="2165133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CFCAA2AE-9AFA-45C8-B666-DEF91FC796B3}"/>
              </a:ext>
            </a:extLst>
          </p:cNvPr>
          <p:cNvSpPr txBox="1">
            <a:spLocks/>
          </p:cNvSpPr>
          <p:nvPr/>
        </p:nvSpPr>
        <p:spPr>
          <a:xfrm>
            <a:off x="1077168" y="2332336"/>
            <a:ext cx="3741703" cy="747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egoe UI" panose="020B0502040204020203" pitchFamily="34" charset="0"/>
              <a:buNone/>
            </a:pPr>
            <a:r>
              <a:rPr lang="en-US" sz="2400" dirty="0"/>
              <a:t>Weather description</a:t>
            </a:r>
          </a:p>
          <a:p>
            <a:pPr marL="342900" indent="-342900">
              <a:buSzPct val="40000"/>
              <a:buFont typeface="Segoe UI" panose="020B0502040204020203" pitchFamily="34" charset="0"/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endParaRPr lang="en-US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1B7365-F889-4F7A-B0D9-F0C977EB5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434" y="2912897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B36197CF-4757-45B3-A0D8-23266FEDC2F4}"/>
              </a:ext>
            </a:extLst>
          </p:cNvPr>
          <p:cNvSpPr txBox="1">
            <a:spLocks/>
          </p:cNvSpPr>
          <p:nvPr/>
        </p:nvSpPr>
        <p:spPr>
          <a:xfrm>
            <a:off x="1052638" y="3058302"/>
            <a:ext cx="3741703" cy="747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egoe UI" panose="020B0502040204020203" pitchFamily="34" charset="0"/>
              <a:buNone/>
            </a:pPr>
            <a:r>
              <a:rPr lang="en-US" sz="2400" dirty="0"/>
              <a:t>Nest Indoor temperature</a:t>
            </a:r>
          </a:p>
          <a:p>
            <a:pPr marL="342900" indent="-342900">
              <a:buSzPct val="40000"/>
              <a:buFont typeface="Segoe UI" panose="020B0502040204020203" pitchFamily="34" charset="0"/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endParaRPr lang="en-US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0369C41-3AFA-4AD1-8DB2-E749903B6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2333" y="3666660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BC870616-B45A-43CC-8114-A64641DD3FF4}"/>
              </a:ext>
            </a:extLst>
          </p:cNvPr>
          <p:cNvSpPr txBox="1">
            <a:spLocks/>
          </p:cNvSpPr>
          <p:nvPr/>
        </p:nvSpPr>
        <p:spPr>
          <a:xfrm>
            <a:off x="1092069" y="3806066"/>
            <a:ext cx="3741703" cy="747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egoe UI" panose="020B0502040204020203" pitchFamily="34" charset="0"/>
              <a:buNone/>
            </a:pPr>
            <a:r>
              <a:rPr lang="en-US" sz="2400" dirty="0"/>
              <a:t>Temperature Control</a:t>
            </a:r>
          </a:p>
          <a:p>
            <a:pPr marL="342900" indent="-342900">
              <a:buSzPct val="40000"/>
              <a:buFont typeface="Segoe UI" panose="020B0502040204020203" pitchFamily="34" charset="0"/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endParaRPr lang="en-US" sz="24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56C12E-6E71-46F8-8470-7B1EFBF4C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2333" y="4417423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25" name="Content Placeholder 1">
            <a:extLst>
              <a:ext uri="{FF2B5EF4-FFF2-40B4-BE49-F238E27FC236}">
                <a16:creationId xmlns:a16="http://schemas.microsoft.com/office/drawing/2014/main" id="{1E46F425-3F2C-4533-BC2F-7AADA6CBD1F0}"/>
              </a:ext>
            </a:extLst>
          </p:cNvPr>
          <p:cNvSpPr txBox="1">
            <a:spLocks/>
          </p:cNvSpPr>
          <p:nvPr/>
        </p:nvSpPr>
        <p:spPr>
          <a:xfrm>
            <a:off x="1092069" y="4532032"/>
            <a:ext cx="3741703" cy="747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egoe UI" panose="020B0502040204020203" pitchFamily="34" charset="0"/>
              <a:buNone/>
            </a:pPr>
            <a:r>
              <a:rPr lang="en-US" sz="2400" dirty="0"/>
              <a:t>Outdoor temperature chart</a:t>
            </a:r>
          </a:p>
          <a:p>
            <a:pPr marL="342900" indent="-342900">
              <a:buSzPct val="40000"/>
              <a:buFont typeface="Segoe UI" panose="020B0502040204020203" pitchFamily="34" charset="0"/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endParaRPr lang="en-US" sz="2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B4D7A58-FBA8-4D25-8128-31D3F873A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90379" y="5171186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5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BB01CCE4-BD14-41D7-B41B-18D3C24B0B5B}"/>
              </a:ext>
            </a:extLst>
          </p:cNvPr>
          <p:cNvSpPr txBox="1">
            <a:spLocks/>
          </p:cNvSpPr>
          <p:nvPr/>
        </p:nvSpPr>
        <p:spPr>
          <a:xfrm>
            <a:off x="1092069" y="5329698"/>
            <a:ext cx="3741703" cy="747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egoe UI" panose="020B0502040204020203" pitchFamily="34" charset="0"/>
              <a:buNone/>
            </a:pPr>
            <a:r>
              <a:rPr lang="en-US" sz="2400" dirty="0"/>
              <a:t>Indoor temperature chart</a:t>
            </a:r>
          </a:p>
          <a:p>
            <a:pPr marL="342900" indent="-342900">
              <a:buSzPct val="40000"/>
              <a:buFont typeface="Segoe UI" panose="020B0502040204020203" pitchFamily="34" charset="0"/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FD4D-5161-46CF-8E5C-B36508F3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Nest Indoor Temperature Control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F30DEC7-9D88-4F86-9560-93709B564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20" y="3764749"/>
            <a:ext cx="2247900" cy="2266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Content Placeholder 17" descr="Try them yourself with the parrot on the right:">
            <a:extLst>
              <a:ext uri="{FF2B5EF4-FFF2-40B4-BE49-F238E27FC236}">
                <a16:creationId xmlns:a16="http://schemas.microsoft.com/office/drawing/2014/main" id="{8FB26F9B-58B7-430D-B2E4-2D965DEB611E}"/>
              </a:ext>
            </a:extLst>
          </p:cNvPr>
          <p:cNvSpPr txBox="1">
            <a:spLocks/>
          </p:cNvSpPr>
          <p:nvPr/>
        </p:nvSpPr>
        <p:spPr>
          <a:xfrm>
            <a:off x="604434" y="1293522"/>
            <a:ext cx="10170984" cy="3788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Aft>
                <a:spcPts val="200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Users can see their target temperature in the middle our Nest Thermostat. And, they can change this temperature by clicking the up and down arrow on our website: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BD716E2-739A-453C-B087-4D1CE8841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89783" y="4739994"/>
            <a:ext cx="857249" cy="85724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1DCB9B9-F8C9-406A-BBBF-B4636095F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0800000">
            <a:off x="3489783" y="3796006"/>
            <a:ext cx="857249" cy="85724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2A313CC-20FA-46EE-B4FA-FC146B1B4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7" y="3084011"/>
            <a:ext cx="4397642" cy="3138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8246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FD4D-5161-46CF-8E5C-B36508F3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Nest Indoor Temperature Control</a:t>
            </a:r>
            <a:endParaRPr lang="en-US" dirty="0"/>
          </a:p>
        </p:txBody>
      </p:sp>
      <p:sp>
        <p:nvSpPr>
          <p:cNvPr id="22" name="Content Placeholder 17" descr="Try them yourself with the parrot on the right:">
            <a:extLst>
              <a:ext uri="{FF2B5EF4-FFF2-40B4-BE49-F238E27FC236}">
                <a16:creationId xmlns:a16="http://schemas.microsoft.com/office/drawing/2014/main" id="{8FB26F9B-58B7-430D-B2E4-2D965DEB611E}"/>
              </a:ext>
            </a:extLst>
          </p:cNvPr>
          <p:cNvSpPr txBox="1">
            <a:spLocks/>
          </p:cNvSpPr>
          <p:nvPr/>
        </p:nvSpPr>
        <p:spPr>
          <a:xfrm>
            <a:off x="604434" y="1293522"/>
            <a:ext cx="10170984" cy="3788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200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For the temperature control, the lowest temperature that can be set is 9.</a:t>
            </a:r>
          </a:p>
          <a:p>
            <a:pPr marL="0" indent="0">
              <a:lnSpc>
                <a:spcPct val="150000"/>
              </a:lnSpc>
              <a:spcAft>
                <a:spcPts val="200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For the temperature control, the highest temperature that can be set is 32.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7E1EFA-2245-4D0A-A960-2302FFE0D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40076"/>
            <a:ext cx="2266950" cy="23526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AF8236-A7C1-4100-8395-5EF8D9F71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152" y="3140076"/>
            <a:ext cx="2276475" cy="23050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6393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Which APIs used on our website</a:t>
            </a:r>
            <a:endParaRPr lang="en-US" dirty="0"/>
          </a:p>
        </p:txBody>
      </p:sp>
      <p:sp>
        <p:nvSpPr>
          <p:cNvPr id="6" name="Content Placeholder 7" descr="PowerPoint allows you to import a variety of popular 3D model formats. &#10;So no matter your workflows outside of PowerPoint, you should be able to find a suitable solution to make your 3D models portable and presentable to virtually anyone, anywhere and on any device (with just a few quick modifications)">
            <a:extLst>
              <a:ext uri="{FF2B5EF4-FFF2-40B4-BE49-F238E27FC236}">
                <a16:creationId xmlns:a16="http://schemas.microsoft.com/office/drawing/2014/main" id="{9908A373-FC7C-4282-8736-3682F263411C}"/>
              </a:ext>
            </a:extLst>
          </p:cNvPr>
          <p:cNvSpPr txBox="1">
            <a:spLocks/>
          </p:cNvSpPr>
          <p:nvPr/>
        </p:nvSpPr>
        <p:spPr>
          <a:xfrm>
            <a:off x="533459" y="1485933"/>
            <a:ext cx="10372666" cy="191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Aft>
                <a:spcPts val="6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our project, we are using the weather API from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openweathermap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Nest API.</a:t>
            </a:r>
          </a:p>
        </p:txBody>
      </p:sp>
      <p:sp>
        <p:nvSpPr>
          <p:cNvPr id="9" name="Number 1" descr="Number 1">
            <a:extLst>
              <a:ext uri="{FF2B5EF4-FFF2-40B4-BE49-F238E27FC236}">
                <a16:creationId xmlns:a16="http://schemas.microsoft.com/office/drawing/2014/main" id="{60C7D78B-18F1-458F-AF3B-1293CFF9F517}"/>
              </a:ext>
            </a:extLst>
          </p:cNvPr>
          <p:cNvSpPr/>
          <p:nvPr/>
        </p:nvSpPr>
        <p:spPr bwMode="blackWhite">
          <a:xfrm>
            <a:off x="546159" y="4067641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Number 2" descr="Number 2">
            <a:extLst>
              <a:ext uri="{FF2B5EF4-FFF2-40B4-BE49-F238E27FC236}">
                <a16:creationId xmlns:a16="http://schemas.microsoft.com/office/drawing/2014/main" id="{95D049CF-C399-43F8-9E11-8273E7ED2B3D}"/>
              </a:ext>
            </a:extLst>
          </p:cNvPr>
          <p:cNvSpPr/>
          <p:nvPr/>
        </p:nvSpPr>
        <p:spPr bwMode="blackWhite">
          <a:xfrm>
            <a:off x="6205304" y="4007061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5D818A-6772-4140-9BA1-3E5C4AC85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0017084" y="1839905"/>
            <a:ext cx="1866468" cy="894830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58000">
                <a:srgbClr val="F5F5F5">
                  <a:alpha val="8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41D2873-D21A-4718-9EA9-E5344B8A2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24" y="4007061"/>
            <a:ext cx="4001526" cy="9408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8C76CB-E4D4-459E-B93E-F72A3A964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50" y="3959902"/>
            <a:ext cx="1995487" cy="98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What new technology are we using?</a:t>
            </a:r>
            <a:endParaRPr lang="en-US" dirty="0"/>
          </a:p>
        </p:txBody>
      </p:sp>
      <p:sp>
        <p:nvSpPr>
          <p:cNvPr id="11" name="Content Placeholder 17" descr="Try them yourself with the parrot on the right:">
            <a:extLst>
              <a:ext uri="{FF2B5EF4-FFF2-40B4-BE49-F238E27FC236}">
                <a16:creationId xmlns:a16="http://schemas.microsoft.com/office/drawing/2014/main" id="{AF2B300A-3A97-40E0-AA9A-37A944B1DAF8}"/>
              </a:ext>
            </a:extLst>
          </p:cNvPr>
          <p:cNvSpPr txBox="1">
            <a:spLocks/>
          </p:cNvSpPr>
          <p:nvPr/>
        </p:nvSpPr>
        <p:spPr>
          <a:xfrm>
            <a:off x="630366" y="1431342"/>
            <a:ext cx="10170984" cy="3788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Aft>
                <a:spcPts val="200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We are very excited that we can incorporate Chart.js into our project by projecting the data we store in our Firebase into a pretty chart.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DDAA5-B6E5-49F3-A495-94B7927A6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035175" y="4807119"/>
            <a:ext cx="833933" cy="1943095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43000">
                <a:srgbClr val="F5F5F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1D82E0A-76D4-4F14-9333-DCA5E5D2C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66" y="3319083"/>
            <a:ext cx="8343900" cy="2876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9584234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 to life with 3DTF16411177 (3).potx" id="{9E27ADA6-EA10-4822-B3C1-6E8D86D7E392}" vid="{8B3BFCA4-8458-4DFE-B504-FC98F0D59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3D(2)</Template>
  <TotalTime>0</TotalTime>
  <Words>834</Words>
  <Application>Microsoft Office PowerPoint</Application>
  <PresentationFormat>Widescreen</PresentationFormat>
  <Paragraphs>83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Segoe UI</vt:lpstr>
      <vt:lpstr>Segoe UI Light</vt:lpstr>
      <vt:lpstr>Segoe UI Semibold</vt:lpstr>
      <vt:lpstr>Get Started with 3D</vt:lpstr>
      <vt:lpstr>Nest Thermostat</vt:lpstr>
      <vt:lpstr>Project Description</vt:lpstr>
      <vt:lpstr>Searching for location</vt:lpstr>
      <vt:lpstr>INVALID LOCATION</vt:lpstr>
      <vt:lpstr>Main Body</vt:lpstr>
      <vt:lpstr>Nest Indoor Temperature Control</vt:lpstr>
      <vt:lpstr>Nest Indoor Temperature Control</vt:lpstr>
      <vt:lpstr>Which APIs used on our website</vt:lpstr>
      <vt:lpstr>What new technology are we using?</vt:lpstr>
      <vt:lpstr>Our Pseudocode</vt:lpstr>
      <vt:lpstr>Our Pseudocode</vt:lpstr>
      <vt:lpstr>Feature requests:</vt:lpstr>
      <vt:lpstr>Pain Points: CORS error</vt:lpstr>
      <vt:lpstr>Pain Points: Performance Issue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2019-01-17T02:13:59Z</dcterms:created>
  <dcterms:modified xsi:type="dcterms:W3CDTF">2019-01-18T00:16:45Z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2019-01-09T22:41:38.8954231Z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