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32" r:id="rId1"/>
  </p:sldMasterIdLst>
  <p:notesMasterIdLst>
    <p:notesMasterId r:id="rId30"/>
  </p:notesMasterIdLst>
  <p:handoutMasterIdLst>
    <p:handoutMasterId r:id="rId31"/>
  </p:handoutMasterIdLst>
  <p:sldIdLst>
    <p:sldId id="1575" r:id="rId2"/>
    <p:sldId id="1574" r:id="rId3"/>
    <p:sldId id="1584" r:id="rId4"/>
    <p:sldId id="1544" r:id="rId5"/>
    <p:sldId id="1583" r:id="rId6"/>
    <p:sldId id="1602" r:id="rId7"/>
    <p:sldId id="1545" r:id="rId8"/>
    <p:sldId id="1576" r:id="rId9"/>
    <p:sldId id="1585" r:id="rId10"/>
    <p:sldId id="1586" r:id="rId11"/>
    <p:sldId id="1577" r:id="rId12"/>
    <p:sldId id="1587" r:id="rId13"/>
    <p:sldId id="1578" r:id="rId14"/>
    <p:sldId id="1588" r:id="rId15"/>
    <p:sldId id="1589" r:id="rId16"/>
    <p:sldId id="1590" r:id="rId17"/>
    <p:sldId id="1591" r:id="rId18"/>
    <p:sldId id="1592" r:id="rId19"/>
    <p:sldId id="1593" r:id="rId20"/>
    <p:sldId id="1594" r:id="rId21"/>
    <p:sldId id="1595" r:id="rId22"/>
    <p:sldId id="1596" r:id="rId23"/>
    <p:sldId id="1597" r:id="rId24"/>
    <p:sldId id="1599" r:id="rId25"/>
    <p:sldId id="1600" r:id="rId26"/>
    <p:sldId id="1601" r:id="rId27"/>
    <p:sldId id="1582" r:id="rId28"/>
    <p:sldId id="1598" r:id="rId29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3E25E1-DDF3-4437-8DDB-4B8018D146B9}">
          <p14:sldIdLst>
            <p14:sldId id="1575"/>
            <p14:sldId id="1574"/>
          </p14:sldIdLst>
        </p14:section>
        <p14:section name="Overview of programmatic aspects" id="{06434422-BB65-47FB-BB49-12CFE0414CD3}">
          <p14:sldIdLst>
            <p14:sldId id="1584"/>
            <p14:sldId id="1544"/>
            <p14:sldId id="1583"/>
            <p14:sldId id="1602"/>
            <p14:sldId id="1545"/>
            <p14:sldId id="1576"/>
            <p14:sldId id="1585"/>
            <p14:sldId id="1586"/>
          </p14:sldIdLst>
        </p14:section>
        <p14:section name="Overview of the architectural design" id="{394CCF62-0D06-4322-B132-976F98B4E9C8}">
          <p14:sldIdLst>
            <p14:sldId id="1577"/>
            <p14:sldId id="1587"/>
            <p14:sldId id="1578"/>
            <p14:sldId id="1588"/>
            <p14:sldId id="1589"/>
            <p14:sldId id="1590"/>
            <p14:sldId id="1591"/>
            <p14:sldId id="1592"/>
            <p14:sldId id="1593"/>
            <p14:sldId id="1594"/>
            <p14:sldId id="1595"/>
            <p14:sldId id="1596"/>
            <p14:sldId id="1597"/>
          </p14:sldIdLst>
        </p14:section>
        <p14:section name="Test" id="{7B5B2F53-C731-4FF8-B598-9756AF2FB2EC}">
          <p14:sldIdLst>
            <p14:sldId id="1599"/>
            <p14:sldId id="1600"/>
            <p14:sldId id="1601"/>
          </p14:sldIdLst>
        </p14:section>
        <p14:section name="Lessons learned" id="{95C34DD1-CC79-4609-8B9E-990E1F9C7595}">
          <p14:sldIdLst>
            <p14:sldId id="1582"/>
            <p14:sldId id="1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4" orient="horz" pos="3884" userDrawn="1">
          <p15:clr>
            <a:srgbClr val="A4A3A4"/>
          </p15:clr>
        </p15:guide>
        <p15:guide id="32" pos="262" userDrawn="1">
          <p15:clr>
            <a:srgbClr val="A4A3A4"/>
          </p15:clr>
        </p15:guide>
        <p15:guide id="33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D9D9D9"/>
    <a:srgbClr val="FFFFCC"/>
    <a:srgbClr val="99CCFF"/>
    <a:srgbClr val="DEEBF7"/>
    <a:srgbClr val="0000FF"/>
    <a:srgbClr val="FFFF99"/>
    <a:srgbClr val="FF99FF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6145" autoAdjust="0"/>
  </p:normalViewPr>
  <p:slideViewPr>
    <p:cSldViewPr>
      <p:cViewPr varScale="1">
        <p:scale>
          <a:sx n="117" d="100"/>
          <a:sy n="117" d="100"/>
        </p:scale>
        <p:origin x="978" y="96"/>
      </p:cViewPr>
      <p:guideLst>
        <p:guide orient="horz"/>
        <p:guide orient="horz" pos="3884"/>
        <p:guide pos="262"/>
        <p:guide orient="horz" pos="890"/>
      </p:guideLst>
    </p:cSldViewPr>
  </p:slideViewPr>
  <p:outlineViewPr>
    <p:cViewPr>
      <p:scale>
        <a:sx n="33" d="100"/>
        <a:sy n="33" d="100"/>
      </p:scale>
      <p:origin x="0" y="1274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462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W_Architect\2_CMU_course\Project\Documents\Sprint%20and%20Time%20log%20v1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W_Architect\2_CMU_course\Project\Documents\Sprint%20and%20Time%20log%20v1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W_Architect\2_CMU_course\Project\Documents\Sprint%20and%20Time%20log%20v1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W_Architect\2_CMU_course\Project\Documents\Sprint%20and%20Time%20log%20v1.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Intial Estimation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5.6365443931201228E-2"/>
                  <c:y val="3.00203050724860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7.4547845199330665E-2"/>
                  <c:y val="1.125761440218226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454784519933072E-2"/>
                  <c:y val="-0.1876269067030377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1636736811602834"/>
                  <c:y val="-0.1088236058877619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5455361775381199E-2"/>
                  <c:y val="2.62677669384252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STATISTICS!$B$2:$B$6</c:f>
              <c:strCache>
                <c:ptCount val="5"/>
                <c:pt idx="0">
                  <c:v>Plan</c:v>
                </c:pt>
                <c:pt idx="1">
                  <c:v>Analysis</c:v>
                </c:pt>
                <c:pt idx="2">
                  <c:v>Design</c:v>
                </c:pt>
                <c:pt idx="3">
                  <c:v>Implementation</c:v>
                </c:pt>
                <c:pt idx="4">
                  <c:v>Test</c:v>
                </c:pt>
              </c:strCache>
            </c:strRef>
          </c:cat>
          <c:val>
            <c:numRef>
              <c:f>STATISTICS!$C$2:$C$6</c:f>
              <c:numCache>
                <c:formatCode>General</c:formatCode>
                <c:ptCount val="5"/>
                <c:pt idx="0">
                  <c:v>56</c:v>
                </c:pt>
                <c:pt idx="1">
                  <c:v>120</c:v>
                </c:pt>
                <c:pt idx="2">
                  <c:v>150</c:v>
                </c:pt>
                <c:pt idx="3">
                  <c:v>130</c:v>
                </c:pt>
                <c:pt idx="4">
                  <c:v>120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Actual Used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8.333333333333344E-2"/>
                  <c:y val="-4.629629629629651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STATISTICS!$I$22:$I$28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Design</c:v>
                </c:pt>
                <c:pt idx="3">
                  <c:v>Experiment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STATISTICS!$J$22:$J$28</c:f>
              <c:numCache>
                <c:formatCode>General</c:formatCode>
                <c:ptCount val="7"/>
                <c:pt idx="0">
                  <c:v>59.6</c:v>
                </c:pt>
                <c:pt idx="1">
                  <c:v>38.5</c:v>
                </c:pt>
                <c:pt idx="2">
                  <c:v>48</c:v>
                </c:pt>
                <c:pt idx="3">
                  <c:v>127.3</c:v>
                </c:pt>
                <c:pt idx="4">
                  <c:v>215</c:v>
                </c:pt>
                <c:pt idx="5">
                  <c:v>19</c:v>
                </c:pt>
                <c:pt idx="6">
                  <c:v>113.2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Sprint Estimation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7.4999999999999997E-2"/>
                  <c:y val="-1.38888888888889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STATISTICS!$I$11:$I$17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Design</c:v>
                </c:pt>
                <c:pt idx="3">
                  <c:v>Experiment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STATISTICS!$J$11:$J$17</c:f>
              <c:numCache>
                <c:formatCode>General</c:formatCode>
                <c:ptCount val="7"/>
                <c:pt idx="0">
                  <c:v>31</c:v>
                </c:pt>
                <c:pt idx="1">
                  <c:v>44</c:v>
                </c:pt>
                <c:pt idx="2">
                  <c:v>50</c:v>
                </c:pt>
                <c:pt idx="3">
                  <c:v>112</c:v>
                </c:pt>
                <c:pt idx="4">
                  <c:v>228</c:v>
                </c:pt>
                <c:pt idx="5">
                  <c:v>8</c:v>
                </c:pt>
                <c:pt idx="6">
                  <c:v>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STATISTICS!$C$33</c:f>
              <c:strCache>
                <c:ptCount val="1"/>
                <c:pt idx="0">
                  <c:v>Initial estimation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STATISTICS!$B$34:$B$40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Experiment</c:v>
                </c:pt>
                <c:pt idx="3">
                  <c:v>Design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STATISTICS!$C$34:$C$40</c:f>
              <c:numCache>
                <c:formatCode>General</c:formatCode>
                <c:ptCount val="7"/>
                <c:pt idx="0">
                  <c:v>56</c:v>
                </c:pt>
                <c:pt idx="1">
                  <c:v>120</c:v>
                </c:pt>
                <c:pt idx="2">
                  <c:v>0</c:v>
                </c:pt>
                <c:pt idx="3">
                  <c:v>150</c:v>
                </c:pt>
                <c:pt idx="4">
                  <c:v>130</c:v>
                </c:pt>
                <c:pt idx="5">
                  <c:v>120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STATISTICS!$D$33</c:f>
              <c:strCache>
                <c:ptCount val="1"/>
                <c:pt idx="0">
                  <c:v>sprint estimation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STATISTICS!$B$34:$B$40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Experiment</c:v>
                </c:pt>
                <c:pt idx="3">
                  <c:v>Design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STATISTICS!$D$34:$D$40</c:f>
              <c:numCache>
                <c:formatCode>General</c:formatCode>
                <c:ptCount val="7"/>
                <c:pt idx="0">
                  <c:v>31</c:v>
                </c:pt>
                <c:pt idx="1">
                  <c:v>44</c:v>
                </c:pt>
                <c:pt idx="2">
                  <c:v>50</c:v>
                </c:pt>
                <c:pt idx="3">
                  <c:v>112</c:v>
                </c:pt>
                <c:pt idx="4">
                  <c:v>228</c:v>
                </c:pt>
                <c:pt idx="5">
                  <c:v>8</c:v>
                </c:pt>
                <c:pt idx="6">
                  <c:v>94</c:v>
                </c:pt>
              </c:numCache>
            </c:numRef>
          </c:val>
        </c:ser>
        <c:ser>
          <c:idx val="2"/>
          <c:order val="2"/>
          <c:tx>
            <c:strRef>
              <c:f>STATISTICS!$E$33</c:f>
              <c:strCache>
                <c:ptCount val="1"/>
                <c:pt idx="0">
                  <c:v>Actual time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STATISTICS!$B$34:$B$40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Experiment</c:v>
                </c:pt>
                <c:pt idx="3">
                  <c:v>Design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STATISTICS!$E$34:$E$40</c:f>
              <c:numCache>
                <c:formatCode>General</c:formatCode>
                <c:ptCount val="7"/>
                <c:pt idx="0">
                  <c:v>59.6</c:v>
                </c:pt>
                <c:pt idx="1">
                  <c:v>38.5</c:v>
                </c:pt>
                <c:pt idx="2">
                  <c:v>48</c:v>
                </c:pt>
                <c:pt idx="3">
                  <c:v>127.3</c:v>
                </c:pt>
                <c:pt idx="4">
                  <c:v>215</c:v>
                </c:pt>
                <c:pt idx="5">
                  <c:v>19</c:v>
                </c:pt>
                <c:pt idx="6">
                  <c:v>113.2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79144"/>
        <c:axId val="170290224"/>
      </c:radarChart>
      <c:catAx>
        <c:axId val="17007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290224"/>
        <c:crosses val="autoZero"/>
        <c:auto val="1"/>
        <c:lblAlgn val="ctr"/>
        <c:lblOffset val="100"/>
        <c:noMultiLvlLbl val="0"/>
      </c:catAx>
      <c:valAx>
        <c:axId val="17029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07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731" cy="496253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803" y="0"/>
            <a:ext cx="2889731" cy="496253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BE4441-5FF8-46AD-BC9D-7416050BCB1C}" type="datetimeFigureOut">
              <a:rPr lang="ko-KR" altLang="en-US"/>
              <a:pPr>
                <a:defRPr/>
              </a:pPr>
              <a:t>2016-06-23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889731" cy="496252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"/>
          </p:nvPr>
        </p:nvSpPr>
        <p:spPr>
          <a:xfrm>
            <a:off x="3777803" y="9428800"/>
            <a:ext cx="2889731" cy="49783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/>
            </a:lvl1pPr>
          </a:lstStyle>
          <a:p>
            <a:fld id="{329ADDF7-A4F0-4CEA-AB5C-AC08B7965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65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731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803" y="0"/>
            <a:ext cx="2889731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221" y="4715192"/>
            <a:ext cx="5334648" cy="446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889731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803" y="9428800"/>
            <a:ext cx="2889731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06641E-732B-498D-A335-7017BDDEB2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21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004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4827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48274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6641E-732B-498D-A335-7017BDDEB28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444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0514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0086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52530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4555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455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6641E-732B-498D-A335-7017BDDEB28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43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6641E-732B-498D-A335-7017BDDEB28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79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0702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9029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490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955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0473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397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8458200" y="5791200"/>
            <a:ext cx="1447800" cy="1041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 defTabSz="977900" latinLnBrk="0"/>
            <a:endParaRPr kumimoji="0" lang="ko-KR" altLang="en-US" sz="1200" b="0" dirty="0" smtClean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129" y="501650"/>
            <a:ext cx="990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b="0" dirty="0">
              <a:solidFill>
                <a:prstClr val="black"/>
              </a:solidFill>
              <a:latin typeface="굴림" charset="-127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177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4378" y="6453336"/>
            <a:ext cx="924686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+mj-lt"/>
              </a:defRPr>
            </a:lvl1pPr>
          </a:lstStyle>
          <a:p>
            <a:fld id="{FF494BA4-2458-4FA8-953A-AF8F45FFD5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/ 34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501650"/>
            <a:ext cx="990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7279" tIns="43640" rIns="87279" bIns="4364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1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s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cK 1. On-page tracker" hidden="1"/>
          <p:cNvSpPr>
            <a:spLocks noChangeArrowheads="1"/>
          </p:cNvSpPr>
          <p:nvPr/>
        </p:nvSpPr>
        <p:spPr bwMode="auto">
          <a:xfrm>
            <a:off x="131796" y="26988"/>
            <a:ext cx="814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3450">
              <a:defRPr/>
            </a:pPr>
            <a:r>
              <a:rPr lang="en-US" altLang="ko-KR" sz="1400">
                <a:solidFill>
                  <a:srgbClr val="808080"/>
                </a:solidFill>
                <a:latin typeface="굴림" pitchFamily="50" charset="-127"/>
                <a:ea typeface="돋움" pitchFamily="50" charset="-127"/>
              </a:rPr>
              <a:t>TRACKER</a:t>
            </a:r>
          </a:p>
        </p:txBody>
      </p:sp>
      <p:sp>
        <p:nvSpPr>
          <p:cNvPr id="4" name="McK 3. Unit of measure" hidden="1"/>
          <p:cNvSpPr txBox="1">
            <a:spLocks noChangeArrowheads="1"/>
          </p:cNvSpPr>
          <p:nvPr/>
        </p:nvSpPr>
        <p:spPr bwMode="auto">
          <a:xfrm>
            <a:off x="131783" y="542925"/>
            <a:ext cx="40401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12813">
              <a:defRPr/>
            </a:pPr>
            <a:r>
              <a:rPr lang="en-US" altLang="ko-KR" sz="1400">
                <a:solidFill>
                  <a:srgbClr val="808080"/>
                </a:solidFill>
                <a:latin typeface="굴림" pitchFamily="50" charset="-127"/>
                <a:ea typeface="돋움" pitchFamily="50" charset="-127"/>
              </a:rPr>
              <a:t>Unit of measure</a:t>
            </a:r>
          </a:p>
        </p:txBody>
      </p:sp>
      <p:grpSp>
        <p:nvGrpSpPr>
          <p:cNvPr id="5" name="ACET" hidden="1"/>
          <p:cNvGrpSpPr>
            <a:grpSpLocks/>
          </p:cNvGrpSpPr>
          <p:nvPr/>
        </p:nvGrpSpPr>
        <p:grpSpPr bwMode="auto">
          <a:xfrm>
            <a:off x="1606556" y="1160463"/>
            <a:ext cx="4711701" cy="508000"/>
            <a:chOff x="915" y="717"/>
            <a:chExt cx="2686" cy="313"/>
          </a:xfrm>
        </p:grpSpPr>
        <p:cxnSp>
          <p:nvCxnSpPr>
            <p:cNvPr id="6" name="AutoShape 9" hidden="1"/>
            <p:cNvCxnSpPr>
              <a:cxnSpLocks noChangeShapeType="1"/>
            </p:cNvCxnSpPr>
            <p:nvPr userDrawn="1"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utoShape 10" hidden="1"/>
            <p:cNvSpPr>
              <a:spLocks noChangeArrowheads="1"/>
            </p:cNvSpPr>
            <p:nvPr userDrawn="1"/>
          </p:nvSpPr>
          <p:spPr bwMode="auto">
            <a:xfrm>
              <a:off x="915" y="717"/>
              <a:ext cx="2686" cy="3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633" anchor="b">
              <a:spAutoFit/>
            </a:bodyPr>
            <a:lstStyle/>
            <a:p>
              <a:pPr defTabSz="933450">
                <a:defRPr/>
              </a:pPr>
              <a:r>
                <a:rPr lang="ko-KR" altLang="en-US" sz="1600" b="1">
                  <a:latin typeface="굴림" pitchFamily="50" charset="-127"/>
                  <a:ea typeface="돋움" pitchFamily="50" charset="-127"/>
                </a:rPr>
                <a:t>제목</a:t>
              </a:r>
            </a:p>
            <a:p>
              <a:pPr defTabSz="933450">
                <a:defRPr/>
              </a:pPr>
              <a:r>
                <a:rPr lang="en-US" altLang="ko-KR" sz="1600">
                  <a:solidFill>
                    <a:srgbClr val="808080"/>
                  </a:solidFill>
                  <a:latin typeface="굴림" pitchFamily="50" charset="-127"/>
                  <a:ea typeface="돋움" pitchFamily="50" charset="-127"/>
                </a:rPr>
                <a:t>Unit of measure</a:t>
              </a:r>
            </a:p>
          </p:txBody>
        </p:sp>
      </p:grpSp>
      <p:sp>
        <p:nvSpPr>
          <p:cNvPr id="8" name="Working Draft" hidden="1"/>
          <p:cNvSpPr txBox="1">
            <a:spLocks noChangeArrowheads="1"/>
          </p:cNvSpPr>
          <p:nvPr/>
        </p:nvSpPr>
        <p:spPr bwMode="auto">
          <a:xfrm rot="5400000">
            <a:off x="8871999" y="2791550"/>
            <a:ext cx="191719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3450">
              <a:defRPr/>
            </a:pPr>
            <a:r>
              <a:rPr lang="en-US" altLang="ko-KR" sz="600">
                <a:latin typeface="굴림" pitchFamily="50" charset="-127"/>
                <a:ea typeface="돋움" pitchFamily="50" charset="-127"/>
              </a:rPr>
              <a:t>Working Draft - Last Modified 1/14/2010 2:51:51 PM</a:t>
            </a:r>
            <a:endParaRPr lang="en-US" altLang="ko-KR" sz="1600">
              <a:latin typeface="굴림" pitchFamily="50" charset="-127"/>
              <a:ea typeface="돋움" pitchFamily="50" charset="-127"/>
            </a:endParaRPr>
          </a:p>
        </p:txBody>
      </p:sp>
      <p:sp>
        <p:nvSpPr>
          <p:cNvPr id="9" name="Printed" hidden="1"/>
          <p:cNvSpPr txBox="1">
            <a:spLocks noChangeArrowheads="1"/>
          </p:cNvSpPr>
          <p:nvPr/>
        </p:nvSpPr>
        <p:spPr bwMode="auto">
          <a:xfrm rot="5400000">
            <a:off x="9258339" y="4317931"/>
            <a:ext cx="114133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3450">
              <a:defRPr/>
            </a:pPr>
            <a:r>
              <a:rPr lang="en-US" altLang="ko-KR" sz="600">
                <a:latin typeface="굴림" pitchFamily="50" charset="-127"/>
                <a:ea typeface="돋움" pitchFamily="50" charset="-127"/>
              </a:rPr>
              <a:t>Printed 1/14/2010 12:17:10 PM</a:t>
            </a:r>
            <a:endParaRPr lang="en-US" altLang="ko-KR" sz="1600">
              <a:latin typeface="굴림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8458200" y="5791200"/>
            <a:ext cx="1447800" cy="1041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 defTabSz="977900" latinLnBrk="0"/>
            <a:endParaRPr kumimoji="0" lang="ko-KR" altLang="en-US" sz="1200" b="0" dirty="0" smtClean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6" name="Line 2"/>
          <p:cNvSpPr>
            <a:spLocks noChangeShapeType="1"/>
          </p:cNvSpPr>
          <p:nvPr userDrawn="1"/>
        </p:nvSpPr>
        <p:spPr bwMode="auto">
          <a:xfrm>
            <a:off x="129" y="501650"/>
            <a:ext cx="990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b="0" dirty="0">
              <a:solidFill>
                <a:prstClr val="black"/>
              </a:solidFill>
              <a:latin typeface="굴림" charset="-127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552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4775200" y="6604045"/>
            <a:ext cx="229789" cy="2265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9BB8C93-F70F-434B-8956-851C310BDECE}" type="slidenum">
              <a:rPr kumimoji="0" lang="ko-KR" altLang="en-US" sz="1000" b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ko-KR" sz="1000" b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3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33" r:id="rId1"/>
    <p:sldLayoutId id="2147486094" r:id="rId2"/>
    <p:sldLayoutId id="2147486099" r:id="rId3"/>
    <p:sldLayoutId id="214748610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2.jp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package" Target="../embeddings/Microsoft_Excel_____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____2.xlsx"/><Relationship Id="rId5" Type="http://schemas.openxmlformats.org/officeDocument/2006/relationships/oleObject" Target="../embeddings/oleObject3.bin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0592" y="2060848"/>
            <a:ext cx="72008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</a:p>
          <a:p>
            <a:pPr algn="ctr"/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#2 - NOT YET</a:t>
            </a:r>
          </a:p>
          <a:p>
            <a:pPr algn="ctr"/>
            <a:endParaRPr lang="en-US" altLang="ko-K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2016.06.24</a:t>
            </a:r>
            <a:endParaRPr lang="ko-KR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781664"/>
              </p:ext>
            </p:extLst>
          </p:nvPr>
        </p:nvGraphicFramePr>
        <p:xfrm>
          <a:off x="992560" y="1340768"/>
          <a:ext cx="7577931" cy="540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logs - 3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96" y="548680"/>
            <a:ext cx="878497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Plan and Design work load estimation is similar between initial and actual used but others are very different.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estimation and actual used time graphs are almost matched.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40821" y="836712"/>
            <a:ext cx="1872208" cy="35283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80581" y="1133609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Driver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65157" y="1133609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Attendant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3159" y="2242168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Owner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0581" y="2242168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Product Developer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0581" y="3388878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 Operator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65157" y="3388878"/>
            <a:ext cx="12601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</a:t>
            </a:r>
            <a:b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Payment 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20841" y="980728"/>
            <a:ext cx="1512168" cy="32394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88693" y="1472744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8693" y="105273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Driver’s Information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360901" y="6042193"/>
            <a:ext cx="2664296" cy="246222"/>
            <a:chOff x="4572000" y="6269487"/>
            <a:chExt cx="2664296" cy="24622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4860032" y="6392599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0" y="6269487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6269487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5290" y="6269488"/>
              <a:ext cx="170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Data flow from A to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2488693" y="2592486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8693" y="234838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Add algorithm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88693" y="374891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363343" y="6279122"/>
            <a:ext cx="2661854" cy="246222"/>
            <a:chOff x="4574442" y="6495146"/>
            <a:chExt cx="2661854" cy="246222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4862474" y="6618258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74442" y="6495146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22514" y="6495146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5290" y="6495147"/>
              <a:ext cx="170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A interact with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5351011" y="1493649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1011" y="1249543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Status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353453" y="2488166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53453" y="2244060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Statistics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80581" y="4509120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Parking</a:t>
            </a:r>
            <a:b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flipV="1">
            <a:off x="2488692" y="4220212"/>
            <a:ext cx="1710191" cy="504932"/>
          </a:xfrm>
          <a:prstGeom prst="bentConnector3">
            <a:avLst>
              <a:gd name="adj1" fmla="val 9993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8693" y="4478923"/>
            <a:ext cx="1710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Sensor Data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3" name="꺾인 연결선 32"/>
          <p:cNvCxnSpPr/>
          <p:nvPr/>
        </p:nvCxnSpPr>
        <p:spPr>
          <a:xfrm rot="10800000" flipV="1">
            <a:off x="2488693" y="4220212"/>
            <a:ext cx="2448273" cy="792964"/>
          </a:xfrm>
          <a:prstGeom prst="bentConnector3">
            <a:avLst>
              <a:gd name="adj1" fmla="val -3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8693" y="501317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Control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351011" y="374891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363741" y="2678723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51011" y="2678723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Configure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3009" y="334880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Credit Card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Information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4112" y="5926987"/>
            <a:ext cx="313184" cy="269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17296" y="5938722"/>
            <a:ext cx="77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System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04112" y="6255651"/>
            <a:ext cx="313184" cy="269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17296" y="6267386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External Entity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04112" y="5589240"/>
            <a:ext cx="313184" cy="2582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617296" y="559527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System Boundary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360901" y="5805264"/>
            <a:ext cx="2871202" cy="246222"/>
            <a:chOff x="4572000" y="6021288"/>
            <a:chExt cx="2871202" cy="246222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4860032" y="6144400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72000" y="6021288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20072" y="6021288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35289" y="6021289"/>
              <a:ext cx="1907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Control flow from A to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0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Context Diagram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081088"/>
            <a:ext cx="64960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704975" y="1081088"/>
            <a:ext cx="1303809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4976" y="1421160"/>
            <a:ext cx="727744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704977" y="2276872"/>
            <a:ext cx="583728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704977" y="3169320"/>
            <a:ext cx="727743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Influential architecture drivers</a:t>
            </a:r>
          </a:p>
        </p:txBody>
      </p:sp>
    </p:spTree>
    <p:extLst>
      <p:ext uri="{BB962C8B-B14F-4D97-AF65-F5344CB8AC3E}">
        <p14:creationId xmlns:p14="http://schemas.microsoft.com/office/powerpoint/2010/main" val="6897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096201" y="362239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4233" y="364329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0077" y="36469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8079" y="36469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6111" y="3645024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377623" y="3768135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flipH="1">
            <a:off x="2611541" y="2588144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</a:p>
        </p:txBody>
      </p:sp>
      <p:sp>
        <p:nvSpPr>
          <p:cNvPr id="20" name="직사각형 19"/>
          <p:cNvSpPr/>
          <p:nvPr/>
        </p:nvSpPr>
        <p:spPr>
          <a:xfrm flipH="1">
            <a:off x="5995917" y="2588144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Service System</a:t>
            </a:r>
          </a:p>
        </p:txBody>
      </p:sp>
      <p:cxnSp>
        <p:nvCxnSpPr>
          <p:cNvPr id="21" name="직선 화살표 연결선 20"/>
          <p:cNvCxnSpPr>
            <a:stCxn id="19" idx="1"/>
            <a:endCxn id="20" idx="3"/>
          </p:cNvCxnSpPr>
          <p:nvPr/>
        </p:nvCxnSpPr>
        <p:spPr>
          <a:xfrm>
            <a:off x="3747426" y="2938798"/>
            <a:ext cx="224849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1</a:t>
            </a:r>
            <a:r>
              <a:rPr lang="en-US" altLang="ko-KR" sz="2000" baseline="30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Decomposition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9173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499800" y="4681608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7832" y="4702513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3676" y="470612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1678" y="470612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710" y="4704238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781222" y="4827349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61885" y="2791881"/>
            <a:ext cx="1551533" cy="482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5368565" y="1988840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 flipH="1">
            <a:off x="5368565" y="3573016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6920098" y="1988840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 flipH="1">
            <a:off x="6920097" y="3573016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직선 화살표 연결선 23"/>
          <p:cNvCxnSpPr>
            <a:stCxn id="20" idx="2"/>
          </p:cNvCxnSpPr>
          <p:nvPr/>
        </p:nvCxnSpPr>
        <p:spPr>
          <a:xfrm>
            <a:off x="5861884" y="2492896"/>
            <a:ext cx="288033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2"/>
          </p:cNvCxnSpPr>
          <p:nvPr/>
        </p:nvCxnSpPr>
        <p:spPr>
          <a:xfrm flipH="1">
            <a:off x="7158029" y="2492896"/>
            <a:ext cx="255388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21" idx="0"/>
          </p:cNvCxnSpPr>
          <p:nvPr/>
        </p:nvCxnSpPr>
        <p:spPr>
          <a:xfrm flipH="1">
            <a:off x="5861884" y="3274030"/>
            <a:ext cx="288033" cy="29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7158029" y="3274030"/>
            <a:ext cx="255387" cy="29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flipH="1">
            <a:off x="1381634" y="2791881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Local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 flipH="1">
            <a:off x="3083344" y="2791881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Local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 flipH="1">
            <a:off x="1381634" y="3724763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 flipH="1">
            <a:off x="1508651" y="3865314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2213185" y="1988840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Main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1661051" y="4017714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 flipH="1">
            <a:off x="3083343" y="3724763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3222536" y="3868779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flipH="1">
            <a:off x="3374936" y="4021179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직선 화살표 연결선 36"/>
          <p:cNvCxnSpPr>
            <a:stCxn id="30" idx="0"/>
            <a:endCxn id="28" idx="2"/>
          </p:cNvCxnSpPr>
          <p:nvPr/>
        </p:nvCxnSpPr>
        <p:spPr>
          <a:xfrm flipV="1">
            <a:off x="1874953" y="3295937"/>
            <a:ext cx="0" cy="428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0"/>
            <a:endCxn id="29" idx="2"/>
          </p:cNvCxnSpPr>
          <p:nvPr/>
        </p:nvCxnSpPr>
        <p:spPr>
          <a:xfrm flipV="1">
            <a:off x="3576662" y="3295937"/>
            <a:ext cx="1" cy="428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8" idx="0"/>
          </p:cNvCxnSpPr>
          <p:nvPr/>
        </p:nvCxnSpPr>
        <p:spPr>
          <a:xfrm flipV="1">
            <a:off x="1874953" y="2492896"/>
            <a:ext cx="527429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0"/>
          </p:cNvCxnSpPr>
          <p:nvPr/>
        </p:nvCxnSpPr>
        <p:spPr>
          <a:xfrm flipH="1" flipV="1">
            <a:off x="2996267" y="2492896"/>
            <a:ext cx="580396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Patterns for high-level architecture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3158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880242" y="786611"/>
            <a:ext cx="786073" cy="5284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원통 41"/>
          <p:cNvSpPr/>
          <p:nvPr/>
        </p:nvSpPr>
        <p:spPr>
          <a:xfrm>
            <a:off x="7026776" y="1706842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H="1">
            <a:off x="2689531" y="987885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2504149" y="3073871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</a:p>
        </p:txBody>
      </p:sp>
      <p:sp>
        <p:nvSpPr>
          <p:cNvPr id="45" name="직사각형 44"/>
          <p:cNvSpPr/>
          <p:nvPr/>
        </p:nvSpPr>
        <p:spPr>
          <a:xfrm flipH="1">
            <a:off x="2689531" y="2030878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2522769" y="4116864"/>
            <a:ext cx="111726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 flipH="1">
            <a:off x="2500760" y="5159859"/>
            <a:ext cx="113927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 flipH="1">
            <a:off x="6921557" y="3083912"/>
            <a:ext cx="107453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640034" y="1189031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640034" y="147706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flipH="1">
            <a:off x="925368" y="987885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640034" y="220485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640034" y="2492887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640034" y="3287651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640034" y="357568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640034" y="446751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640034" y="537588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640034" y="566391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875871" y="1189031"/>
            <a:ext cx="81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875871" y="1477063"/>
            <a:ext cx="81409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396423" y="6485841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4455" y="6506746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3" name="원통 62"/>
          <p:cNvSpPr/>
          <p:nvPr/>
        </p:nvSpPr>
        <p:spPr>
          <a:xfrm>
            <a:off x="3457918" y="6454481"/>
            <a:ext cx="432048" cy="35075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925458" y="6506745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Repository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681349" y="3281946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681349" y="356997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2" idx="3"/>
            <a:endCxn id="48" idx="0"/>
          </p:cNvCxnSpPr>
          <p:nvPr/>
        </p:nvCxnSpPr>
        <p:spPr>
          <a:xfrm>
            <a:off x="7458824" y="2354914"/>
            <a:ext cx="0" cy="72899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60299" y="65103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38301" y="65103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26333" y="6508471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6677845" y="6631582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2</a:t>
            </a:r>
            <a:r>
              <a:rPr lang="en-US" altLang="ko-KR" sz="2000" baseline="30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nd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Decomposition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  <p:sp>
        <p:nvSpPr>
          <p:cNvPr id="2" name="타원 1"/>
          <p:cNvSpPr/>
          <p:nvPr/>
        </p:nvSpPr>
        <p:spPr>
          <a:xfrm>
            <a:off x="2689967" y="987885"/>
            <a:ext cx="220840" cy="22084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872584" y="784249"/>
            <a:ext cx="220840" cy="22084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927881" y="3083912"/>
            <a:ext cx="220840" cy="22084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590488" y="2748563"/>
            <a:ext cx="78607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2399777" y="2748562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flipH="1">
            <a:off x="6604323" y="2754259"/>
            <a:ext cx="107453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350280" y="294970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350280" y="3237740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224659" y="372688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12691" y="374779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394701" y="2952293"/>
            <a:ext cx="12096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364115" y="324032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88535" y="375140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66537" y="375140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54569" y="3749517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506081" y="3872628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99316" y="2718451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PING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13151" y="299410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PING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99316" y="299410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ECHO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88304" y="271845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ECHO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Tactic #1: Ping/Echo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5378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267399" y="994514"/>
            <a:ext cx="1402658" cy="153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99792" y="2373859"/>
            <a:ext cx="786073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4442574" y="1166752"/>
            <a:ext cx="1074534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10298" y="482282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8330" y="484373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4119" y="5557153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Wireless Network Connection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899773" y="5680264"/>
            <a:ext cx="4635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66850" y="2927931"/>
            <a:ext cx="1402658" cy="153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 flipH="1">
            <a:off x="4442025" y="3100169"/>
            <a:ext cx="1074534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9" name="직선 화살표 연결선 28"/>
          <p:cNvCxnSpPr>
            <a:stCxn id="21" idx="3"/>
            <a:endCxn id="20" idx="1"/>
          </p:cNvCxnSpPr>
          <p:nvPr/>
        </p:nvCxnSpPr>
        <p:spPr>
          <a:xfrm flipV="1">
            <a:off x="3485865" y="1760016"/>
            <a:ext cx="781534" cy="9644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7" idx="1"/>
          </p:cNvCxnSpPr>
          <p:nvPr/>
        </p:nvCxnSpPr>
        <p:spPr>
          <a:xfrm>
            <a:off x="3485865" y="2724513"/>
            <a:ext cx="780985" cy="968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94119" y="4987748"/>
            <a:ext cx="2286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 running on the server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18055" y="4759736"/>
            <a:ext cx="576064" cy="702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2977650" y="4897534"/>
            <a:ext cx="256873" cy="24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원통 40"/>
          <p:cNvSpPr/>
          <p:nvPr/>
        </p:nvSpPr>
        <p:spPr>
          <a:xfrm>
            <a:off x="6457835" y="2400477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0" idx="3"/>
            <a:endCxn id="41" idx="2"/>
          </p:cNvCxnSpPr>
          <p:nvPr/>
        </p:nvCxnSpPr>
        <p:spPr>
          <a:xfrm>
            <a:off x="5670057" y="1760016"/>
            <a:ext cx="787778" cy="9644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7" idx="3"/>
            <a:endCxn id="41" idx="2"/>
          </p:cNvCxnSpPr>
          <p:nvPr/>
        </p:nvCxnSpPr>
        <p:spPr>
          <a:xfrm flipV="1">
            <a:off x="5669508" y="2724513"/>
            <a:ext cx="788327" cy="968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통 43"/>
          <p:cNvSpPr/>
          <p:nvPr/>
        </p:nvSpPr>
        <p:spPr>
          <a:xfrm>
            <a:off x="5710298" y="5229200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998330" y="523801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Repository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Tactic #2: Passive Redundancy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1988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169917" y="1125726"/>
            <a:ext cx="1449283" cy="61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Ping/Echo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82291" y="2090884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Modifiability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(Add to system)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69918" y="2090884"/>
            <a:ext cx="1449283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Security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(Ping flood)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66667" y="2090884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Performance overhead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8" name="직선 연결선 37"/>
          <p:cNvCxnSpPr>
            <a:stCxn id="35" idx="0"/>
            <a:endCxn id="34" idx="3"/>
          </p:cNvCxnSpPr>
          <p:nvPr/>
        </p:nvCxnSpPr>
        <p:spPr>
          <a:xfrm flipV="1">
            <a:off x="3207691" y="1648294"/>
            <a:ext cx="1174469" cy="442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6" idx="0"/>
            <a:endCxn id="34" idx="4"/>
          </p:cNvCxnSpPr>
          <p:nvPr/>
        </p:nvCxnSpPr>
        <p:spPr>
          <a:xfrm flipH="1" flipV="1">
            <a:off x="4894559" y="1737952"/>
            <a:ext cx="1" cy="35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4" idx="5"/>
          </p:cNvCxnSpPr>
          <p:nvPr/>
        </p:nvCxnSpPr>
        <p:spPr>
          <a:xfrm flipH="1" flipV="1">
            <a:off x="5406957" y="1648294"/>
            <a:ext cx="1185110" cy="442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69918" y="3026988"/>
            <a:ext cx="1449283" cy="61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Detect service denial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7" name="직선 연결선 46"/>
          <p:cNvCxnSpPr>
            <a:stCxn id="46" idx="0"/>
            <a:endCxn id="36" idx="2"/>
          </p:cNvCxnSpPr>
          <p:nvPr/>
        </p:nvCxnSpPr>
        <p:spPr>
          <a:xfrm flipV="1">
            <a:off x="4894560" y="266694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6013768" y="5035064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32388" y="501996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Tactic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13768" y="5323096"/>
            <a:ext cx="504056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28800" y="530799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Tradeoffs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82291" y="4006046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</a:t>
            </a:r>
          </a:p>
        </p:txBody>
      </p:sp>
      <p:cxnSp>
        <p:nvCxnSpPr>
          <p:cNvPr id="53" name="직선 연결선 52"/>
          <p:cNvCxnSpPr>
            <a:stCxn id="52" idx="0"/>
            <a:endCxn id="46" idx="3"/>
          </p:cNvCxnSpPr>
          <p:nvPr/>
        </p:nvCxnSpPr>
        <p:spPr>
          <a:xfrm flipV="1">
            <a:off x="3207691" y="3549556"/>
            <a:ext cx="1174470" cy="456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866667" y="4006046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Modifiability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(Add to system)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5" name="직선 연결선 54"/>
          <p:cNvCxnSpPr>
            <a:stCxn id="54" idx="0"/>
            <a:endCxn id="46" idx="5"/>
          </p:cNvCxnSpPr>
          <p:nvPr/>
        </p:nvCxnSpPr>
        <p:spPr>
          <a:xfrm flipH="1" flipV="1">
            <a:off x="5406958" y="3549556"/>
            <a:ext cx="1185109" cy="456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Relief the negative effects of ping/echo tactic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flipH="1">
            <a:off x="4371709" y="641879"/>
            <a:ext cx="360040" cy="483691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 Broker (Mosquitto)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16737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35423" y="6154758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51784" y="613965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Thread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00260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7691" y="614721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5693" y="614721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3725" y="6145327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Message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135237" y="6268438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7691" y="589722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5693" y="589722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3725" y="5895332"/>
            <a:ext cx="2068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Register to listen for event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35237" y="6018443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3"/>
            <a:endCxn id="21" idx="1"/>
          </p:cNvCxnSpPr>
          <p:nvPr/>
        </p:nvCxnSpPr>
        <p:spPr>
          <a:xfrm>
            <a:off x="2108372" y="1113776"/>
            <a:ext cx="6083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아래쪽 화살표 40"/>
          <p:cNvSpPr/>
          <p:nvPr/>
        </p:nvSpPr>
        <p:spPr>
          <a:xfrm>
            <a:off x="4064818" y="6046175"/>
            <a:ext cx="144016" cy="18697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250431" y="6016549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Java method </a:t>
            </a:r>
            <a:r>
              <a:rPr lang="en-US" altLang="ko-KR" sz="1000" dirty="0">
                <a:latin typeface="Arial Black" panose="020B0A04020102020204" pitchFamily="34" charset="0"/>
              </a:rPr>
              <a:t>c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all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725118" y="1196752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715810" y="1052734"/>
            <a:ext cx="657380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409589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409589" y="1776375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아래쪽 화살표 56"/>
          <p:cNvSpPr/>
          <p:nvPr/>
        </p:nvSpPr>
        <p:spPr>
          <a:xfrm>
            <a:off x="5652120" y="1548911"/>
            <a:ext cx="144016" cy="22746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732018" y="2005955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732018" y="1861937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409589" y="2366466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09589" y="3446586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652120" y="3219122"/>
            <a:ext cx="144016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732018" y="3676166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4732018" y="3532148"/>
            <a:ext cx="677840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2716737" y="2366466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16737" y="3446586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2959268" y="3219122"/>
            <a:ext cx="144016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725118" y="3659053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715810" y="3515035"/>
            <a:ext cx="656168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2708831" y="4038734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Reservation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708831" y="5118854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아래쪽 화살표 71"/>
          <p:cNvSpPr/>
          <p:nvPr/>
        </p:nvSpPr>
        <p:spPr>
          <a:xfrm>
            <a:off x="2951362" y="4891390"/>
            <a:ext cx="151922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717212" y="5331321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707904" y="5187303"/>
            <a:ext cx="665286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5409589" y="4038734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09589" y="5118854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아래쪽 화살표 77"/>
          <p:cNvSpPr/>
          <p:nvPr/>
        </p:nvSpPr>
        <p:spPr>
          <a:xfrm>
            <a:off x="5652120" y="4891391"/>
            <a:ext cx="144016" cy="22746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732018" y="5341958"/>
            <a:ext cx="677840" cy="6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32018" y="5204416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835422" y="5820363"/>
            <a:ext cx="205384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51783" y="5805264"/>
            <a:ext cx="2560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Communication Manager (Thread)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26784" y="6141553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 flipH="1">
            <a:off x="7001956" y="6166965"/>
            <a:ext cx="222445" cy="19539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원통 84"/>
          <p:cNvSpPr/>
          <p:nvPr/>
        </p:nvSpPr>
        <p:spPr>
          <a:xfrm>
            <a:off x="5835421" y="6500466"/>
            <a:ext cx="216362" cy="213224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051783" y="648647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7691" y="640989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95693" y="640989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83725" y="6408002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35237" y="6531113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5" idx="3"/>
          </p:cNvCxnSpPr>
          <p:nvPr/>
        </p:nvCxnSpPr>
        <p:spPr>
          <a:xfrm flipV="1">
            <a:off x="6417701" y="4094658"/>
            <a:ext cx="1178635" cy="36159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5" idx="3"/>
          </p:cNvCxnSpPr>
          <p:nvPr/>
        </p:nvCxnSpPr>
        <p:spPr>
          <a:xfrm>
            <a:off x="6417701" y="4456255"/>
            <a:ext cx="1178635" cy="40475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7008040" y="6482568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4401" y="6467469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External Entity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5" name="위쪽 화살표 94"/>
          <p:cNvSpPr/>
          <p:nvPr/>
        </p:nvSpPr>
        <p:spPr>
          <a:xfrm>
            <a:off x="6037440" y="1548912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위쪽 화살표 95"/>
          <p:cNvSpPr/>
          <p:nvPr/>
        </p:nvSpPr>
        <p:spPr>
          <a:xfrm>
            <a:off x="3338992" y="3201509"/>
            <a:ext cx="135902" cy="24507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위쪽 화살표 96"/>
          <p:cNvSpPr/>
          <p:nvPr/>
        </p:nvSpPr>
        <p:spPr>
          <a:xfrm>
            <a:off x="6037440" y="3219123"/>
            <a:ext cx="135902" cy="22746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위쪽 화살표 97"/>
          <p:cNvSpPr/>
          <p:nvPr/>
        </p:nvSpPr>
        <p:spPr>
          <a:xfrm>
            <a:off x="3338992" y="4891390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위쪽 화살표 98"/>
          <p:cNvSpPr/>
          <p:nvPr/>
        </p:nvSpPr>
        <p:spPr>
          <a:xfrm>
            <a:off x="6037440" y="4891390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위쪽 화살표 99"/>
          <p:cNvSpPr/>
          <p:nvPr/>
        </p:nvSpPr>
        <p:spPr>
          <a:xfrm>
            <a:off x="4067833" y="6329394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35170" y="63292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Callback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 flipH="1">
            <a:off x="2594278" y="641878"/>
            <a:ext cx="1224136" cy="98672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직사각형 102"/>
          <p:cNvSpPr/>
          <p:nvPr/>
        </p:nvSpPr>
        <p:spPr>
          <a:xfrm flipH="1">
            <a:off x="5301577" y="641878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 flipH="1">
            <a:off x="2608725" y="229806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 flipH="1">
            <a:off x="2594278" y="398781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 flipH="1">
            <a:off x="5301577" y="229806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원통 106"/>
          <p:cNvSpPr/>
          <p:nvPr/>
        </p:nvSpPr>
        <p:spPr>
          <a:xfrm>
            <a:off x="7164288" y="3446586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164288" y="4861012"/>
            <a:ext cx="86409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CCPS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 flipH="1">
            <a:off x="5301577" y="3987950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 flipH="1">
            <a:off x="986949" y="620688"/>
            <a:ext cx="1224136" cy="100791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1" name="꺾인 연결선 110"/>
          <p:cNvCxnSpPr>
            <a:stCxn id="60" idx="3"/>
            <a:endCxn id="107" idx="1"/>
          </p:cNvCxnSpPr>
          <p:nvPr/>
        </p:nvCxnSpPr>
        <p:spPr>
          <a:xfrm>
            <a:off x="6417701" y="2783987"/>
            <a:ext cx="1178635" cy="662599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Dynamic 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Perspective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2491" y="1003439"/>
            <a:ext cx="5054332" cy="458696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n-US" altLang="ko-KR" b="1" dirty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ko-KR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Overview of programmatic aspects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About Team #2 – NOT YET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Schedule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en-US" altLang="ko-KR" b="1" dirty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lang="en-US" altLang="ko-KR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Overview of the architectural design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Context Diagram and Influential Architecture Drivers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Design decisions and alternatives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in static, dynamic, physical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altLang="ko-KR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Test</a:t>
            </a:r>
            <a:endParaRPr lang="en-US" altLang="ko-KR" b="1" dirty="0">
              <a:solidFill>
                <a:srgbClr val="CC0066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case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Verification,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altLang="ko-KR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 Lessons learned &amp; Q/A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Q/A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44488" y="819284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4488" y="6309320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4488" y="891292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4488" y="6219165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Table of contents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 flipH="1">
            <a:off x="3515885" y="1423295"/>
            <a:ext cx="2736304" cy="30963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598548" y="5219276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968893" y="5204177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Object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68893" y="490741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Thread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 flipH="1">
            <a:off x="6581487" y="4922361"/>
            <a:ext cx="222445" cy="1953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68893" y="461065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476478" y="4733767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3857856" y="1761896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57856" y="2399448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Server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857856" y="3037000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857856" y="3674553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 flipH="1">
            <a:off x="1787693" y="2498102"/>
            <a:ext cx="1071737" cy="9467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Component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직선 연결선 123"/>
          <p:cNvCxnSpPr>
            <a:stCxn id="123" idx="1"/>
            <a:endCxn id="119" idx="1"/>
          </p:cNvCxnSpPr>
          <p:nvPr/>
        </p:nvCxnSpPr>
        <p:spPr>
          <a:xfrm flipV="1">
            <a:off x="2859430" y="2013924"/>
            <a:ext cx="998426" cy="957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3" idx="1"/>
            <a:endCxn id="120" idx="1"/>
          </p:cNvCxnSpPr>
          <p:nvPr/>
        </p:nvCxnSpPr>
        <p:spPr>
          <a:xfrm flipV="1">
            <a:off x="2859430" y="2651476"/>
            <a:ext cx="998426" cy="3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3" idx="1"/>
            <a:endCxn id="121" idx="1"/>
          </p:cNvCxnSpPr>
          <p:nvPr/>
        </p:nvCxnSpPr>
        <p:spPr>
          <a:xfrm>
            <a:off x="2859430" y="2971467"/>
            <a:ext cx="998426" cy="317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23" idx="1"/>
            <a:endCxn id="122" idx="1"/>
          </p:cNvCxnSpPr>
          <p:nvPr/>
        </p:nvCxnSpPr>
        <p:spPr>
          <a:xfrm>
            <a:off x="2859430" y="2971467"/>
            <a:ext cx="998426" cy="95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 flipH="1">
            <a:off x="6908645" y="2498102"/>
            <a:ext cx="927721" cy="9467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Broker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9" name="직선 연결선 128"/>
          <p:cNvCxnSpPr>
            <a:stCxn id="119" idx="3"/>
            <a:endCxn id="128" idx="3"/>
          </p:cNvCxnSpPr>
          <p:nvPr/>
        </p:nvCxnSpPr>
        <p:spPr>
          <a:xfrm>
            <a:off x="5964158" y="2013924"/>
            <a:ext cx="944487" cy="957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0" idx="3"/>
            <a:endCxn id="128" idx="3"/>
          </p:cNvCxnSpPr>
          <p:nvPr/>
        </p:nvCxnSpPr>
        <p:spPr>
          <a:xfrm>
            <a:off x="5964158" y="2651476"/>
            <a:ext cx="944487" cy="3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1" idx="3"/>
            <a:endCxn id="128" idx="3"/>
          </p:cNvCxnSpPr>
          <p:nvPr/>
        </p:nvCxnSpPr>
        <p:spPr>
          <a:xfrm flipV="1">
            <a:off x="5964158" y="2971467"/>
            <a:ext cx="944487" cy="317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2" idx="3"/>
            <a:endCxn id="128" idx="3"/>
          </p:cNvCxnSpPr>
          <p:nvPr/>
        </p:nvCxnSpPr>
        <p:spPr>
          <a:xfrm flipV="1">
            <a:off x="5964158" y="2971467"/>
            <a:ext cx="944487" cy="95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968893" y="555698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34" name="직사각형 133"/>
          <p:cNvSpPr/>
          <p:nvPr/>
        </p:nvSpPr>
        <p:spPr>
          <a:xfrm flipH="1">
            <a:off x="6596467" y="5572173"/>
            <a:ext cx="222445" cy="1953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Communication 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Manager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5157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722633" y="591200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0665" y="593291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8" name="원통 27"/>
          <p:cNvSpPr/>
          <p:nvPr/>
        </p:nvSpPr>
        <p:spPr>
          <a:xfrm>
            <a:off x="7773522" y="5924096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61554" y="5932910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70049" y="5529137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58081" y="555004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3</a:t>
            </a:r>
            <a:r>
              <a:rPr lang="en-US" altLang="ko-KR" sz="1000" baseline="30000" dirty="0" smtClean="0">
                <a:latin typeface="Arial Black" panose="020B0A04020102020204" pitchFamily="34" charset="0"/>
              </a:rPr>
              <a:t>rd</a:t>
            </a:r>
            <a:r>
              <a:rPr lang="en-US" altLang="ko-KR" sz="1000" dirty="0" smtClean="0">
                <a:latin typeface="Arial Black" panose="020B0A04020102020204" pitchFamily="34" charset="0"/>
              </a:rPr>
              <a:t> Party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800958" y="4178104"/>
            <a:ext cx="1080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Paho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(MQTT Lib.)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2073994" y="4178104"/>
            <a:ext cx="1080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 Proxy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 flipH="1">
            <a:off x="800958" y="3170197"/>
            <a:ext cx="2353036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4602502" y="3170197"/>
            <a:ext cx="11412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DB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flipH="1">
            <a:off x="3307648" y="4186945"/>
            <a:ext cx="2436054" cy="50060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Vert.x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 flipH="1">
            <a:off x="2333312" y="2162279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Status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 flipH="1">
            <a:off x="800958" y="2162279"/>
            <a:ext cx="1309547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</p:txBody>
      </p:sp>
      <p:sp>
        <p:nvSpPr>
          <p:cNvPr id="39" name="직사각형 38"/>
          <p:cNvSpPr/>
          <p:nvPr/>
        </p:nvSpPr>
        <p:spPr>
          <a:xfrm flipH="1">
            <a:off x="5399728" y="2162279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Security and Account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 flipH="1">
            <a:off x="3866520" y="2162278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</p:txBody>
      </p:sp>
      <p:sp>
        <p:nvSpPr>
          <p:cNvPr id="41" name="직사각형 40"/>
          <p:cNvSpPr/>
          <p:nvPr/>
        </p:nvSpPr>
        <p:spPr>
          <a:xfrm flipH="1">
            <a:off x="800958" y="1136649"/>
            <a:ext cx="7442377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Interface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6204" y="992633"/>
            <a:ext cx="7776864" cy="792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36204" y="2036749"/>
            <a:ext cx="7776864" cy="756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6205" y="4048173"/>
            <a:ext cx="7776863" cy="7636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86385" y="594500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3916" y="594500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85373" y="594500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503931" y="6050300"/>
            <a:ext cx="266549" cy="1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22633" y="552913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665" y="5550042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07175" y="1265565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UI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07175" y="2173796"/>
            <a:ext cx="817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Business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Logic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3714" y="3044860"/>
            <a:ext cx="7773461" cy="756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407175" y="320532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Abstraction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 flipH="1">
            <a:off x="3307648" y="3170191"/>
            <a:ext cx="11412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Framework Abstraction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13068" y="4234981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Framework</a:t>
            </a:r>
          </a:p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 flipH="1">
            <a:off x="6932935" y="2162279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 flipH="1">
            <a:off x="6932935" y="4182525"/>
            <a:ext cx="1310400" cy="50060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9" name="직선 화살표 연결선 58"/>
          <p:cNvCxnSpPr>
            <a:stCxn id="57" idx="2"/>
            <a:endCxn id="58" idx="0"/>
          </p:cNvCxnSpPr>
          <p:nvPr/>
        </p:nvCxnSpPr>
        <p:spPr>
          <a:xfrm>
            <a:off x="7588135" y="2667302"/>
            <a:ext cx="0" cy="1515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1" idx="2"/>
            <a:endCxn id="38" idx="0"/>
          </p:cNvCxnSpPr>
          <p:nvPr/>
        </p:nvCxnSpPr>
        <p:spPr>
          <a:xfrm rot="5400000">
            <a:off x="2728152" y="368285"/>
            <a:ext cx="521574" cy="3066415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1" idx="2"/>
            <a:endCxn id="37" idx="0"/>
          </p:cNvCxnSpPr>
          <p:nvPr/>
        </p:nvCxnSpPr>
        <p:spPr>
          <a:xfrm rot="5400000">
            <a:off x="3494542" y="1134675"/>
            <a:ext cx="521574" cy="153363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2"/>
            <a:endCxn id="40" idx="0"/>
          </p:cNvCxnSpPr>
          <p:nvPr/>
        </p:nvCxnSpPr>
        <p:spPr>
          <a:xfrm flipH="1">
            <a:off x="4521720" y="1640705"/>
            <a:ext cx="426" cy="52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1" idx="2"/>
            <a:endCxn id="39" idx="0"/>
          </p:cNvCxnSpPr>
          <p:nvPr/>
        </p:nvCxnSpPr>
        <p:spPr>
          <a:xfrm rot="16200000" flipH="1">
            <a:off x="5027750" y="1135101"/>
            <a:ext cx="521574" cy="153278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1" idx="2"/>
            <a:endCxn id="57" idx="0"/>
          </p:cNvCxnSpPr>
          <p:nvPr/>
        </p:nvCxnSpPr>
        <p:spPr>
          <a:xfrm rot="16200000" flipH="1">
            <a:off x="5794353" y="368497"/>
            <a:ext cx="521574" cy="306598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8" idx="2"/>
            <a:endCxn id="34" idx="0"/>
          </p:cNvCxnSpPr>
          <p:nvPr/>
        </p:nvCxnSpPr>
        <p:spPr>
          <a:xfrm rot="16200000" flipH="1">
            <a:off x="1465156" y="2657876"/>
            <a:ext cx="502895" cy="52174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8" idx="2"/>
            <a:endCxn id="55" idx="0"/>
          </p:cNvCxnSpPr>
          <p:nvPr/>
        </p:nvCxnSpPr>
        <p:spPr>
          <a:xfrm rot="16200000" flipH="1">
            <a:off x="2415545" y="1707487"/>
            <a:ext cx="502889" cy="242251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8" idx="2"/>
            <a:endCxn id="35" idx="0"/>
          </p:cNvCxnSpPr>
          <p:nvPr/>
        </p:nvCxnSpPr>
        <p:spPr>
          <a:xfrm rot="16200000" flipH="1">
            <a:off x="3062969" y="1060063"/>
            <a:ext cx="502895" cy="37173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34" idx="0"/>
          </p:cNvCxnSpPr>
          <p:nvPr/>
        </p:nvCxnSpPr>
        <p:spPr>
          <a:xfrm rot="5400000">
            <a:off x="2231547" y="2413231"/>
            <a:ext cx="502895" cy="10110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7" idx="2"/>
            <a:endCxn id="55" idx="0"/>
          </p:cNvCxnSpPr>
          <p:nvPr/>
        </p:nvCxnSpPr>
        <p:spPr>
          <a:xfrm rot="16200000" flipH="1">
            <a:off x="3181936" y="2473878"/>
            <a:ext cx="502889" cy="8897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7" idx="2"/>
            <a:endCxn id="35" idx="0"/>
          </p:cNvCxnSpPr>
          <p:nvPr/>
        </p:nvCxnSpPr>
        <p:spPr>
          <a:xfrm rot="16200000" flipH="1">
            <a:off x="3829360" y="1826454"/>
            <a:ext cx="502895" cy="218459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0" idx="2"/>
            <a:endCxn id="34" idx="0"/>
          </p:cNvCxnSpPr>
          <p:nvPr/>
        </p:nvCxnSpPr>
        <p:spPr>
          <a:xfrm rot="5400000">
            <a:off x="2998150" y="1646627"/>
            <a:ext cx="502896" cy="25442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0" idx="2"/>
            <a:endCxn id="55" idx="0"/>
          </p:cNvCxnSpPr>
          <p:nvPr/>
        </p:nvCxnSpPr>
        <p:spPr>
          <a:xfrm rot="5400000">
            <a:off x="3948539" y="2597010"/>
            <a:ext cx="502890" cy="64347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0" idx="2"/>
            <a:endCxn id="35" idx="0"/>
          </p:cNvCxnSpPr>
          <p:nvPr/>
        </p:nvCxnSpPr>
        <p:spPr>
          <a:xfrm rot="16200000" flipH="1">
            <a:off x="4595963" y="2593058"/>
            <a:ext cx="502896" cy="6513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9" idx="2"/>
            <a:endCxn id="34" idx="0"/>
          </p:cNvCxnSpPr>
          <p:nvPr/>
        </p:nvCxnSpPr>
        <p:spPr>
          <a:xfrm rot="5400000">
            <a:off x="3764755" y="880023"/>
            <a:ext cx="502895" cy="40774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5" idx="0"/>
          </p:cNvCxnSpPr>
          <p:nvPr/>
        </p:nvCxnSpPr>
        <p:spPr>
          <a:xfrm rot="5400000">
            <a:off x="4715144" y="1830406"/>
            <a:ext cx="502889" cy="21766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9" idx="2"/>
            <a:endCxn id="35" idx="0"/>
          </p:cNvCxnSpPr>
          <p:nvPr/>
        </p:nvCxnSpPr>
        <p:spPr>
          <a:xfrm rot="5400000">
            <a:off x="5362568" y="2477836"/>
            <a:ext cx="502895" cy="8818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34" idx="2"/>
            <a:endCxn id="32" idx="0"/>
          </p:cNvCxnSpPr>
          <p:nvPr/>
        </p:nvCxnSpPr>
        <p:spPr>
          <a:xfrm rot="5400000">
            <a:off x="1407775" y="3608403"/>
            <a:ext cx="502884" cy="636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4" idx="2"/>
            <a:endCxn id="33" idx="0"/>
          </p:cNvCxnSpPr>
          <p:nvPr/>
        </p:nvCxnSpPr>
        <p:spPr>
          <a:xfrm rot="16200000" flipH="1">
            <a:off x="2044293" y="3608403"/>
            <a:ext cx="502884" cy="636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5" idx="2"/>
            <a:endCxn id="36" idx="0"/>
          </p:cNvCxnSpPr>
          <p:nvPr/>
        </p:nvCxnSpPr>
        <p:spPr>
          <a:xfrm rot="16200000" flipH="1">
            <a:off x="3946096" y="3607365"/>
            <a:ext cx="511731" cy="6474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35" idx="2"/>
            <a:endCxn id="36" idx="0"/>
          </p:cNvCxnSpPr>
          <p:nvPr/>
        </p:nvCxnSpPr>
        <p:spPr>
          <a:xfrm rot="5400000">
            <a:off x="4593527" y="3607369"/>
            <a:ext cx="511725" cy="6474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통 81"/>
          <p:cNvSpPr/>
          <p:nvPr/>
        </p:nvSpPr>
        <p:spPr>
          <a:xfrm>
            <a:off x="4093627" y="5097089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36" idx="2"/>
            <a:endCxn id="82" idx="1"/>
          </p:cNvCxnSpPr>
          <p:nvPr/>
        </p:nvCxnSpPr>
        <p:spPr>
          <a:xfrm>
            <a:off x="4525675" y="4687547"/>
            <a:ext cx="0" cy="409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flipH="1">
            <a:off x="5818290" y="4186945"/>
            <a:ext cx="1022500" cy="4961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ubsub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 flipH="1">
            <a:off x="5871572" y="3170197"/>
            <a:ext cx="1314869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Communication Wrapper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6" name="꺾인 연결선 85"/>
          <p:cNvCxnSpPr>
            <a:stCxn id="57" idx="2"/>
            <a:endCxn id="85" idx="0"/>
          </p:cNvCxnSpPr>
          <p:nvPr/>
        </p:nvCxnSpPr>
        <p:spPr>
          <a:xfrm rot="5400000">
            <a:off x="6807124" y="2389185"/>
            <a:ext cx="502895" cy="1059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85" idx="2"/>
            <a:endCxn id="84" idx="0"/>
          </p:cNvCxnSpPr>
          <p:nvPr/>
        </p:nvCxnSpPr>
        <p:spPr>
          <a:xfrm rot="5400000">
            <a:off x="6173411" y="3831349"/>
            <a:ext cx="511725" cy="19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Static Perspective 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 flipH="1">
            <a:off x="8094596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</a:p>
        </p:txBody>
      </p:sp>
      <p:sp>
        <p:nvSpPr>
          <p:cNvPr id="89" name="직사각형 88"/>
          <p:cNvSpPr/>
          <p:nvPr/>
        </p:nvSpPr>
        <p:spPr>
          <a:xfrm flipH="1">
            <a:off x="941895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 flipH="1">
            <a:off x="2134012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 flipH="1">
            <a:off x="3326129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 flipH="1">
            <a:off x="4518246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 flipH="1">
            <a:off x="5710363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 flipH="1">
            <a:off x="6902480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User 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I/F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 flipH="1">
            <a:off x="934211" y="4447368"/>
            <a:ext cx="2207801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aho MQTT Library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 flipH="1">
            <a:off x="5398705" y="4447369"/>
            <a:ext cx="1319655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Vert.x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55648" y="4360184"/>
            <a:ext cx="8359484" cy="66324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flipH="1">
            <a:off x="8094596" y="4447369"/>
            <a:ext cx="1008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55647" y="3099157"/>
            <a:ext cx="8359484" cy="7730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flipH="1">
            <a:off x="941894" y="3223233"/>
            <a:ext cx="4306688" cy="511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 flipH="1">
            <a:off x="6902477" y="3223232"/>
            <a:ext cx="1376547" cy="511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Communication Wrapper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55647" y="990985"/>
            <a:ext cx="8359484" cy="158417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855647" y="744764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Business Logic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04" name="꺾인 연결선 103"/>
          <p:cNvCxnSpPr>
            <a:stCxn id="94" idx="2"/>
            <a:endCxn id="101" idx="0"/>
          </p:cNvCxnSpPr>
          <p:nvPr/>
        </p:nvCxnSpPr>
        <p:spPr>
          <a:xfrm rot="16200000" flipH="1">
            <a:off x="7120465" y="2752947"/>
            <a:ext cx="756300" cy="184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8" idx="2"/>
            <a:endCxn id="101" idx="0"/>
          </p:cNvCxnSpPr>
          <p:nvPr/>
        </p:nvCxnSpPr>
        <p:spPr>
          <a:xfrm rot="5400000">
            <a:off x="7716523" y="2341159"/>
            <a:ext cx="756300" cy="1007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 flipH="1">
            <a:off x="6902480" y="4447368"/>
            <a:ext cx="1008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ubsub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8783083" y="2472654"/>
            <a:ext cx="0" cy="1974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1" idx="2"/>
            <a:endCxn id="106" idx="0"/>
          </p:cNvCxnSpPr>
          <p:nvPr/>
        </p:nvCxnSpPr>
        <p:spPr>
          <a:xfrm rot="5400000">
            <a:off x="7142528" y="3999145"/>
            <a:ext cx="712175" cy="184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 flipH="1">
            <a:off x="5398705" y="3223233"/>
            <a:ext cx="815657" cy="511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DB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0" name="꺾인 연결선 109"/>
          <p:cNvCxnSpPr>
            <a:stCxn id="109" idx="2"/>
            <a:endCxn id="96" idx="0"/>
          </p:cNvCxnSpPr>
          <p:nvPr/>
        </p:nvCxnSpPr>
        <p:spPr>
          <a:xfrm rot="16200000" flipH="1">
            <a:off x="5576445" y="3965282"/>
            <a:ext cx="712174" cy="251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93" idx="2"/>
            <a:endCxn id="109" idx="0"/>
          </p:cNvCxnSpPr>
          <p:nvPr/>
        </p:nvCxnSpPr>
        <p:spPr>
          <a:xfrm rot="5400000">
            <a:off x="5632298" y="2641167"/>
            <a:ext cx="756301" cy="4078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406707" y="2472654"/>
            <a:ext cx="0" cy="1974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 flipH="1">
            <a:off x="3326129" y="4447369"/>
            <a:ext cx="1922453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 Proxy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원통 113"/>
          <p:cNvSpPr/>
          <p:nvPr/>
        </p:nvSpPr>
        <p:spPr>
          <a:xfrm>
            <a:off x="5554531" y="5383473"/>
            <a:ext cx="1008001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>
            <a:stCxn id="96" idx="2"/>
            <a:endCxn id="114" idx="1"/>
          </p:cNvCxnSpPr>
          <p:nvPr/>
        </p:nvCxnSpPr>
        <p:spPr>
          <a:xfrm>
            <a:off x="6058532" y="4952392"/>
            <a:ext cx="0" cy="431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2401815" y="573236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89847" y="575326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8" name="원통 117"/>
          <p:cNvSpPr/>
          <p:nvPr/>
        </p:nvSpPr>
        <p:spPr>
          <a:xfrm>
            <a:off x="3452704" y="5744450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740736" y="575326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449231" y="5349491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737263" y="5370396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3</a:t>
            </a:r>
            <a:r>
              <a:rPr lang="en-US" altLang="ko-KR" sz="1000" baseline="30000" dirty="0" smtClean="0">
                <a:latin typeface="Arial Black" panose="020B0A04020102020204" pitchFamily="34" charset="0"/>
              </a:rPr>
              <a:t>rd</a:t>
            </a:r>
            <a:r>
              <a:rPr lang="en-US" altLang="ko-KR" sz="1000" dirty="0" smtClean="0">
                <a:latin typeface="Arial Black" panose="020B0A04020102020204" pitchFamily="34" charset="0"/>
              </a:rPr>
              <a:t> Party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65567" y="5765355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403098" y="5765355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64555" y="5765355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1183113" y="5870654"/>
            <a:ext cx="266549" cy="1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401815" y="5349491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689847" y="5370396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56388" y="2864130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Abstraction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55647" y="4113963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Framework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30" name="꺾인 연결선 129"/>
          <p:cNvCxnSpPr>
            <a:stCxn id="92" idx="2"/>
            <a:endCxn id="100" idx="0"/>
          </p:cNvCxnSpPr>
          <p:nvPr/>
        </p:nvCxnSpPr>
        <p:spPr>
          <a:xfrm rot="5400000">
            <a:off x="3680592" y="1881578"/>
            <a:ext cx="756301" cy="19270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93" idx="2"/>
            <a:endCxn id="100" idx="0"/>
          </p:cNvCxnSpPr>
          <p:nvPr/>
        </p:nvCxnSpPr>
        <p:spPr>
          <a:xfrm rot="5400000">
            <a:off x="4276651" y="1285520"/>
            <a:ext cx="756301" cy="31191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91" idx="2"/>
            <a:endCxn id="100" idx="0"/>
          </p:cNvCxnSpPr>
          <p:nvPr/>
        </p:nvCxnSpPr>
        <p:spPr>
          <a:xfrm rot="5400000">
            <a:off x="3084534" y="2477637"/>
            <a:ext cx="756301" cy="7348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90" idx="2"/>
            <a:endCxn id="100" idx="0"/>
          </p:cNvCxnSpPr>
          <p:nvPr/>
        </p:nvCxnSpPr>
        <p:spPr>
          <a:xfrm rot="16200000" flipH="1">
            <a:off x="2488475" y="2616469"/>
            <a:ext cx="756301" cy="4572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89" idx="2"/>
            <a:endCxn id="100" idx="0"/>
          </p:cNvCxnSpPr>
          <p:nvPr/>
        </p:nvCxnSpPr>
        <p:spPr>
          <a:xfrm rot="16200000" flipH="1">
            <a:off x="1892416" y="2020410"/>
            <a:ext cx="756301" cy="16493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00" idx="2"/>
          </p:cNvCxnSpPr>
          <p:nvPr/>
        </p:nvCxnSpPr>
        <p:spPr>
          <a:xfrm rot="5400000">
            <a:off x="2392440" y="3744571"/>
            <a:ext cx="712174" cy="693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00" idx="2"/>
            <a:endCxn id="113" idx="0"/>
          </p:cNvCxnSpPr>
          <p:nvPr/>
        </p:nvCxnSpPr>
        <p:spPr>
          <a:xfrm rot="16200000" flipH="1">
            <a:off x="3335209" y="3495223"/>
            <a:ext cx="712174" cy="1192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Static Perspective 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637963" y="514512"/>
            <a:ext cx="4267612" cy="23527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 flipH="1">
            <a:off x="2150131" y="569785"/>
            <a:ext cx="1240319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(Main)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4" name="직선 연결선 53"/>
          <p:cNvCxnSpPr>
            <a:stCxn id="53" idx="3"/>
            <a:endCxn id="56" idx="1"/>
          </p:cNvCxnSpPr>
          <p:nvPr/>
        </p:nvCxnSpPr>
        <p:spPr>
          <a:xfrm flipH="1">
            <a:off x="1719324" y="1269453"/>
            <a:ext cx="43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 flipH="1">
            <a:off x="2278620" y="713801"/>
            <a:ext cx="98334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 flipH="1">
            <a:off x="711212" y="569785"/>
            <a:ext cx="1008112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Kiosk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 flipH="1">
            <a:off x="848561" y="713801"/>
            <a:ext cx="733413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 flipH="1">
            <a:off x="5309682" y="802544"/>
            <a:ext cx="1055755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 Broker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534610" y="802544"/>
            <a:ext cx="1055755" cy="878952"/>
            <a:chOff x="5220072" y="5517232"/>
            <a:chExt cx="1055755" cy="878952"/>
          </a:xfrm>
        </p:grpSpPr>
        <p:sp>
          <p:nvSpPr>
            <p:cNvPr id="60" name="직사각형 59"/>
            <p:cNvSpPr/>
            <p:nvPr/>
          </p:nvSpPr>
          <p:spPr>
            <a:xfrm flipH="1">
              <a:off x="5220072" y="5517232"/>
              <a:ext cx="1055755" cy="87895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1" name="원통 60"/>
            <p:cNvSpPr/>
            <p:nvPr/>
          </p:nvSpPr>
          <p:spPr>
            <a:xfrm>
              <a:off x="5305876" y="5632672"/>
              <a:ext cx="864096" cy="648072"/>
            </a:xfrm>
            <a:prstGeom prst="can">
              <a:avLst>
                <a:gd name="adj" fmla="val 15566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542619" y="6426032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0651" y="6446937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 on a user </a:t>
            </a:r>
            <a:r>
              <a:rPr lang="en-US" altLang="ko-KR" sz="1000" dirty="0">
                <a:latin typeface="Arial Black" panose="020B0A04020102020204" pitchFamily="34" charset="0"/>
              </a:rPr>
              <a:t>m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achine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42619" y="6018089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0651" y="6038994"/>
            <a:ext cx="2654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 on a server </a:t>
            </a:r>
            <a:r>
              <a:rPr lang="en-US" altLang="ko-KR" sz="1000" dirty="0">
                <a:latin typeface="Arial Black" panose="020B0A04020102020204" pitchFamily="34" charset="0"/>
              </a:rPr>
              <a:t>m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achine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868389" y="5919595"/>
            <a:ext cx="651872" cy="794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 flipH="1">
            <a:off x="1019675" y="6015379"/>
            <a:ext cx="341045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34589" y="611677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on a machine ‘B’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61963" y="625714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</a:rPr>
              <a:t>802.11 Wi-Fi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0" name="직선 연결선 69"/>
          <p:cNvCxnSpPr>
            <a:stCxn id="69" idx="1"/>
          </p:cNvCxnSpPr>
          <p:nvPr/>
        </p:nvCxnSpPr>
        <p:spPr>
          <a:xfrm flipH="1">
            <a:off x="3006087" y="6380252"/>
            <a:ext cx="25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flipH="1">
            <a:off x="8182343" y="4379898"/>
            <a:ext cx="1055755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Processing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 flipH="1">
            <a:off x="2446674" y="3140968"/>
            <a:ext cx="1248388" cy="29546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Wi-Fi Router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42619" y="5589240"/>
            <a:ext cx="288032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30651" y="5610145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Network Equipment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 flipH="1">
            <a:off x="8182343" y="1773307"/>
            <a:ext cx="1055753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Processing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 flipH="1">
            <a:off x="711212" y="2132856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 flipH="1">
            <a:off x="5102514" y="4365001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Reservation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 flipH="1">
            <a:off x="712453" y="4745818"/>
            <a:ext cx="105451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Statistics Viewer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 flipH="1">
            <a:off x="711212" y="3766179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61242" y="5597059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4704940" y="5640491"/>
            <a:ext cx="200636" cy="207276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956934" y="560866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DB on a server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68902" y="6015379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56934" y="6036284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Cloud Environment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13308" y="711217"/>
            <a:ext cx="2481439" cy="1061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 flipH="1">
            <a:off x="7360959" y="3076222"/>
            <a:ext cx="901875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Ethernet Router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직사각형 136"/>
          <p:cNvSpPr/>
          <p:nvPr/>
        </p:nvSpPr>
        <p:spPr>
          <a:xfrm flipH="1">
            <a:off x="4242602" y="3074675"/>
            <a:ext cx="283793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Firewall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8" name="직선 연결선 137"/>
          <p:cNvCxnSpPr>
            <a:stCxn id="157" idx="3"/>
            <a:endCxn id="145" idx="3"/>
          </p:cNvCxnSpPr>
          <p:nvPr/>
        </p:nvCxnSpPr>
        <p:spPr>
          <a:xfrm flipH="1">
            <a:off x="6242900" y="3514149"/>
            <a:ext cx="51998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261962" y="648428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Ethernet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40" name="직선 연결선 139"/>
          <p:cNvCxnSpPr>
            <a:stCxn id="139" idx="1"/>
          </p:cNvCxnSpPr>
          <p:nvPr/>
        </p:nvCxnSpPr>
        <p:spPr>
          <a:xfrm flipH="1">
            <a:off x="3006086" y="6607393"/>
            <a:ext cx="2558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87" idx="0"/>
            <a:endCxn id="75" idx="3"/>
          </p:cNvCxnSpPr>
          <p:nvPr/>
        </p:nvCxnSpPr>
        <p:spPr>
          <a:xfrm rot="5400000" flipH="1" flipV="1">
            <a:off x="7565400" y="2459280"/>
            <a:ext cx="863439" cy="37044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87" idx="2"/>
            <a:endCxn id="71" idx="3"/>
          </p:cNvCxnSpPr>
          <p:nvPr/>
        </p:nvCxnSpPr>
        <p:spPr>
          <a:xfrm rot="16200000" flipH="1">
            <a:off x="7565019" y="4202050"/>
            <a:ext cx="864200" cy="37044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5006199" y="3095247"/>
            <a:ext cx="1248388" cy="837807"/>
            <a:chOff x="3500439" y="2709863"/>
            <a:chExt cx="1248388" cy="837807"/>
          </a:xfrm>
        </p:grpSpPr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9" y="2709863"/>
              <a:ext cx="1248388" cy="83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TextBox 144"/>
            <p:cNvSpPr txBox="1"/>
            <p:nvPr/>
          </p:nvSpPr>
          <p:spPr>
            <a:xfrm>
              <a:off x="3512125" y="3005655"/>
              <a:ext cx="12250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Public Internet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46" name="직선 연결선 145"/>
          <p:cNvCxnSpPr>
            <a:stCxn id="145" idx="1"/>
            <a:endCxn id="137" idx="1"/>
          </p:cNvCxnSpPr>
          <p:nvPr/>
        </p:nvCxnSpPr>
        <p:spPr>
          <a:xfrm flipH="1">
            <a:off x="4526395" y="3514150"/>
            <a:ext cx="491490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261962" y="6028568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USB Connection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48" name="직선 연결선 147"/>
          <p:cNvCxnSpPr>
            <a:stCxn id="147" idx="1"/>
          </p:cNvCxnSpPr>
          <p:nvPr/>
        </p:nvCxnSpPr>
        <p:spPr>
          <a:xfrm flipH="1">
            <a:off x="3006086" y="6151679"/>
            <a:ext cx="2558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78" idx="0"/>
            <a:endCxn id="144" idx="2"/>
          </p:cNvCxnSpPr>
          <p:nvPr/>
        </p:nvCxnSpPr>
        <p:spPr>
          <a:xfrm rot="5400000" flipH="1" flipV="1">
            <a:off x="5414419" y="4149027"/>
            <a:ext cx="431947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7" idx="3"/>
            <a:endCxn id="157" idx="1"/>
          </p:cNvCxnSpPr>
          <p:nvPr/>
        </p:nvCxnSpPr>
        <p:spPr>
          <a:xfrm flipH="1" flipV="1">
            <a:off x="7046675" y="3514149"/>
            <a:ext cx="314284" cy="15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2446674" y="3671313"/>
            <a:ext cx="1339294" cy="837807"/>
            <a:chOff x="3500439" y="2709863"/>
            <a:chExt cx="1339294" cy="837807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9" y="2709863"/>
              <a:ext cx="1248388" cy="83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52"/>
            <p:cNvSpPr txBox="1"/>
            <p:nvPr/>
          </p:nvSpPr>
          <p:spPr>
            <a:xfrm>
              <a:off x="3512125" y="3005655"/>
              <a:ext cx="1327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Private Network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54" name="꺾인 연결선 153"/>
          <p:cNvCxnSpPr>
            <a:stCxn id="152" idx="1"/>
            <a:endCxn id="80" idx="1"/>
          </p:cNvCxnSpPr>
          <p:nvPr/>
        </p:nvCxnSpPr>
        <p:spPr>
          <a:xfrm rot="10800000">
            <a:off x="1766968" y="4090215"/>
            <a:ext cx="679707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9" idx="1"/>
            <a:endCxn id="152" idx="1"/>
          </p:cNvCxnSpPr>
          <p:nvPr/>
        </p:nvCxnSpPr>
        <p:spPr>
          <a:xfrm flipV="1">
            <a:off x="1766967" y="4090217"/>
            <a:ext cx="679707" cy="97963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37" idx="3"/>
            <a:endCxn id="153" idx="3"/>
          </p:cNvCxnSpPr>
          <p:nvPr/>
        </p:nvCxnSpPr>
        <p:spPr>
          <a:xfrm flipH="1">
            <a:off x="3785968" y="3514151"/>
            <a:ext cx="456634" cy="5760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 flipH="1">
            <a:off x="6762882" y="3074673"/>
            <a:ext cx="283793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Firewall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8" name="직사각형 157"/>
          <p:cNvSpPr/>
          <p:nvPr/>
        </p:nvSpPr>
        <p:spPr>
          <a:xfrm flipH="1">
            <a:off x="3590291" y="569785"/>
            <a:ext cx="1240319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(Sub)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9" name="직사각형 158"/>
          <p:cNvSpPr/>
          <p:nvPr/>
        </p:nvSpPr>
        <p:spPr>
          <a:xfrm flipH="1">
            <a:off x="3718780" y="713801"/>
            <a:ext cx="98334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0" name="직선 연결선 159"/>
          <p:cNvCxnSpPr>
            <a:stCxn id="152" idx="0"/>
            <a:endCxn id="72" idx="2"/>
          </p:cNvCxnSpPr>
          <p:nvPr/>
        </p:nvCxnSpPr>
        <p:spPr>
          <a:xfrm flipV="1">
            <a:off x="3070868" y="3436430"/>
            <a:ext cx="0" cy="2348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72" idx="0"/>
            <a:endCxn id="53" idx="2"/>
          </p:cNvCxnSpPr>
          <p:nvPr/>
        </p:nvCxnSpPr>
        <p:spPr>
          <a:xfrm rot="16200000" flipV="1">
            <a:off x="2334655" y="2404755"/>
            <a:ext cx="1171848" cy="300578"/>
          </a:xfrm>
          <a:prstGeom prst="bentConnector3">
            <a:avLst>
              <a:gd name="adj1" fmla="val 586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72" idx="0"/>
            <a:endCxn id="158" idx="2"/>
          </p:cNvCxnSpPr>
          <p:nvPr/>
        </p:nvCxnSpPr>
        <p:spPr>
          <a:xfrm rot="5400000" flipH="1" flipV="1">
            <a:off x="3054735" y="1985253"/>
            <a:ext cx="1171848" cy="1139582"/>
          </a:xfrm>
          <a:prstGeom prst="bentConnector3">
            <a:avLst>
              <a:gd name="adj1" fmla="val 586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770291" y="196912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1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785968" y="196912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</a:rPr>
              <a:t>0</a:t>
            </a:r>
            <a:r>
              <a:rPr lang="en-US" altLang="ko-KR" sz="1000" dirty="0" smtClean="0">
                <a:latin typeface="Arial Black" panose="020B0A04020102020204" pitchFamily="34" charset="0"/>
              </a:rPr>
              <a:t>..*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65" name="꺾인 연결선 164"/>
          <p:cNvCxnSpPr>
            <a:stCxn id="144" idx="0"/>
            <a:endCxn id="86" idx="2"/>
          </p:cNvCxnSpPr>
          <p:nvPr/>
        </p:nvCxnSpPr>
        <p:spPr>
          <a:xfrm rot="5400000" flipH="1" flipV="1">
            <a:off x="5380995" y="2022215"/>
            <a:ext cx="1322431" cy="82363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4668902" y="6425957"/>
            <a:ext cx="288032" cy="2880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956934" y="6446862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Parking Facility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68" name="꺾인 연결선 167"/>
          <p:cNvCxnSpPr>
            <a:stCxn id="72" idx="0"/>
            <a:endCxn id="76" idx="1"/>
          </p:cNvCxnSpPr>
          <p:nvPr/>
        </p:nvCxnSpPr>
        <p:spPr>
          <a:xfrm rot="16200000" flipV="1">
            <a:off x="2076880" y="2146979"/>
            <a:ext cx="684076" cy="130390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780614" y="221534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1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9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Physical Perspective 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7" y="1988840"/>
            <a:ext cx="9517000" cy="295232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 bwMode="auto">
          <a:xfrm>
            <a:off x="135097" y="764704"/>
            <a:ext cx="8208910" cy="648072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dirty="0" smtClean="0"/>
              <a:t>We had experiments before implementation</a:t>
            </a:r>
          </a:p>
          <a:p>
            <a:pPr lvl="1"/>
            <a:r>
              <a:rPr lang="en-US" altLang="ko-KR" dirty="0" smtClean="0"/>
              <a:t>We had test the system end of every sprint.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, Verification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, and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Validation</a:t>
            </a:r>
          </a:p>
          <a:p>
            <a:pPr lvl="1"/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99467"/>
              </p:ext>
            </p:extLst>
          </p:nvPr>
        </p:nvGraphicFramePr>
        <p:xfrm>
          <a:off x="344488" y="1484784"/>
          <a:ext cx="9505057" cy="4884358"/>
        </p:xfrm>
        <a:graphic>
          <a:graphicData uri="http://schemas.openxmlformats.org/drawingml/2006/table">
            <a:tbl>
              <a:tblPr/>
              <a:tblGrid>
                <a:gridCol w="864096"/>
                <a:gridCol w="1648869"/>
                <a:gridCol w="1966162"/>
                <a:gridCol w="506085"/>
                <a:gridCol w="127356"/>
                <a:gridCol w="849907"/>
                <a:gridCol w="1535701"/>
                <a:gridCol w="2006881"/>
              </a:tblGrid>
              <a:tr h="9169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WBS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precondition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Testing Sequence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Expected Results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1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L1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L2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4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Server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Server (switching function - Redundancy)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If primary server is unavailibe because of power down or network trouble, secondary server should work within guaratted time.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T-1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200">
                        <a:effectLst/>
                      </a:endParaRPr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1. Tester operates sure-park system generally.</a:t>
                      </a:r>
                      <a:br>
                        <a:rPr lang="en-US" sz="12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2. Tester shut down power or pull off network cable of the primary server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The system runs normal status within guaranteed time.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91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Application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 Application (sign up)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should sign up the sure-park system for using reservation application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T-5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200">
                        <a:effectLst/>
                      </a:endParaRPr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1. Driver input a email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addree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, password, card number</a:t>
                      </a:r>
                      <a:br>
                        <a:rPr lang="en-US" sz="120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2. Server authorized the information.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Sign up is done.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 Application (log in/out)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Driver should log in the sure-park system for reserving a parking lot.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T-6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app 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/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is 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executed.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1. Tester inserts correct email and password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app is connected server and shows own UI.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90"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Attendant Application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Attendant Application(Popup message)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If unexpected situation occurs in syste like facility power down, Attendant can know the situation by alarm of application.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T-16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Attendant logged in the app.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1. Test turns off the facility power.</a:t>
                      </a:r>
                      <a:br>
                        <a:rPr lang="en-US" sz="12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2. Server sends a message to Attendantapp.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Attendant app shows a alarm (Facility down).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736976" y="4797152"/>
            <a:ext cx="0" cy="43204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 bwMode="auto">
          <a:xfrm>
            <a:off x="135097" y="764704"/>
            <a:ext cx="8208910" cy="648072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dirty="0" smtClean="0"/>
              <a:t>We made test cases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Cases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150505" y="980728"/>
            <a:ext cx="8208910" cy="1440160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dirty="0" smtClean="0"/>
              <a:t>We used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issue for issue tracking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844824"/>
            <a:ext cx="7007894" cy="474881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Issue tracking system</a:t>
            </a:r>
          </a:p>
          <a:p>
            <a:pPr lvl="1"/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512" y="876275"/>
            <a:ext cx="8784976" cy="29127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Organization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Didn’t assign each one’s responsibility concretely</a:t>
            </a:r>
            <a:b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</a:b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too much discussion, but no decisions made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Technology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Obsessed with technologies prior to decision-making about the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Too focused on dynamic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Hard to have consistent views across static, dynamic, and physical perspectives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6795" y="4509120"/>
            <a:ext cx="3672409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we architects now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6793" y="5085184"/>
            <a:ext cx="3672409" cy="5379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yet, Not Yet, and </a:t>
            </a:r>
            <a:r>
              <a:rPr lang="en-US" altLang="ko-K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YET</a:t>
            </a:r>
            <a:endParaRPr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7088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722746"/>
            <a:ext cx="660082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형 설명선 1"/>
          <p:cNvSpPr/>
          <p:nvPr/>
        </p:nvSpPr>
        <p:spPr>
          <a:xfrm>
            <a:off x="344488" y="1770521"/>
            <a:ext cx="2016224" cy="1008112"/>
          </a:xfrm>
          <a:prstGeom prst="wedgeEllipseCallout">
            <a:avLst>
              <a:gd name="adj1" fmla="val 51954"/>
              <a:gd name="adj2" fmla="val 5830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Any questions ?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구름 모양 설명선 2"/>
          <p:cNvSpPr/>
          <p:nvPr/>
        </p:nvSpPr>
        <p:spPr>
          <a:xfrm>
            <a:off x="7401272" y="363318"/>
            <a:ext cx="2088232" cy="1440160"/>
          </a:xfrm>
          <a:prstGeom prst="cloudCallou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 just want to go home…</a:t>
            </a:r>
            <a:endParaRPr lang="ko-KR" altLang="en-US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구름 모양 설명선 7"/>
          <p:cNvSpPr/>
          <p:nvPr/>
        </p:nvSpPr>
        <p:spPr>
          <a:xfrm>
            <a:off x="4088904" y="188640"/>
            <a:ext cx="2088232" cy="1440160"/>
          </a:xfrm>
          <a:prstGeom prst="cloudCallou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Please don’t ask me anything</a:t>
            </a:r>
            <a:endParaRPr lang="ko-KR" altLang="en-US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692696"/>
            <a:ext cx="7956376" cy="5967282"/>
          </a:xfrm>
          <a:prstGeom prst="rect">
            <a:avLst/>
          </a:prstGeom>
        </p:spPr>
      </p:pic>
      <p:pic>
        <p:nvPicPr>
          <p:cNvPr id="28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576" y="836712"/>
            <a:ext cx="1007559" cy="13854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Team members – NOT YET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4" y="4712075"/>
            <a:ext cx="3160800" cy="1777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/>
          <a:stretch/>
        </p:blipFill>
        <p:spPr>
          <a:xfrm rot="5400000">
            <a:off x="2369349" y="4554893"/>
            <a:ext cx="2448272" cy="18227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82" y="4636746"/>
            <a:ext cx="3650905" cy="2053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7" y="2946508"/>
            <a:ext cx="3034006" cy="1706628"/>
          </a:xfrm>
          <a:prstGeom prst="rect">
            <a:avLst/>
          </a:prstGeom>
        </p:spPr>
      </p:pic>
      <p:pic>
        <p:nvPicPr>
          <p:cNvPr id="21" name="Shape 2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68510" y="579376"/>
            <a:ext cx="1012701" cy="14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2260" y="581260"/>
            <a:ext cx="962285" cy="14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8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2880" y="593336"/>
            <a:ext cx="1008112" cy="135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8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20752" y="574184"/>
            <a:ext cx="1008112" cy="138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8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9264" y="581260"/>
            <a:ext cx="969433" cy="14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8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68624" y="574184"/>
            <a:ext cx="1008112" cy="138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8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9496" y="582810"/>
            <a:ext cx="1007559" cy="13854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7491"/>
              </p:ext>
            </p:extLst>
          </p:nvPr>
        </p:nvGraphicFramePr>
        <p:xfrm>
          <a:off x="344485" y="560044"/>
          <a:ext cx="922835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44"/>
                <a:gridCol w="1153544"/>
                <a:gridCol w="1153544"/>
                <a:gridCol w="1153544"/>
                <a:gridCol w="1153544"/>
                <a:gridCol w="1153544"/>
                <a:gridCol w="1153544"/>
                <a:gridCol w="1153544"/>
              </a:tblGrid>
              <a:tr h="145599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75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accent1"/>
                          </a:solidFill>
                        </a:rPr>
                        <a:t>Daniel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dirty="0" err="1" smtClean="0">
                          <a:solidFill>
                            <a:schemeClr val="accent1"/>
                          </a:solidFill>
                        </a:rPr>
                        <a:t>Plakosh</a:t>
                      </a:r>
                      <a:endParaRPr lang="en-US" altLang="ko-KR" sz="14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Sunghoon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Sangjun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Gladvin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Chinnadurai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Byounghoon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Wonhong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Gunwoo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accent1"/>
                          </a:solidFill>
                        </a:rPr>
                        <a:t>Hidden</a:t>
                      </a:r>
                      <a:r>
                        <a:rPr lang="en-US" altLang="ko-KR" sz="14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accent1"/>
                          </a:solidFill>
                        </a:rPr>
                        <a:t>Memeber</a:t>
                      </a:r>
                      <a:endParaRPr lang="en-US" altLang="ko-KR" sz="14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4488" y="2795750"/>
            <a:ext cx="9228351" cy="40112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Shape 158"/>
          <p:cNvPicPr preferRelativeResize="0"/>
          <p:nvPr/>
        </p:nvPicPr>
        <p:blipFill rotWithShape="1">
          <a:blip r:embed="rId14">
            <a:alphaModFix/>
          </a:blip>
          <a:srcRect l="22967" r="9629"/>
          <a:stretch/>
        </p:blipFill>
        <p:spPr>
          <a:xfrm>
            <a:off x="8505930" y="812972"/>
            <a:ext cx="1008112" cy="94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96" y="3005447"/>
            <a:ext cx="3825324" cy="21517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55" y="2852936"/>
            <a:ext cx="2904772" cy="1633934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Team members – NOT YET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158"/>
          <p:cNvPicPr preferRelativeResize="0"/>
          <p:nvPr/>
        </p:nvPicPr>
        <p:blipFill rotWithShape="1">
          <a:blip r:embed="rId3">
            <a:alphaModFix/>
          </a:blip>
          <a:srcRect l="22967" r="9629"/>
          <a:stretch/>
        </p:blipFill>
        <p:spPr>
          <a:xfrm>
            <a:off x="204976" y="1464489"/>
            <a:ext cx="9644568" cy="2448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O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rganization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and 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roles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60777"/>
              </p:ext>
            </p:extLst>
          </p:nvPr>
        </p:nvGraphicFramePr>
        <p:xfrm>
          <a:off x="200472" y="620688"/>
          <a:ext cx="1876710" cy="791002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Team Mentor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</a:rPr>
                        <a:t>Daniel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dirty="0" err="1" smtClean="0">
                          <a:solidFill>
                            <a:schemeClr val="accent1"/>
                          </a:solidFill>
                        </a:rPr>
                        <a:t>Plakosh</a:t>
                      </a:r>
                      <a:endParaRPr lang="en-US" altLang="ko-KR" sz="12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4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975" y="672401"/>
            <a:ext cx="576064" cy="720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74451"/>
              </p:ext>
            </p:extLst>
          </p:nvPr>
        </p:nvGraphicFramePr>
        <p:xfrm>
          <a:off x="1496616" y="1615210"/>
          <a:ext cx="1876710" cy="791002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Team Leader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Sunghoon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Yun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36787"/>
              </p:ext>
            </p:extLst>
          </p:nvPr>
        </p:nvGraphicFramePr>
        <p:xfrm>
          <a:off x="4012393" y="1615210"/>
          <a:ext cx="1876710" cy="791002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Chief Architect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Wonhong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Kwon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11589"/>
              </p:ext>
            </p:extLst>
          </p:nvPr>
        </p:nvGraphicFramePr>
        <p:xfrm>
          <a:off x="6532673" y="1615210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Engineer.(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Server)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Gunwoo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2" name="Shape 2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26" y="1650671"/>
            <a:ext cx="502151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2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22616" y="1639710"/>
            <a:ext cx="541050" cy="7420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25641"/>
              </p:ext>
            </p:extLst>
          </p:nvPr>
        </p:nvGraphicFramePr>
        <p:xfrm>
          <a:off x="2797262" y="2688625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Engineer(Protocol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Byounghoon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08188"/>
              </p:ext>
            </p:extLst>
          </p:nvPr>
        </p:nvGraphicFramePr>
        <p:xfrm>
          <a:off x="5313039" y="2688625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Engineer(Facility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Sangjun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Lee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59434"/>
              </p:ext>
            </p:extLst>
          </p:nvPr>
        </p:nvGraphicFramePr>
        <p:xfrm>
          <a:off x="7833319" y="2688625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Engineer.(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Owner)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Gladvin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Chinnadurai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" name="꺾인 연결선 3"/>
          <p:cNvCxnSpPr>
            <a:stCxn id="21" idx="3"/>
            <a:endCxn id="67" idx="0"/>
          </p:cNvCxnSpPr>
          <p:nvPr/>
        </p:nvCxnSpPr>
        <p:spPr>
          <a:xfrm>
            <a:off x="2077182" y="1016189"/>
            <a:ext cx="6694492" cy="1672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9" idx="0"/>
          </p:cNvCxnSpPr>
          <p:nvPr/>
        </p:nvCxnSpPr>
        <p:spPr>
          <a:xfrm flipH="1" flipV="1">
            <a:off x="7461956" y="1016190"/>
            <a:ext cx="9072" cy="59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2576736" y="1000692"/>
            <a:ext cx="0" cy="59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5169024" y="1000692"/>
            <a:ext cx="0" cy="59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3676113" y="1016189"/>
            <a:ext cx="6752" cy="167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6207224" y="1032441"/>
            <a:ext cx="6752" cy="167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Shape 2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29087" y="2721129"/>
            <a:ext cx="542433" cy="7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9265" y="2704123"/>
            <a:ext cx="521976" cy="75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28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37176" y="1639710"/>
            <a:ext cx="550849" cy="73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28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40574" y="2714030"/>
            <a:ext cx="560018" cy="74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Shape 286"/>
          <p:cNvGraphicFramePr/>
          <p:nvPr>
            <p:extLst>
              <p:ext uri="{D42A27DB-BD31-4B8C-83A1-F6EECF244321}">
                <p14:modId xmlns:p14="http://schemas.microsoft.com/office/powerpoint/2010/main" val="171156352"/>
              </p:ext>
            </p:extLst>
          </p:nvPr>
        </p:nvGraphicFramePr>
        <p:xfrm>
          <a:off x="440939" y="4016715"/>
          <a:ext cx="9192581" cy="25657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5797"/>
                <a:gridCol w="2880320"/>
                <a:gridCol w="2376264"/>
                <a:gridCol w="1800200"/>
              </a:tblGrid>
              <a:tr h="283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Title</a:t>
                      </a:r>
                      <a:endParaRPr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Role Assignment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Deliveries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Common Job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Team Leader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Project Management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WBS, Schedule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, Agile Sprint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Planning. Architectural Discussion. Test.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Chief Architect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Architectural Design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ADS, Architecture documents.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Engineer(Protocol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Communication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design. Driver Application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Comm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library. Driver App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Engineer(Facility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Facility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control and user interface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Facility and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kiosk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Engineer(Server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Server logic and redundancy. Pub/Sub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Pattern implementation.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Server and arbiter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Engineer(Owner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 business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logic design - statistics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Owner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and statistics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43"/>
          <p:cNvSpPr txBox="1">
            <a:spLocks noGrp="1"/>
          </p:cNvSpPr>
          <p:nvPr>
            <p:ph type="sldNum" idx="4294967295"/>
          </p:nvPr>
        </p:nvSpPr>
        <p:spPr>
          <a:xfrm>
            <a:off x="7662915" y="7000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45"/>
          <p:cNvSpPr/>
          <p:nvPr/>
        </p:nvSpPr>
        <p:spPr>
          <a:xfrm>
            <a:off x="2588881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1W</a:t>
            </a:r>
          </a:p>
        </p:txBody>
      </p:sp>
      <p:sp>
        <p:nvSpPr>
          <p:cNvPr id="26" name="Shape 246"/>
          <p:cNvSpPr/>
          <p:nvPr/>
        </p:nvSpPr>
        <p:spPr>
          <a:xfrm>
            <a:off x="4645621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2W</a:t>
            </a:r>
          </a:p>
        </p:txBody>
      </p:sp>
      <p:sp>
        <p:nvSpPr>
          <p:cNvPr id="28" name="Shape 248"/>
          <p:cNvSpPr/>
          <p:nvPr/>
        </p:nvSpPr>
        <p:spPr>
          <a:xfrm>
            <a:off x="3747152" y="1229822"/>
            <a:ext cx="2044892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2</a:t>
            </a:r>
          </a:p>
        </p:txBody>
      </p:sp>
      <p:sp>
        <p:nvSpPr>
          <p:cNvPr id="29" name="Shape 249"/>
          <p:cNvSpPr/>
          <p:nvPr/>
        </p:nvSpPr>
        <p:spPr>
          <a:xfrm>
            <a:off x="6733853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3W</a:t>
            </a:r>
          </a:p>
        </p:txBody>
      </p:sp>
      <p:sp>
        <p:nvSpPr>
          <p:cNvPr id="30" name="Shape 250"/>
          <p:cNvSpPr/>
          <p:nvPr/>
        </p:nvSpPr>
        <p:spPr>
          <a:xfrm>
            <a:off x="7839655" y="1229822"/>
            <a:ext cx="2009889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4</a:t>
            </a:r>
          </a:p>
        </p:txBody>
      </p:sp>
      <p:sp>
        <p:nvSpPr>
          <p:cNvPr id="33" name="Shape 253"/>
          <p:cNvSpPr/>
          <p:nvPr/>
        </p:nvSpPr>
        <p:spPr>
          <a:xfrm>
            <a:off x="8678069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4W</a:t>
            </a:r>
          </a:p>
        </p:txBody>
      </p:sp>
      <p:sp>
        <p:nvSpPr>
          <p:cNvPr id="38" name="Shape 258"/>
          <p:cNvSpPr/>
          <p:nvPr/>
        </p:nvSpPr>
        <p:spPr>
          <a:xfrm>
            <a:off x="5823431" y="1229822"/>
            <a:ext cx="2009889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3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719720" y="1537323"/>
            <a:ext cx="0" cy="49354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792044" y="1537323"/>
            <a:ext cx="0" cy="49354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833320" y="1537323"/>
            <a:ext cx="0" cy="49354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2618" y="1844824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9914" y="2549666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695" y="3259060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695" y="3963902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9914" y="4668744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9914" y="5373586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032" y="6093296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hape 248"/>
          <p:cNvSpPr/>
          <p:nvPr/>
        </p:nvSpPr>
        <p:spPr>
          <a:xfrm>
            <a:off x="1640632" y="1224184"/>
            <a:ext cx="2044892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</a:t>
            </a:r>
            <a:r>
              <a:rPr lang="en-US" b="0" i="0" u="none" strike="noStrike" cap="none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endParaRPr lang="en-US" b="0" i="0" u="none" strike="noStrike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68624" y="2481270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568624" y="3212976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568624" y="3898552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568624" y="4589754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568624" y="5321460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568624" y="6007036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90192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1, 2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lvl="1"/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2264" y="2527646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Context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QA refine</a:t>
            </a:r>
          </a:p>
          <a:p>
            <a:pPr lvl="1"/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1692264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MQTT Server/Client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Arduino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control</a:t>
            </a:r>
          </a:p>
          <a:p>
            <a:pPr lvl="1"/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695388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architectural Pattern</a:t>
            </a:r>
          </a:p>
          <a:p>
            <a:pPr lvl="1"/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1695388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PC environment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Git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Hub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setup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09516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Start Time log, ADS</a:t>
            </a:r>
          </a:p>
          <a:p>
            <a:pPr lvl="1"/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745192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3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Risk Mitigation meeting</a:t>
            </a:r>
          </a:p>
          <a:p>
            <a:pPr lvl="1"/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747264" y="2527646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FR refine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QA refine</a:t>
            </a:r>
          </a:p>
          <a:p>
            <a:pPr lvl="1"/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3747264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Arduino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USB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DB</a:t>
            </a:r>
          </a:p>
          <a:p>
            <a:pPr lvl="1"/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750388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Start View , MQTT Topic,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 DB Schema Design</a:t>
            </a:r>
          </a:p>
          <a:p>
            <a:pPr lvl="1"/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750388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(communication,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 redundancy, DB)</a:t>
            </a:r>
          </a:p>
          <a:p>
            <a:pPr lvl="1"/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767640" y="5354210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Sprint2 result test</a:t>
            </a:r>
          </a:p>
          <a:p>
            <a:pPr lvl="1"/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764516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Planning v1.0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and Time logs v1.0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Failure model list v1.0</a:t>
            </a:r>
          </a:p>
          <a:p>
            <a:pPr lvl="1"/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817516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4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lvl="1"/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819588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MQTT Security</a:t>
            </a:r>
          </a:p>
          <a:p>
            <a:pPr lvl="1"/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822712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architectural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</a:t>
            </a: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Tatic</a:t>
            </a:r>
            <a:endParaRPr lang="en-US" altLang="ko-KR" sz="11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Start detail design</a:t>
            </a:r>
          </a:p>
          <a:p>
            <a:pPr lvl="1"/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22712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Driver, Owner, Attendant,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Facility, Kiosk Application</a:t>
            </a:r>
          </a:p>
          <a:p>
            <a:pPr lvl="1"/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839964" y="5354210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(16 test case)</a:t>
            </a:r>
          </a:p>
          <a:p>
            <a:pPr lvl="1"/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836840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case v1.0</a:t>
            </a:r>
          </a:p>
          <a:p>
            <a:pPr lvl="1"/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7872516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lvl="1"/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7874588" y="2527646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Context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QA refine</a:t>
            </a:r>
          </a:p>
          <a:p>
            <a:pPr lvl="1"/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7874588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MQTT Server/Client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Arduino control</a:t>
            </a:r>
          </a:p>
          <a:p>
            <a:pPr lvl="1"/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877712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architectural Pattern</a:t>
            </a:r>
          </a:p>
          <a:p>
            <a:pPr lvl="1"/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877712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Driver, Owner, Attendant,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 Facility, Kiosk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Application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94964" y="5354210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(31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case)</a:t>
            </a:r>
          </a:p>
          <a:p>
            <a:pPr lvl="1"/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891840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case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v1.1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Final Presentation v1.0</a:t>
            </a:r>
          </a:p>
          <a:p>
            <a:pPr lvl="1"/>
            <a:endParaRPr lang="ko-KR" altLang="en-US" sz="1100" dirty="0"/>
          </a:p>
        </p:txBody>
      </p:sp>
      <p:sp>
        <p:nvSpPr>
          <p:cNvPr id="6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Schedule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6496" y="569275"/>
            <a:ext cx="8784976" cy="5554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used agile style development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made 4 sprint . Each sprint has own iteration of working categories.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64647"/>
              </p:ext>
            </p:extLst>
          </p:nvPr>
        </p:nvGraphicFramePr>
        <p:xfrm>
          <a:off x="8759966" y="5800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9966" y="5800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4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43"/>
          <p:cNvSpPr txBox="1">
            <a:spLocks noGrp="1"/>
          </p:cNvSpPr>
          <p:nvPr>
            <p:ph type="sldNum" idx="4294967295"/>
          </p:nvPr>
        </p:nvSpPr>
        <p:spPr>
          <a:xfrm>
            <a:off x="7662915" y="7000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Schedule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6496" y="682006"/>
            <a:ext cx="8784976" cy="5554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Estimated backlogs are used to make a refined WBS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New WBS is made using Gant Chart.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had tracking project by the chart.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6" y="1484784"/>
            <a:ext cx="9660564" cy="3960440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21948"/>
              </p:ext>
            </p:extLst>
          </p:nvPr>
        </p:nvGraphicFramePr>
        <p:xfrm>
          <a:off x="7545288" y="55953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포장기 셸 개체" showAsIcon="1" r:id="rId5" imgW="914400" imgH="771480" progId="Package">
                  <p:embed/>
                </p:oleObj>
              </mc:Choice>
              <mc:Fallback>
                <p:oleObj name="포장기 셸 개체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288" y="55953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545288" y="6339573"/>
            <a:ext cx="2109625" cy="5554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This is full version of WBS.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You need 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chrom</a:t>
            </a:r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plug-in (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gantter</a:t>
            </a:r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tool)</a:t>
            </a:r>
          </a:p>
          <a:p>
            <a:pPr lvl="1"/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7257256" y="5560928"/>
            <a:ext cx="2448272" cy="1162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6496" y="1020291"/>
            <a:ext cx="8784976" cy="13285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had estimated the total time as 576 hours using a simple equation.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6 (people) x 24 (working day) x 4 (working time/day) 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had made a initial version of WBS that have 53 items for the project and split work load as table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graphicFrame>
        <p:nvGraphicFramePr>
          <p:cNvPr id="11" name="Shape 270"/>
          <p:cNvGraphicFramePr/>
          <p:nvPr>
            <p:extLst>
              <p:ext uri="{D42A27DB-BD31-4B8C-83A1-F6EECF244321}">
                <p14:modId xmlns:p14="http://schemas.microsoft.com/office/powerpoint/2010/main" val="2302296324"/>
              </p:ext>
            </p:extLst>
          </p:nvPr>
        </p:nvGraphicFramePr>
        <p:xfrm>
          <a:off x="5601072" y="3140968"/>
          <a:ext cx="3816424" cy="2133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8192"/>
                <a:gridCol w="1080120"/>
                <a:gridCol w="1008112"/>
              </a:tblGrid>
              <a:tr h="25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Load (%)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Plan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576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logs - 1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663787"/>
              </p:ext>
            </p:extLst>
          </p:nvPr>
        </p:nvGraphicFramePr>
        <p:xfrm>
          <a:off x="-87560" y="2636912"/>
          <a:ext cx="597666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90862"/>
              </p:ext>
            </p:extLst>
          </p:nvPr>
        </p:nvGraphicFramePr>
        <p:xfrm>
          <a:off x="8575104" y="13621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워크시트" showAsIcon="1" r:id="rId6" imgW="914400" imgH="771480" progId="Excel.Sheet.12">
                  <p:embed/>
                </p:oleObj>
              </mc:Choice>
              <mc:Fallback>
                <p:oleObj name="워크시트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75104" y="13621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0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logs - 2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548680"/>
            <a:ext cx="878497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 actual project, we used agile style development process  and added two more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made backlogs every week for next sprint and estimated working time with the logs.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The result is as below.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591498"/>
              </p:ext>
            </p:extLst>
          </p:nvPr>
        </p:nvGraphicFramePr>
        <p:xfrm>
          <a:off x="152279" y="40380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169316"/>
              </p:ext>
            </p:extLst>
          </p:nvPr>
        </p:nvGraphicFramePr>
        <p:xfrm>
          <a:off x="128466" y="11995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8643"/>
              </p:ext>
            </p:extLst>
          </p:nvPr>
        </p:nvGraphicFramePr>
        <p:xfrm>
          <a:off x="5241032" y="1556792"/>
          <a:ext cx="4292598" cy="208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853"/>
                <a:gridCol w="609149"/>
                <a:gridCol w="609149"/>
                <a:gridCol w="609149"/>
                <a:gridCol w="609149"/>
                <a:gridCol w="609149"/>
              </a:tblGrid>
              <a:tr h="231520">
                <a:tc>
                  <a:txBody>
                    <a:bodyPr/>
                    <a:lstStyle/>
                    <a:p>
                      <a:pPr algn="l" fontAlgn="b"/>
                      <a:r>
                        <a:rPr kumimoji="1" lang="ko-KR" alt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Plan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Experiment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112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228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ko-KR" alt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documentation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 gridSpan="5">
                  <a:txBody>
                    <a:bodyPr/>
                    <a:lstStyle/>
                    <a:p>
                      <a:pPr algn="l" fontAlgn="b"/>
                      <a:r>
                        <a:rPr kumimoji="1" lang="en-US" altLang="ko-KR" sz="12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  <a:endParaRPr kumimoji="1" lang="ko-KR" altLang="en-US" sz="12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567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47359"/>
              </p:ext>
            </p:extLst>
          </p:nvPr>
        </p:nvGraphicFramePr>
        <p:xfrm>
          <a:off x="5241032" y="4395242"/>
          <a:ext cx="4292598" cy="208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853"/>
                <a:gridCol w="609149"/>
                <a:gridCol w="609149"/>
                <a:gridCol w="609149"/>
                <a:gridCol w="609149"/>
                <a:gridCol w="609149"/>
              </a:tblGrid>
              <a:tr h="23152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ko-KR" alt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Plan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28.6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59.6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35.5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38.5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Experiment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34.8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54.5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127.3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215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ko-KR" alt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documentation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113.2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 gridSpan="5"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altLang="ko-KR" sz="12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  <a:r>
                        <a:rPr kumimoji="1" lang="ko-KR" alt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620.6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54272</TotalTime>
  <Words>1581</Words>
  <Application>Microsoft Office PowerPoint</Application>
  <PresentationFormat>A4 용지(210x297mm)</PresentationFormat>
  <Paragraphs>687</Paragraphs>
  <Slides>28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Noto Sans Symbols</vt:lpstr>
      <vt:lpstr>굴림</vt:lpstr>
      <vt:lpstr>돋움</vt:lpstr>
      <vt:lpstr>맑은 고딕</vt:lpstr>
      <vt:lpstr>Arial</vt:lpstr>
      <vt:lpstr>Arial Black</vt:lpstr>
      <vt:lpstr>Calibri</vt:lpstr>
      <vt:lpstr>Tahoma</vt:lpstr>
      <vt:lpstr>Wingdings</vt:lpstr>
      <vt:lpstr>Custom Design</vt:lpstr>
      <vt:lpstr>워크시트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윤성훈/책임연구원/IVI SW플랫폼개발2팀(sh1.yun@lge.com)</cp:lastModifiedBy>
  <cp:revision>3718</cp:revision>
  <cp:lastPrinted>2016-06-22T21:56:06Z</cp:lastPrinted>
  <dcterms:created xsi:type="dcterms:W3CDTF">2008-11-26T05:44:28Z</dcterms:created>
  <dcterms:modified xsi:type="dcterms:W3CDTF">2016-06-22T22:01:17Z</dcterms:modified>
</cp:coreProperties>
</file>