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71" r:id="rId3"/>
    <p:sldId id="268" r:id="rId4"/>
    <p:sldId id="256" r:id="rId5"/>
    <p:sldId id="272" r:id="rId6"/>
    <p:sldId id="273" r:id="rId7"/>
    <p:sldId id="275" r:id="rId8"/>
    <p:sldId id="277" r:id="rId9"/>
    <p:sldId id="283" r:id="rId10"/>
    <p:sldId id="285" r:id="rId11"/>
    <p:sldId id="284" r:id="rId12"/>
    <p:sldId id="278" r:id="rId13"/>
    <p:sldId id="274" r:id="rId14"/>
    <p:sldId id="286" r:id="rId15"/>
    <p:sldId id="27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005" autoAdjust="0"/>
  </p:normalViewPr>
  <p:slideViewPr>
    <p:cSldViewPr>
      <p:cViewPr varScale="1">
        <p:scale>
          <a:sx n="113" d="100"/>
          <a:sy n="113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6-19T01:18:13.055" idx="4">
    <p:pos x="10" y="10"/>
    <p:text>(1) UI 가 공용화 되지 않고 따로 분리 된 이유 ==&gt; 시간이 없어서 공용화 설계를 하지 못함
(2) Communication Manager가 실제로 Server 에서만 쓰이고 App. 에서는 쓰이지 못한 이유 ==&gt; 이 역시 시간이 없어서 ?
(3) Vert.x 가 어떠한 장점을 제공하는지
Detail Design 문서에서는 이런 것들에 대해서 언급 해야 함
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7759C-2987-48EF-94FA-F0138C621CF4}" type="datetimeFigureOut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96D80-75B3-4FDE-9286-1830FE968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6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96D80-75B3-4FDE-9286-1830FE96818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318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96D80-75B3-4FDE-9286-1830FE96818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318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96D80-75B3-4FDE-9286-1830FE96818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318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96D80-75B3-4FDE-9286-1830FE96818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0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96D80-75B3-4FDE-9286-1830FE96818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31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8DCD-65B8-475F-BF19-82DC2C5D39B4}" type="datetimeFigureOut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2E7A-1F26-4307-82CD-C6649F7CA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18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8DCD-65B8-475F-BF19-82DC2C5D39B4}" type="datetimeFigureOut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2E7A-1F26-4307-82CD-C6649F7CA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81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8DCD-65B8-475F-BF19-82DC2C5D39B4}" type="datetimeFigureOut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2E7A-1F26-4307-82CD-C6649F7CA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7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8DCD-65B8-475F-BF19-82DC2C5D39B4}" type="datetimeFigureOut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2E7A-1F26-4307-82CD-C6649F7CA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6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8DCD-65B8-475F-BF19-82DC2C5D39B4}" type="datetimeFigureOut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2E7A-1F26-4307-82CD-C6649F7CA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10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8DCD-65B8-475F-BF19-82DC2C5D39B4}" type="datetimeFigureOut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2E7A-1F26-4307-82CD-C6649F7CA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74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8DCD-65B8-475F-BF19-82DC2C5D39B4}" type="datetimeFigureOut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2E7A-1F26-4307-82CD-C6649F7CA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50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8DCD-65B8-475F-BF19-82DC2C5D39B4}" type="datetimeFigureOut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2E7A-1F26-4307-82CD-C6649F7CA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02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8DCD-65B8-475F-BF19-82DC2C5D39B4}" type="datetimeFigureOut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2E7A-1F26-4307-82CD-C6649F7CA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6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8DCD-65B8-475F-BF19-82DC2C5D39B4}" type="datetimeFigureOut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2E7A-1F26-4307-82CD-C6649F7CA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94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8DCD-65B8-475F-BF19-82DC2C5D39B4}" type="datetimeFigureOut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2E7A-1F26-4307-82CD-C6649F7CA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82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A8DCD-65B8-475F-BF19-82DC2C5D39B4}" type="datetimeFigureOut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72E7A-1F26-4307-82CD-C6649F7CA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47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latin typeface="Arial Black" panose="020B0A04020102020204" pitchFamily="34" charset="0"/>
              </a:rPr>
              <a:t>Document Revision</a:t>
            </a:r>
            <a:endParaRPr lang="ko-KR" altLang="en-US" sz="30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823768"/>
              </p:ext>
            </p:extLst>
          </p:nvPr>
        </p:nvGraphicFramePr>
        <p:xfrm>
          <a:off x="467544" y="1484784"/>
          <a:ext cx="8208913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152128"/>
                <a:gridCol w="4392488"/>
                <a:gridCol w="1800201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Version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Date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Description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Author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0.1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2016.06.07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Initial</a:t>
                      </a:r>
                      <a:r>
                        <a:rPr lang="en-US" altLang="ko-KR" sz="1000" baseline="0" dirty="0" smtClean="0">
                          <a:latin typeface="Arial Black" panose="020B0A04020102020204" pitchFamily="34" charset="0"/>
                        </a:rPr>
                        <a:t> version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Wonhong</a:t>
                      </a:r>
                      <a:r>
                        <a:rPr lang="en-US" altLang="ko-KR" sz="1000" baseline="0" dirty="0" smtClean="0">
                          <a:latin typeface="Arial Black" panose="020B0A04020102020204" pitchFamily="34" charset="0"/>
                        </a:rPr>
                        <a:t> Kwon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0.2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2016.06.08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Refine architecture design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Wonhong Kwon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0.3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2016.06.13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De-composite</a:t>
                      </a:r>
                      <a:r>
                        <a:rPr lang="en-US" altLang="ko-KR" sz="1000" baseline="0" dirty="0" smtClean="0">
                          <a:latin typeface="Arial Black" panose="020B0A04020102020204" pitchFamily="34" charset="0"/>
                        </a:rPr>
                        <a:t> architecture design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Wonhong Kwon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0.4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2016.06.16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Add dynamic/physical perspective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Wonhong Kwon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0.5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2016.06.17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More de-composition for dynamic perspective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Wonhong Kwon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0.6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2016.06.19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Update physical perspective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Wonhong Kwon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39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0382"/>
            <a:ext cx="4495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 Black" panose="020B0A04020102020204" pitchFamily="34" charset="0"/>
              </a:rPr>
              <a:t>Architecture Design – Static Perspective: </a:t>
            </a:r>
            <a:r>
              <a:rPr lang="en-US" altLang="ko-KR" sz="1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Layered</a:t>
            </a:r>
            <a:endParaRPr lang="ko-KR" altLang="en-US" sz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340439" y="5900101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628471" y="592100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Module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76" name="원통 75"/>
          <p:cNvSpPr/>
          <p:nvPr/>
        </p:nvSpPr>
        <p:spPr>
          <a:xfrm>
            <a:off x="7391328" y="5912191"/>
            <a:ext cx="288032" cy="288032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7679360" y="5921005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Database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387855" y="5517232"/>
            <a:ext cx="288032" cy="2880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75887" y="5538137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3</a:t>
            </a:r>
            <a:r>
              <a:rPr lang="en-US" altLang="ko-KR" sz="1000" baseline="30000" dirty="0" smtClean="0">
                <a:latin typeface="Arial Black" panose="020B0A04020102020204" pitchFamily="34" charset="0"/>
              </a:rPr>
              <a:t>rd</a:t>
            </a:r>
            <a:r>
              <a:rPr lang="en-US" altLang="ko-KR" sz="1000" dirty="0" smtClean="0">
                <a:latin typeface="Arial Black" panose="020B0A04020102020204" pitchFamily="34" charset="0"/>
              </a:rPr>
              <a:t> Party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 flipH="1">
            <a:off x="418764" y="4166199"/>
            <a:ext cx="1080000" cy="50502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Paho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(MQTT Lib.)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691800" y="4166199"/>
            <a:ext cx="1080000" cy="50502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Credit Card Proxy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418764" y="3158292"/>
            <a:ext cx="2353036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Communication Manager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 flipH="1">
            <a:off x="4220308" y="3158292"/>
            <a:ext cx="1141200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DB Manager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 flipH="1">
            <a:off x="2925454" y="4175040"/>
            <a:ext cx="2436054" cy="50060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Vert.x Framework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 flipH="1">
            <a:off x="1951118" y="2150374"/>
            <a:ext cx="1310400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 Status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 flipH="1">
            <a:off x="418764" y="2150374"/>
            <a:ext cx="1309547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Reservation</a:t>
            </a:r>
          </a:p>
        </p:txBody>
      </p:sp>
      <p:sp>
        <p:nvSpPr>
          <p:cNvPr id="50" name="직사각형 49"/>
          <p:cNvSpPr/>
          <p:nvPr/>
        </p:nvSpPr>
        <p:spPr>
          <a:xfrm flipH="1">
            <a:off x="5017534" y="2150374"/>
            <a:ext cx="1310400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Security and Account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 flipH="1">
            <a:off x="3484326" y="2150373"/>
            <a:ext cx="1310400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Statistics</a:t>
            </a:r>
          </a:p>
        </p:txBody>
      </p:sp>
      <p:sp>
        <p:nvSpPr>
          <p:cNvPr id="52" name="직사각형 51"/>
          <p:cNvSpPr/>
          <p:nvPr/>
        </p:nvSpPr>
        <p:spPr>
          <a:xfrm flipH="1">
            <a:off x="418764" y="1124744"/>
            <a:ext cx="7442377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User Interface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4010" y="980728"/>
            <a:ext cx="7776864" cy="7920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54010" y="2024844"/>
            <a:ext cx="7776864" cy="75608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54011" y="4036268"/>
            <a:ext cx="7776863" cy="76367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904191" y="5933096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41722" y="5933096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503179" y="5933096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 uses 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5121737" y="6038395"/>
            <a:ext cx="266549" cy="18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/>
          <p:cNvSpPr/>
          <p:nvPr/>
        </p:nvSpPr>
        <p:spPr>
          <a:xfrm>
            <a:off x="6340439" y="5517232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628471" y="5538137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Layer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024981" y="1253660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UI Layer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8024981" y="2161891"/>
            <a:ext cx="8178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Business</a:t>
            </a:r>
            <a:br>
              <a:rPr lang="en-US" altLang="ko-KR" sz="1000" dirty="0" smtClean="0">
                <a:latin typeface="Arial Black" panose="020B0A04020102020204" pitchFamily="34" charset="0"/>
              </a:rPr>
            </a:br>
            <a:r>
              <a:rPr lang="en-US" altLang="ko-KR" sz="1000" dirty="0" smtClean="0">
                <a:latin typeface="Arial Black" panose="020B0A04020102020204" pitchFamily="34" charset="0"/>
              </a:rPr>
              <a:t>Logic</a:t>
            </a:r>
            <a:br>
              <a:rPr lang="en-US" altLang="ko-KR" sz="1000" dirty="0" smtClean="0">
                <a:latin typeface="Arial Black" panose="020B0A04020102020204" pitchFamily="34" charset="0"/>
              </a:rPr>
            </a:br>
            <a:r>
              <a:rPr lang="en-US" altLang="ko-KR" sz="1000" dirty="0" smtClean="0">
                <a:latin typeface="Arial Black" panose="020B0A04020102020204" pitchFamily="34" charset="0"/>
              </a:rPr>
              <a:t>Layer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251520" y="3032955"/>
            <a:ext cx="7773461" cy="75608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TextBox 248"/>
          <p:cNvSpPr txBox="1"/>
          <p:nvPr/>
        </p:nvSpPr>
        <p:spPr>
          <a:xfrm>
            <a:off x="8024981" y="3193424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Abstraction</a:t>
            </a:r>
            <a:br>
              <a:rPr lang="en-US" altLang="ko-KR" sz="1000" dirty="0" smtClean="0">
                <a:latin typeface="Arial Black" panose="020B0A04020102020204" pitchFamily="34" charset="0"/>
              </a:rPr>
            </a:br>
            <a:r>
              <a:rPr lang="en-US" altLang="ko-KR" sz="1000" dirty="0" smtClean="0">
                <a:latin typeface="Arial Black" panose="020B0A04020102020204" pitchFamily="34" charset="0"/>
              </a:rPr>
              <a:t>Layer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311" name="직사각형 310"/>
          <p:cNvSpPr/>
          <p:nvPr/>
        </p:nvSpPr>
        <p:spPr>
          <a:xfrm flipH="1">
            <a:off x="2925454" y="3158286"/>
            <a:ext cx="1141200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Framework Abstraction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8030874" y="4223076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Framework</a:t>
            </a:r>
          </a:p>
          <a:p>
            <a:r>
              <a:rPr lang="en-US" altLang="ko-KR" sz="1000" dirty="0" smtClean="0">
                <a:latin typeface="Arial Black" panose="020B0A04020102020204" pitchFamily="34" charset="0"/>
              </a:rPr>
              <a:t>Layer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389" name="직사각형 388"/>
          <p:cNvSpPr/>
          <p:nvPr/>
        </p:nvSpPr>
        <p:spPr>
          <a:xfrm flipH="1">
            <a:off x="6550741" y="2150374"/>
            <a:ext cx="1310400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 Control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89" name="직사각형 488"/>
          <p:cNvSpPr/>
          <p:nvPr/>
        </p:nvSpPr>
        <p:spPr>
          <a:xfrm flipH="1">
            <a:off x="6550741" y="4170620"/>
            <a:ext cx="1310400" cy="50060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Arduino Framework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95" name="직선 화살표 연결선 494"/>
          <p:cNvCxnSpPr>
            <a:stCxn id="389" idx="2"/>
            <a:endCxn id="489" idx="0"/>
          </p:cNvCxnSpPr>
          <p:nvPr/>
        </p:nvCxnSpPr>
        <p:spPr>
          <a:xfrm>
            <a:off x="7205941" y="2655397"/>
            <a:ext cx="0" cy="15152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꺾인 연결선 496"/>
          <p:cNvCxnSpPr>
            <a:stCxn id="52" idx="2"/>
            <a:endCxn id="49" idx="0"/>
          </p:cNvCxnSpPr>
          <p:nvPr/>
        </p:nvCxnSpPr>
        <p:spPr>
          <a:xfrm rot="5400000">
            <a:off x="2345958" y="356380"/>
            <a:ext cx="521574" cy="3066415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꺾인 연결선 498"/>
          <p:cNvCxnSpPr>
            <a:stCxn id="52" idx="2"/>
            <a:endCxn id="48" idx="0"/>
          </p:cNvCxnSpPr>
          <p:nvPr/>
        </p:nvCxnSpPr>
        <p:spPr>
          <a:xfrm rot="5400000">
            <a:off x="3112348" y="1122770"/>
            <a:ext cx="521574" cy="1533634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직선 화살표 연결선 500"/>
          <p:cNvCxnSpPr>
            <a:stCxn id="52" idx="2"/>
            <a:endCxn id="51" idx="0"/>
          </p:cNvCxnSpPr>
          <p:nvPr/>
        </p:nvCxnSpPr>
        <p:spPr>
          <a:xfrm flipH="1">
            <a:off x="4139526" y="1628800"/>
            <a:ext cx="426" cy="5215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꺾인 연결선 502"/>
          <p:cNvCxnSpPr>
            <a:stCxn id="52" idx="2"/>
            <a:endCxn id="50" idx="0"/>
          </p:cNvCxnSpPr>
          <p:nvPr/>
        </p:nvCxnSpPr>
        <p:spPr>
          <a:xfrm rot="16200000" flipH="1">
            <a:off x="4645556" y="1123196"/>
            <a:ext cx="521574" cy="1532782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꺾인 연결선 506"/>
          <p:cNvCxnSpPr>
            <a:stCxn id="52" idx="2"/>
            <a:endCxn id="389" idx="0"/>
          </p:cNvCxnSpPr>
          <p:nvPr/>
        </p:nvCxnSpPr>
        <p:spPr>
          <a:xfrm rot="16200000" flipH="1">
            <a:off x="5412159" y="356592"/>
            <a:ext cx="521574" cy="3065989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꺾인 연결선 508"/>
          <p:cNvCxnSpPr>
            <a:stCxn id="49" idx="2"/>
            <a:endCxn id="44" idx="0"/>
          </p:cNvCxnSpPr>
          <p:nvPr/>
        </p:nvCxnSpPr>
        <p:spPr>
          <a:xfrm rot="16200000" flipH="1">
            <a:off x="1082962" y="2645971"/>
            <a:ext cx="502895" cy="52174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꺾인 연결선 510"/>
          <p:cNvCxnSpPr>
            <a:stCxn id="49" idx="2"/>
            <a:endCxn id="311" idx="0"/>
          </p:cNvCxnSpPr>
          <p:nvPr/>
        </p:nvCxnSpPr>
        <p:spPr>
          <a:xfrm rot="16200000" flipH="1">
            <a:off x="2033351" y="1695582"/>
            <a:ext cx="502889" cy="242251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꺾인 연결선 512"/>
          <p:cNvCxnSpPr>
            <a:stCxn id="49" idx="2"/>
            <a:endCxn id="45" idx="0"/>
          </p:cNvCxnSpPr>
          <p:nvPr/>
        </p:nvCxnSpPr>
        <p:spPr>
          <a:xfrm rot="16200000" flipH="1">
            <a:off x="2680775" y="1048158"/>
            <a:ext cx="502895" cy="371737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꺾인 연결선 514"/>
          <p:cNvCxnSpPr>
            <a:stCxn id="48" idx="2"/>
            <a:endCxn id="44" idx="0"/>
          </p:cNvCxnSpPr>
          <p:nvPr/>
        </p:nvCxnSpPr>
        <p:spPr>
          <a:xfrm rot="5400000">
            <a:off x="1849353" y="2401326"/>
            <a:ext cx="502895" cy="101103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꺾인 연결선 516"/>
          <p:cNvCxnSpPr>
            <a:stCxn id="48" idx="2"/>
            <a:endCxn id="311" idx="0"/>
          </p:cNvCxnSpPr>
          <p:nvPr/>
        </p:nvCxnSpPr>
        <p:spPr>
          <a:xfrm rot="16200000" flipH="1">
            <a:off x="2799742" y="2461973"/>
            <a:ext cx="502889" cy="88973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꺾인 연결선 518"/>
          <p:cNvCxnSpPr>
            <a:stCxn id="48" idx="2"/>
            <a:endCxn id="45" idx="0"/>
          </p:cNvCxnSpPr>
          <p:nvPr/>
        </p:nvCxnSpPr>
        <p:spPr>
          <a:xfrm rot="16200000" flipH="1">
            <a:off x="3447166" y="1814549"/>
            <a:ext cx="502895" cy="218459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꺾인 연결선 520"/>
          <p:cNvCxnSpPr>
            <a:stCxn id="51" idx="2"/>
            <a:endCxn id="44" idx="0"/>
          </p:cNvCxnSpPr>
          <p:nvPr/>
        </p:nvCxnSpPr>
        <p:spPr>
          <a:xfrm rot="5400000">
            <a:off x="2615956" y="1634722"/>
            <a:ext cx="502896" cy="254424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꺾인 연결선 522"/>
          <p:cNvCxnSpPr>
            <a:stCxn id="51" idx="2"/>
            <a:endCxn id="311" idx="0"/>
          </p:cNvCxnSpPr>
          <p:nvPr/>
        </p:nvCxnSpPr>
        <p:spPr>
          <a:xfrm rot="5400000">
            <a:off x="3566345" y="2585105"/>
            <a:ext cx="502890" cy="64347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꺾인 연결선 524"/>
          <p:cNvCxnSpPr>
            <a:stCxn id="51" idx="2"/>
            <a:endCxn id="45" idx="0"/>
          </p:cNvCxnSpPr>
          <p:nvPr/>
        </p:nvCxnSpPr>
        <p:spPr>
          <a:xfrm rot="16200000" flipH="1">
            <a:off x="4213769" y="2581153"/>
            <a:ext cx="502896" cy="65138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꺾인 연결선 526"/>
          <p:cNvCxnSpPr>
            <a:stCxn id="50" idx="2"/>
            <a:endCxn id="44" idx="0"/>
          </p:cNvCxnSpPr>
          <p:nvPr/>
        </p:nvCxnSpPr>
        <p:spPr>
          <a:xfrm rot="5400000">
            <a:off x="3382561" y="868118"/>
            <a:ext cx="502895" cy="407745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꺾인 연결선 528"/>
          <p:cNvCxnSpPr>
            <a:stCxn id="50" idx="2"/>
            <a:endCxn id="311" idx="0"/>
          </p:cNvCxnSpPr>
          <p:nvPr/>
        </p:nvCxnSpPr>
        <p:spPr>
          <a:xfrm rot="5400000">
            <a:off x="4332950" y="1818501"/>
            <a:ext cx="502889" cy="217668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꺾인 연결선 530"/>
          <p:cNvCxnSpPr>
            <a:stCxn id="50" idx="2"/>
            <a:endCxn id="45" idx="0"/>
          </p:cNvCxnSpPr>
          <p:nvPr/>
        </p:nvCxnSpPr>
        <p:spPr>
          <a:xfrm rot="5400000">
            <a:off x="4980374" y="2465931"/>
            <a:ext cx="502895" cy="88182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꺾인 연결선 535"/>
          <p:cNvCxnSpPr>
            <a:stCxn id="44" idx="2"/>
            <a:endCxn id="41" idx="0"/>
          </p:cNvCxnSpPr>
          <p:nvPr/>
        </p:nvCxnSpPr>
        <p:spPr>
          <a:xfrm rot="5400000">
            <a:off x="1025581" y="3596498"/>
            <a:ext cx="502884" cy="63651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꺾인 연결선 537"/>
          <p:cNvCxnSpPr>
            <a:stCxn id="44" idx="2"/>
            <a:endCxn id="43" idx="0"/>
          </p:cNvCxnSpPr>
          <p:nvPr/>
        </p:nvCxnSpPr>
        <p:spPr>
          <a:xfrm rot="16200000" flipH="1">
            <a:off x="1662099" y="3596498"/>
            <a:ext cx="502884" cy="63651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꺾인 연결선 539"/>
          <p:cNvCxnSpPr>
            <a:stCxn id="311" idx="2"/>
            <a:endCxn id="46" idx="0"/>
          </p:cNvCxnSpPr>
          <p:nvPr/>
        </p:nvCxnSpPr>
        <p:spPr>
          <a:xfrm rot="16200000" flipH="1">
            <a:off x="3563902" y="3595460"/>
            <a:ext cx="511731" cy="64742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꺾인 연결선 541"/>
          <p:cNvCxnSpPr>
            <a:stCxn id="45" idx="2"/>
            <a:endCxn id="46" idx="0"/>
          </p:cNvCxnSpPr>
          <p:nvPr/>
        </p:nvCxnSpPr>
        <p:spPr>
          <a:xfrm rot="5400000">
            <a:off x="4211333" y="3595464"/>
            <a:ext cx="511725" cy="64742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원통 557"/>
          <p:cNvSpPr/>
          <p:nvPr/>
        </p:nvSpPr>
        <p:spPr>
          <a:xfrm>
            <a:off x="3711433" y="5085184"/>
            <a:ext cx="864096" cy="648072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0" name="직선 화살표 연결선 559"/>
          <p:cNvCxnSpPr>
            <a:stCxn id="46" idx="2"/>
            <a:endCxn id="558" idx="1"/>
          </p:cNvCxnSpPr>
          <p:nvPr/>
        </p:nvCxnSpPr>
        <p:spPr>
          <a:xfrm>
            <a:off x="4143481" y="4675642"/>
            <a:ext cx="0" cy="4095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 flipH="1">
            <a:off x="5436096" y="4175040"/>
            <a:ext cx="1022500" cy="49618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Arial Black" panose="020B0A04020102020204" pitchFamily="34" charset="0"/>
              </a:rPr>
              <a:t>p</a:t>
            </a:r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ubsub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client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 flipH="1">
            <a:off x="5489378" y="3158292"/>
            <a:ext cx="1314869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Arduino Communication Wrapper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3" name="꺾인 연결선 82"/>
          <p:cNvCxnSpPr>
            <a:stCxn id="389" idx="2"/>
            <a:endCxn id="82" idx="0"/>
          </p:cNvCxnSpPr>
          <p:nvPr/>
        </p:nvCxnSpPr>
        <p:spPr>
          <a:xfrm rot="5400000">
            <a:off x="6424930" y="2377280"/>
            <a:ext cx="502895" cy="10591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82" idx="2"/>
            <a:endCxn id="69" idx="0"/>
          </p:cNvCxnSpPr>
          <p:nvPr/>
        </p:nvCxnSpPr>
        <p:spPr>
          <a:xfrm rot="5400000">
            <a:off x="5791217" y="3819444"/>
            <a:ext cx="511725" cy="1994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17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0382"/>
            <a:ext cx="4495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 Black" panose="020B0A04020102020204" pitchFamily="34" charset="0"/>
              </a:rPr>
              <a:t>Architecture Design – Static Perspective: </a:t>
            </a:r>
            <a:r>
              <a:rPr lang="en-US" altLang="ko-KR" sz="1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Layered</a:t>
            </a:r>
            <a:endParaRPr lang="ko-KR" altLang="en-US" sz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 flipH="1">
            <a:off x="7627928" y="1088021"/>
            <a:ext cx="1008000" cy="1367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 Black" panose="020B0A04020102020204" pitchFamily="34" charset="0"/>
              </a:rPr>
              <a:t>Controller</a:t>
            </a:r>
          </a:p>
        </p:txBody>
      </p:sp>
      <p:sp>
        <p:nvSpPr>
          <p:cNvPr id="65" name="직사각형 64"/>
          <p:cNvSpPr/>
          <p:nvPr/>
        </p:nvSpPr>
        <p:spPr>
          <a:xfrm flipH="1">
            <a:off x="475227" y="1088021"/>
            <a:ext cx="1008000" cy="1367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 Black" panose="020B0A04020102020204" pitchFamily="34" charset="0"/>
              </a:rPr>
              <a:t>Statistics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 Black" panose="020B0A04020102020204" pitchFamily="34" charset="0"/>
              </a:rPr>
              <a:t>Viewer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 flipH="1">
            <a:off x="1667344" y="1088021"/>
            <a:ext cx="1008000" cy="1367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 Black" panose="020B0A04020102020204" pitchFamily="34" charset="0"/>
              </a:rPr>
              <a:t>Manager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 flipH="1">
            <a:off x="2859461" y="1088021"/>
            <a:ext cx="1008000" cy="1367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Manager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 flipH="1">
            <a:off x="4051578" y="1088021"/>
            <a:ext cx="1008000" cy="1367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Reservation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  <a:endParaRPr lang="ko-KR" altLang="en-US" sz="9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 flipH="1">
            <a:off x="5243695" y="1088021"/>
            <a:ext cx="1008000" cy="1367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Processing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 flipH="1">
            <a:off x="6435812" y="1088021"/>
            <a:ext cx="1008000" cy="1367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  <a:endParaRPr lang="en-US" altLang="ko-KR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Arial Black" panose="020B0A04020102020204" pitchFamily="34" charset="0"/>
              </a:rPr>
              <a:t>User </a:t>
            </a:r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I/F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직사각형 86"/>
          <p:cNvSpPr/>
          <p:nvPr/>
        </p:nvSpPr>
        <p:spPr>
          <a:xfrm flipH="1">
            <a:off x="467543" y="4436174"/>
            <a:ext cx="2207801" cy="50502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Arial Black" panose="020B0A04020102020204" pitchFamily="34" charset="0"/>
              </a:rPr>
              <a:t>P</a:t>
            </a:r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aho MQTT Library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 flipH="1">
            <a:off x="4932037" y="4436175"/>
            <a:ext cx="1319655" cy="50502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Vert.x Framework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88980" y="4348990"/>
            <a:ext cx="8359484" cy="66324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 flipH="1">
            <a:off x="7627928" y="4436175"/>
            <a:ext cx="1008000" cy="50502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Arduino Framework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88979" y="3087963"/>
            <a:ext cx="8359484" cy="77308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 flipH="1">
            <a:off x="475226" y="3212039"/>
            <a:ext cx="4306688" cy="511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Communication Manager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9" name="직사각형 108"/>
          <p:cNvSpPr/>
          <p:nvPr/>
        </p:nvSpPr>
        <p:spPr>
          <a:xfrm flipH="1">
            <a:off x="6435809" y="3212038"/>
            <a:ext cx="1376547" cy="511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Arduino Communication Wrapper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8979" y="979791"/>
            <a:ext cx="8359484" cy="158417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8979" y="733570"/>
            <a:ext cx="1678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Business Logic Layer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35" name="꺾인 연결선 34"/>
          <p:cNvCxnSpPr>
            <a:stCxn id="71" idx="2"/>
            <a:endCxn id="109" idx="0"/>
          </p:cNvCxnSpPr>
          <p:nvPr/>
        </p:nvCxnSpPr>
        <p:spPr>
          <a:xfrm rot="16200000" flipH="1">
            <a:off x="6653797" y="2741753"/>
            <a:ext cx="756300" cy="1842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64" idx="2"/>
            <a:endCxn id="109" idx="0"/>
          </p:cNvCxnSpPr>
          <p:nvPr/>
        </p:nvCxnSpPr>
        <p:spPr>
          <a:xfrm rot="5400000">
            <a:off x="7249855" y="2329965"/>
            <a:ext cx="756300" cy="10078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 flipH="1">
            <a:off x="6435812" y="4436174"/>
            <a:ext cx="1008000" cy="50502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Arial Black" panose="020B0A04020102020204" pitchFamily="34" charset="0"/>
              </a:rPr>
              <a:t>p</a:t>
            </a:r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ubsub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client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8316415" y="2461460"/>
            <a:ext cx="0" cy="19747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109" idx="2"/>
            <a:endCxn id="41" idx="0"/>
          </p:cNvCxnSpPr>
          <p:nvPr/>
        </p:nvCxnSpPr>
        <p:spPr>
          <a:xfrm rot="5400000">
            <a:off x="6675860" y="3987951"/>
            <a:ext cx="712175" cy="1842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 flipH="1">
            <a:off x="4932037" y="3212039"/>
            <a:ext cx="815657" cy="511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DB Manager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3" name="꺾인 연결선 52"/>
          <p:cNvCxnSpPr>
            <a:stCxn id="52" idx="2"/>
            <a:endCxn id="90" idx="0"/>
          </p:cNvCxnSpPr>
          <p:nvPr/>
        </p:nvCxnSpPr>
        <p:spPr>
          <a:xfrm rot="16200000" flipH="1">
            <a:off x="5109777" y="3954088"/>
            <a:ext cx="712174" cy="2519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70" idx="2"/>
            <a:endCxn id="52" idx="0"/>
          </p:cNvCxnSpPr>
          <p:nvPr/>
        </p:nvCxnSpPr>
        <p:spPr>
          <a:xfrm rot="5400000">
            <a:off x="5165630" y="2629973"/>
            <a:ext cx="756301" cy="4078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5940039" y="2461460"/>
            <a:ext cx="0" cy="19747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 flipH="1">
            <a:off x="2859461" y="4436175"/>
            <a:ext cx="1922453" cy="50502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Credit Card Proxy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4" name="원통 73"/>
          <p:cNvSpPr/>
          <p:nvPr/>
        </p:nvSpPr>
        <p:spPr>
          <a:xfrm>
            <a:off x="5087863" y="5372279"/>
            <a:ext cx="1008001" cy="648072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>
            <a:stCxn id="90" idx="2"/>
            <a:endCxn id="74" idx="1"/>
          </p:cNvCxnSpPr>
          <p:nvPr/>
        </p:nvCxnSpPr>
        <p:spPr>
          <a:xfrm>
            <a:off x="5591864" y="4941198"/>
            <a:ext cx="0" cy="4310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1935147" y="5721166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223179" y="5742071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Module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83" name="원통 82"/>
          <p:cNvSpPr/>
          <p:nvPr/>
        </p:nvSpPr>
        <p:spPr>
          <a:xfrm>
            <a:off x="2986036" y="5733256"/>
            <a:ext cx="288032" cy="288032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274068" y="5742070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Database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982563" y="5338297"/>
            <a:ext cx="288032" cy="2880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270595" y="5359202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3</a:t>
            </a:r>
            <a:r>
              <a:rPr lang="en-US" altLang="ko-KR" sz="1000" baseline="30000" dirty="0" smtClean="0">
                <a:latin typeface="Arial Black" panose="020B0A04020102020204" pitchFamily="34" charset="0"/>
              </a:rPr>
              <a:t>rd</a:t>
            </a:r>
            <a:r>
              <a:rPr lang="en-US" altLang="ko-KR" sz="1000" dirty="0" smtClean="0">
                <a:latin typeface="Arial Black" panose="020B0A04020102020204" pitchFamily="34" charset="0"/>
              </a:rPr>
              <a:t> Party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98899" y="5754161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36430" y="5754161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97887" y="5754161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 uses 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716445" y="5859460"/>
            <a:ext cx="266549" cy="18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1935147" y="5338297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223179" y="5359202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Layer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9720" y="2852936"/>
            <a:ext cx="1438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Abstraction Layer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8979" y="4102769"/>
            <a:ext cx="1409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Framework Layer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99" name="꺾인 연결선 98"/>
          <p:cNvCxnSpPr>
            <a:stCxn id="69" idx="2"/>
            <a:endCxn id="108" idx="0"/>
          </p:cNvCxnSpPr>
          <p:nvPr/>
        </p:nvCxnSpPr>
        <p:spPr>
          <a:xfrm rot="5400000">
            <a:off x="3213924" y="1870384"/>
            <a:ext cx="756301" cy="19270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70" idx="2"/>
            <a:endCxn id="108" idx="0"/>
          </p:cNvCxnSpPr>
          <p:nvPr/>
        </p:nvCxnSpPr>
        <p:spPr>
          <a:xfrm rot="5400000">
            <a:off x="3809983" y="1274326"/>
            <a:ext cx="756301" cy="31191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67" idx="2"/>
            <a:endCxn id="108" idx="0"/>
          </p:cNvCxnSpPr>
          <p:nvPr/>
        </p:nvCxnSpPr>
        <p:spPr>
          <a:xfrm rot="5400000">
            <a:off x="2617866" y="2466443"/>
            <a:ext cx="756301" cy="7348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stCxn id="66" idx="2"/>
            <a:endCxn id="108" idx="0"/>
          </p:cNvCxnSpPr>
          <p:nvPr/>
        </p:nvCxnSpPr>
        <p:spPr>
          <a:xfrm rot="16200000" flipH="1">
            <a:off x="2021807" y="2605275"/>
            <a:ext cx="756301" cy="4572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65" idx="2"/>
            <a:endCxn id="108" idx="0"/>
          </p:cNvCxnSpPr>
          <p:nvPr/>
        </p:nvCxnSpPr>
        <p:spPr>
          <a:xfrm rot="16200000" flipH="1">
            <a:off x="1425748" y="2009216"/>
            <a:ext cx="756301" cy="16493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꺾인 연결선 125"/>
          <p:cNvCxnSpPr>
            <a:stCxn id="108" idx="2"/>
          </p:cNvCxnSpPr>
          <p:nvPr/>
        </p:nvCxnSpPr>
        <p:spPr>
          <a:xfrm rot="5400000">
            <a:off x="1925772" y="3733377"/>
            <a:ext cx="712174" cy="6934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 129"/>
          <p:cNvCxnSpPr>
            <a:stCxn id="108" idx="2"/>
            <a:endCxn id="73" idx="0"/>
          </p:cNvCxnSpPr>
          <p:nvPr/>
        </p:nvCxnSpPr>
        <p:spPr>
          <a:xfrm rot="16200000" flipH="1">
            <a:off x="2868541" y="3484029"/>
            <a:ext cx="712174" cy="11921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61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0382"/>
            <a:ext cx="5805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 Black" panose="020B0A04020102020204" pitchFamily="34" charset="0"/>
              </a:rPr>
              <a:t>Architecture Design – Static Perspective: </a:t>
            </a:r>
            <a:r>
              <a:rPr lang="en-US" altLang="ko-KR" sz="1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Communication Manager</a:t>
            </a:r>
            <a:endParaRPr lang="ko-KR" altLang="en-US" sz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 flipH="1">
            <a:off x="990100" y="1847026"/>
            <a:ext cx="7110292" cy="37026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 flipH="1">
            <a:off x="1362767" y="3893447"/>
            <a:ext cx="1080000" cy="50502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Network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799574" y="5818635"/>
            <a:ext cx="288032" cy="2880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87606" y="5839540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Module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567326" y="5818636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855358" y="5839541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Interface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73" name="직사각형 72"/>
          <p:cNvSpPr/>
          <p:nvPr/>
        </p:nvSpPr>
        <p:spPr>
          <a:xfrm flipH="1">
            <a:off x="2915936" y="4785742"/>
            <a:ext cx="1080000" cy="50502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Paho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905861" y="5818634"/>
            <a:ext cx="288032" cy="2880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193893" y="5839539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3</a:t>
            </a:r>
            <a:r>
              <a:rPr lang="en-US" altLang="ko-KR" sz="1000" baseline="30000" dirty="0" smtClean="0">
                <a:latin typeface="Arial Black" panose="020B0A04020102020204" pitchFamily="34" charset="0"/>
              </a:rPr>
              <a:t>rd</a:t>
            </a:r>
            <a:r>
              <a:rPr lang="en-US" altLang="ko-KR" sz="1000" dirty="0" smtClean="0">
                <a:latin typeface="Arial Black" panose="020B0A04020102020204" pitchFamily="34" charset="0"/>
              </a:rPr>
              <a:t> Party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 flipH="1">
            <a:off x="1362767" y="4785742"/>
            <a:ext cx="1080000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MQTT Network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" name="직선 화살표 연결선 3"/>
          <p:cNvCxnSpPr>
            <a:stCxn id="82" idx="0"/>
            <a:endCxn id="67" idx="2"/>
          </p:cNvCxnSpPr>
          <p:nvPr/>
        </p:nvCxnSpPr>
        <p:spPr>
          <a:xfrm flipV="1">
            <a:off x="1902767" y="4398470"/>
            <a:ext cx="0" cy="38727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217229" y="5991091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795231" y="5991091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83263" y="5989201"/>
            <a:ext cx="1289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 implements 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1434775" y="6112312"/>
            <a:ext cx="43246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82" idx="1"/>
            <a:endCxn id="73" idx="3"/>
          </p:cNvCxnSpPr>
          <p:nvPr/>
        </p:nvCxnSpPr>
        <p:spPr>
          <a:xfrm>
            <a:off x="2442767" y="5038254"/>
            <a:ext cx="47316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217229" y="5723736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795231" y="5723736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83263" y="5721846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 uses 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1434775" y="5844957"/>
            <a:ext cx="4324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 flipH="1">
            <a:off x="2669927" y="2093251"/>
            <a:ext cx="1080000" cy="50502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Client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5" name="직사각형 94"/>
          <p:cNvSpPr/>
          <p:nvPr/>
        </p:nvSpPr>
        <p:spPr>
          <a:xfrm flipH="1">
            <a:off x="3974643" y="2093250"/>
            <a:ext cx="1080000" cy="50502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Server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6" name="직사각형 95"/>
          <p:cNvSpPr/>
          <p:nvPr/>
        </p:nvSpPr>
        <p:spPr>
          <a:xfrm flipH="1">
            <a:off x="5279359" y="2093249"/>
            <a:ext cx="1080000" cy="50502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Publish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직사각형 96"/>
          <p:cNvSpPr/>
          <p:nvPr/>
        </p:nvSpPr>
        <p:spPr>
          <a:xfrm flipH="1">
            <a:off x="6584075" y="2093248"/>
            <a:ext cx="1080000" cy="50502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Subscribe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직사각형 97"/>
          <p:cNvSpPr/>
          <p:nvPr/>
        </p:nvSpPr>
        <p:spPr>
          <a:xfrm flipH="1">
            <a:off x="2669927" y="3097418"/>
            <a:ext cx="1080000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Client </a:t>
            </a:r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Channel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9" name="직사각형 98"/>
          <p:cNvSpPr/>
          <p:nvPr/>
        </p:nvSpPr>
        <p:spPr>
          <a:xfrm flipH="1">
            <a:off x="3974643" y="3097418"/>
            <a:ext cx="1080000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Server </a:t>
            </a:r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Channel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0" name="직사각형 99"/>
          <p:cNvSpPr/>
          <p:nvPr/>
        </p:nvSpPr>
        <p:spPr>
          <a:xfrm flipH="1">
            <a:off x="5279359" y="3097418"/>
            <a:ext cx="1080000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Publish Channel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 flipH="1">
            <a:off x="6584075" y="3101364"/>
            <a:ext cx="1080000" cy="501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Subscribe Channel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09" name="직선 화살표 연결선 108"/>
          <p:cNvCxnSpPr>
            <a:stCxn id="98" idx="0"/>
            <a:endCxn id="94" idx="2"/>
          </p:cNvCxnSpPr>
          <p:nvPr/>
        </p:nvCxnSpPr>
        <p:spPr>
          <a:xfrm flipV="1">
            <a:off x="3209927" y="2598274"/>
            <a:ext cx="0" cy="49914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99" idx="0"/>
            <a:endCxn id="95" idx="2"/>
          </p:cNvCxnSpPr>
          <p:nvPr/>
        </p:nvCxnSpPr>
        <p:spPr>
          <a:xfrm flipV="1">
            <a:off x="4514643" y="2598273"/>
            <a:ext cx="0" cy="49914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100" idx="0"/>
            <a:endCxn id="96" idx="2"/>
          </p:cNvCxnSpPr>
          <p:nvPr/>
        </p:nvCxnSpPr>
        <p:spPr>
          <a:xfrm flipV="1">
            <a:off x="5819359" y="2598272"/>
            <a:ext cx="0" cy="49914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101" idx="0"/>
            <a:endCxn id="97" idx="2"/>
          </p:cNvCxnSpPr>
          <p:nvPr/>
        </p:nvCxnSpPr>
        <p:spPr>
          <a:xfrm flipV="1">
            <a:off x="7124075" y="2598271"/>
            <a:ext cx="0" cy="50309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4823346" y="5824051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111378" y="58449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Class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142" name="꺾인 연결선 141"/>
          <p:cNvCxnSpPr>
            <a:stCxn id="98" idx="2"/>
            <a:endCxn id="67" idx="1"/>
          </p:cNvCxnSpPr>
          <p:nvPr/>
        </p:nvCxnSpPr>
        <p:spPr>
          <a:xfrm rot="5400000">
            <a:off x="2554588" y="3490620"/>
            <a:ext cx="543518" cy="76716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꺾인 연결선 143"/>
          <p:cNvCxnSpPr>
            <a:stCxn id="99" idx="2"/>
            <a:endCxn id="67" idx="1"/>
          </p:cNvCxnSpPr>
          <p:nvPr/>
        </p:nvCxnSpPr>
        <p:spPr>
          <a:xfrm rot="5400000">
            <a:off x="3206946" y="2838262"/>
            <a:ext cx="543518" cy="207187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100" idx="2"/>
            <a:endCxn id="67" idx="1"/>
          </p:cNvCxnSpPr>
          <p:nvPr/>
        </p:nvCxnSpPr>
        <p:spPr>
          <a:xfrm rot="5400000">
            <a:off x="3859304" y="2185904"/>
            <a:ext cx="543518" cy="337659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 149"/>
          <p:cNvCxnSpPr>
            <a:stCxn id="101" idx="2"/>
            <a:endCxn id="67" idx="1"/>
          </p:cNvCxnSpPr>
          <p:nvPr/>
        </p:nvCxnSpPr>
        <p:spPr>
          <a:xfrm rot="5400000">
            <a:off x="4511662" y="1533546"/>
            <a:ext cx="543518" cy="468130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544970" y="908720"/>
            <a:ext cx="1251166" cy="5040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Client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3" name="꺾인 연결선 42"/>
          <p:cNvCxnSpPr>
            <a:stCxn id="42" idx="2"/>
            <a:endCxn id="94" idx="0"/>
          </p:cNvCxnSpPr>
          <p:nvPr/>
        </p:nvCxnSpPr>
        <p:spPr>
          <a:xfrm rot="5400000">
            <a:off x="3850003" y="772700"/>
            <a:ext cx="680475" cy="19606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42" idx="2"/>
            <a:endCxn id="95" idx="0"/>
          </p:cNvCxnSpPr>
          <p:nvPr/>
        </p:nvCxnSpPr>
        <p:spPr>
          <a:xfrm rot="5400000">
            <a:off x="4502361" y="1425058"/>
            <a:ext cx="680474" cy="65591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42" idx="2"/>
            <a:endCxn id="96" idx="0"/>
          </p:cNvCxnSpPr>
          <p:nvPr/>
        </p:nvCxnSpPr>
        <p:spPr>
          <a:xfrm rot="16200000" flipH="1">
            <a:off x="5154720" y="1428609"/>
            <a:ext cx="680473" cy="64880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42" idx="2"/>
            <a:endCxn id="97" idx="0"/>
          </p:cNvCxnSpPr>
          <p:nvPr/>
        </p:nvCxnSpPr>
        <p:spPr>
          <a:xfrm rot="16200000" flipH="1">
            <a:off x="5807078" y="776251"/>
            <a:ext cx="680472" cy="195352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93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직사각형 371"/>
          <p:cNvSpPr/>
          <p:nvPr/>
        </p:nvSpPr>
        <p:spPr>
          <a:xfrm>
            <a:off x="179512" y="514512"/>
            <a:ext cx="4267612" cy="235271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90382"/>
            <a:ext cx="6296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 Black" panose="020B0A04020102020204" pitchFamily="34" charset="0"/>
              </a:rPr>
              <a:t>Architecture Design – Physical Perspective for </a:t>
            </a:r>
            <a:r>
              <a:rPr lang="en-US" altLang="ko-KR" sz="1200" dirty="0">
                <a:latin typeface="Arial Black" panose="020B0A04020102020204" pitchFamily="34" charset="0"/>
              </a:rPr>
              <a:t>H</a:t>
            </a:r>
            <a:r>
              <a:rPr lang="en-US" altLang="ko-KR" sz="1200" dirty="0" smtClean="0">
                <a:latin typeface="Arial Black" panose="020B0A04020102020204" pitchFamily="34" charset="0"/>
              </a:rPr>
              <a:t>igh-level Architecture</a:t>
            </a:r>
            <a:endParaRPr lang="ko-KR" altLang="en-US" sz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691680" y="569785"/>
            <a:ext cx="1240319" cy="1399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Arduino (Main)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" name="직선 연결선 2"/>
          <p:cNvCxnSpPr>
            <a:stCxn id="43" idx="3"/>
            <a:endCxn id="67" idx="1"/>
          </p:cNvCxnSpPr>
          <p:nvPr/>
        </p:nvCxnSpPr>
        <p:spPr>
          <a:xfrm flipH="1">
            <a:off x="1260873" y="1269453"/>
            <a:ext cx="43080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 flipH="1">
            <a:off x="1820169" y="713801"/>
            <a:ext cx="98334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Controller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 flipH="1">
            <a:off x="252761" y="569785"/>
            <a:ext cx="1008112" cy="1399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Kiosk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직사각형 67"/>
          <p:cNvSpPr/>
          <p:nvPr/>
        </p:nvSpPr>
        <p:spPr>
          <a:xfrm flipH="1">
            <a:off x="390110" y="713801"/>
            <a:ext cx="733413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User I/F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3" name="직사각형 92"/>
          <p:cNvSpPr/>
          <p:nvPr/>
        </p:nvSpPr>
        <p:spPr>
          <a:xfrm flipH="1">
            <a:off x="4851231" y="802544"/>
            <a:ext cx="1055755" cy="87895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MQTT Broker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076159" y="802544"/>
            <a:ext cx="1055755" cy="878952"/>
            <a:chOff x="5220072" y="5517232"/>
            <a:chExt cx="1055755" cy="878952"/>
          </a:xfrm>
        </p:grpSpPr>
        <p:sp>
          <p:nvSpPr>
            <p:cNvPr id="105" name="직사각형 104"/>
            <p:cNvSpPr/>
            <p:nvPr/>
          </p:nvSpPr>
          <p:spPr>
            <a:xfrm flipH="1">
              <a:off x="5220072" y="5517232"/>
              <a:ext cx="1055755" cy="87895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9" name="원통 98"/>
            <p:cNvSpPr/>
            <p:nvPr/>
          </p:nvSpPr>
          <p:spPr>
            <a:xfrm>
              <a:off x="5305876" y="5632672"/>
              <a:ext cx="864096" cy="648072"/>
            </a:xfrm>
            <a:prstGeom prst="can">
              <a:avLst>
                <a:gd name="adj" fmla="val 15566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6084168" y="6426032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72200" y="6446937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SW ‘A’ running on a user </a:t>
            </a:r>
            <a:r>
              <a:rPr lang="en-US" altLang="ko-KR" sz="1000" dirty="0">
                <a:latin typeface="Arial Black" panose="020B0A04020102020204" pitchFamily="34" charset="0"/>
              </a:rPr>
              <a:t>m</a:t>
            </a:r>
            <a:r>
              <a:rPr lang="en-US" altLang="ko-KR" sz="1000" dirty="0" smtClean="0">
                <a:latin typeface="Arial Black" panose="020B0A04020102020204" pitchFamily="34" charset="0"/>
              </a:rPr>
              <a:t>achine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084168" y="6018089"/>
            <a:ext cx="288032" cy="2880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72200" y="6038994"/>
            <a:ext cx="26548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SW ‘A’ running on a server </a:t>
            </a:r>
            <a:r>
              <a:rPr lang="en-US" altLang="ko-KR" sz="1000" dirty="0">
                <a:latin typeface="Arial Black" panose="020B0A04020102020204" pitchFamily="34" charset="0"/>
              </a:rPr>
              <a:t>m</a:t>
            </a:r>
            <a:r>
              <a:rPr lang="en-US" altLang="ko-KR" sz="1000" dirty="0" smtClean="0">
                <a:latin typeface="Arial Black" panose="020B0A04020102020204" pitchFamily="34" charset="0"/>
              </a:rPr>
              <a:t>achine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 flipH="1">
            <a:off x="409938" y="5919595"/>
            <a:ext cx="651872" cy="7944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Arial Black" panose="020B0A04020102020204" pitchFamily="34" charset="0"/>
              </a:rPr>
              <a:t>B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 flipH="1">
            <a:off x="561224" y="6015379"/>
            <a:ext cx="341045" cy="324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Arial Black" panose="020B0A04020102020204" pitchFamily="34" charset="0"/>
              </a:rPr>
              <a:t>A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76138" y="6116774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SW ‘A’ running</a:t>
            </a:r>
            <a:br>
              <a:rPr lang="en-US" altLang="ko-KR" sz="1000" dirty="0" smtClean="0">
                <a:latin typeface="Arial Black" panose="020B0A04020102020204" pitchFamily="34" charset="0"/>
              </a:rPr>
            </a:br>
            <a:r>
              <a:rPr lang="en-US" altLang="ko-KR" sz="1000" dirty="0" smtClean="0">
                <a:latin typeface="Arial Black" panose="020B0A04020102020204" pitchFamily="34" charset="0"/>
              </a:rPr>
              <a:t>on a machine ‘B’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03512" y="6257141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rial Black" panose="020B0A04020102020204" pitchFamily="34" charset="0"/>
              </a:rPr>
              <a:t>802.11 Wi-Fi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70" name="직선 연결선 69"/>
          <p:cNvCxnSpPr>
            <a:stCxn id="65" idx="1"/>
          </p:cNvCxnSpPr>
          <p:nvPr/>
        </p:nvCxnSpPr>
        <p:spPr>
          <a:xfrm flipH="1">
            <a:off x="2547636" y="6380252"/>
            <a:ext cx="2558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 flipH="1">
            <a:off x="7723892" y="4379898"/>
            <a:ext cx="1055755" cy="87895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 Processing System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 flipH="1">
            <a:off x="1988223" y="3140968"/>
            <a:ext cx="1248388" cy="29546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Wi-Fi Router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084168" y="5589240"/>
            <a:ext cx="288032" cy="2880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372200" y="5610145"/>
            <a:ext cx="16097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Network Equipment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19" name="직사각형 118"/>
          <p:cNvSpPr/>
          <p:nvPr/>
        </p:nvSpPr>
        <p:spPr>
          <a:xfrm flipH="1">
            <a:off x="7723892" y="1773307"/>
            <a:ext cx="1055753" cy="87895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 Processing System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1" name="직사각형 130"/>
          <p:cNvSpPr/>
          <p:nvPr/>
        </p:nvSpPr>
        <p:spPr>
          <a:xfrm flipH="1">
            <a:off x="252761" y="2132856"/>
            <a:ext cx="1055755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 Manager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2" name="직사각형 131"/>
          <p:cNvSpPr/>
          <p:nvPr/>
        </p:nvSpPr>
        <p:spPr>
          <a:xfrm flipH="1">
            <a:off x="4644063" y="4365001"/>
            <a:ext cx="1055755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 Reservation System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직사각형 132"/>
          <p:cNvSpPr/>
          <p:nvPr/>
        </p:nvSpPr>
        <p:spPr>
          <a:xfrm flipH="1">
            <a:off x="254002" y="4745818"/>
            <a:ext cx="1054514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 Statistics Viewer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4" name="직사각형 133"/>
          <p:cNvSpPr/>
          <p:nvPr/>
        </p:nvSpPr>
        <p:spPr>
          <a:xfrm flipH="1">
            <a:off x="252761" y="3766179"/>
            <a:ext cx="1055755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Manager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4202791" y="5597059"/>
            <a:ext cx="288032" cy="2880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11" name="원통 210"/>
          <p:cNvSpPr/>
          <p:nvPr/>
        </p:nvSpPr>
        <p:spPr>
          <a:xfrm>
            <a:off x="4246489" y="5640491"/>
            <a:ext cx="200636" cy="207276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TextBox 211"/>
          <p:cNvSpPr txBox="1"/>
          <p:nvPr/>
        </p:nvSpPr>
        <p:spPr>
          <a:xfrm>
            <a:off x="4498483" y="560866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DB on a server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4210451" y="6015379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4498483" y="6036284"/>
            <a:ext cx="1508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Cloud Environment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4754857" y="711217"/>
            <a:ext cx="2481439" cy="10615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19" name="직사각형 218"/>
          <p:cNvSpPr/>
          <p:nvPr/>
        </p:nvSpPr>
        <p:spPr>
          <a:xfrm flipH="1">
            <a:off x="6902508" y="3076222"/>
            <a:ext cx="901875" cy="87895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Ethernet Router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20" name="직사각형 219"/>
          <p:cNvSpPr/>
          <p:nvPr/>
        </p:nvSpPr>
        <p:spPr>
          <a:xfrm flipH="1">
            <a:off x="3784151" y="3074675"/>
            <a:ext cx="283793" cy="87895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Firewall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6" name="직선 연결선 235"/>
          <p:cNvCxnSpPr>
            <a:stCxn id="329" idx="3"/>
            <a:endCxn id="262" idx="3"/>
          </p:cNvCxnSpPr>
          <p:nvPr/>
        </p:nvCxnSpPr>
        <p:spPr>
          <a:xfrm flipH="1">
            <a:off x="5784449" y="3514149"/>
            <a:ext cx="519982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2803511" y="6484282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Ethernet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249" name="직선 연결선 248"/>
          <p:cNvCxnSpPr>
            <a:stCxn id="248" idx="1"/>
          </p:cNvCxnSpPr>
          <p:nvPr/>
        </p:nvCxnSpPr>
        <p:spPr>
          <a:xfrm flipH="1">
            <a:off x="2547635" y="6607393"/>
            <a:ext cx="25587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꺾인 연결선 250"/>
          <p:cNvCxnSpPr>
            <a:stCxn id="219" idx="0"/>
            <a:endCxn id="119" idx="3"/>
          </p:cNvCxnSpPr>
          <p:nvPr/>
        </p:nvCxnSpPr>
        <p:spPr>
          <a:xfrm rot="5400000" flipH="1" flipV="1">
            <a:off x="7106949" y="2459280"/>
            <a:ext cx="863439" cy="370447"/>
          </a:xfrm>
          <a:prstGeom prst="bentConnector2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꺾인 연결선 252"/>
          <p:cNvCxnSpPr>
            <a:stCxn id="219" idx="2"/>
            <a:endCxn id="72" idx="3"/>
          </p:cNvCxnSpPr>
          <p:nvPr/>
        </p:nvCxnSpPr>
        <p:spPr>
          <a:xfrm rot="16200000" flipH="1">
            <a:off x="7106568" y="4202050"/>
            <a:ext cx="864200" cy="370447"/>
          </a:xfrm>
          <a:prstGeom prst="bentConnector2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그룹 260"/>
          <p:cNvGrpSpPr/>
          <p:nvPr/>
        </p:nvGrpSpPr>
        <p:grpSpPr>
          <a:xfrm>
            <a:off x="4547748" y="3095247"/>
            <a:ext cx="1248388" cy="837807"/>
            <a:chOff x="3500439" y="2709863"/>
            <a:chExt cx="1248388" cy="83780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439" y="2709863"/>
              <a:ext cx="1248388" cy="837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2" name="TextBox 261"/>
            <p:cNvSpPr txBox="1"/>
            <p:nvPr/>
          </p:nvSpPr>
          <p:spPr>
            <a:xfrm>
              <a:off x="3512125" y="3005655"/>
              <a:ext cx="12250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Arial Black" panose="020B0A04020102020204" pitchFamily="34" charset="0"/>
                </a:rPr>
                <a:t>Public Internet</a:t>
              </a:r>
              <a:endParaRPr lang="ko-KR" altLang="en-US" sz="10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264" name="직선 연결선 263"/>
          <p:cNvCxnSpPr>
            <a:stCxn id="262" idx="1"/>
            <a:endCxn id="220" idx="1"/>
          </p:cNvCxnSpPr>
          <p:nvPr/>
        </p:nvCxnSpPr>
        <p:spPr>
          <a:xfrm flipH="1">
            <a:off x="4067944" y="3514150"/>
            <a:ext cx="491490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803511" y="6028568"/>
            <a:ext cx="1322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USB Connection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270" name="직선 연결선 269"/>
          <p:cNvCxnSpPr>
            <a:stCxn id="269" idx="1"/>
          </p:cNvCxnSpPr>
          <p:nvPr/>
        </p:nvCxnSpPr>
        <p:spPr>
          <a:xfrm flipH="1">
            <a:off x="2547635" y="6151679"/>
            <a:ext cx="25587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꺾인 연결선 273"/>
          <p:cNvCxnSpPr>
            <a:stCxn id="132" idx="0"/>
            <a:endCxn id="1026" idx="2"/>
          </p:cNvCxnSpPr>
          <p:nvPr/>
        </p:nvCxnSpPr>
        <p:spPr>
          <a:xfrm rot="5400000" flipH="1" flipV="1">
            <a:off x="4955968" y="4149027"/>
            <a:ext cx="431947" cy="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>
            <a:stCxn id="219" idx="3"/>
            <a:endCxn id="329" idx="1"/>
          </p:cNvCxnSpPr>
          <p:nvPr/>
        </p:nvCxnSpPr>
        <p:spPr>
          <a:xfrm flipH="1" flipV="1">
            <a:off x="6588224" y="3514149"/>
            <a:ext cx="314284" cy="15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8" name="그룹 297"/>
          <p:cNvGrpSpPr/>
          <p:nvPr/>
        </p:nvGrpSpPr>
        <p:grpSpPr>
          <a:xfrm>
            <a:off x="1988223" y="3671313"/>
            <a:ext cx="1339294" cy="837807"/>
            <a:chOff x="3500439" y="2709863"/>
            <a:chExt cx="1339294" cy="837807"/>
          </a:xfrm>
        </p:grpSpPr>
        <p:pic>
          <p:nvPicPr>
            <p:cNvPr id="29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439" y="2709863"/>
              <a:ext cx="1248388" cy="837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0" name="TextBox 299"/>
            <p:cNvSpPr txBox="1"/>
            <p:nvPr/>
          </p:nvSpPr>
          <p:spPr>
            <a:xfrm>
              <a:off x="3512125" y="3005655"/>
              <a:ext cx="13276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Arial Black" panose="020B0A04020102020204" pitchFamily="34" charset="0"/>
                </a:rPr>
                <a:t>Private Network</a:t>
              </a:r>
              <a:endParaRPr lang="ko-KR" altLang="en-US" sz="10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307" name="꺾인 연결선 306"/>
          <p:cNvCxnSpPr>
            <a:stCxn id="299" idx="1"/>
            <a:endCxn id="134" idx="1"/>
          </p:cNvCxnSpPr>
          <p:nvPr/>
        </p:nvCxnSpPr>
        <p:spPr>
          <a:xfrm rot="10800000">
            <a:off x="1308517" y="4090215"/>
            <a:ext cx="679707" cy="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꺾인 연결선 309"/>
          <p:cNvCxnSpPr>
            <a:stCxn id="133" idx="1"/>
            <a:endCxn id="299" idx="1"/>
          </p:cNvCxnSpPr>
          <p:nvPr/>
        </p:nvCxnSpPr>
        <p:spPr>
          <a:xfrm flipV="1">
            <a:off x="1308516" y="4090217"/>
            <a:ext cx="679707" cy="979637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 320"/>
          <p:cNvCxnSpPr>
            <a:stCxn id="220" idx="3"/>
            <a:endCxn id="300" idx="3"/>
          </p:cNvCxnSpPr>
          <p:nvPr/>
        </p:nvCxnSpPr>
        <p:spPr>
          <a:xfrm flipH="1">
            <a:off x="3327517" y="3514151"/>
            <a:ext cx="456634" cy="57606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직사각형 328"/>
          <p:cNvSpPr/>
          <p:nvPr/>
        </p:nvSpPr>
        <p:spPr>
          <a:xfrm flipH="1">
            <a:off x="6304431" y="3074673"/>
            <a:ext cx="283793" cy="87895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Firewall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48" name="직사각형 347"/>
          <p:cNvSpPr/>
          <p:nvPr/>
        </p:nvSpPr>
        <p:spPr>
          <a:xfrm flipH="1">
            <a:off x="3131840" y="569785"/>
            <a:ext cx="1240319" cy="1399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Arduino (Sub)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49" name="직사각형 348"/>
          <p:cNvSpPr/>
          <p:nvPr/>
        </p:nvSpPr>
        <p:spPr>
          <a:xfrm flipH="1">
            <a:off x="3260329" y="713801"/>
            <a:ext cx="98334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Controller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52" name="직선 연결선 351"/>
          <p:cNvCxnSpPr>
            <a:stCxn id="299" idx="0"/>
            <a:endCxn id="74" idx="2"/>
          </p:cNvCxnSpPr>
          <p:nvPr/>
        </p:nvCxnSpPr>
        <p:spPr>
          <a:xfrm flipV="1">
            <a:off x="2612417" y="3436430"/>
            <a:ext cx="0" cy="23488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꺾인 연결선 354"/>
          <p:cNvCxnSpPr>
            <a:stCxn id="74" idx="0"/>
            <a:endCxn id="43" idx="2"/>
          </p:cNvCxnSpPr>
          <p:nvPr/>
        </p:nvCxnSpPr>
        <p:spPr>
          <a:xfrm rot="16200000" flipV="1">
            <a:off x="1876204" y="2404755"/>
            <a:ext cx="1171848" cy="300578"/>
          </a:xfrm>
          <a:prstGeom prst="bentConnector3">
            <a:avLst>
              <a:gd name="adj1" fmla="val 5867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꺾인 연결선 357"/>
          <p:cNvCxnSpPr>
            <a:stCxn id="74" idx="0"/>
            <a:endCxn id="348" idx="2"/>
          </p:cNvCxnSpPr>
          <p:nvPr/>
        </p:nvCxnSpPr>
        <p:spPr>
          <a:xfrm rot="5400000" flipH="1" flipV="1">
            <a:off x="2596284" y="1985253"/>
            <a:ext cx="1171848" cy="1139582"/>
          </a:xfrm>
          <a:prstGeom prst="bentConnector3">
            <a:avLst>
              <a:gd name="adj1" fmla="val 5867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/>
          <p:cNvSpPr txBox="1"/>
          <p:nvPr/>
        </p:nvSpPr>
        <p:spPr>
          <a:xfrm>
            <a:off x="2311840" y="1969120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1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3327517" y="196912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rial Black" panose="020B0A04020102020204" pitchFamily="34" charset="0"/>
              </a:rPr>
              <a:t>0</a:t>
            </a:r>
            <a:r>
              <a:rPr lang="en-US" altLang="ko-KR" sz="1000" dirty="0" smtClean="0">
                <a:latin typeface="Arial Black" panose="020B0A04020102020204" pitchFamily="34" charset="0"/>
              </a:rPr>
              <a:t>..*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363" name="꺾인 연결선 362"/>
          <p:cNvCxnSpPr>
            <a:stCxn id="1026" idx="0"/>
            <a:endCxn id="217" idx="2"/>
          </p:cNvCxnSpPr>
          <p:nvPr/>
        </p:nvCxnSpPr>
        <p:spPr>
          <a:xfrm rot="5400000" flipH="1" flipV="1">
            <a:off x="4922544" y="2022215"/>
            <a:ext cx="1322431" cy="823635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직사각형 367"/>
          <p:cNvSpPr/>
          <p:nvPr/>
        </p:nvSpPr>
        <p:spPr>
          <a:xfrm>
            <a:off x="4210451" y="6425957"/>
            <a:ext cx="288032" cy="2880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4498483" y="6446862"/>
            <a:ext cx="1282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Parking Facility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373" name="꺾인 연결선 372"/>
          <p:cNvCxnSpPr>
            <a:stCxn id="74" idx="0"/>
            <a:endCxn id="131" idx="1"/>
          </p:cNvCxnSpPr>
          <p:nvPr/>
        </p:nvCxnSpPr>
        <p:spPr>
          <a:xfrm rot="16200000" flipV="1">
            <a:off x="1618429" y="2146979"/>
            <a:ext cx="684076" cy="130390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391"/>
          <p:cNvSpPr txBox="1"/>
          <p:nvPr/>
        </p:nvSpPr>
        <p:spPr>
          <a:xfrm>
            <a:off x="1322163" y="2215341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1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4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183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0382"/>
            <a:ext cx="5291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 Black" panose="020B0A04020102020204" pitchFamily="34" charset="0"/>
              </a:rPr>
              <a:t>Architecture Design – Static/Dynamic Perspective: </a:t>
            </a:r>
            <a:r>
              <a:rPr lang="en-US" altLang="ko-KR" sz="1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Statistics</a:t>
            </a:r>
            <a:endParaRPr lang="ko-KR" altLang="en-US" sz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 flipH="1">
            <a:off x="395536" y="1019740"/>
            <a:ext cx="5832648" cy="29221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95536" y="773518"/>
            <a:ext cx="5125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Module: </a:t>
            </a:r>
            <a:r>
              <a:rPr lang="en-US" altLang="ko-KR" sz="1000" dirty="0" smtClean="0">
                <a:latin typeface="Arial Black" panose="020B0A04020102020204" pitchFamily="34" charset="0"/>
              </a:rPr>
              <a:t>Sure-Park Statistics Viewer </a:t>
            </a:r>
            <a:r>
              <a:rPr lang="en-US" altLang="ko-KR" sz="1000" dirty="0" smtClean="0">
                <a:latin typeface="Arial Black" panose="020B0A04020102020204" pitchFamily="34" charset="0"/>
              </a:rPr>
              <a:t>(Partial view) – static perspective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735696" y="3144366"/>
            <a:ext cx="288032" cy="2880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023728" y="3165271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Module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660232" y="2842963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238234" y="2842963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526266" y="2841073"/>
            <a:ext cx="1369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 inherits from 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6877778" y="2964184"/>
            <a:ext cx="43246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660232" y="2575608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38234" y="2575608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526266" y="2573718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 uses 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6877778" y="2696829"/>
            <a:ext cx="4324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6759468" y="3149782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7047500" y="31706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Class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516651" y="2249682"/>
            <a:ext cx="1080000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Query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2706886" y="2249682"/>
            <a:ext cx="2498124" cy="50502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GenericProcessingHandler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 flipH="1">
            <a:off x="516650" y="1313578"/>
            <a:ext cx="1080001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UI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 flipH="1">
            <a:off x="516651" y="1133558"/>
            <a:ext cx="340158" cy="180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 flipH="1">
            <a:off x="6764807" y="3635920"/>
            <a:ext cx="360041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" name="직사각형 91"/>
          <p:cNvSpPr/>
          <p:nvPr/>
        </p:nvSpPr>
        <p:spPr>
          <a:xfrm flipH="1">
            <a:off x="6764807" y="3558769"/>
            <a:ext cx="114229" cy="77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159462" y="3623641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Package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02" name="직사각형 101"/>
          <p:cNvSpPr/>
          <p:nvPr/>
        </p:nvSpPr>
        <p:spPr>
          <a:xfrm flipH="1">
            <a:off x="4355976" y="1313578"/>
            <a:ext cx="1720221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Network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ConnectionManager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03" name="직선 화살표 연결선 102"/>
          <p:cNvCxnSpPr>
            <a:stCxn id="80" idx="2"/>
            <a:endCxn id="42" idx="0"/>
          </p:cNvCxnSpPr>
          <p:nvPr/>
        </p:nvCxnSpPr>
        <p:spPr>
          <a:xfrm>
            <a:off x="1056650" y="1817634"/>
            <a:ext cx="1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 flipH="1">
            <a:off x="6516336" y="1313578"/>
            <a:ext cx="1296024" cy="5050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Communication Manager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4892919" y="5021990"/>
            <a:ext cx="972108" cy="70555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Network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Connection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Manager</a:t>
            </a:r>
            <a:endParaRPr lang="ko-KR" altLang="en-US" sz="9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6355358" y="6102110"/>
            <a:ext cx="288032" cy="27737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43390" y="6115549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Object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14" name="원통 113"/>
          <p:cNvSpPr/>
          <p:nvPr/>
        </p:nvSpPr>
        <p:spPr>
          <a:xfrm>
            <a:off x="3563008" y="5050731"/>
            <a:ext cx="864096" cy="648072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화살표 연결선 114"/>
          <p:cNvCxnSpPr>
            <a:stCxn id="114" idx="4"/>
            <a:endCxn id="110" idx="1"/>
          </p:cNvCxnSpPr>
          <p:nvPr/>
        </p:nvCxnSpPr>
        <p:spPr>
          <a:xfrm>
            <a:off x="4427104" y="5374767"/>
            <a:ext cx="46581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61930" y="4445926"/>
            <a:ext cx="2672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Pipe &amp; Filter – dynamic perspective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179512" y="4157894"/>
            <a:ext cx="8784976" cy="0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모서리가 둥근 직사각형 119"/>
          <p:cNvSpPr/>
          <p:nvPr/>
        </p:nvSpPr>
        <p:spPr>
          <a:xfrm>
            <a:off x="6330843" y="5021990"/>
            <a:ext cx="1141716" cy="70555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Analysis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Algorithm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Handler</a:t>
            </a:r>
            <a:endParaRPr lang="ko-KR" altLang="en-US" sz="9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1" name="직선 화살표 연결선 120"/>
          <p:cNvCxnSpPr>
            <a:stCxn id="110" idx="3"/>
            <a:endCxn id="120" idx="1"/>
          </p:cNvCxnSpPr>
          <p:nvPr/>
        </p:nvCxnSpPr>
        <p:spPr>
          <a:xfrm>
            <a:off x="5865027" y="5374767"/>
            <a:ext cx="46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22"/>
          <p:cNvSpPr/>
          <p:nvPr/>
        </p:nvSpPr>
        <p:spPr>
          <a:xfrm>
            <a:off x="2123728" y="5021989"/>
            <a:ext cx="973465" cy="70555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Network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Connection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Manager</a:t>
            </a:r>
            <a:endParaRPr lang="ko-KR" altLang="en-US" sz="9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517554" y="5021990"/>
            <a:ext cx="814086" cy="70555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Query</a:t>
            </a:r>
            <a:endParaRPr lang="ko-KR" altLang="en-US" sz="9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직선 화살표 연결선 124"/>
          <p:cNvCxnSpPr>
            <a:stCxn id="123" idx="3"/>
            <a:endCxn id="114" idx="2"/>
          </p:cNvCxnSpPr>
          <p:nvPr/>
        </p:nvCxnSpPr>
        <p:spPr>
          <a:xfrm>
            <a:off x="3097193" y="5374766"/>
            <a:ext cx="465815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원통 127"/>
          <p:cNvSpPr/>
          <p:nvPr/>
        </p:nvSpPr>
        <p:spPr>
          <a:xfrm>
            <a:off x="7438490" y="6093296"/>
            <a:ext cx="288032" cy="288032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7726522" y="6102110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 Repository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 flipH="1">
            <a:off x="2277095" y="1313578"/>
            <a:ext cx="1430809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Query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Sanitizer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6" name="직선 화살표 연결선 55"/>
          <p:cNvCxnSpPr>
            <a:stCxn id="80" idx="1"/>
            <a:endCxn id="53" idx="3"/>
          </p:cNvCxnSpPr>
          <p:nvPr/>
        </p:nvCxnSpPr>
        <p:spPr>
          <a:xfrm>
            <a:off x="1596651" y="1565606"/>
            <a:ext cx="680444" cy="4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53" idx="1"/>
            <a:endCxn id="102" idx="3"/>
          </p:cNvCxnSpPr>
          <p:nvPr/>
        </p:nvCxnSpPr>
        <p:spPr>
          <a:xfrm>
            <a:off x="3707904" y="1566090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02" idx="1"/>
            <a:endCxn id="105" idx="3"/>
          </p:cNvCxnSpPr>
          <p:nvPr/>
        </p:nvCxnSpPr>
        <p:spPr>
          <a:xfrm>
            <a:off x="6076197" y="1566090"/>
            <a:ext cx="44013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7952533" y="3576439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240565" y="3597344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Interface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 flipH="1">
            <a:off x="2706886" y="3035869"/>
            <a:ext cx="2498124" cy="50502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AnalysisAlgorithmHandler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1" name="직선 화살표 연결선 60"/>
          <p:cNvCxnSpPr>
            <a:stCxn id="60" idx="0"/>
            <a:endCxn id="43" idx="2"/>
          </p:cNvCxnSpPr>
          <p:nvPr/>
        </p:nvCxnSpPr>
        <p:spPr>
          <a:xfrm flipV="1">
            <a:off x="3955948" y="2754705"/>
            <a:ext cx="0" cy="28116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5289008" y="6093296"/>
            <a:ext cx="288032" cy="2880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77040" y="6114201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Thread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12658" y="4906714"/>
            <a:ext cx="2791189" cy="9705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726774" y="4906713"/>
            <a:ext cx="2869562" cy="9705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547664" y="5021991"/>
            <a:ext cx="337133" cy="70555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Sanitizer</a:t>
            </a:r>
            <a:endParaRPr lang="ko-KR" altLang="en-US" sz="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75" name="직선 화살표 연결선 74"/>
          <p:cNvCxnSpPr>
            <a:stCxn id="124" idx="3"/>
            <a:endCxn id="74" idx="1"/>
          </p:cNvCxnSpPr>
          <p:nvPr/>
        </p:nvCxnSpPr>
        <p:spPr>
          <a:xfrm>
            <a:off x="1331640" y="5374767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74" idx="3"/>
            <a:endCxn id="123" idx="1"/>
          </p:cNvCxnSpPr>
          <p:nvPr/>
        </p:nvCxnSpPr>
        <p:spPr>
          <a:xfrm flipV="1">
            <a:off x="1884797" y="5374766"/>
            <a:ext cx="238931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42" idx="1"/>
            <a:endCxn id="43" idx="3"/>
          </p:cNvCxnSpPr>
          <p:nvPr/>
        </p:nvCxnSpPr>
        <p:spPr>
          <a:xfrm>
            <a:off x="1596651" y="2502194"/>
            <a:ext cx="111023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0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/>
          <p:cNvSpPr/>
          <p:nvPr/>
        </p:nvSpPr>
        <p:spPr>
          <a:xfrm>
            <a:off x="2680396" y="3095098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68428" y="3116003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Process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744272" y="3119618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322274" y="3119618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610306" y="3117728"/>
            <a:ext cx="1689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 flow from A to 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>
            <a:off x="3961818" y="3240839"/>
            <a:ext cx="4324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1520" y="190382"/>
            <a:ext cx="5470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 Black" panose="020B0A04020102020204" pitchFamily="34" charset="0"/>
              </a:rPr>
              <a:t>Architecture Design – 1</a:t>
            </a:r>
            <a:r>
              <a:rPr lang="en-US" altLang="ko-KR" sz="1200" baseline="30000" dirty="0" smtClean="0">
                <a:latin typeface="Arial Black" panose="020B0A04020102020204" pitchFamily="34" charset="0"/>
              </a:rPr>
              <a:t>st</a:t>
            </a:r>
            <a:r>
              <a:rPr lang="en-US" altLang="ko-KR" sz="1200" dirty="0" smtClean="0">
                <a:latin typeface="Arial Black" panose="020B0A04020102020204" pitchFamily="34" charset="0"/>
              </a:rPr>
              <a:t> De-composite (Dynamic perspective)</a:t>
            </a:r>
            <a:endParaRPr lang="ko-KR" altLang="en-US" sz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 flipH="1">
            <a:off x="2195736" y="2060848"/>
            <a:ext cx="1135885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Controller</a:t>
            </a:r>
          </a:p>
        </p:txBody>
      </p:sp>
      <p:sp>
        <p:nvSpPr>
          <p:cNvPr id="35" name="직사각형 34"/>
          <p:cNvSpPr/>
          <p:nvPr/>
        </p:nvSpPr>
        <p:spPr>
          <a:xfrm flipH="1">
            <a:off x="5580112" y="2060848"/>
            <a:ext cx="1135885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Service System</a:t>
            </a:r>
          </a:p>
        </p:txBody>
      </p:sp>
      <p:cxnSp>
        <p:nvCxnSpPr>
          <p:cNvPr id="38" name="직선 화살표 연결선 37"/>
          <p:cNvCxnSpPr>
            <a:stCxn id="34" idx="1"/>
            <a:endCxn id="35" idx="3"/>
          </p:cNvCxnSpPr>
          <p:nvPr/>
        </p:nvCxnSpPr>
        <p:spPr>
          <a:xfrm>
            <a:off x="3331621" y="2411502"/>
            <a:ext cx="224849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6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0382"/>
            <a:ext cx="6894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 Black" panose="020B0A04020102020204" pitchFamily="34" charset="0"/>
              </a:rPr>
              <a:t>Architecture Design – Patterns for high-level architecture (Dynamic perspective)</a:t>
            </a:r>
            <a:endParaRPr lang="ko-KR" altLang="en-US" sz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387258" y="3673496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675290" y="3694401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Process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451134" y="3698016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029136" y="3698016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317168" y="3696126"/>
            <a:ext cx="1689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 flow from A to 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>
            <a:off x="6668680" y="3819237"/>
            <a:ext cx="4324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749343" y="1783769"/>
            <a:ext cx="1551533" cy="482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Pub/Sub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Event Bus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 flipH="1">
            <a:off x="5256023" y="980728"/>
            <a:ext cx="9866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Publisher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 flipH="1">
            <a:off x="5256023" y="2564904"/>
            <a:ext cx="9866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Subscriber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6807556" y="980728"/>
            <a:ext cx="9866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Publisher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6807555" y="2564904"/>
            <a:ext cx="9866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Subscriber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" name="직선 화살표 연결선 3"/>
          <p:cNvCxnSpPr>
            <a:stCxn id="38" idx="2"/>
          </p:cNvCxnSpPr>
          <p:nvPr/>
        </p:nvCxnSpPr>
        <p:spPr>
          <a:xfrm>
            <a:off x="5749342" y="1484784"/>
            <a:ext cx="288033" cy="2989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42" idx="2"/>
          </p:cNvCxnSpPr>
          <p:nvPr/>
        </p:nvCxnSpPr>
        <p:spPr>
          <a:xfrm flipH="1">
            <a:off x="7045487" y="1484784"/>
            <a:ext cx="255388" cy="2989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41" idx="0"/>
          </p:cNvCxnSpPr>
          <p:nvPr/>
        </p:nvCxnSpPr>
        <p:spPr>
          <a:xfrm flipH="1">
            <a:off x="5749342" y="2265918"/>
            <a:ext cx="288033" cy="2989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43" idx="0"/>
          </p:cNvCxnSpPr>
          <p:nvPr/>
        </p:nvCxnSpPr>
        <p:spPr>
          <a:xfrm>
            <a:off x="7045487" y="2265918"/>
            <a:ext cx="255387" cy="2989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 flipH="1">
            <a:off x="1269092" y="1783769"/>
            <a:ext cx="9866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Local Server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 flipH="1">
            <a:off x="2970802" y="1783769"/>
            <a:ext cx="9866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Local Server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 flipH="1">
            <a:off x="1269092" y="2716651"/>
            <a:ext cx="9866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Client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 flipH="1">
            <a:off x="1396109" y="2857202"/>
            <a:ext cx="986639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Client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 flipH="1">
            <a:off x="2100643" y="980728"/>
            <a:ext cx="9866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Main Server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 flipH="1">
            <a:off x="1548509" y="3009602"/>
            <a:ext cx="986639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Client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직사각형 84"/>
          <p:cNvSpPr/>
          <p:nvPr/>
        </p:nvSpPr>
        <p:spPr>
          <a:xfrm flipH="1">
            <a:off x="2970801" y="2716651"/>
            <a:ext cx="9866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Client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6" name="직사각형 85"/>
          <p:cNvSpPr/>
          <p:nvPr/>
        </p:nvSpPr>
        <p:spPr>
          <a:xfrm flipH="1">
            <a:off x="3109994" y="2860667"/>
            <a:ext cx="986639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Client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직사각형 86"/>
          <p:cNvSpPr/>
          <p:nvPr/>
        </p:nvSpPr>
        <p:spPr>
          <a:xfrm flipH="1">
            <a:off x="3262394" y="3013067"/>
            <a:ext cx="986639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Client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93" name="직선 화살표 연결선 92"/>
          <p:cNvCxnSpPr>
            <a:stCxn id="61" idx="0"/>
            <a:endCxn id="59" idx="2"/>
          </p:cNvCxnSpPr>
          <p:nvPr/>
        </p:nvCxnSpPr>
        <p:spPr>
          <a:xfrm flipV="1">
            <a:off x="1762411" y="2287825"/>
            <a:ext cx="0" cy="4288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85" idx="0"/>
            <a:endCxn id="60" idx="2"/>
          </p:cNvCxnSpPr>
          <p:nvPr/>
        </p:nvCxnSpPr>
        <p:spPr>
          <a:xfrm flipV="1">
            <a:off x="3464120" y="2287825"/>
            <a:ext cx="1" cy="4288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59" idx="0"/>
          </p:cNvCxnSpPr>
          <p:nvPr/>
        </p:nvCxnSpPr>
        <p:spPr>
          <a:xfrm flipV="1">
            <a:off x="1762411" y="1484784"/>
            <a:ext cx="527429" cy="2989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0" idx="0"/>
          </p:cNvCxnSpPr>
          <p:nvPr/>
        </p:nvCxnSpPr>
        <p:spPr>
          <a:xfrm flipH="1" flipV="1">
            <a:off x="2883725" y="1484784"/>
            <a:ext cx="580396" cy="2989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4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80242" y="786611"/>
            <a:ext cx="786073" cy="5284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Pub/Sub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Event Bus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원통 62"/>
          <p:cNvSpPr/>
          <p:nvPr/>
        </p:nvSpPr>
        <p:spPr>
          <a:xfrm>
            <a:off x="7026776" y="1706842"/>
            <a:ext cx="864096" cy="648072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 flipH="1">
            <a:off x="2689531" y="987885"/>
            <a:ext cx="950503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 Controller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8" name="직사각형 87"/>
          <p:cNvSpPr/>
          <p:nvPr/>
        </p:nvSpPr>
        <p:spPr>
          <a:xfrm flipH="1">
            <a:off x="2504149" y="3073871"/>
            <a:ext cx="1135885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Reservation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</a:p>
        </p:txBody>
      </p:sp>
      <p:sp>
        <p:nvSpPr>
          <p:cNvPr id="89" name="직사각형 88"/>
          <p:cNvSpPr/>
          <p:nvPr/>
        </p:nvSpPr>
        <p:spPr>
          <a:xfrm flipH="1">
            <a:off x="2689531" y="2030878"/>
            <a:ext cx="950503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Manager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 flipH="1">
            <a:off x="2522769" y="4116864"/>
            <a:ext cx="1117265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Statistics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Viewer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 flipH="1">
            <a:off x="2500760" y="5159859"/>
            <a:ext cx="1139274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Manager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" name="직사각형 91"/>
          <p:cNvSpPr/>
          <p:nvPr/>
        </p:nvSpPr>
        <p:spPr>
          <a:xfrm flipH="1">
            <a:off x="6921557" y="3083912"/>
            <a:ext cx="1074534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Processing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640034" y="1189031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3640034" y="1477063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 flipH="1">
            <a:off x="925368" y="987885"/>
            <a:ext cx="950503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User I/F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640034" y="2204855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3640034" y="2492887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3640034" y="3287651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3640034" y="3575683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3640034" y="4467518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3640034" y="5375883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3640034" y="5663915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1875871" y="1189031"/>
            <a:ext cx="8140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1875871" y="1477063"/>
            <a:ext cx="81409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396423" y="6485841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684455" y="6506746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Process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76" name="원통 75"/>
          <p:cNvSpPr/>
          <p:nvPr/>
        </p:nvSpPr>
        <p:spPr>
          <a:xfrm>
            <a:off x="3457918" y="6454481"/>
            <a:ext cx="432048" cy="350752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925458" y="6506745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 Repository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5681349" y="3281946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5681349" y="3569978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63" idx="3"/>
            <a:endCxn id="92" idx="0"/>
          </p:cNvCxnSpPr>
          <p:nvPr/>
        </p:nvCxnSpPr>
        <p:spPr>
          <a:xfrm>
            <a:off x="7458824" y="2354914"/>
            <a:ext cx="0" cy="72899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460299" y="6510361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038301" y="6510361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326333" y="6508471"/>
            <a:ext cx="1689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 flow from A to 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>
            <a:off x="6677845" y="6631582"/>
            <a:ext cx="4324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1520" y="190382"/>
            <a:ext cx="5444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 Black" panose="020B0A04020102020204" pitchFamily="34" charset="0"/>
              </a:rPr>
              <a:t>Architecture Design – 2</a:t>
            </a:r>
            <a:r>
              <a:rPr lang="en-US" altLang="ko-KR" sz="1200" baseline="30000" dirty="0" smtClean="0">
                <a:latin typeface="Arial Black" panose="020B0A04020102020204" pitchFamily="34" charset="0"/>
              </a:rPr>
              <a:t>nd</a:t>
            </a:r>
            <a:r>
              <a:rPr lang="en-US" altLang="ko-KR" sz="1200" dirty="0" smtClean="0">
                <a:latin typeface="Arial Black" panose="020B0A04020102020204" pitchFamily="34" charset="0"/>
              </a:rPr>
              <a:t> De-composite (Dynamic perspective)</a:t>
            </a:r>
            <a:endParaRPr lang="ko-KR" altLang="en-US" sz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34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42431" y="1686593"/>
            <a:ext cx="786073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Pub/Sub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Event Bus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 flipH="1">
            <a:off x="2051720" y="1686592"/>
            <a:ext cx="950503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 Controller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" name="직사각형 91"/>
          <p:cNvSpPr/>
          <p:nvPr/>
        </p:nvSpPr>
        <p:spPr>
          <a:xfrm flipH="1">
            <a:off x="6256266" y="1692289"/>
            <a:ext cx="1074534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Processing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002223" y="1887738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3002223" y="2175770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2876602" y="2664917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64634" y="2685822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Process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5046644" y="1890323"/>
            <a:ext cx="120962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5016058" y="2178355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940478" y="2689437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518480" y="2689437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806512" y="2687547"/>
            <a:ext cx="1689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 flow from A to 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>
            <a:off x="4158024" y="2810658"/>
            <a:ext cx="4324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1520" y="190382"/>
            <a:ext cx="5694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 Black" panose="020B0A04020102020204" pitchFamily="34" charset="0"/>
              </a:rPr>
              <a:t>Architecture Design – Tactic #1: Ping/Echo (Dynamic perspective)</a:t>
            </a:r>
            <a:endParaRPr lang="ko-KR" altLang="en-US" sz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1259" y="1656481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PING</a:t>
            </a:r>
            <a:endParaRPr lang="ko-KR" altLang="en-US" sz="1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65094" y="1932134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PING</a:t>
            </a:r>
            <a:endParaRPr lang="ko-KR" altLang="en-US" sz="1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51259" y="1932134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ECHO</a:t>
            </a:r>
            <a:endParaRPr lang="ko-KR" altLang="en-US" sz="1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40247" y="165648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ECHO</a:t>
            </a:r>
            <a:endParaRPr lang="ko-KR" altLang="en-US" sz="1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3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67399" y="994514"/>
            <a:ext cx="1402658" cy="1531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99792" y="2373859"/>
            <a:ext cx="786073" cy="70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Pub/Sub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Event Bus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" name="직사각형 91"/>
          <p:cNvSpPr/>
          <p:nvPr/>
        </p:nvSpPr>
        <p:spPr>
          <a:xfrm flipH="1">
            <a:off x="4442574" y="1166752"/>
            <a:ext cx="1074534" cy="70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Processing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710298" y="4822827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998330" y="4843732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Process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394119" y="5557153"/>
            <a:ext cx="2265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Wireless Network Connection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>
            <a:off x="2899773" y="5680264"/>
            <a:ext cx="4635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1520" y="190382"/>
            <a:ext cx="6533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 Black" panose="020B0A04020102020204" pitchFamily="34" charset="0"/>
              </a:rPr>
              <a:t>Architecture Design – Tactic #2: Passive Redundancy (Physical perspective)</a:t>
            </a:r>
            <a:endParaRPr lang="ko-KR" altLang="en-US" sz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266850" y="2927931"/>
            <a:ext cx="1402658" cy="1531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 flipH="1">
            <a:off x="4442025" y="3100169"/>
            <a:ext cx="1074534" cy="70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Processing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" name="직선 화살표 연결선 3"/>
          <p:cNvCxnSpPr>
            <a:stCxn id="2" idx="3"/>
            <a:endCxn id="21" idx="1"/>
          </p:cNvCxnSpPr>
          <p:nvPr/>
        </p:nvCxnSpPr>
        <p:spPr>
          <a:xfrm flipV="1">
            <a:off x="3485865" y="1760016"/>
            <a:ext cx="781534" cy="9644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" idx="3"/>
            <a:endCxn id="24" idx="1"/>
          </p:cNvCxnSpPr>
          <p:nvPr/>
        </p:nvCxnSpPr>
        <p:spPr>
          <a:xfrm>
            <a:off x="3485865" y="2724513"/>
            <a:ext cx="780985" cy="9689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94119" y="4987748"/>
            <a:ext cx="2286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Process running on the server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18055" y="4759736"/>
            <a:ext cx="576064" cy="702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 flipH="1">
            <a:off x="2977650" y="4897534"/>
            <a:ext cx="256873" cy="2419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6" name="원통 45"/>
          <p:cNvSpPr/>
          <p:nvPr/>
        </p:nvSpPr>
        <p:spPr>
          <a:xfrm>
            <a:off x="6457835" y="2400477"/>
            <a:ext cx="864096" cy="648072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/>
          <p:cNvCxnSpPr>
            <a:stCxn id="21" idx="3"/>
            <a:endCxn id="46" idx="2"/>
          </p:cNvCxnSpPr>
          <p:nvPr/>
        </p:nvCxnSpPr>
        <p:spPr>
          <a:xfrm>
            <a:off x="5670057" y="1760016"/>
            <a:ext cx="787778" cy="9644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4" idx="3"/>
            <a:endCxn id="46" idx="2"/>
          </p:cNvCxnSpPr>
          <p:nvPr/>
        </p:nvCxnSpPr>
        <p:spPr>
          <a:xfrm flipV="1">
            <a:off x="5669508" y="2724513"/>
            <a:ext cx="788327" cy="9689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원통 51"/>
          <p:cNvSpPr/>
          <p:nvPr/>
        </p:nvSpPr>
        <p:spPr>
          <a:xfrm>
            <a:off x="5710298" y="5229200"/>
            <a:ext cx="288032" cy="288032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998330" y="5238014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 Repository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26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51520" y="190382"/>
            <a:ext cx="5922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 Black" panose="020B0A04020102020204" pitchFamily="34" charset="0"/>
              </a:rPr>
              <a:t>Architecture Design – Relief the negative effects of ping/echo tactic</a:t>
            </a:r>
            <a:endParaRPr lang="ko-KR" altLang="en-US" sz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523322" y="836712"/>
            <a:ext cx="1449283" cy="612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Ping/Echo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835696" y="1801870"/>
            <a:ext cx="1450800" cy="57606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Modifiability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(Add to system)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523323" y="1801870"/>
            <a:ext cx="1449283" cy="57606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Security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(Ping flood)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20072" y="1801870"/>
            <a:ext cx="1450800" cy="57606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Performance overhead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직선 연결선 57"/>
          <p:cNvCxnSpPr>
            <a:stCxn id="10" idx="0"/>
            <a:endCxn id="3" idx="3"/>
          </p:cNvCxnSpPr>
          <p:nvPr/>
        </p:nvCxnSpPr>
        <p:spPr>
          <a:xfrm flipV="1">
            <a:off x="2561096" y="1359280"/>
            <a:ext cx="1174469" cy="442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35" idx="0"/>
            <a:endCxn id="3" idx="4"/>
          </p:cNvCxnSpPr>
          <p:nvPr/>
        </p:nvCxnSpPr>
        <p:spPr>
          <a:xfrm flipH="1" flipV="1">
            <a:off x="4247964" y="1448938"/>
            <a:ext cx="1" cy="3529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40" idx="0"/>
            <a:endCxn id="3" idx="5"/>
          </p:cNvCxnSpPr>
          <p:nvPr/>
        </p:nvCxnSpPr>
        <p:spPr>
          <a:xfrm flipH="1" flipV="1">
            <a:off x="4760362" y="1359280"/>
            <a:ext cx="1185110" cy="442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3523323" y="2737974"/>
            <a:ext cx="1449283" cy="612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Detect service denial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70" name="직선 연결선 69"/>
          <p:cNvCxnSpPr>
            <a:stCxn id="69" idx="0"/>
            <a:endCxn id="35" idx="2"/>
          </p:cNvCxnSpPr>
          <p:nvPr/>
        </p:nvCxnSpPr>
        <p:spPr>
          <a:xfrm flipV="1">
            <a:off x="4247965" y="237793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5367173" y="4746050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885793" y="4730951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Tactic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5367173" y="5034082"/>
            <a:ext cx="504056" cy="21602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82205" y="5018983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Tradeoffs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835696" y="3717032"/>
            <a:ext cx="1450800" cy="57606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Cost</a:t>
            </a:r>
          </a:p>
        </p:txBody>
      </p:sp>
      <p:cxnSp>
        <p:nvCxnSpPr>
          <p:cNvPr id="80" name="직선 연결선 79"/>
          <p:cNvCxnSpPr>
            <a:stCxn id="79" idx="0"/>
            <a:endCxn id="69" idx="3"/>
          </p:cNvCxnSpPr>
          <p:nvPr/>
        </p:nvCxnSpPr>
        <p:spPr>
          <a:xfrm flipV="1">
            <a:off x="2561096" y="3260542"/>
            <a:ext cx="1174470" cy="456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5220072" y="3717032"/>
            <a:ext cx="1450800" cy="57606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Modifiability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(Add to system)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3" name="직선 연결선 82"/>
          <p:cNvCxnSpPr>
            <a:stCxn id="82" idx="0"/>
            <a:endCxn id="69" idx="5"/>
          </p:cNvCxnSpPr>
          <p:nvPr/>
        </p:nvCxnSpPr>
        <p:spPr>
          <a:xfrm flipH="1" flipV="1">
            <a:off x="4760363" y="3260542"/>
            <a:ext cx="1185109" cy="456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7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51520" y="190382"/>
            <a:ext cx="4584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 Black" panose="020B0A04020102020204" pitchFamily="34" charset="0"/>
              </a:rPr>
              <a:t>Architecture Design – Dynamic Perspective: </a:t>
            </a:r>
            <a:r>
              <a:rPr lang="en-US" altLang="ko-KR" sz="1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pub/sub</a:t>
            </a:r>
            <a:endParaRPr lang="ko-KR" altLang="en-US" sz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 flipH="1">
            <a:off x="4371709" y="641879"/>
            <a:ext cx="360040" cy="4836912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MQTT Broker (Mosquitto)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716737" y="696255"/>
            <a:ext cx="1008112" cy="83504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 Controller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835423" y="6154758"/>
            <a:ext cx="205384" cy="21602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51784" y="6139659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Thread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00260" y="696255"/>
            <a:ext cx="1008112" cy="83504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User I/F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7691" y="6147217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95693" y="6147217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3725" y="6145327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Message flow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135237" y="6268438"/>
            <a:ext cx="4324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17691" y="5897222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95693" y="5897222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83725" y="5895332"/>
            <a:ext cx="20681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Register to listen for event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135237" y="6018443"/>
            <a:ext cx="43246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>
            <a:stCxn id="26" idx="3"/>
            <a:endCxn id="23" idx="1"/>
          </p:cNvCxnSpPr>
          <p:nvPr/>
        </p:nvCxnSpPr>
        <p:spPr>
          <a:xfrm>
            <a:off x="2108372" y="1113776"/>
            <a:ext cx="60836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아래쪽 화살표 40"/>
          <p:cNvSpPr/>
          <p:nvPr/>
        </p:nvSpPr>
        <p:spPr>
          <a:xfrm>
            <a:off x="4064818" y="6046175"/>
            <a:ext cx="144016" cy="186970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250431" y="6016549"/>
            <a:ext cx="13869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Java method </a:t>
            </a:r>
            <a:r>
              <a:rPr lang="en-US" altLang="ko-KR" sz="1000" dirty="0">
                <a:latin typeface="Arial Black" panose="020B0A04020102020204" pitchFamily="34" charset="0"/>
              </a:rPr>
              <a:t>c</a:t>
            </a:r>
            <a:r>
              <a:rPr lang="en-US" altLang="ko-KR" sz="1000" dirty="0" smtClean="0">
                <a:latin typeface="Arial Black" panose="020B0A04020102020204" pitchFamily="34" charset="0"/>
              </a:rPr>
              <a:t>all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3725118" y="1196752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3715810" y="1052734"/>
            <a:ext cx="657380" cy="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5409589" y="696255"/>
            <a:ext cx="1008112" cy="83504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Manager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409589" y="1776375"/>
            <a:ext cx="1008112" cy="288000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5" name="아래쪽 화살표 54"/>
          <p:cNvSpPr/>
          <p:nvPr/>
        </p:nvSpPr>
        <p:spPr>
          <a:xfrm>
            <a:off x="5652120" y="1548911"/>
            <a:ext cx="144016" cy="227464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4732018" y="2005955"/>
            <a:ext cx="67784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4732018" y="1861937"/>
            <a:ext cx="67784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5409589" y="2366466"/>
            <a:ext cx="1008112" cy="83504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Manager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409589" y="3446586"/>
            <a:ext cx="1008112" cy="288000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0" name="아래쪽 화살표 59"/>
          <p:cNvSpPr/>
          <p:nvPr/>
        </p:nvSpPr>
        <p:spPr>
          <a:xfrm>
            <a:off x="5652120" y="3219122"/>
            <a:ext cx="144016" cy="227463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4732018" y="3676166"/>
            <a:ext cx="67784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4732018" y="3532148"/>
            <a:ext cx="677840" cy="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2716737" y="2366466"/>
            <a:ext cx="1008112" cy="83504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Statistics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Viewer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716737" y="3446586"/>
            <a:ext cx="1008112" cy="288000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6" name="아래쪽 화살표 65"/>
          <p:cNvSpPr/>
          <p:nvPr/>
        </p:nvSpPr>
        <p:spPr>
          <a:xfrm>
            <a:off x="2959268" y="3219122"/>
            <a:ext cx="144016" cy="227463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3725118" y="3659053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3715810" y="3515035"/>
            <a:ext cx="656168" cy="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2708831" y="4038734"/>
            <a:ext cx="1008112" cy="83504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 Reservation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  <a:endParaRPr lang="ko-KR" altLang="en-US" sz="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08831" y="5118854"/>
            <a:ext cx="1008112" cy="288000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1" name="아래쪽 화살표 70"/>
          <p:cNvSpPr/>
          <p:nvPr/>
        </p:nvSpPr>
        <p:spPr>
          <a:xfrm>
            <a:off x="2951362" y="4891390"/>
            <a:ext cx="151922" cy="227463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3717212" y="5331321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3707904" y="5187303"/>
            <a:ext cx="665286" cy="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5409589" y="4038734"/>
            <a:ext cx="1008112" cy="83504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Processing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  <a:endParaRPr lang="ko-KR" altLang="en-US" sz="9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5409589" y="5118854"/>
            <a:ext cx="1008112" cy="288000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아래쪽 화살표 81"/>
          <p:cNvSpPr/>
          <p:nvPr/>
        </p:nvSpPr>
        <p:spPr>
          <a:xfrm>
            <a:off x="5652120" y="4891391"/>
            <a:ext cx="144016" cy="227462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4732018" y="5341958"/>
            <a:ext cx="677840" cy="647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4732018" y="5204416"/>
            <a:ext cx="67784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/>
          <p:cNvSpPr/>
          <p:nvPr/>
        </p:nvSpPr>
        <p:spPr>
          <a:xfrm>
            <a:off x="5835422" y="5820363"/>
            <a:ext cx="205384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051783" y="5805264"/>
            <a:ext cx="2560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Communication Manager (Thread)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226784" y="6141553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Process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97" name="직사각형 96"/>
          <p:cNvSpPr/>
          <p:nvPr/>
        </p:nvSpPr>
        <p:spPr>
          <a:xfrm flipH="1">
            <a:off x="7001956" y="6166965"/>
            <a:ext cx="222445" cy="195398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4" name="원통 103"/>
          <p:cNvSpPr/>
          <p:nvPr/>
        </p:nvSpPr>
        <p:spPr>
          <a:xfrm>
            <a:off x="5835421" y="6500466"/>
            <a:ext cx="216362" cy="213224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6051783" y="6486477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Database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17691" y="6409892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495693" y="6409892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783725" y="6408002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 flow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1135237" y="6531113"/>
            <a:ext cx="432464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80" idx="3"/>
          </p:cNvCxnSpPr>
          <p:nvPr/>
        </p:nvCxnSpPr>
        <p:spPr>
          <a:xfrm flipV="1">
            <a:off x="6417701" y="4094658"/>
            <a:ext cx="1178635" cy="361597"/>
          </a:xfrm>
          <a:prstGeom prst="bentConnector2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80" idx="3"/>
          </p:cNvCxnSpPr>
          <p:nvPr/>
        </p:nvCxnSpPr>
        <p:spPr>
          <a:xfrm>
            <a:off x="6417701" y="4456255"/>
            <a:ext cx="1178635" cy="404757"/>
          </a:xfrm>
          <a:prstGeom prst="bentConnector2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모서리가 둥근 직사각형 120"/>
          <p:cNvSpPr/>
          <p:nvPr/>
        </p:nvSpPr>
        <p:spPr>
          <a:xfrm>
            <a:off x="7008040" y="6482568"/>
            <a:ext cx="205384" cy="2160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224401" y="6467469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External Entity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26" name="위쪽 화살표 125"/>
          <p:cNvSpPr/>
          <p:nvPr/>
        </p:nvSpPr>
        <p:spPr>
          <a:xfrm>
            <a:off x="6037440" y="1548912"/>
            <a:ext cx="135902" cy="201757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위쪽 화살표 126"/>
          <p:cNvSpPr/>
          <p:nvPr/>
        </p:nvSpPr>
        <p:spPr>
          <a:xfrm>
            <a:off x="3338992" y="3201509"/>
            <a:ext cx="135902" cy="245078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위쪽 화살표 127"/>
          <p:cNvSpPr/>
          <p:nvPr/>
        </p:nvSpPr>
        <p:spPr>
          <a:xfrm>
            <a:off x="6037440" y="3219123"/>
            <a:ext cx="135902" cy="22746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위쪽 화살표 128"/>
          <p:cNvSpPr/>
          <p:nvPr/>
        </p:nvSpPr>
        <p:spPr>
          <a:xfrm>
            <a:off x="3338992" y="4891390"/>
            <a:ext cx="135902" cy="201757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위쪽 화살표 129"/>
          <p:cNvSpPr/>
          <p:nvPr/>
        </p:nvSpPr>
        <p:spPr>
          <a:xfrm>
            <a:off x="6037440" y="4891390"/>
            <a:ext cx="135902" cy="201757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위쪽 화살표 130"/>
          <p:cNvSpPr/>
          <p:nvPr/>
        </p:nvSpPr>
        <p:spPr>
          <a:xfrm>
            <a:off x="4067833" y="6329394"/>
            <a:ext cx="135902" cy="201757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4235170" y="6329259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Callback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73" name="직사각형 72"/>
          <p:cNvSpPr/>
          <p:nvPr/>
        </p:nvSpPr>
        <p:spPr>
          <a:xfrm flipH="1">
            <a:off x="2594278" y="641878"/>
            <a:ext cx="1224136" cy="986722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 flipH="1">
            <a:off x="5301577" y="641878"/>
            <a:ext cx="1224136" cy="1490978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 flipH="1">
            <a:off x="2608725" y="2298062"/>
            <a:ext cx="1224136" cy="1490978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 flipH="1">
            <a:off x="2594278" y="3987812"/>
            <a:ext cx="1224136" cy="1490978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 flipH="1">
            <a:off x="5301577" y="2298062"/>
            <a:ext cx="1224136" cy="1490978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8" name="원통 87"/>
          <p:cNvSpPr/>
          <p:nvPr/>
        </p:nvSpPr>
        <p:spPr>
          <a:xfrm>
            <a:off x="7164288" y="3446586"/>
            <a:ext cx="864096" cy="648072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164288" y="4861012"/>
            <a:ext cx="864096" cy="64807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CCPS</a:t>
            </a:r>
            <a:endParaRPr lang="ko-KR" altLang="en-US" sz="9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 flipH="1">
            <a:off x="5301577" y="3987950"/>
            <a:ext cx="1224136" cy="1490978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 flipH="1">
            <a:off x="986949" y="620688"/>
            <a:ext cx="1224136" cy="1007912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4" name="꺾인 연결선 83"/>
          <p:cNvCxnSpPr>
            <a:stCxn id="58" idx="3"/>
            <a:endCxn id="88" idx="1"/>
          </p:cNvCxnSpPr>
          <p:nvPr/>
        </p:nvCxnSpPr>
        <p:spPr>
          <a:xfrm>
            <a:off x="6417701" y="2783987"/>
            <a:ext cx="1178635" cy="662599"/>
          </a:xfrm>
          <a:prstGeom prst="bentConnector2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3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51520" y="190382"/>
            <a:ext cx="7296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 Black" panose="020B0A04020102020204" pitchFamily="34" charset="0"/>
              </a:rPr>
              <a:t>Architecture Design – Dynamic Perspective: </a:t>
            </a:r>
            <a:r>
              <a:rPr lang="en-US" altLang="ko-KR" sz="1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Decomposition of libcomm (partial view)</a:t>
            </a:r>
            <a:endParaRPr lang="ko-KR" altLang="en-US" sz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 flipH="1">
            <a:off x="2987823" y="1105734"/>
            <a:ext cx="2736304" cy="30963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6070486" y="4901715"/>
            <a:ext cx="205384" cy="21602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440831" y="4886616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Object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440831" y="4589856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Thread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78" name="직사각형 177"/>
          <p:cNvSpPr/>
          <p:nvPr/>
        </p:nvSpPr>
        <p:spPr>
          <a:xfrm flipH="1">
            <a:off x="6053425" y="4604800"/>
            <a:ext cx="222445" cy="1953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440831" y="4293096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 Flow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5948416" y="4416206"/>
            <a:ext cx="43246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3329794" y="1444335"/>
            <a:ext cx="2106302" cy="5040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Client Channel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329794" y="2081887"/>
            <a:ext cx="2106302" cy="5040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Server Channel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329794" y="2719439"/>
            <a:ext cx="2106302" cy="5040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Publish Channel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329794" y="3356992"/>
            <a:ext cx="2106302" cy="5040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Subscribe Channel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 flipH="1">
            <a:off x="1259631" y="2180541"/>
            <a:ext cx="1071737" cy="9467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Component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" name="직선 연결선 3"/>
          <p:cNvCxnSpPr>
            <a:stCxn id="38" idx="1"/>
            <a:endCxn id="33" idx="1"/>
          </p:cNvCxnSpPr>
          <p:nvPr/>
        </p:nvCxnSpPr>
        <p:spPr>
          <a:xfrm flipV="1">
            <a:off x="2331368" y="1696363"/>
            <a:ext cx="998426" cy="957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38" idx="1"/>
            <a:endCxn id="34" idx="1"/>
          </p:cNvCxnSpPr>
          <p:nvPr/>
        </p:nvCxnSpPr>
        <p:spPr>
          <a:xfrm flipV="1">
            <a:off x="2331368" y="2333915"/>
            <a:ext cx="998426" cy="319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8" idx="1"/>
            <a:endCxn id="35" idx="1"/>
          </p:cNvCxnSpPr>
          <p:nvPr/>
        </p:nvCxnSpPr>
        <p:spPr>
          <a:xfrm>
            <a:off x="2331368" y="2653906"/>
            <a:ext cx="998426" cy="317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38" idx="1"/>
            <a:endCxn id="37" idx="1"/>
          </p:cNvCxnSpPr>
          <p:nvPr/>
        </p:nvCxnSpPr>
        <p:spPr>
          <a:xfrm>
            <a:off x="2331368" y="2653906"/>
            <a:ext cx="998426" cy="9551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 flipH="1">
            <a:off x="6380583" y="2180541"/>
            <a:ext cx="927721" cy="9467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MQTT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Broker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" name="직선 연결선 14"/>
          <p:cNvCxnSpPr>
            <a:stCxn id="33" idx="3"/>
            <a:endCxn id="48" idx="3"/>
          </p:cNvCxnSpPr>
          <p:nvPr/>
        </p:nvCxnSpPr>
        <p:spPr>
          <a:xfrm>
            <a:off x="5436096" y="1696363"/>
            <a:ext cx="944487" cy="957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34" idx="3"/>
            <a:endCxn id="48" idx="3"/>
          </p:cNvCxnSpPr>
          <p:nvPr/>
        </p:nvCxnSpPr>
        <p:spPr>
          <a:xfrm>
            <a:off x="5436096" y="2333915"/>
            <a:ext cx="944487" cy="319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35" idx="3"/>
            <a:endCxn id="48" idx="3"/>
          </p:cNvCxnSpPr>
          <p:nvPr/>
        </p:nvCxnSpPr>
        <p:spPr>
          <a:xfrm flipV="1">
            <a:off x="5436096" y="2653906"/>
            <a:ext cx="944487" cy="317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37" idx="3"/>
            <a:endCxn id="48" idx="3"/>
          </p:cNvCxnSpPr>
          <p:nvPr/>
        </p:nvCxnSpPr>
        <p:spPr>
          <a:xfrm flipV="1">
            <a:off x="5436096" y="2653906"/>
            <a:ext cx="944487" cy="9551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440831" y="5239419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Process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 flipH="1">
            <a:off x="6068405" y="5254612"/>
            <a:ext cx="222445" cy="1953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2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11392</TotalTime>
  <Words>670</Words>
  <Application>Microsoft Office PowerPoint</Application>
  <PresentationFormat>화면 슬라이드 쇼(4:3)</PresentationFormat>
  <Paragraphs>363</Paragraphs>
  <Slides>15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Document Revision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203</cp:revision>
  <dcterms:created xsi:type="dcterms:W3CDTF">2016-05-31T23:59:01Z</dcterms:created>
  <dcterms:modified xsi:type="dcterms:W3CDTF">2016-06-21T20:57:10Z</dcterms:modified>
</cp:coreProperties>
</file>