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009"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11"/>
    <p:restoredTop sz="95664"/>
  </p:normalViewPr>
  <p:slideViewPr>
    <p:cSldViewPr snapToGrid="0" snapToObjects="1">
      <p:cViewPr varScale="1">
        <p:scale>
          <a:sx n="87" d="100"/>
          <a:sy n="87" d="100"/>
        </p:scale>
        <p:origin x="72" y="744"/>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Percentage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Plan</c:v>
                </c:pt>
                <c:pt idx="1">
                  <c:v>Analysis</c:v>
                </c:pt>
                <c:pt idx="2">
                  <c:v>Design</c:v>
                </c:pt>
                <c:pt idx="3">
                  <c:v>Implementation</c:v>
                </c:pt>
                <c:pt idx="4">
                  <c:v>Testing</c:v>
                </c:pt>
              </c:strCache>
            </c:strRef>
          </c:cat>
          <c:val>
            <c:numRef>
              <c:f>Sheet1!$B$2:$B$6</c:f>
              <c:numCache>
                <c:formatCode>General</c:formatCode>
                <c:ptCount val="5"/>
                <c:pt idx="0">
                  <c:v>10</c:v>
                </c:pt>
                <c:pt idx="1">
                  <c:v>20</c:v>
                </c:pt>
                <c:pt idx="2">
                  <c:v>26</c:v>
                </c:pt>
                <c:pt idx="3">
                  <c:v>24</c:v>
                </c:pt>
                <c:pt idx="4">
                  <c:v>20</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sz="2000"/>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25F6-6739-EB41-A140-EB807FBF6D08}"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F3EFB-8F49-F64B-8424-0BAB27B70DDD}" type="slidenum">
              <a:rPr lang="en-US" smtClean="0"/>
              <a:t>‹#›</a:t>
            </a:fld>
            <a:endParaRPr lang="en-US"/>
          </a:p>
        </p:txBody>
      </p:sp>
    </p:spTree>
    <p:extLst>
      <p:ext uri="{BB962C8B-B14F-4D97-AF65-F5344CB8AC3E}">
        <p14:creationId xmlns:p14="http://schemas.microsoft.com/office/powerpoint/2010/main" val="192824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F3EFB-8F49-F64B-8424-0BAB27B70DDD}" type="slidenum">
              <a:rPr lang="en-US" smtClean="0"/>
              <a:t>0</a:t>
            </a:fld>
            <a:endParaRPr lang="en-US"/>
          </a:p>
        </p:txBody>
      </p:sp>
    </p:spTree>
    <p:extLst>
      <p:ext uri="{BB962C8B-B14F-4D97-AF65-F5344CB8AC3E}">
        <p14:creationId xmlns:p14="http://schemas.microsoft.com/office/powerpoint/2010/main" val="36974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F3EFB-8F49-F64B-8424-0BAB27B70DDD}" type="slidenum">
              <a:rPr lang="en-US" smtClean="0"/>
              <a:t>1</a:t>
            </a:fld>
            <a:endParaRPr lang="en-US"/>
          </a:p>
        </p:txBody>
      </p:sp>
    </p:spTree>
    <p:extLst>
      <p:ext uri="{BB962C8B-B14F-4D97-AF65-F5344CB8AC3E}">
        <p14:creationId xmlns:p14="http://schemas.microsoft.com/office/powerpoint/2010/main" val="193536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C3656CD-0A4D-9B40-90F9-EB9BFB9889DB}" type="datetime1">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sz="20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82641"/>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68B4-F212-8F40-BD02-2AD1855FA6D8}"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506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766F04-33BA-8B4A-88C2-29284EC96EF6}"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78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2B15D-850F-2E45-8572-CF55C18C022C}"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9494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502E7-C32F-EC48-BFA9-BE553ACC9D8F}"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2280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A3EF71E-40E3-934E-873F-A034437DF011}" type="datetime1">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3804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BB8E14-561A-4241-9630-73A1A8C44D74}" type="datetime1">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446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26EF4E-3634-DC4E-82BB-EA97C0FBF115}" type="datetime1">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45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DC921-906D-3943-82EB-7C0BD327850C}" type="datetime1">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91946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BA681-613F-A04B-8BC2-3048884B5096}" type="datetime1">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510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9E0D18-CA1E-7943-B815-BD6A46F34FA8}" type="datetime1">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193621"/>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82FBEB-99E1-0D4B-B541-87C803DDAAD4}"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718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75A2AC-FEDB-E343-8164-637CA8676C39}" type="datetime1">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2741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5C1811-CBD3-2D4F-B822-40685FA57372}" type="datetime1">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49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3488F-3B69-184C-8A68-F487C9F5C629}" type="datetime1">
              <a:rPr lang="en-US" smtClean="0"/>
              <a:t>5/27/2016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2915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E5564-304F-674F-BF73-B57CCCBBEAF8}"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9630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CEA5D-647F-EA46-A5BE-32126E1D4A96}" type="datetime1">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70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E3F20AF-E592-7D4F-B6AD-BBB6208C60AB}" type="datetime1">
              <a:rPr lang="en-US" smtClean="0"/>
              <a:t>5/27/2016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793637"/>
      </p:ext>
    </p:extLst>
  </p:cSld>
  <p:clrMap bg1="dk1" tx1="lt1" bg2="dk2"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file:///C:\Users\user\Desktop\Initial%20Presentation_v0.9.xlsx"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Initial Presentation</a:t>
            </a:r>
            <a:endParaRPr lang="en-US" dirty="0"/>
          </a:p>
        </p:txBody>
      </p:sp>
      <p:sp>
        <p:nvSpPr>
          <p:cNvPr id="3" name="Subtitle 2"/>
          <p:cNvSpPr>
            <a:spLocks noGrp="1"/>
          </p:cNvSpPr>
          <p:nvPr>
            <p:ph type="subTitle" idx="1"/>
          </p:nvPr>
        </p:nvSpPr>
        <p:spPr/>
        <p:txBody>
          <a:bodyPr/>
          <a:lstStyle/>
          <a:p>
            <a:r>
              <a:rPr lang="en-US" dirty="0" smtClean="0"/>
              <a:t>Team 2 </a:t>
            </a:r>
            <a:r>
              <a:rPr lang="en-US" b="1" dirty="0" smtClean="0"/>
              <a:t>“Not Yet”</a:t>
            </a:r>
            <a:endParaRPr lang="en-US" b="1" dirty="0"/>
          </a:p>
        </p:txBody>
      </p:sp>
    </p:spTree>
    <p:extLst>
      <p:ext uri="{BB962C8B-B14F-4D97-AF65-F5344CB8AC3E}">
        <p14:creationId xmlns:p14="http://schemas.microsoft.com/office/powerpoint/2010/main" val="575615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26399259"/>
              </p:ext>
            </p:extLst>
          </p:nvPr>
        </p:nvGraphicFramePr>
        <p:xfrm>
          <a:off x="625161" y="1297592"/>
          <a:ext cx="10941678" cy="362714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Availability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marL="0" marR="0" lvl="0" indent="0" algn="l" rtl="0">
                        <a:spcBef>
                          <a:spcPts val="0"/>
                        </a:spcBef>
                        <a:buSzPct val="25000"/>
                        <a:buNone/>
                      </a:pPr>
                      <a:r>
                        <a:rPr lang="en-US" sz="1600" dirty="0"/>
                        <a:t>The server is unresponsive as a result of </a:t>
                      </a:r>
                      <a:r>
                        <a:rPr lang="en-US" sz="1600" dirty="0" smtClean="0"/>
                        <a:t>catastrophic failure in a sever during </a:t>
                      </a:r>
                      <a:r>
                        <a:rPr lang="en-US" sz="1600" dirty="0"/>
                        <a:t>normal operations. The system informs the operator and continues to operate with no downtime.</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u="none" strike="noStrike" cap="none" dirty="0" smtClean="0"/>
                        <a:t>The server</a:t>
                      </a:r>
                      <a:endParaRPr lang="en-US" sz="1600" u="none" strike="noStrike" cap="none"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dirty="0" smtClean="0"/>
                        <a:t>C</a:t>
                      </a:r>
                      <a:r>
                        <a:rPr lang="en-US" sz="1600" baseline="0" dirty="0" smtClean="0"/>
                        <a:t>atastrophic failure in a server</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dirty="0" smtClean="0"/>
                        <a:t>Server software</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spcBef>
                          <a:spcPts val="0"/>
                        </a:spcBef>
                        <a:buSzPct val="25000"/>
                        <a:buNone/>
                      </a:pPr>
                      <a:r>
                        <a:rPr lang="en-US" sz="1600" dirty="0"/>
                        <a:t>Normal operation</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marL="0" marR="0" lvl="0" indent="0" algn="l" rtl="0">
                        <a:spcBef>
                          <a:spcPts val="0"/>
                        </a:spcBef>
                        <a:buSzPct val="25000"/>
                        <a:buNone/>
                      </a:pPr>
                      <a:r>
                        <a:rPr lang="en-US" sz="1600" u="none" strike="noStrike" cap="none" dirty="0" smtClean="0"/>
                        <a:t>System</a:t>
                      </a:r>
                      <a:r>
                        <a:rPr lang="en-US" sz="1600" u="none" strike="noStrike" cap="none" baseline="0" dirty="0" smtClean="0"/>
                        <a:t> detect failure of a server.</a:t>
                      </a:r>
                    </a:p>
                    <a:p>
                      <a:pPr marL="0" marR="0" lvl="0" indent="0" algn="l" rtl="0">
                        <a:spcBef>
                          <a:spcPts val="0"/>
                        </a:spcBef>
                        <a:buSzPct val="25000"/>
                        <a:buNone/>
                      </a:pPr>
                      <a:r>
                        <a:rPr lang="en-US" sz="1600" u="none" strike="noStrike" cap="none" dirty="0" smtClean="0"/>
                        <a:t>Processing is switched from a primary server to a secondary server.</a:t>
                      </a:r>
                    </a:p>
                    <a:p>
                      <a:pPr marL="0" marR="0" lvl="0" indent="0" algn="l" rtl="0">
                        <a:spcBef>
                          <a:spcPts val="0"/>
                        </a:spcBef>
                        <a:buSzPct val="25000"/>
                        <a:buNone/>
                      </a:pPr>
                      <a:r>
                        <a:rPr lang="en-US" sz="1600" u="none" strike="noStrike" cap="none" dirty="0" smtClean="0"/>
                        <a:t>Processing</a:t>
                      </a:r>
                      <a:r>
                        <a:rPr lang="en-US" sz="1600" u="none" strike="noStrike" cap="none" baseline="0" dirty="0" smtClean="0"/>
                        <a:t> is resumed.</a:t>
                      </a:r>
                      <a:endParaRPr lang="en-US" sz="1600" u="none" strike="noStrike" cap="none" dirty="0" smtClean="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marL="0" marR="0" lvl="0" indent="0" algn="l" rtl="0">
                        <a:spcBef>
                          <a:spcPts val="0"/>
                        </a:spcBef>
                        <a:buSzPct val="25000"/>
                        <a:buNone/>
                      </a:pPr>
                      <a:r>
                        <a:rPr lang="en-US" sz="1600" dirty="0" smtClean="0"/>
                        <a:t>Processing</a:t>
                      </a:r>
                      <a:r>
                        <a:rPr lang="en-US" sz="1600" baseline="0" dirty="0" smtClean="0"/>
                        <a:t> is resumed in less than 30 seconds.</a:t>
                      </a:r>
                      <a:endParaRPr lang="en-US" sz="1600" dirty="0"/>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(QA-03)</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201794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12613262"/>
              </p:ext>
            </p:extLst>
          </p:nvPr>
        </p:nvGraphicFramePr>
        <p:xfrm>
          <a:off x="625161" y="1297592"/>
          <a:ext cx="10941678" cy="317501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Extensibility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marL="0" marR="0" lvl="0" indent="0" algn="l" rtl="0">
                        <a:spcBef>
                          <a:spcPts val="0"/>
                        </a:spcBef>
                        <a:buSzPct val="25000"/>
                        <a:buNone/>
                      </a:pPr>
                      <a:r>
                        <a:rPr lang="en-US" sz="1600" dirty="0"/>
                        <a:t>The developer add new analysis features to the system during runtime. The changes are made without downtime.</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u="none" strike="noStrike" cap="none" dirty="0"/>
                        <a:t>Developer</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spcBef>
                          <a:spcPts val="0"/>
                        </a:spcBef>
                        <a:buSzPct val="25000"/>
                        <a:buNone/>
                      </a:pPr>
                      <a:r>
                        <a:rPr lang="en-US" sz="1600" dirty="0"/>
                        <a:t>Wishes to a</a:t>
                      </a:r>
                      <a:r>
                        <a:rPr lang="en-US" sz="1600" u="none" strike="noStrike" cap="none" dirty="0"/>
                        <a:t>dd new analysis algorithm or analysis application</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u="none" strike="noStrike" cap="none"/>
                        <a:t>System</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spcBef>
                          <a:spcPts val="0"/>
                        </a:spcBef>
                        <a:buSzPct val="25000"/>
                        <a:buNone/>
                      </a:pPr>
                      <a:r>
                        <a:rPr lang="en-US" sz="1600" dirty="0" smtClean="0"/>
                        <a:t>Run-time</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dirty="0"/>
                        <a:t>Change </a:t>
                      </a:r>
                      <a:r>
                        <a:rPr lang="en-US" sz="1600" dirty="0" smtClean="0"/>
                        <a:t>made</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dirty="0"/>
                        <a:t>Without downtime</a:t>
                      </a:r>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(QA-04)</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680713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62297347"/>
              </p:ext>
            </p:extLst>
          </p:nvPr>
        </p:nvGraphicFramePr>
        <p:xfrm>
          <a:off x="625161" y="1297592"/>
          <a:ext cx="10941678" cy="387098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Security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marL="0" marR="0" lvl="0" indent="0" algn="l" rtl="0">
                        <a:spcBef>
                          <a:spcPts val="0"/>
                        </a:spcBef>
                        <a:buSzPct val="25000"/>
                        <a:buNone/>
                      </a:pPr>
                      <a:r>
                        <a:rPr lang="en-US" altLang="ko-KR" sz="1600" u="none" strike="noStrike" cap="none" dirty="0" smtClean="0"/>
                        <a:t>If unauthorized user tries to access data or control</a:t>
                      </a:r>
                      <a:r>
                        <a:rPr lang="en-US" altLang="ko-KR" sz="1600" u="none" strike="noStrike" cap="none" baseline="0" dirty="0" smtClean="0"/>
                        <a:t> sensor/actuator, the system should detects it. If </a:t>
                      </a:r>
                      <a:r>
                        <a:rPr lang="en-US" altLang="ko-KR" sz="1600" u="none" strike="noStrike" cap="none" dirty="0" smtClean="0"/>
                        <a:t>unauthorized user tries several times, the system should block</a:t>
                      </a:r>
                      <a:r>
                        <a:rPr lang="en-US" altLang="ko-KR" sz="1600" u="none" strike="noStrike" cap="none" baseline="0" dirty="0" smtClean="0"/>
                        <a:t> the attacker and inform operator.</a:t>
                      </a:r>
                      <a:endParaRPr sz="1600" u="none" strike="noStrike" cap="none"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u="none" strike="noStrike" cap="none" dirty="0"/>
                        <a:t>Unauthorized user</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u="none" strike="noStrike" cap="none" dirty="0"/>
                        <a:t>Attempt to access </a:t>
                      </a:r>
                      <a:r>
                        <a:rPr lang="en-US" sz="1600" u="none" strike="noStrike" cap="none" dirty="0" smtClean="0"/>
                        <a:t>system </a:t>
                      </a:r>
                      <a:r>
                        <a:rPr lang="en-US" sz="1600" u="none" strike="noStrike" cap="none" baseline="0" dirty="0" smtClean="0"/>
                        <a:t>several times</a:t>
                      </a:r>
                      <a:endParaRPr lang="en-US" sz="1600" u="none" strike="noStrike" cap="none"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u="none" strike="noStrike" cap="none" dirty="0" smtClean="0"/>
                        <a:t>System</a:t>
                      </a:r>
                      <a:endParaRPr lang="en-US" sz="1600" u="none" strike="noStrike" cap="none"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u="none" strike="noStrike" cap="none" dirty="0"/>
                        <a:t>Run-time (Normal Operation)</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marL="0" marR="0" lvl="0" indent="0" algn="l" rtl="0">
                        <a:spcBef>
                          <a:spcPts val="0"/>
                        </a:spcBef>
                        <a:buSzPct val="25000"/>
                        <a:buNone/>
                      </a:pPr>
                      <a:r>
                        <a:rPr lang="en-US" sz="1600" u="none" strike="noStrike" cap="none" dirty="0"/>
                        <a:t>The </a:t>
                      </a:r>
                      <a:r>
                        <a:rPr lang="en-US" sz="1600" u="none" strike="noStrike" cap="none" dirty="0" smtClean="0"/>
                        <a:t>system </a:t>
                      </a:r>
                      <a:r>
                        <a:rPr lang="en-US" sz="1600" u="none" strike="noStrike" cap="none" dirty="0"/>
                        <a:t>is protected from </a:t>
                      </a:r>
                      <a:r>
                        <a:rPr lang="en-US" sz="1600" u="none" strike="noStrike" cap="none" dirty="0" smtClean="0"/>
                        <a:t>unauthorized access.</a:t>
                      </a:r>
                    </a:p>
                    <a:p>
                      <a:pPr marL="0" marR="0" lvl="0" indent="0" algn="l" rtl="0">
                        <a:spcBef>
                          <a:spcPts val="0"/>
                        </a:spcBef>
                        <a:buSzPct val="25000"/>
                        <a:buNone/>
                      </a:pPr>
                      <a:r>
                        <a:rPr lang="en-US" altLang="ko-KR" sz="1600" u="none" strike="noStrike" cap="none" dirty="0" smtClean="0"/>
                        <a:t>The system blocks unauthorized user.</a:t>
                      </a:r>
                      <a:endParaRPr lang="en-US" sz="1600" u="none" strike="noStrike" cap="none" dirty="0" smtClean="0"/>
                    </a:p>
                    <a:p>
                      <a:pPr marL="0" marR="0" lvl="0" indent="0" algn="l" rtl="0">
                        <a:spcBef>
                          <a:spcPts val="0"/>
                        </a:spcBef>
                        <a:buSzPct val="25000"/>
                        <a:buNone/>
                      </a:pPr>
                      <a:r>
                        <a:rPr lang="en-US" sz="1600" u="none" strike="noStrike" cap="none" dirty="0" smtClean="0"/>
                        <a:t>Inform operator.</a:t>
                      </a:r>
                      <a:endParaRPr lang="en-US" sz="1600" u="none" strike="noStrike" cap="none"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u="none" strike="noStrike" cap="none" dirty="0" smtClean="0"/>
                        <a:t>The system should notify operator in 5</a:t>
                      </a:r>
                      <a:r>
                        <a:rPr lang="en-US" sz="1600" u="none" strike="noStrike" cap="none" baseline="0" dirty="0" smtClean="0"/>
                        <a:t> seconds.</a:t>
                      </a:r>
                      <a:endParaRPr lang="en-US" sz="1600" u="none" strike="noStrike" cap="none" dirty="0" smtClean="0"/>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(QA-05)</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51744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87960592"/>
              </p:ext>
            </p:extLst>
          </p:nvPr>
        </p:nvGraphicFramePr>
        <p:xfrm>
          <a:off x="625161" y="1297592"/>
          <a:ext cx="10941678" cy="317501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Variability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marL="0" marR="0" lvl="0" indent="0" algn="l" rtl="0">
                        <a:spcBef>
                          <a:spcPts val="0"/>
                        </a:spcBef>
                        <a:buSzPct val="25000"/>
                        <a:buNone/>
                      </a:pPr>
                      <a:r>
                        <a:rPr lang="en-US" sz="1600" dirty="0" smtClean="0"/>
                        <a:t>Owner</a:t>
                      </a:r>
                      <a:r>
                        <a:rPr lang="en-US" sz="1600" baseline="0" dirty="0" smtClean="0"/>
                        <a:t> would like to market the system to other garage owners around the world. Hence, the reservation and control system interface should be reusable and reconfigurable for new owner.</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dirty="0"/>
                        <a:t>O</a:t>
                      </a:r>
                      <a:r>
                        <a:rPr lang="en-US" sz="1600" dirty="0" smtClean="0"/>
                        <a:t>ther </a:t>
                      </a:r>
                      <a:r>
                        <a:rPr lang="en-US" sz="1600" dirty="0"/>
                        <a:t>parking service provider</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dirty="0"/>
                        <a:t>R</a:t>
                      </a:r>
                      <a:r>
                        <a:rPr lang="en-US" sz="1600" dirty="0" smtClean="0"/>
                        <a:t>equests </a:t>
                      </a:r>
                      <a:r>
                        <a:rPr lang="en-US" sz="1600" dirty="0"/>
                        <a:t>to support variations in reservation system and control system</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dirty="0" smtClean="0"/>
                        <a:t>System</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spcBef>
                          <a:spcPts val="0"/>
                        </a:spcBef>
                        <a:buSzPct val="25000"/>
                        <a:buNone/>
                      </a:pPr>
                      <a:r>
                        <a:rPr lang="en-US" sz="1600" dirty="0"/>
                        <a:t>B</a:t>
                      </a:r>
                      <a:r>
                        <a:rPr lang="en-US" sz="1600" dirty="0" smtClean="0"/>
                        <a:t>uild </a:t>
                      </a:r>
                      <a:r>
                        <a:rPr lang="en-US" sz="1600" dirty="0"/>
                        <a:t>time</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marL="0" marR="0" lvl="0" indent="0" algn="l" rtl="0">
                        <a:spcBef>
                          <a:spcPts val="0"/>
                        </a:spcBef>
                        <a:buSzPct val="25000"/>
                        <a:buNone/>
                      </a:pPr>
                      <a:r>
                        <a:rPr lang="en-US" sz="1600" dirty="0"/>
                        <a:t>S</a:t>
                      </a:r>
                      <a:r>
                        <a:rPr lang="en-US" sz="1600" dirty="0" smtClean="0"/>
                        <a:t>ystem </a:t>
                      </a:r>
                      <a:r>
                        <a:rPr lang="en-US" sz="1600" dirty="0"/>
                        <a:t>with customized reservation and control component</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marL="0" marR="0" lvl="0" indent="0" algn="l" rtl="0">
                        <a:spcBef>
                          <a:spcPts val="0"/>
                        </a:spcBef>
                        <a:buSzPct val="25000"/>
                        <a:buNone/>
                      </a:pPr>
                      <a:r>
                        <a:rPr lang="en-US" sz="1600" dirty="0"/>
                        <a:t>C</a:t>
                      </a:r>
                      <a:r>
                        <a:rPr lang="en-US" sz="1600" dirty="0" smtClean="0"/>
                        <a:t>ustomization </a:t>
                      </a:r>
                      <a:r>
                        <a:rPr lang="en-US" sz="1600" dirty="0"/>
                        <a:t>time should be in </a:t>
                      </a:r>
                      <a:r>
                        <a:rPr lang="en-US" sz="1600" dirty="0" smtClean="0"/>
                        <a:t>1 month</a:t>
                      </a:r>
                      <a:r>
                        <a:rPr lang="en-US" sz="1600" baseline="0" dirty="0" smtClean="0"/>
                        <a:t> with 5 developers.</a:t>
                      </a:r>
                      <a:endParaRPr lang="en-US" sz="1600" dirty="0"/>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(QA-06)</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4693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10458528"/>
              </p:ext>
            </p:extLst>
          </p:nvPr>
        </p:nvGraphicFramePr>
        <p:xfrm>
          <a:off x="625161" y="1297592"/>
          <a:ext cx="10941678" cy="341885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Configurability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marL="0" marR="0" lvl="0" indent="0" algn="l" rtl="0">
                        <a:spcBef>
                          <a:spcPts val="0"/>
                        </a:spcBef>
                        <a:buSzPct val="25000"/>
                        <a:buNone/>
                      </a:pPr>
                      <a:r>
                        <a:rPr lang="en-US" sz="1600" dirty="0" smtClean="0"/>
                        <a:t>Owner would</a:t>
                      </a:r>
                      <a:r>
                        <a:rPr lang="en-US" sz="1600" baseline="0" dirty="0" smtClean="0"/>
                        <a:t> like to increase or decrease fee of parking slot. Also, owner could change the grace-period time to make parking faculties effect if there are many no-show cases. Hence, without system disrupting, system should support to change </a:t>
                      </a:r>
                      <a:r>
                        <a:rPr lang="en-US" altLang="ko-KR" sz="1600" baseline="0" dirty="0" smtClean="0"/>
                        <a:t>parking slot fee and grace-period time.</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dirty="0" smtClean="0"/>
                        <a:t>Owner</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lnSpc>
                          <a:spcPct val="100000"/>
                        </a:lnSpc>
                        <a:spcBef>
                          <a:spcPts val="0"/>
                        </a:spcBef>
                        <a:spcAft>
                          <a:spcPts val="0"/>
                        </a:spcAft>
                        <a:buClr>
                          <a:schemeClr val="dk1"/>
                        </a:buClr>
                        <a:buSzPct val="25000"/>
                        <a:buFont typeface="Arial"/>
                        <a:buNone/>
                      </a:pPr>
                      <a:r>
                        <a:rPr lang="en-US" sz="1600" dirty="0" smtClean="0"/>
                        <a:t>Change</a:t>
                      </a:r>
                      <a:r>
                        <a:rPr lang="en-US" sz="1600" baseline="0" dirty="0" smtClean="0"/>
                        <a:t> f</a:t>
                      </a:r>
                      <a:r>
                        <a:rPr lang="en-US" sz="1600" dirty="0" smtClean="0"/>
                        <a:t>ee </a:t>
                      </a:r>
                      <a:r>
                        <a:rPr lang="en-US" sz="1600" baseline="0" dirty="0" smtClean="0"/>
                        <a:t>of parking slot / Change grace period</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dirty="0" smtClean="0"/>
                        <a:t>System</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spcBef>
                          <a:spcPts val="0"/>
                        </a:spcBef>
                        <a:buSzPct val="25000"/>
                        <a:buNone/>
                      </a:pPr>
                      <a:r>
                        <a:rPr lang="en-US" sz="1600" dirty="0" smtClean="0"/>
                        <a:t>Run-time (Normal</a:t>
                      </a:r>
                      <a:r>
                        <a:rPr lang="en-US" sz="1600" baseline="0" dirty="0" smtClean="0"/>
                        <a:t> Operation)</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marL="0" marR="0" lvl="0" indent="0" algn="l" rtl="0">
                        <a:spcBef>
                          <a:spcPts val="0"/>
                        </a:spcBef>
                        <a:buSzPct val="25000"/>
                        <a:buNone/>
                      </a:pPr>
                      <a:r>
                        <a:rPr lang="en-US" sz="1600" dirty="0" smtClean="0"/>
                        <a:t>Change made</a:t>
                      </a:r>
                      <a:endParaRPr lang="en-US" sz="1600" dirty="0"/>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marL="0" marR="0" lvl="0" indent="0" algn="l" rtl="0">
                        <a:spcBef>
                          <a:spcPts val="0"/>
                        </a:spcBef>
                        <a:buSzPct val="25000"/>
                        <a:buNone/>
                      </a:pPr>
                      <a:r>
                        <a:rPr lang="en-US" sz="1600" dirty="0" smtClean="0"/>
                        <a:t>With</a:t>
                      </a:r>
                      <a:r>
                        <a:rPr lang="en-US" sz="1600" baseline="0" dirty="0" smtClean="0"/>
                        <a:t>out downtime</a:t>
                      </a:r>
                      <a:endParaRPr lang="en-US" sz="1600" dirty="0"/>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(QA-07)</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2936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66" y="184822"/>
            <a:ext cx="11675668" cy="716700"/>
          </a:xfrm>
        </p:spPr>
        <p:txBody>
          <a:bodyPr>
            <a:normAutofit fontScale="90000"/>
          </a:bodyPr>
          <a:lstStyle/>
          <a:p>
            <a:r>
              <a:rPr lang="en-US" dirty="0" smtClean="0"/>
              <a:t>Plan - Milestones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2" name="Rectangle 40"/>
          <p:cNvSpPr>
            <a:spLocks noChangeArrowheads="1"/>
          </p:cNvSpPr>
          <p:nvPr/>
        </p:nvSpPr>
        <p:spPr bwMode="auto">
          <a:xfrm>
            <a:off x="442255" y="1716389"/>
            <a:ext cx="2068385" cy="350155"/>
          </a:xfrm>
          <a:prstGeom prst="rect">
            <a:avLst/>
          </a:prstGeom>
          <a:noFill/>
          <a:ln w="9525" algn="ctr">
            <a:noFill/>
            <a:miter lim="800000"/>
            <a:headEnd/>
            <a:tailEnd/>
          </a:ln>
        </p:spPr>
        <p:txBody>
          <a:bodyPr wrap="none" lIns="89881" tIns="46736" rIns="89881" bIns="46736" anchor="ctr"/>
          <a:lstStyle/>
          <a:p>
            <a:pPr algn="ctr">
              <a:buFont typeface="Wingdings" pitchFamily="2" charset="2"/>
              <a:buNone/>
            </a:pPr>
            <a:r>
              <a:rPr lang="en-US" altLang="ko-KR" b="1" dirty="0" smtClean="0">
                <a:solidFill>
                  <a:srgbClr val="FFFFFF"/>
                </a:solidFill>
                <a:ea typeface="돋움" panose="020B0600000101010101" pitchFamily="50" charset="-127"/>
                <a:cs typeface="Arial" panose="020B0604020202020204" pitchFamily="34" charset="0"/>
                <a:sym typeface="Wingdings" pitchFamily="2" charset="2"/>
              </a:rPr>
              <a:t>May 4W</a:t>
            </a:r>
          </a:p>
        </p:txBody>
      </p:sp>
      <p:sp>
        <p:nvSpPr>
          <p:cNvPr id="33" name="Rectangle 41"/>
          <p:cNvSpPr>
            <a:spLocks noChangeArrowheads="1"/>
          </p:cNvSpPr>
          <p:nvPr/>
        </p:nvSpPr>
        <p:spPr bwMode="auto">
          <a:xfrm>
            <a:off x="2540898" y="1716389"/>
            <a:ext cx="2068385" cy="350155"/>
          </a:xfrm>
          <a:prstGeom prst="rect">
            <a:avLst/>
          </a:prstGeom>
          <a:noFill/>
          <a:ln w="9525" algn="ctr">
            <a:noFill/>
            <a:miter lim="800000"/>
            <a:headEnd/>
            <a:tailEnd/>
          </a:ln>
        </p:spPr>
        <p:txBody>
          <a:bodyPr wrap="none" lIns="89881" tIns="46736" rIns="89881" bIns="46736" anchor="ctr"/>
          <a:lstStyle/>
          <a:p>
            <a:pPr algn="ctr">
              <a:buFont typeface="Wingdings" pitchFamily="2" charset="2"/>
              <a:buNone/>
            </a:pPr>
            <a:r>
              <a:rPr lang="en-US" altLang="ko-KR" b="1" dirty="0" smtClean="0">
                <a:solidFill>
                  <a:srgbClr val="FFFFFF"/>
                </a:solidFill>
                <a:ea typeface="돋움" panose="020B0600000101010101" pitchFamily="50" charset="-127"/>
                <a:cs typeface="Arial" panose="020B0604020202020204" pitchFamily="34" charset="0"/>
                <a:sym typeface="Wingdings" pitchFamily="2" charset="2"/>
              </a:rPr>
              <a:t>Jun 1W</a:t>
            </a:r>
          </a:p>
        </p:txBody>
      </p:sp>
      <p:sp>
        <p:nvSpPr>
          <p:cNvPr id="34" name="Rectangle 42"/>
          <p:cNvSpPr>
            <a:spLocks noChangeArrowheads="1"/>
          </p:cNvSpPr>
          <p:nvPr/>
        </p:nvSpPr>
        <p:spPr bwMode="auto">
          <a:xfrm>
            <a:off x="4664844" y="1703276"/>
            <a:ext cx="2068385" cy="350155"/>
          </a:xfrm>
          <a:prstGeom prst="rect">
            <a:avLst/>
          </a:prstGeom>
          <a:noFill/>
          <a:ln w="9525" algn="ctr">
            <a:noFill/>
            <a:miter lim="800000"/>
            <a:headEnd/>
            <a:tailEnd/>
          </a:ln>
        </p:spPr>
        <p:txBody>
          <a:bodyPr wrap="none" lIns="89881" tIns="46736" rIns="89881" bIns="46736" anchor="ctr"/>
          <a:lstStyle/>
          <a:p>
            <a:pPr algn="ctr">
              <a:buFont typeface="Wingdings" pitchFamily="2" charset="2"/>
              <a:buNone/>
            </a:pPr>
            <a:r>
              <a:rPr lang="en-US" altLang="ko-KR" b="1" dirty="0" smtClean="0">
                <a:solidFill>
                  <a:srgbClr val="FFFFFF"/>
                </a:solidFill>
                <a:ea typeface="돋움" panose="020B0600000101010101" pitchFamily="50" charset="-127"/>
                <a:cs typeface="Arial" panose="020B0604020202020204" pitchFamily="34" charset="0"/>
                <a:sym typeface="Wingdings" pitchFamily="2" charset="2"/>
              </a:rPr>
              <a:t>Jun 2W</a:t>
            </a:r>
          </a:p>
        </p:txBody>
      </p:sp>
      <p:sp>
        <p:nvSpPr>
          <p:cNvPr id="35" name="오각형 9">
            <a:hlinkClick r:id="" action="ppaction://noaction"/>
          </p:cNvPr>
          <p:cNvSpPr/>
          <p:nvPr/>
        </p:nvSpPr>
        <p:spPr bwMode="auto">
          <a:xfrm>
            <a:off x="442255" y="2147156"/>
            <a:ext cx="4167028" cy="398979"/>
          </a:xfrm>
          <a:prstGeom prst="homePlate">
            <a:avLst>
              <a:gd name="adj" fmla="val 16304"/>
            </a:avLst>
          </a:prstGeom>
          <a:solidFill>
            <a:schemeClr val="accent1"/>
          </a:solidFill>
          <a:ln w="28575">
            <a:solidFill>
              <a:schemeClr val="tx1"/>
            </a:solidFill>
          </a:ln>
          <a:extLst/>
        </p:spPr>
        <p:txBody>
          <a:bodyPr lIns="92064" tIns="46032" rIns="92064" bIns="46032" anchor="ctr"/>
          <a:lstStyle/>
          <a:p>
            <a:pPr algn="ctr" defTabSz="761908" eaLnBrk="0" latinLnBrk="0" hangingPunct="0">
              <a:buFontTx/>
              <a:buNone/>
              <a:defRPr/>
            </a:pPr>
            <a:r>
              <a:rPr lang="en-US" altLang="ko-KR" dirty="0" smtClean="0">
                <a:ea typeface="돋움" panose="020B0600000101010101" pitchFamily="50" charset="-127"/>
                <a:cs typeface="Arial" panose="020B0604020202020204" pitchFamily="34" charset="0"/>
                <a:sym typeface="Wingdings" pitchFamily="2" charset="2"/>
              </a:rPr>
              <a:t>Sprint 1 *</a:t>
            </a:r>
            <a:endParaRPr kumimoji="0" lang="ko-KR" altLang="en-US" dirty="0">
              <a:ea typeface="돋움" panose="020B0600000101010101" pitchFamily="50" charset="-127"/>
              <a:cs typeface="Arial" panose="020B0604020202020204" pitchFamily="34" charset="0"/>
            </a:endParaRPr>
          </a:p>
        </p:txBody>
      </p:sp>
      <p:sp>
        <p:nvSpPr>
          <p:cNvPr id="36" name="오각형 10"/>
          <p:cNvSpPr/>
          <p:nvPr/>
        </p:nvSpPr>
        <p:spPr bwMode="auto">
          <a:xfrm>
            <a:off x="4664844" y="2142619"/>
            <a:ext cx="2068385" cy="398979"/>
          </a:xfrm>
          <a:prstGeom prst="homePlate">
            <a:avLst>
              <a:gd name="adj" fmla="val 16304"/>
            </a:avLst>
          </a:prstGeom>
          <a:solidFill>
            <a:schemeClr val="accent1"/>
          </a:solidFill>
          <a:ln w="28575">
            <a:solidFill>
              <a:schemeClr val="tx1"/>
            </a:solidFill>
          </a:ln>
          <a:extLst/>
        </p:spPr>
        <p:txBody>
          <a:bodyPr lIns="92064" tIns="46032" rIns="92064" bIns="46032" anchor="ctr"/>
          <a:lstStyle/>
          <a:p>
            <a:pPr algn="ctr" defTabSz="761908" eaLnBrk="0" latinLnBrk="0" hangingPunct="0">
              <a:buFontTx/>
              <a:buNone/>
              <a:defRPr/>
            </a:pPr>
            <a:r>
              <a:rPr lang="en-US" altLang="ko-KR" dirty="0" smtClean="0">
                <a:ea typeface="돋움" panose="020B0600000101010101" pitchFamily="50" charset="-127"/>
                <a:cs typeface="Arial" panose="020B0604020202020204" pitchFamily="34" charset="0"/>
                <a:sym typeface="Wingdings" pitchFamily="2" charset="2"/>
              </a:rPr>
              <a:t>Sprint 2</a:t>
            </a:r>
            <a:endParaRPr kumimoji="0" lang="ko-KR" altLang="en-US" dirty="0">
              <a:ea typeface="돋움" panose="020B0600000101010101" pitchFamily="50" charset="-127"/>
              <a:cs typeface="Arial" panose="020B0604020202020204" pitchFamily="34" charset="0"/>
            </a:endParaRPr>
          </a:p>
        </p:txBody>
      </p:sp>
      <p:sp>
        <p:nvSpPr>
          <p:cNvPr id="37" name="Rectangle 42"/>
          <p:cNvSpPr>
            <a:spLocks noChangeArrowheads="1"/>
          </p:cNvSpPr>
          <p:nvPr/>
        </p:nvSpPr>
        <p:spPr bwMode="auto">
          <a:xfrm>
            <a:off x="6761462" y="1716389"/>
            <a:ext cx="2068385" cy="350155"/>
          </a:xfrm>
          <a:prstGeom prst="rect">
            <a:avLst/>
          </a:prstGeom>
          <a:noFill/>
          <a:ln w="9525" algn="ctr">
            <a:noFill/>
            <a:miter lim="800000"/>
            <a:headEnd/>
            <a:tailEnd/>
          </a:ln>
        </p:spPr>
        <p:txBody>
          <a:bodyPr wrap="none" lIns="89881" tIns="46736" rIns="89881" bIns="46736" anchor="ctr"/>
          <a:lstStyle/>
          <a:p>
            <a:pPr algn="ctr">
              <a:buFont typeface="Wingdings" pitchFamily="2" charset="2"/>
              <a:buNone/>
            </a:pPr>
            <a:r>
              <a:rPr lang="en-US" altLang="ko-KR" b="1" dirty="0" smtClean="0">
                <a:solidFill>
                  <a:srgbClr val="FFFFFF"/>
                </a:solidFill>
                <a:ea typeface="돋움" panose="020B0600000101010101" pitchFamily="50" charset="-127"/>
                <a:cs typeface="Arial" panose="020B0604020202020204" pitchFamily="34" charset="0"/>
                <a:sym typeface="Wingdings" pitchFamily="2" charset="2"/>
              </a:rPr>
              <a:t>Jun 3W</a:t>
            </a:r>
          </a:p>
        </p:txBody>
      </p:sp>
      <p:sp>
        <p:nvSpPr>
          <p:cNvPr id="38" name="오각형 12"/>
          <p:cNvSpPr/>
          <p:nvPr/>
        </p:nvSpPr>
        <p:spPr bwMode="auto">
          <a:xfrm>
            <a:off x="8865473" y="2147155"/>
            <a:ext cx="2032979" cy="398979"/>
          </a:xfrm>
          <a:prstGeom prst="homePlate">
            <a:avLst>
              <a:gd name="adj" fmla="val 16304"/>
            </a:avLst>
          </a:prstGeom>
          <a:solidFill>
            <a:schemeClr val="accent1"/>
          </a:solidFill>
          <a:ln w="28575">
            <a:solidFill>
              <a:schemeClr val="tx1"/>
            </a:solidFill>
          </a:ln>
          <a:extLst/>
        </p:spPr>
        <p:txBody>
          <a:bodyPr lIns="92064" tIns="46032" rIns="92064" bIns="46032" anchor="ctr"/>
          <a:lstStyle/>
          <a:p>
            <a:pPr algn="ctr" defTabSz="761908" eaLnBrk="0" latinLnBrk="0" hangingPunct="0">
              <a:buFontTx/>
              <a:buNone/>
              <a:defRPr/>
            </a:pPr>
            <a:r>
              <a:rPr lang="en-US" altLang="ko-KR" dirty="0" smtClean="0">
                <a:ea typeface="돋움" panose="020B0600000101010101" pitchFamily="50" charset="-127"/>
                <a:cs typeface="Arial" panose="020B0604020202020204" pitchFamily="34" charset="0"/>
                <a:sym typeface="Wingdings" pitchFamily="2" charset="2"/>
              </a:rPr>
              <a:t>Sprint 4</a:t>
            </a:r>
            <a:endParaRPr kumimoji="0" lang="ko-KR" altLang="en-US" dirty="0">
              <a:ea typeface="돋움" panose="020B0600000101010101" pitchFamily="50" charset="-127"/>
              <a:cs typeface="Arial" panose="020B0604020202020204" pitchFamily="34" charset="0"/>
            </a:endParaRPr>
          </a:p>
        </p:txBody>
      </p:sp>
      <p:sp>
        <p:nvSpPr>
          <p:cNvPr id="39" name="오각형 13"/>
          <p:cNvSpPr/>
          <p:nvPr/>
        </p:nvSpPr>
        <p:spPr bwMode="auto">
          <a:xfrm>
            <a:off x="3302730" y="3153705"/>
            <a:ext cx="2267857" cy="843965"/>
          </a:xfrm>
          <a:prstGeom prst="homePlate">
            <a:avLst>
              <a:gd name="adj" fmla="val 0"/>
            </a:avLst>
          </a:prstGeom>
          <a:noFill/>
          <a:ln w="9525" algn="ctr">
            <a:noFill/>
            <a:miter lim="800000"/>
            <a:headEnd/>
            <a:tailEnd/>
          </a:ln>
          <a:extLst/>
        </p:spPr>
        <p:txBody>
          <a:bodyPr wrap="none" lIns="89870" tIns="46731" rIns="89870" bIns="46731" anchor="ctr"/>
          <a:lstStyle>
            <a:defPPr>
              <a:defRPr lang="ko-KR"/>
            </a:defPPr>
            <a:lvl1pPr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1pPr>
            <a:lvl2pPr marL="457145"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2pPr>
            <a:lvl3pPr marL="914290"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3pPr>
            <a:lvl4pPr marL="1371433"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4pPr>
            <a:lvl5pPr marL="1828578"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5pPr>
            <a:lvl6pPr marL="2285722" algn="l" defTabSz="914290" rtl="0" eaLnBrk="1" latinLnBrk="1" hangingPunct="1">
              <a:defRPr kumimoji="1" sz="1200" b="1" kern="1200">
                <a:solidFill>
                  <a:srgbClr val="000000"/>
                </a:solidFill>
                <a:latin typeface="Arial" charset="0"/>
                <a:ea typeface="돋움" pitchFamily="50" charset="-127"/>
                <a:cs typeface="+mn-cs"/>
              </a:defRPr>
            </a:lvl6pPr>
            <a:lvl7pPr marL="2742867" algn="l" defTabSz="914290" rtl="0" eaLnBrk="1" latinLnBrk="1" hangingPunct="1">
              <a:defRPr kumimoji="1" sz="1200" b="1" kern="1200">
                <a:solidFill>
                  <a:srgbClr val="000000"/>
                </a:solidFill>
                <a:latin typeface="Arial" charset="0"/>
                <a:ea typeface="돋움" pitchFamily="50" charset="-127"/>
                <a:cs typeface="+mn-cs"/>
              </a:defRPr>
            </a:lvl7pPr>
            <a:lvl8pPr marL="3200011" algn="l" defTabSz="914290" rtl="0" eaLnBrk="1" latinLnBrk="1" hangingPunct="1">
              <a:defRPr kumimoji="1" sz="1200" b="1" kern="1200">
                <a:solidFill>
                  <a:srgbClr val="000000"/>
                </a:solidFill>
                <a:latin typeface="Arial" charset="0"/>
                <a:ea typeface="돋움" pitchFamily="50" charset="-127"/>
                <a:cs typeface="+mn-cs"/>
              </a:defRPr>
            </a:lvl8pPr>
            <a:lvl9pPr marL="3657155" algn="l" defTabSz="914290" rtl="0" eaLnBrk="1" latinLnBrk="1" hangingPunct="1">
              <a:defRPr kumimoji="1" sz="1200" b="1" kern="1200">
                <a:solidFill>
                  <a:srgbClr val="000000"/>
                </a:solidFill>
                <a:latin typeface="Arial" charset="0"/>
                <a:ea typeface="돋움" pitchFamily="50" charset="-127"/>
                <a:cs typeface="+mn-cs"/>
              </a:defRPr>
            </a:lvl9pPr>
          </a:lstStyle>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Skeleton Code</a:t>
            </a:r>
          </a:p>
          <a:p>
            <a:pPr marL="171450" indent="-171450" defTabSz="762000" eaLnBrk="0" hangingPunct="0">
              <a:defRPr/>
            </a:pPr>
            <a:r>
              <a:rPr kumimoji="0" lang="en-US" altLang="ko-KR" sz="1600" b="0" dirty="0" smtClean="0">
                <a:solidFill>
                  <a:schemeClr val="tx1"/>
                </a:solidFill>
                <a:latin typeface="+mn-lt"/>
                <a:cs typeface="Arial" panose="020B0604020202020204" pitchFamily="34" charset="0"/>
                <a:sym typeface="Wingdings" pitchFamily="2" charset="2"/>
              </a:rPr>
              <a:t>ADS</a:t>
            </a:r>
          </a:p>
          <a:p>
            <a:pPr marL="171450" indent="-171450" defTabSz="762000" eaLnBrk="0" hangingPunct="0">
              <a:defRPr/>
            </a:pPr>
            <a:r>
              <a:rPr kumimoji="0" lang="en-US" altLang="ko-KR" sz="1600" b="0" dirty="0" smtClean="0">
                <a:solidFill>
                  <a:schemeClr val="tx1"/>
                </a:solidFill>
                <a:latin typeface="+mn-lt"/>
                <a:cs typeface="Arial" panose="020B0604020202020204" pitchFamily="34" charset="0"/>
                <a:sym typeface="Wingdings" pitchFamily="2" charset="2"/>
              </a:rPr>
              <a:t>Test case</a:t>
            </a:r>
          </a:p>
          <a:p>
            <a:pPr marL="171450" indent="-171450" defTabSz="762000" eaLnBrk="0" hangingPunct="0">
              <a:defRPr/>
            </a:pPr>
            <a:r>
              <a:rPr kumimoji="0" lang="en-US" altLang="ko-KR" sz="1600" b="0" dirty="0" smtClean="0">
                <a:solidFill>
                  <a:schemeClr val="tx1"/>
                </a:solidFill>
                <a:latin typeface="+mn-lt"/>
                <a:cs typeface="Arial" panose="020B0604020202020204" pitchFamily="34" charset="0"/>
                <a:sym typeface="Wingdings" pitchFamily="2" charset="2"/>
              </a:rPr>
              <a:t>Architectural Design</a:t>
            </a:r>
          </a:p>
          <a:p>
            <a:pPr marL="171450" indent="-171450" defTabSz="762000" eaLnBrk="0" hangingPunct="0">
              <a:defRPr/>
            </a:pPr>
            <a:r>
              <a:rPr kumimoji="0" lang="en-US" altLang="ko-KR" sz="1600" b="0" dirty="0" smtClean="0">
                <a:solidFill>
                  <a:schemeClr val="tx1"/>
                </a:solidFill>
                <a:latin typeface="+mn-lt"/>
                <a:cs typeface="Arial" panose="020B0604020202020204" pitchFamily="34" charset="0"/>
                <a:sym typeface="Wingdings" pitchFamily="2" charset="2"/>
              </a:rPr>
              <a:t>Protocol Design</a:t>
            </a:r>
          </a:p>
        </p:txBody>
      </p:sp>
      <p:cxnSp>
        <p:nvCxnSpPr>
          <p:cNvPr id="40" name="직선 화살표 연결선 14"/>
          <p:cNvCxnSpPr/>
          <p:nvPr/>
        </p:nvCxnSpPr>
        <p:spPr bwMode="auto">
          <a:xfrm flipV="1">
            <a:off x="4604956" y="2546134"/>
            <a:ext cx="0" cy="421475"/>
          </a:xfrm>
          <a:prstGeom prst="straightConnector1">
            <a:avLst/>
          </a:prstGeom>
          <a:noFill/>
          <a:ln w="3175">
            <a:solidFill>
              <a:schemeClr val="tx1">
                <a:lumMod val="65000"/>
                <a:lumOff val="35000"/>
              </a:schemeClr>
            </a:solidFill>
            <a:prstDash val="solid"/>
            <a:miter lim="800000"/>
            <a:headEnd/>
            <a:tailEnd type="triangle" w="med" len="sm"/>
          </a:ln>
        </p:spPr>
      </p:cxnSp>
      <p:sp>
        <p:nvSpPr>
          <p:cNvPr id="41" name="Rectangle 42"/>
          <p:cNvSpPr>
            <a:spLocks noChangeArrowheads="1"/>
          </p:cNvSpPr>
          <p:nvPr/>
        </p:nvSpPr>
        <p:spPr bwMode="auto">
          <a:xfrm>
            <a:off x="8847769" y="1741829"/>
            <a:ext cx="2068385" cy="350155"/>
          </a:xfrm>
          <a:prstGeom prst="rect">
            <a:avLst/>
          </a:prstGeom>
          <a:noFill/>
          <a:ln w="9525" algn="ctr">
            <a:noFill/>
            <a:miter lim="800000"/>
            <a:headEnd/>
            <a:tailEnd/>
          </a:ln>
        </p:spPr>
        <p:txBody>
          <a:bodyPr wrap="none" lIns="89881" tIns="46736" rIns="89881" bIns="46736" anchor="ctr"/>
          <a:lstStyle/>
          <a:p>
            <a:pPr algn="ctr">
              <a:buFont typeface="Wingdings" pitchFamily="2" charset="2"/>
              <a:buNone/>
            </a:pPr>
            <a:r>
              <a:rPr lang="en-US" altLang="ko-KR" b="1" dirty="0" smtClean="0">
                <a:solidFill>
                  <a:srgbClr val="FFFFFF"/>
                </a:solidFill>
                <a:ea typeface="돋움" panose="020B0600000101010101" pitchFamily="50" charset="-127"/>
                <a:cs typeface="Arial" panose="020B0604020202020204" pitchFamily="34" charset="0"/>
                <a:sym typeface="Wingdings" pitchFamily="2" charset="2"/>
              </a:rPr>
              <a:t>Jun 4W</a:t>
            </a:r>
          </a:p>
        </p:txBody>
      </p:sp>
      <p:sp>
        <p:nvSpPr>
          <p:cNvPr id="42" name="오각형 16"/>
          <p:cNvSpPr/>
          <p:nvPr/>
        </p:nvSpPr>
        <p:spPr bwMode="auto">
          <a:xfrm>
            <a:off x="7816365" y="2990482"/>
            <a:ext cx="1965803" cy="757686"/>
          </a:xfrm>
          <a:prstGeom prst="homePlate">
            <a:avLst>
              <a:gd name="adj" fmla="val 0"/>
            </a:avLst>
          </a:prstGeom>
          <a:noFill/>
          <a:ln w="9525" algn="ctr">
            <a:noFill/>
            <a:miter lim="800000"/>
            <a:headEnd/>
            <a:tailEnd/>
          </a:ln>
          <a:extLst/>
        </p:spPr>
        <p:txBody>
          <a:bodyPr wrap="none" lIns="89870" tIns="46731" rIns="89870" bIns="46731" anchor="ctr"/>
          <a:lstStyle>
            <a:defPPr>
              <a:defRPr lang="ko-KR"/>
            </a:defPPr>
            <a:lvl1pPr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1pPr>
            <a:lvl2pPr marL="457145"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2pPr>
            <a:lvl3pPr marL="914290"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3pPr>
            <a:lvl4pPr marL="1371433"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4pPr>
            <a:lvl5pPr marL="1828578"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5pPr>
            <a:lvl6pPr marL="2285722" algn="l" defTabSz="914290" rtl="0" eaLnBrk="1" latinLnBrk="1" hangingPunct="1">
              <a:defRPr kumimoji="1" sz="1200" b="1" kern="1200">
                <a:solidFill>
                  <a:srgbClr val="000000"/>
                </a:solidFill>
                <a:latin typeface="Arial" charset="0"/>
                <a:ea typeface="돋움" pitchFamily="50" charset="-127"/>
                <a:cs typeface="+mn-cs"/>
              </a:defRPr>
            </a:lvl6pPr>
            <a:lvl7pPr marL="2742867" algn="l" defTabSz="914290" rtl="0" eaLnBrk="1" latinLnBrk="1" hangingPunct="1">
              <a:defRPr kumimoji="1" sz="1200" b="1" kern="1200">
                <a:solidFill>
                  <a:srgbClr val="000000"/>
                </a:solidFill>
                <a:latin typeface="Arial" charset="0"/>
                <a:ea typeface="돋움" pitchFamily="50" charset="-127"/>
                <a:cs typeface="+mn-cs"/>
              </a:defRPr>
            </a:lvl7pPr>
            <a:lvl8pPr marL="3200011" algn="l" defTabSz="914290" rtl="0" eaLnBrk="1" latinLnBrk="1" hangingPunct="1">
              <a:defRPr kumimoji="1" sz="1200" b="1" kern="1200">
                <a:solidFill>
                  <a:srgbClr val="000000"/>
                </a:solidFill>
                <a:latin typeface="Arial" charset="0"/>
                <a:ea typeface="돋움" pitchFamily="50" charset="-127"/>
                <a:cs typeface="+mn-cs"/>
              </a:defRPr>
            </a:lvl8pPr>
            <a:lvl9pPr marL="3657155" algn="l" defTabSz="914290" rtl="0" eaLnBrk="1" latinLnBrk="1" hangingPunct="1">
              <a:defRPr kumimoji="1" sz="1200" b="1" kern="1200">
                <a:solidFill>
                  <a:srgbClr val="000000"/>
                </a:solidFill>
                <a:latin typeface="Arial" charset="0"/>
                <a:ea typeface="돋움" pitchFamily="50" charset="-127"/>
                <a:cs typeface="+mn-cs"/>
              </a:defRPr>
            </a:lvl9pPr>
          </a:lstStyle>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Detail Design #2</a:t>
            </a:r>
          </a:p>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Implementation #2</a:t>
            </a:r>
            <a:endParaRPr kumimoji="0" lang="en-US" altLang="ko-KR" sz="1600" b="0" dirty="0" smtClean="0">
              <a:solidFill>
                <a:schemeClr val="tx1"/>
              </a:solidFill>
              <a:latin typeface="+mn-lt"/>
              <a:cs typeface="Arial" panose="020B0604020202020204" pitchFamily="34" charset="0"/>
              <a:sym typeface="Wingdings" pitchFamily="2" charset="2"/>
            </a:endParaRPr>
          </a:p>
          <a:p>
            <a:pPr marL="171450" indent="-171450" defTabSz="762000" eaLnBrk="0" hangingPunct="0">
              <a:defRPr/>
            </a:pPr>
            <a:r>
              <a:rPr lang="en-US" altLang="ko-KR" sz="1600" b="0" dirty="0">
                <a:solidFill>
                  <a:schemeClr val="tx1"/>
                </a:solidFill>
                <a:latin typeface="+mn-lt"/>
                <a:cs typeface="Arial" panose="020B0604020202020204" pitchFamily="34" charset="0"/>
                <a:sym typeface="Wingdings" pitchFamily="2" charset="2"/>
              </a:rPr>
              <a:t>Integration</a:t>
            </a:r>
            <a:r>
              <a:rPr kumimoji="0" lang="en-US" altLang="ko-KR" sz="1600" b="0" dirty="0" smtClean="0">
                <a:solidFill>
                  <a:schemeClr val="tx1"/>
                </a:solidFill>
                <a:latin typeface="+mn-lt"/>
                <a:cs typeface="Arial" panose="020B0604020202020204" pitchFamily="34" charset="0"/>
                <a:sym typeface="Wingdings" pitchFamily="2" charset="2"/>
              </a:rPr>
              <a:t> Test #2</a:t>
            </a:r>
            <a:endParaRPr kumimoji="0" lang="en-US" altLang="ko-KR" sz="1600" b="0" dirty="0">
              <a:solidFill>
                <a:schemeClr val="tx1"/>
              </a:solidFill>
              <a:latin typeface="+mn-lt"/>
              <a:cs typeface="Arial" panose="020B0604020202020204" pitchFamily="34" charset="0"/>
              <a:sym typeface="Wingdings" pitchFamily="2" charset="2"/>
            </a:endParaRPr>
          </a:p>
        </p:txBody>
      </p:sp>
      <p:cxnSp>
        <p:nvCxnSpPr>
          <p:cNvPr id="43" name="직선 화살표 연결선 17"/>
          <p:cNvCxnSpPr/>
          <p:nvPr/>
        </p:nvCxnSpPr>
        <p:spPr bwMode="auto">
          <a:xfrm flipV="1">
            <a:off x="8803749" y="2587972"/>
            <a:ext cx="0" cy="421475"/>
          </a:xfrm>
          <a:prstGeom prst="straightConnector1">
            <a:avLst/>
          </a:prstGeom>
          <a:noFill/>
          <a:ln w="3175">
            <a:solidFill>
              <a:schemeClr val="tx1">
                <a:lumMod val="65000"/>
                <a:lumOff val="35000"/>
              </a:schemeClr>
            </a:solidFill>
            <a:prstDash val="solid"/>
            <a:miter lim="800000"/>
            <a:headEnd/>
            <a:tailEnd type="triangle" w="med" len="sm"/>
          </a:ln>
        </p:spPr>
      </p:cxnSp>
      <p:sp>
        <p:nvSpPr>
          <p:cNvPr id="44" name="오각형 18"/>
          <p:cNvSpPr/>
          <p:nvPr/>
        </p:nvSpPr>
        <p:spPr bwMode="auto">
          <a:xfrm>
            <a:off x="10012859" y="2990482"/>
            <a:ext cx="1999946" cy="757686"/>
          </a:xfrm>
          <a:prstGeom prst="homePlate">
            <a:avLst>
              <a:gd name="adj" fmla="val 0"/>
            </a:avLst>
          </a:prstGeom>
          <a:noFill/>
          <a:ln w="9525" algn="ctr">
            <a:noFill/>
            <a:miter lim="800000"/>
            <a:headEnd/>
            <a:tailEnd/>
          </a:ln>
          <a:extLst/>
        </p:spPr>
        <p:txBody>
          <a:bodyPr wrap="none" lIns="89870" tIns="46731" rIns="89870" bIns="46731" anchor="ctr"/>
          <a:lstStyle>
            <a:defPPr>
              <a:defRPr lang="ko-KR"/>
            </a:defPPr>
            <a:lvl1pPr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1pPr>
            <a:lvl2pPr marL="457145"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2pPr>
            <a:lvl3pPr marL="914290"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3pPr>
            <a:lvl4pPr marL="1371433"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4pPr>
            <a:lvl5pPr marL="1828578"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5pPr>
            <a:lvl6pPr marL="2285722" algn="l" defTabSz="914290" rtl="0" eaLnBrk="1" latinLnBrk="1" hangingPunct="1">
              <a:defRPr kumimoji="1" sz="1200" b="1" kern="1200">
                <a:solidFill>
                  <a:srgbClr val="000000"/>
                </a:solidFill>
                <a:latin typeface="Arial" charset="0"/>
                <a:ea typeface="돋움" pitchFamily="50" charset="-127"/>
                <a:cs typeface="+mn-cs"/>
              </a:defRPr>
            </a:lvl6pPr>
            <a:lvl7pPr marL="2742867" algn="l" defTabSz="914290" rtl="0" eaLnBrk="1" latinLnBrk="1" hangingPunct="1">
              <a:defRPr kumimoji="1" sz="1200" b="1" kern="1200">
                <a:solidFill>
                  <a:srgbClr val="000000"/>
                </a:solidFill>
                <a:latin typeface="Arial" charset="0"/>
                <a:ea typeface="돋움" pitchFamily="50" charset="-127"/>
                <a:cs typeface="+mn-cs"/>
              </a:defRPr>
            </a:lvl7pPr>
            <a:lvl8pPr marL="3200011" algn="l" defTabSz="914290" rtl="0" eaLnBrk="1" latinLnBrk="1" hangingPunct="1">
              <a:defRPr kumimoji="1" sz="1200" b="1" kern="1200">
                <a:solidFill>
                  <a:srgbClr val="000000"/>
                </a:solidFill>
                <a:latin typeface="Arial" charset="0"/>
                <a:ea typeface="돋움" pitchFamily="50" charset="-127"/>
                <a:cs typeface="+mn-cs"/>
              </a:defRPr>
            </a:lvl8pPr>
            <a:lvl9pPr marL="3657155" algn="l" defTabSz="914290" rtl="0" eaLnBrk="1" latinLnBrk="1" hangingPunct="1">
              <a:defRPr kumimoji="1" sz="1200" b="1" kern="1200">
                <a:solidFill>
                  <a:srgbClr val="000000"/>
                </a:solidFill>
                <a:latin typeface="Arial" charset="0"/>
                <a:ea typeface="돋움" pitchFamily="50" charset="-127"/>
                <a:cs typeface="+mn-cs"/>
              </a:defRPr>
            </a:lvl9pPr>
          </a:lstStyle>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System Test</a:t>
            </a:r>
          </a:p>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Documents</a:t>
            </a:r>
          </a:p>
          <a:p>
            <a:pPr marL="171450" indent="-171450" defTabSz="762000" eaLnBrk="0" hangingPunct="0">
              <a:defRPr/>
            </a:pPr>
            <a:r>
              <a:rPr kumimoji="0" lang="en-US" altLang="ko-KR" sz="1600" b="0" dirty="0" smtClean="0">
                <a:solidFill>
                  <a:schemeClr val="tx1"/>
                </a:solidFill>
                <a:latin typeface="+mn-lt"/>
                <a:cs typeface="Arial" panose="020B0604020202020204" pitchFamily="34" charset="0"/>
                <a:sym typeface="Wingdings" pitchFamily="2" charset="2"/>
              </a:rPr>
              <a:t>Final Presentation</a:t>
            </a:r>
            <a:endParaRPr kumimoji="0" lang="en-US" altLang="ko-KR" sz="1600" b="0" dirty="0">
              <a:solidFill>
                <a:schemeClr val="tx1"/>
              </a:solidFill>
              <a:latin typeface="+mn-lt"/>
              <a:cs typeface="Arial" panose="020B0604020202020204" pitchFamily="34" charset="0"/>
              <a:sym typeface="Wingdings" pitchFamily="2" charset="2"/>
            </a:endParaRPr>
          </a:p>
        </p:txBody>
      </p:sp>
      <p:cxnSp>
        <p:nvCxnSpPr>
          <p:cNvPr id="45" name="직선 화살표 연결선 19"/>
          <p:cNvCxnSpPr/>
          <p:nvPr/>
        </p:nvCxnSpPr>
        <p:spPr bwMode="auto">
          <a:xfrm flipV="1">
            <a:off x="10895517" y="2596040"/>
            <a:ext cx="0" cy="421475"/>
          </a:xfrm>
          <a:prstGeom prst="straightConnector1">
            <a:avLst/>
          </a:prstGeom>
          <a:noFill/>
          <a:ln w="3175">
            <a:solidFill>
              <a:schemeClr val="tx1">
                <a:lumMod val="65000"/>
                <a:lumOff val="35000"/>
              </a:schemeClr>
            </a:solidFill>
            <a:prstDash val="solid"/>
            <a:miter lim="800000"/>
            <a:headEnd/>
            <a:tailEnd type="triangle" w="med" len="sm"/>
          </a:ln>
        </p:spPr>
      </p:cxnSp>
      <p:sp>
        <p:nvSpPr>
          <p:cNvPr id="46" name="오각형 25"/>
          <p:cNvSpPr/>
          <p:nvPr/>
        </p:nvSpPr>
        <p:spPr bwMode="auto">
          <a:xfrm>
            <a:off x="6779166" y="2150440"/>
            <a:ext cx="2032979" cy="398979"/>
          </a:xfrm>
          <a:prstGeom prst="homePlate">
            <a:avLst>
              <a:gd name="adj" fmla="val 16304"/>
            </a:avLst>
          </a:prstGeom>
          <a:solidFill>
            <a:schemeClr val="accent1"/>
          </a:solidFill>
          <a:ln w="28575">
            <a:solidFill>
              <a:schemeClr val="tx1"/>
            </a:solidFill>
          </a:ln>
          <a:extLst/>
        </p:spPr>
        <p:txBody>
          <a:bodyPr lIns="92064" tIns="46032" rIns="92064" bIns="46032" anchor="ctr"/>
          <a:lstStyle/>
          <a:p>
            <a:pPr algn="ctr" defTabSz="761908" eaLnBrk="0" latinLnBrk="0" hangingPunct="0">
              <a:buFontTx/>
              <a:buNone/>
              <a:defRPr/>
            </a:pPr>
            <a:r>
              <a:rPr lang="en-US" altLang="ko-KR" dirty="0" smtClean="0">
                <a:ea typeface="돋움" panose="020B0600000101010101" pitchFamily="50" charset="-127"/>
                <a:cs typeface="Arial" panose="020B0604020202020204" pitchFamily="34" charset="0"/>
                <a:sym typeface="Wingdings" pitchFamily="2" charset="2"/>
              </a:rPr>
              <a:t>Sprint 3</a:t>
            </a:r>
            <a:endParaRPr kumimoji="0" lang="ko-KR" altLang="en-US" dirty="0">
              <a:ea typeface="돋움" panose="020B0600000101010101" pitchFamily="50" charset="-127"/>
              <a:cs typeface="Arial" panose="020B0604020202020204" pitchFamily="34" charset="0"/>
            </a:endParaRPr>
          </a:p>
        </p:txBody>
      </p:sp>
      <p:sp>
        <p:nvSpPr>
          <p:cNvPr id="47" name="오각형 26"/>
          <p:cNvSpPr/>
          <p:nvPr/>
        </p:nvSpPr>
        <p:spPr bwMode="auto">
          <a:xfrm>
            <a:off x="5711691" y="2977064"/>
            <a:ext cx="1965803" cy="757686"/>
          </a:xfrm>
          <a:prstGeom prst="homePlate">
            <a:avLst>
              <a:gd name="adj" fmla="val 0"/>
            </a:avLst>
          </a:prstGeom>
          <a:noFill/>
          <a:ln w="9525" algn="ctr">
            <a:noFill/>
            <a:miter lim="800000"/>
            <a:headEnd/>
            <a:tailEnd/>
          </a:ln>
          <a:extLst/>
        </p:spPr>
        <p:txBody>
          <a:bodyPr wrap="none" lIns="89870" tIns="46731" rIns="89870" bIns="46731" anchor="ctr"/>
          <a:lstStyle>
            <a:defPPr>
              <a:defRPr lang="ko-KR"/>
            </a:defPPr>
            <a:lvl1pPr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1pPr>
            <a:lvl2pPr marL="457145"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2pPr>
            <a:lvl3pPr marL="914290"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3pPr>
            <a:lvl4pPr marL="1371433"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4pPr>
            <a:lvl5pPr marL="1828578" algn="l" rtl="0" fontAlgn="base" latinLnBrk="1">
              <a:spcBef>
                <a:spcPct val="0"/>
              </a:spcBef>
              <a:spcAft>
                <a:spcPct val="0"/>
              </a:spcAft>
              <a:buChar char="•"/>
              <a:defRPr kumimoji="1" sz="1200" b="1" kern="1200">
                <a:solidFill>
                  <a:srgbClr val="000000"/>
                </a:solidFill>
                <a:latin typeface="Arial" charset="0"/>
                <a:ea typeface="돋움" pitchFamily="50" charset="-127"/>
                <a:cs typeface="+mn-cs"/>
              </a:defRPr>
            </a:lvl5pPr>
            <a:lvl6pPr marL="2285722" algn="l" defTabSz="914290" rtl="0" eaLnBrk="1" latinLnBrk="1" hangingPunct="1">
              <a:defRPr kumimoji="1" sz="1200" b="1" kern="1200">
                <a:solidFill>
                  <a:srgbClr val="000000"/>
                </a:solidFill>
                <a:latin typeface="Arial" charset="0"/>
                <a:ea typeface="돋움" pitchFamily="50" charset="-127"/>
                <a:cs typeface="+mn-cs"/>
              </a:defRPr>
            </a:lvl6pPr>
            <a:lvl7pPr marL="2742867" algn="l" defTabSz="914290" rtl="0" eaLnBrk="1" latinLnBrk="1" hangingPunct="1">
              <a:defRPr kumimoji="1" sz="1200" b="1" kern="1200">
                <a:solidFill>
                  <a:srgbClr val="000000"/>
                </a:solidFill>
                <a:latin typeface="Arial" charset="0"/>
                <a:ea typeface="돋움" pitchFamily="50" charset="-127"/>
                <a:cs typeface="+mn-cs"/>
              </a:defRPr>
            </a:lvl7pPr>
            <a:lvl8pPr marL="3200011" algn="l" defTabSz="914290" rtl="0" eaLnBrk="1" latinLnBrk="1" hangingPunct="1">
              <a:defRPr kumimoji="1" sz="1200" b="1" kern="1200">
                <a:solidFill>
                  <a:srgbClr val="000000"/>
                </a:solidFill>
                <a:latin typeface="Arial" charset="0"/>
                <a:ea typeface="돋움" pitchFamily="50" charset="-127"/>
                <a:cs typeface="+mn-cs"/>
              </a:defRPr>
            </a:lvl8pPr>
            <a:lvl9pPr marL="3657155" algn="l" defTabSz="914290" rtl="0" eaLnBrk="1" latinLnBrk="1" hangingPunct="1">
              <a:defRPr kumimoji="1" sz="1200" b="1" kern="1200">
                <a:solidFill>
                  <a:srgbClr val="000000"/>
                </a:solidFill>
                <a:latin typeface="Arial" charset="0"/>
                <a:ea typeface="돋움" pitchFamily="50" charset="-127"/>
                <a:cs typeface="+mn-cs"/>
              </a:defRPr>
            </a:lvl9pPr>
          </a:lstStyle>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Detail Design #1</a:t>
            </a:r>
          </a:p>
          <a:p>
            <a:pPr marL="171450" indent="-171450" defTabSz="762000" eaLnBrk="0" hangingPunct="0">
              <a:defRPr/>
            </a:pPr>
            <a:r>
              <a:rPr lang="en-US" altLang="ko-KR" sz="1600" b="0" dirty="0" smtClean="0">
                <a:solidFill>
                  <a:schemeClr val="tx1"/>
                </a:solidFill>
                <a:latin typeface="+mn-lt"/>
                <a:cs typeface="Arial" panose="020B0604020202020204" pitchFamily="34" charset="0"/>
                <a:sym typeface="Wingdings" pitchFamily="2" charset="2"/>
              </a:rPr>
              <a:t>Implementation #1</a:t>
            </a:r>
            <a:endParaRPr kumimoji="0" lang="en-US" altLang="ko-KR" sz="1600" b="0" dirty="0" smtClean="0">
              <a:solidFill>
                <a:schemeClr val="tx1"/>
              </a:solidFill>
              <a:latin typeface="+mn-lt"/>
              <a:cs typeface="Arial" panose="020B0604020202020204" pitchFamily="34" charset="0"/>
              <a:sym typeface="Wingdings" pitchFamily="2" charset="2"/>
            </a:endParaRPr>
          </a:p>
          <a:p>
            <a:pPr marL="171450" indent="-171450" defTabSz="762000" eaLnBrk="0" hangingPunct="0">
              <a:defRPr/>
            </a:pPr>
            <a:r>
              <a:rPr lang="en-US" altLang="ko-KR" sz="1600" b="0" dirty="0">
                <a:solidFill>
                  <a:schemeClr val="tx1"/>
                </a:solidFill>
                <a:latin typeface="+mn-lt"/>
                <a:cs typeface="Arial" panose="020B0604020202020204" pitchFamily="34" charset="0"/>
                <a:sym typeface="Wingdings" pitchFamily="2" charset="2"/>
              </a:rPr>
              <a:t>Integration</a:t>
            </a:r>
            <a:r>
              <a:rPr kumimoji="0" lang="en-US" altLang="ko-KR" sz="1600" b="0" dirty="0">
                <a:solidFill>
                  <a:schemeClr val="tx1"/>
                </a:solidFill>
                <a:latin typeface="+mn-lt"/>
                <a:cs typeface="Arial" panose="020B0604020202020204" pitchFamily="34" charset="0"/>
                <a:sym typeface="Wingdings" pitchFamily="2" charset="2"/>
              </a:rPr>
              <a:t> Test </a:t>
            </a:r>
            <a:r>
              <a:rPr kumimoji="0" lang="en-US" altLang="ko-KR" sz="1600" b="0" dirty="0" smtClean="0">
                <a:solidFill>
                  <a:schemeClr val="tx1"/>
                </a:solidFill>
                <a:latin typeface="+mn-lt"/>
                <a:cs typeface="Arial" panose="020B0604020202020204" pitchFamily="34" charset="0"/>
                <a:sym typeface="Wingdings" pitchFamily="2" charset="2"/>
              </a:rPr>
              <a:t>#1</a:t>
            </a:r>
            <a:endParaRPr kumimoji="0" lang="en-US" altLang="ko-KR" sz="1600" b="0" dirty="0">
              <a:solidFill>
                <a:schemeClr val="tx1"/>
              </a:solidFill>
              <a:latin typeface="+mn-lt"/>
              <a:cs typeface="Arial" panose="020B0604020202020204" pitchFamily="34" charset="0"/>
              <a:sym typeface="Wingdings" pitchFamily="2" charset="2"/>
            </a:endParaRPr>
          </a:p>
        </p:txBody>
      </p:sp>
      <p:cxnSp>
        <p:nvCxnSpPr>
          <p:cNvPr id="48" name="직선 화살표 연결선 27"/>
          <p:cNvCxnSpPr/>
          <p:nvPr/>
        </p:nvCxnSpPr>
        <p:spPr bwMode="auto">
          <a:xfrm flipV="1">
            <a:off x="6699075" y="2574554"/>
            <a:ext cx="0" cy="421475"/>
          </a:xfrm>
          <a:prstGeom prst="straightConnector1">
            <a:avLst/>
          </a:prstGeom>
          <a:noFill/>
          <a:ln w="3175">
            <a:solidFill>
              <a:schemeClr val="tx1">
                <a:lumMod val="65000"/>
                <a:lumOff val="35000"/>
              </a:schemeClr>
            </a:solidFill>
            <a:prstDash val="solid"/>
            <a:miter lim="800000"/>
            <a:headEnd/>
            <a:tailEnd type="triangle" w="med" len="sm"/>
          </a:ln>
        </p:spPr>
      </p:cxnSp>
      <p:sp>
        <p:nvSpPr>
          <p:cNvPr id="52" name="TextBox 51"/>
          <p:cNvSpPr txBox="1"/>
          <p:nvPr/>
        </p:nvSpPr>
        <p:spPr>
          <a:xfrm>
            <a:off x="3902299" y="5780722"/>
            <a:ext cx="8289701" cy="412421"/>
          </a:xfrm>
          <a:prstGeom prst="rect">
            <a:avLst/>
          </a:prstGeom>
          <a:noFill/>
        </p:spPr>
        <p:txBody>
          <a:bodyPr wrap="square" rtlCol="0">
            <a:spAutoFit/>
          </a:bodyPr>
          <a:lstStyle/>
          <a:p>
            <a:pPr>
              <a:lnSpc>
                <a:spcPct val="130000"/>
              </a:lnSpc>
              <a:buClr>
                <a:srgbClr val="C5003D"/>
              </a:buClr>
            </a:pPr>
            <a:r>
              <a:rPr lang="en-US" altLang="ko-KR" sz="1600" b="1" dirty="0" smtClean="0"/>
              <a:t>* Each Sprint has own iteration process (design, implementation, test, debugging, demo)</a:t>
            </a:r>
            <a:endParaRPr lang="ko-KR" altLang="en-US" sz="1600" b="1" dirty="0" smtClean="0"/>
          </a:p>
        </p:txBody>
      </p:sp>
    </p:spTree>
    <p:extLst>
      <p:ext uri="{BB962C8B-B14F-4D97-AF65-F5344CB8AC3E}">
        <p14:creationId xmlns:p14="http://schemas.microsoft.com/office/powerpoint/2010/main" val="1667365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41186" y="5823844"/>
            <a:ext cx="987201" cy="307777"/>
          </a:xfrm>
          <a:prstGeom prst="rect">
            <a:avLst/>
          </a:prstGeom>
          <a:noFill/>
        </p:spPr>
        <p:txBody>
          <a:bodyPr wrap="square" rtlCol="0">
            <a:spAutoFit/>
          </a:bodyPr>
          <a:lstStyle/>
          <a:p>
            <a:pPr algn="ctr"/>
            <a:r>
              <a:rPr lang="en-US" sz="1400" dirty="0" err="1" smtClean="0"/>
              <a:t>WBS.xlsx</a:t>
            </a:r>
            <a:endParaRPr lang="en-US" dirty="0"/>
          </a:p>
        </p:txBody>
      </p:sp>
      <p:sp>
        <p:nvSpPr>
          <p:cNvPr id="2" name="Title 1"/>
          <p:cNvSpPr>
            <a:spLocks noGrp="1"/>
          </p:cNvSpPr>
          <p:nvPr>
            <p:ph type="title"/>
          </p:nvPr>
        </p:nvSpPr>
        <p:spPr>
          <a:xfrm>
            <a:off x="258166" y="184822"/>
            <a:ext cx="11675668" cy="716700"/>
          </a:xfrm>
        </p:spPr>
        <p:txBody>
          <a:bodyPr>
            <a:normAutofit fontScale="90000"/>
          </a:bodyPr>
          <a:lstStyle/>
          <a:p>
            <a:r>
              <a:rPr lang="en-US" dirty="0" smtClean="0"/>
              <a:t>Plan - Workload Estimation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15</a:t>
            </a:fld>
            <a:endParaRPr lang="en-US" dirty="0"/>
          </a:p>
        </p:txBody>
      </p:sp>
      <p:graphicFrame>
        <p:nvGraphicFramePr>
          <p:cNvPr id="50" name="차트 23"/>
          <p:cNvGraphicFramePr/>
          <p:nvPr>
            <p:extLst>
              <p:ext uri="{D42A27DB-BD31-4B8C-83A1-F6EECF244321}">
                <p14:modId xmlns:p14="http://schemas.microsoft.com/office/powerpoint/2010/main" val="1571400835"/>
              </p:ext>
            </p:extLst>
          </p:nvPr>
        </p:nvGraphicFramePr>
        <p:xfrm>
          <a:off x="480891" y="1591530"/>
          <a:ext cx="6370670" cy="47648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표 22"/>
          <p:cNvGraphicFramePr>
            <a:graphicFrameLocks noGrp="1"/>
          </p:cNvGraphicFramePr>
          <p:nvPr>
            <p:extLst>
              <p:ext uri="{D42A27DB-BD31-4B8C-83A1-F6EECF244321}">
                <p14:modId xmlns:p14="http://schemas.microsoft.com/office/powerpoint/2010/main" val="652781261"/>
              </p:ext>
            </p:extLst>
          </p:nvPr>
        </p:nvGraphicFramePr>
        <p:xfrm>
          <a:off x="6748531" y="2234646"/>
          <a:ext cx="4357531" cy="2560320"/>
        </p:xfrm>
        <a:graphic>
          <a:graphicData uri="http://schemas.openxmlformats.org/drawingml/2006/table">
            <a:tbl>
              <a:tblPr firstRow="1" bandRow="1">
                <a:tableStyleId>{5C22544A-7EE6-4342-B048-85BDC9FD1C3A}</a:tableStyleId>
              </a:tblPr>
              <a:tblGrid>
                <a:gridCol w="1759358"/>
                <a:gridCol w="1292662"/>
                <a:gridCol w="1305511"/>
              </a:tblGrid>
              <a:tr h="250909">
                <a:tc>
                  <a:txBody>
                    <a:bodyPr/>
                    <a:lstStyle/>
                    <a:p>
                      <a:pPr algn="ctr" latinLnBrk="1"/>
                      <a:r>
                        <a:rPr lang="en-US" altLang="ko-KR" sz="1800" dirty="0" smtClean="0">
                          <a:solidFill>
                            <a:schemeClr val="tx1"/>
                          </a:solidFill>
                        </a:rPr>
                        <a:t>Category</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Load</a:t>
                      </a:r>
                      <a:r>
                        <a:rPr lang="en-US" altLang="ko-KR" sz="1800" baseline="0" dirty="0" smtClean="0">
                          <a:solidFill>
                            <a:schemeClr val="tx1"/>
                          </a:solidFill>
                        </a:rPr>
                        <a:t> (%)</a:t>
                      </a:r>
                      <a:endParaRPr lang="ko-KR" alt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Hours</a:t>
                      </a:r>
                      <a:endParaRPr lang="ko-KR" alt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395">
                <a:tc>
                  <a:txBody>
                    <a:bodyPr/>
                    <a:lstStyle/>
                    <a:p>
                      <a:pPr latinLnBrk="1"/>
                      <a:r>
                        <a:rPr lang="en-US" altLang="ko-KR" sz="1800" dirty="0" smtClean="0">
                          <a:solidFill>
                            <a:schemeClr val="tx1"/>
                          </a:solidFill>
                        </a:rPr>
                        <a:t>Plan</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10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56</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395">
                <a:tc>
                  <a:txBody>
                    <a:bodyPr/>
                    <a:lstStyle/>
                    <a:p>
                      <a:pPr latinLnBrk="1"/>
                      <a:r>
                        <a:rPr lang="en-US" altLang="ko-KR" sz="1800" dirty="0" smtClean="0">
                          <a:solidFill>
                            <a:schemeClr val="tx1"/>
                          </a:solidFill>
                        </a:rPr>
                        <a:t>Analysis</a:t>
                      </a:r>
                      <a:endParaRPr lang="ko-KR" alt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20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120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395">
                <a:tc>
                  <a:txBody>
                    <a:bodyPr/>
                    <a:lstStyle/>
                    <a:p>
                      <a:pPr latinLnBrk="1"/>
                      <a:r>
                        <a:rPr lang="en-US" altLang="ko-KR" sz="1800" dirty="0" smtClean="0">
                          <a:solidFill>
                            <a:schemeClr val="tx1"/>
                          </a:solidFill>
                        </a:rPr>
                        <a:t>Design</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26</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150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395">
                <a:tc>
                  <a:txBody>
                    <a:bodyPr/>
                    <a:lstStyle/>
                    <a:p>
                      <a:pPr latinLnBrk="1"/>
                      <a:r>
                        <a:rPr lang="en-US" altLang="ko-KR" sz="1800" dirty="0" smtClean="0">
                          <a:solidFill>
                            <a:schemeClr val="tx1"/>
                          </a:solidFill>
                        </a:rPr>
                        <a:t>Implementation</a:t>
                      </a:r>
                      <a:endParaRPr lang="ko-KR" alt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24</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130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395">
                <a:tc>
                  <a:txBody>
                    <a:bodyPr/>
                    <a:lstStyle/>
                    <a:p>
                      <a:pPr latinLnBrk="1"/>
                      <a:r>
                        <a:rPr lang="en-US" altLang="ko-KR" sz="1800" dirty="0" smtClean="0">
                          <a:solidFill>
                            <a:schemeClr val="tx1"/>
                          </a:solidFill>
                        </a:rPr>
                        <a:t>Testing</a:t>
                      </a:r>
                      <a:endParaRPr lang="ko-KR" altLang="en-US" sz="1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20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120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395">
                <a:tc>
                  <a:txBody>
                    <a:bodyPr/>
                    <a:lstStyle/>
                    <a:p>
                      <a:pPr latinLnBrk="1"/>
                      <a:r>
                        <a:rPr lang="en-US" altLang="ko-KR" sz="1800" dirty="0" smtClean="0">
                          <a:solidFill>
                            <a:schemeClr val="tx1"/>
                          </a:solidFill>
                        </a:rPr>
                        <a:t>Total</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100</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800" dirty="0" smtClean="0">
                          <a:solidFill>
                            <a:schemeClr val="tx1"/>
                          </a:solidFill>
                        </a:rPr>
                        <a:t>576</a:t>
                      </a:r>
                      <a:endParaRPr lang="ko-KR"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개체 5"/>
          <p:cNvGraphicFramePr>
            <a:graphicFrameLocks noChangeAspect="1"/>
          </p:cNvGraphicFramePr>
          <p:nvPr>
            <p:extLst>
              <p:ext uri="{D42A27DB-BD31-4B8C-83A1-F6EECF244321}">
                <p14:modId xmlns:p14="http://schemas.microsoft.com/office/powerpoint/2010/main" val="2359510523"/>
              </p:ext>
            </p:extLst>
          </p:nvPr>
        </p:nvGraphicFramePr>
        <p:xfrm>
          <a:off x="10544286" y="5438081"/>
          <a:ext cx="381000" cy="771525"/>
        </p:xfrm>
        <a:graphic>
          <a:graphicData uri="http://schemas.openxmlformats.org/presentationml/2006/ole">
            <mc:AlternateContent xmlns:mc="http://schemas.openxmlformats.org/markup-compatibility/2006">
              <mc:Choice xmlns:v="urn:schemas-microsoft-com:vml" Requires="v">
                <p:oleObj spid="_x0000_s2074" name="워크시트" showAsIcon="1" r:id="rId4" imgW="380880" imgH="771480" progId="Excel.Sheet.12">
                  <p:link updateAutomatic="1"/>
                </p:oleObj>
              </mc:Choice>
              <mc:Fallback>
                <p:oleObj name="워크시트" showAsIcon="1" r:id="rId4" imgW="380880" imgH="771480" progId="Excel.Sheet.12">
                  <p:link updateAutomatic="1"/>
                  <p:pic>
                    <p:nvPicPr>
                      <p:cNvPr id="0" name=""/>
                      <p:cNvPicPr/>
                      <p:nvPr/>
                    </p:nvPicPr>
                    <p:blipFill>
                      <a:blip r:embed="rId5"/>
                      <a:stretch>
                        <a:fillRect/>
                      </a:stretch>
                    </p:blipFill>
                    <p:spPr>
                      <a:xfrm>
                        <a:off x="10544286" y="5438081"/>
                        <a:ext cx="381000" cy="771525"/>
                      </a:xfrm>
                      <a:prstGeom prst="rect">
                        <a:avLst/>
                      </a:prstGeom>
                    </p:spPr>
                  </p:pic>
                </p:oleObj>
              </mc:Fallback>
            </mc:AlternateContent>
          </a:graphicData>
        </a:graphic>
      </p:graphicFrame>
    </p:spTree>
    <p:extLst>
      <p:ext uri="{BB962C8B-B14F-4D97-AF65-F5344CB8AC3E}">
        <p14:creationId xmlns:p14="http://schemas.microsoft.com/office/powerpoint/2010/main" val="196903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66" y="184822"/>
            <a:ext cx="11675668" cy="716700"/>
          </a:xfrm>
        </p:spPr>
        <p:txBody>
          <a:bodyPr>
            <a:normAutofit fontScale="90000"/>
          </a:bodyPr>
          <a:lstStyle/>
          <a:p>
            <a:r>
              <a:rPr lang="en-US" dirty="0" smtClean="0"/>
              <a:t>Role Assignment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16</a:t>
            </a:fld>
            <a:endParaRPr lang="en-US" dirty="0"/>
          </a:p>
        </p:txBody>
      </p:sp>
      <p:graphicFrame>
        <p:nvGraphicFramePr>
          <p:cNvPr id="22" name="표 5"/>
          <p:cNvGraphicFramePr>
            <a:graphicFrameLocks noGrp="1"/>
          </p:cNvGraphicFramePr>
          <p:nvPr>
            <p:extLst>
              <p:ext uri="{D42A27DB-BD31-4B8C-83A1-F6EECF244321}">
                <p14:modId xmlns:p14="http://schemas.microsoft.com/office/powerpoint/2010/main" val="2000371369"/>
              </p:ext>
            </p:extLst>
          </p:nvPr>
        </p:nvGraphicFramePr>
        <p:xfrm>
          <a:off x="440941" y="2620668"/>
          <a:ext cx="11310117" cy="1398821"/>
        </p:xfrm>
        <a:graphic>
          <a:graphicData uri="http://schemas.openxmlformats.org/drawingml/2006/table">
            <a:tbl>
              <a:tblPr firstRow="1" bandRow="1"/>
              <a:tblGrid>
                <a:gridCol w="1615731"/>
                <a:gridCol w="1615731"/>
                <a:gridCol w="1615731"/>
                <a:gridCol w="1615731"/>
                <a:gridCol w="1615731"/>
                <a:gridCol w="1615731"/>
                <a:gridCol w="1615731"/>
              </a:tblGrid>
              <a:tr h="474809">
                <a:tc>
                  <a:txBody>
                    <a:bodyPr/>
                    <a:lstStyle/>
                    <a:p>
                      <a:pPr algn="ctr" latinLnBrk="1"/>
                      <a:r>
                        <a:rPr lang="en-US" altLang="ko-KR" sz="1600" b="1" i="0" u="none" strike="noStrike" cap="none" dirty="0" err="1" smtClean="0">
                          <a:solidFill>
                            <a:schemeClr val="accent1"/>
                          </a:solidFill>
                          <a:effectLst/>
                          <a:latin typeface="+mn-lt"/>
                          <a:ea typeface="+mn-ea"/>
                          <a:cs typeface="+mn-cs"/>
                          <a:sym typeface="Arial"/>
                        </a:rPr>
                        <a:t>Sunghoon</a:t>
                      </a:r>
                      <a:endParaRPr lang="en-US" altLang="ko-KR" sz="1600" b="1" i="0" u="none" strike="noStrike" cap="none" dirty="0" smtClean="0">
                        <a:solidFill>
                          <a:schemeClr val="accent1"/>
                        </a:solidFill>
                        <a:effectLst/>
                        <a:latin typeface="+mn-lt"/>
                        <a:ea typeface="+mn-ea"/>
                        <a:cs typeface="+mn-cs"/>
                        <a:sym typeface="Arial"/>
                      </a:endParaRPr>
                    </a:p>
                    <a:p>
                      <a:pPr algn="ctr" latinLnBrk="1"/>
                      <a:r>
                        <a:rPr lang="en-US" altLang="ko-KR" sz="1600" b="1" i="0" u="none" strike="noStrike" cap="none" dirty="0" smtClean="0">
                          <a:solidFill>
                            <a:schemeClr val="accent1"/>
                          </a:solidFill>
                          <a:effectLst/>
                          <a:latin typeface="+mn-lt"/>
                          <a:ea typeface="+mn-ea"/>
                          <a:cs typeface="+mn-cs"/>
                          <a:sym typeface="Arial"/>
                        </a:rPr>
                        <a:t>Yun</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1" i="0" u="none" strike="noStrike" cap="none" dirty="0" err="1" smtClean="0">
                          <a:solidFill>
                            <a:schemeClr val="accent1"/>
                          </a:solidFill>
                          <a:effectLst/>
                          <a:latin typeface="+mn-lt"/>
                          <a:ea typeface="+mn-ea"/>
                          <a:cs typeface="+mn-cs"/>
                          <a:sym typeface="Arial"/>
                        </a:rPr>
                        <a:t>Sangjun</a:t>
                      </a:r>
                      <a:endParaRPr lang="en-US" altLang="ko-KR" sz="1600" b="1" i="0" u="none" strike="noStrike" cap="none" dirty="0" smtClean="0">
                        <a:solidFill>
                          <a:schemeClr val="accent1"/>
                        </a:solidFill>
                        <a:effectLst/>
                        <a:latin typeface="+mn-lt"/>
                        <a:ea typeface="+mn-ea"/>
                        <a:cs typeface="+mn-cs"/>
                        <a:sym typeface="Arial"/>
                      </a:endParaRPr>
                    </a:p>
                    <a:p>
                      <a:pPr algn="ctr" latinLnBrk="1"/>
                      <a:r>
                        <a:rPr lang="en-US" altLang="ko-KR" sz="1600" b="1" i="0" u="none" strike="noStrike" cap="none" dirty="0" smtClean="0">
                          <a:solidFill>
                            <a:schemeClr val="accent1"/>
                          </a:solidFill>
                          <a:effectLst/>
                          <a:latin typeface="+mn-lt"/>
                          <a:ea typeface="+mn-ea"/>
                          <a:cs typeface="+mn-cs"/>
                          <a:sym typeface="Arial"/>
                        </a:rPr>
                        <a:t>Lee</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1" i="0" u="none" strike="noStrike" cap="none" dirty="0" err="1" smtClean="0">
                          <a:solidFill>
                            <a:schemeClr val="accent1"/>
                          </a:solidFill>
                          <a:effectLst/>
                          <a:latin typeface="+mn-lt"/>
                          <a:ea typeface="+mn-ea"/>
                          <a:cs typeface="+mn-cs"/>
                          <a:sym typeface="Arial"/>
                        </a:rPr>
                        <a:t>Gladvin</a:t>
                      </a:r>
                      <a:endParaRPr lang="en-US" altLang="ko-KR" sz="1600" b="1" i="0" u="none" strike="noStrike" cap="none" dirty="0" smtClean="0">
                        <a:solidFill>
                          <a:schemeClr val="accent1"/>
                        </a:solidFill>
                        <a:effectLst/>
                        <a:latin typeface="+mn-lt"/>
                        <a:ea typeface="+mn-ea"/>
                        <a:cs typeface="+mn-cs"/>
                        <a:sym typeface="Arial"/>
                      </a:endParaRPr>
                    </a:p>
                    <a:p>
                      <a:pPr algn="ctr" latinLnBrk="1"/>
                      <a:r>
                        <a:rPr lang="en-US" altLang="ko-KR" sz="1600" b="1" i="0" u="none" strike="noStrike" cap="none" dirty="0" err="1" smtClean="0">
                          <a:solidFill>
                            <a:schemeClr val="accent1"/>
                          </a:solidFill>
                          <a:effectLst/>
                          <a:latin typeface="+mn-lt"/>
                          <a:ea typeface="+mn-ea"/>
                          <a:cs typeface="+mn-cs"/>
                          <a:sym typeface="Arial"/>
                        </a:rPr>
                        <a:t>Chinnadurai</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1" i="0" u="none" strike="noStrike" cap="none" dirty="0" err="1" smtClean="0">
                          <a:solidFill>
                            <a:schemeClr val="accent1"/>
                          </a:solidFill>
                          <a:effectLst/>
                          <a:latin typeface="+mn-lt"/>
                          <a:ea typeface="+mn-ea"/>
                          <a:cs typeface="+mn-cs"/>
                          <a:sym typeface="Arial"/>
                        </a:rPr>
                        <a:t>Byounghoon</a:t>
                      </a:r>
                      <a:endParaRPr lang="en-US" altLang="ko-KR" sz="1600" b="1" i="0" u="none" strike="noStrike" cap="none" dirty="0" smtClean="0">
                        <a:solidFill>
                          <a:schemeClr val="accent1"/>
                        </a:solidFill>
                        <a:effectLst/>
                        <a:latin typeface="+mn-lt"/>
                        <a:ea typeface="+mn-ea"/>
                        <a:cs typeface="+mn-cs"/>
                        <a:sym typeface="Arial"/>
                      </a:endParaRPr>
                    </a:p>
                    <a:p>
                      <a:pPr algn="ctr" latinLnBrk="1"/>
                      <a:r>
                        <a:rPr lang="en-US" altLang="ko-KR" sz="1600" b="1" i="0" u="none" strike="noStrike" cap="none" dirty="0" smtClean="0">
                          <a:solidFill>
                            <a:schemeClr val="accent1"/>
                          </a:solidFill>
                          <a:effectLst/>
                          <a:latin typeface="+mn-lt"/>
                          <a:ea typeface="+mn-ea"/>
                          <a:cs typeface="+mn-cs"/>
                          <a:sym typeface="Arial"/>
                        </a:rPr>
                        <a:t>Kim</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1" i="0" u="none" strike="noStrike" cap="none" dirty="0" err="1" smtClean="0">
                          <a:solidFill>
                            <a:schemeClr val="accent1"/>
                          </a:solidFill>
                          <a:effectLst/>
                          <a:latin typeface="+mn-lt"/>
                          <a:ea typeface="+mn-ea"/>
                          <a:cs typeface="+mn-cs"/>
                          <a:sym typeface="Arial"/>
                        </a:rPr>
                        <a:t>Wonhong</a:t>
                      </a:r>
                      <a:endParaRPr lang="en-US" altLang="ko-KR" sz="1600" b="1" i="0" u="none" strike="noStrike" cap="none" dirty="0" smtClean="0">
                        <a:solidFill>
                          <a:schemeClr val="accent1"/>
                        </a:solidFill>
                        <a:effectLst/>
                        <a:latin typeface="+mn-lt"/>
                        <a:ea typeface="+mn-ea"/>
                        <a:cs typeface="+mn-cs"/>
                        <a:sym typeface="Arial"/>
                      </a:endParaRPr>
                    </a:p>
                    <a:p>
                      <a:pPr algn="ctr" latinLnBrk="1"/>
                      <a:r>
                        <a:rPr lang="en-US" altLang="ko-KR" sz="1600" b="1" i="0" u="none" strike="noStrike" cap="none" dirty="0" smtClean="0">
                          <a:solidFill>
                            <a:schemeClr val="accent1"/>
                          </a:solidFill>
                          <a:effectLst/>
                          <a:latin typeface="+mn-lt"/>
                          <a:ea typeface="+mn-ea"/>
                          <a:cs typeface="+mn-cs"/>
                          <a:sym typeface="Arial"/>
                        </a:rPr>
                        <a:t>Kwon</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1" i="0" u="none" strike="noStrike" cap="none" dirty="0" err="1" smtClean="0">
                          <a:solidFill>
                            <a:schemeClr val="accent1"/>
                          </a:solidFill>
                          <a:effectLst/>
                          <a:latin typeface="+mn-lt"/>
                          <a:ea typeface="+mn-ea"/>
                          <a:cs typeface="+mn-cs"/>
                          <a:sym typeface="Arial"/>
                        </a:rPr>
                        <a:t>Gunwoo</a:t>
                      </a:r>
                      <a:endParaRPr lang="en-US" altLang="ko-KR" sz="1600" b="1" i="0" u="none" strike="noStrike" cap="none" dirty="0" smtClean="0">
                        <a:solidFill>
                          <a:schemeClr val="accent1"/>
                        </a:solidFill>
                        <a:effectLst/>
                        <a:latin typeface="+mn-lt"/>
                        <a:ea typeface="+mn-ea"/>
                        <a:cs typeface="+mn-cs"/>
                        <a:sym typeface="Arial"/>
                      </a:endParaRPr>
                    </a:p>
                    <a:p>
                      <a:pPr algn="ctr" latinLnBrk="1"/>
                      <a:r>
                        <a:rPr lang="en-US" altLang="ko-KR" sz="1600" b="1" i="0" u="none" strike="noStrike" cap="none" dirty="0" smtClean="0">
                          <a:solidFill>
                            <a:schemeClr val="accent1"/>
                          </a:solidFill>
                          <a:effectLst/>
                          <a:latin typeface="+mn-lt"/>
                          <a:ea typeface="+mn-ea"/>
                          <a:cs typeface="+mn-cs"/>
                          <a:sym typeface="Arial"/>
                        </a:rPr>
                        <a:t>Kim</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1" dirty="0" smtClean="0">
                          <a:solidFill>
                            <a:schemeClr val="accent1"/>
                          </a:solidFill>
                        </a:rPr>
                        <a:t>Daniel</a:t>
                      </a:r>
                    </a:p>
                    <a:p>
                      <a:pPr algn="ctr" latinLnBrk="1"/>
                      <a:r>
                        <a:rPr lang="en-US" altLang="ko-KR" sz="1600" b="1" dirty="0" err="1" smtClean="0">
                          <a:solidFill>
                            <a:schemeClr val="accent1"/>
                          </a:solidFill>
                        </a:rPr>
                        <a:t>Plakosh</a:t>
                      </a:r>
                      <a:endParaRPr lang="ko-KR" altLang="en-US" sz="1600" b="1" dirty="0">
                        <a:solidFill>
                          <a:schemeClr val="accent1"/>
                        </a:solidFil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819701">
                <a:tc>
                  <a:txBody>
                    <a:bodyPr/>
                    <a:lstStyle/>
                    <a:p>
                      <a:pPr algn="ctr" latinLnBrk="1"/>
                      <a:r>
                        <a:rPr lang="en-US" altLang="ko-KR" sz="1600" dirty="0" smtClean="0"/>
                        <a:t>Team Leader Project</a:t>
                      </a:r>
                      <a:r>
                        <a:rPr lang="en-US" altLang="ko-KR" sz="1600" baseline="0" dirty="0" smtClean="0"/>
                        <a:t> Manager</a:t>
                      </a:r>
                      <a:endParaRPr lang="ko-KR"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dirty="0" smtClean="0"/>
                        <a:t>Test</a:t>
                      </a:r>
                    </a:p>
                    <a:p>
                      <a:pPr algn="ctr" latinLnBrk="1"/>
                      <a:r>
                        <a:rPr lang="en-US" altLang="ko-KR" sz="1600" dirty="0" smtClean="0"/>
                        <a:t>Engineer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baseline="0" dirty="0" smtClean="0"/>
                        <a:t>Requirement Engineer</a:t>
                      </a:r>
                      <a:endParaRPr lang="ko-KR"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dirty="0" smtClean="0"/>
                        <a:t>Stream</a:t>
                      </a:r>
                    </a:p>
                    <a:p>
                      <a:pPr algn="ctr" latinLnBrk="1"/>
                      <a:r>
                        <a:rPr lang="en-US" altLang="ko-KR" sz="1600" dirty="0" smtClean="0"/>
                        <a:t>Designer</a:t>
                      </a:r>
                      <a:endParaRPr lang="ko-KR"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dirty="0" smtClean="0"/>
                        <a:t>Architect</a:t>
                      </a:r>
                    </a:p>
                    <a:p>
                      <a:pPr algn="ctr" latinLnBrk="1"/>
                      <a:r>
                        <a:rPr lang="en-US" altLang="ko-KR" sz="1400" dirty="0" smtClean="0"/>
                        <a:t>Document Writer</a:t>
                      </a:r>
                      <a:endParaRPr lang="ko-KR" altLang="en-US" sz="14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dirty="0" smtClean="0"/>
                        <a:t>Developer</a:t>
                      </a:r>
                      <a:endParaRPr lang="ko-KR"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latinLnBrk="1"/>
                      <a:r>
                        <a:rPr lang="en-US" altLang="ko-KR" sz="1600" dirty="0" smtClean="0"/>
                        <a:t>Mentor</a:t>
                      </a:r>
                      <a:endParaRPr lang="ko-KR"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pic>
        <p:nvPicPr>
          <p:cNvPr id="23"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679" y="1405170"/>
            <a:ext cx="1013257" cy="898421"/>
          </a:xfrm>
          <a:prstGeom prst="rect">
            <a:avLst/>
          </a:prstGeom>
        </p:spPr>
      </p:pic>
      <p:pic>
        <p:nvPicPr>
          <p:cNvPr id="24" name="그림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119" y="1206380"/>
            <a:ext cx="975028" cy="1296000"/>
          </a:xfrm>
          <a:prstGeom prst="rect">
            <a:avLst/>
          </a:prstGeom>
        </p:spPr>
      </p:pic>
      <p:pic>
        <p:nvPicPr>
          <p:cNvPr id="25" name="그림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127" y="1206380"/>
            <a:ext cx="972000" cy="1296000"/>
          </a:xfrm>
          <a:prstGeom prst="rect">
            <a:avLst/>
          </a:prstGeom>
        </p:spPr>
      </p:pic>
      <p:pic>
        <p:nvPicPr>
          <p:cNvPr id="26" name="그림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663" y="1206380"/>
            <a:ext cx="954720" cy="1296000"/>
          </a:xfrm>
          <a:prstGeom prst="rect">
            <a:avLst/>
          </a:prstGeom>
        </p:spPr>
      </p:pic>
      <p:pic>
        <p:nvPicPr>
          <p:cNvPr id="27" name="그림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3680" y="1206380"/>
            <a:ext cx="1006560" cy="1296000"/>
          </a:xfrm>
          <a:prstGeom prst="rect">
            <a:avLst/>
          </a:prstGeom>
        </p:spPr>
      </p:pic>
      <p:pic>
        <p:nvPicPr>
          <p:cNvPr id="28" name="그림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345" y="1206380"/>
            <a:ext cx="972000" cy="1296000"/>
          </a:xfrm>
          <a:prstGeom prst="rect">
            <a:avLst/>
          </a:prstGeom>
        </p:spPr>
      </p:pic>
      <p:pic>
        <p:nvPicPr>
          <p:cNvPr id="29" name="그림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5984" y="1333255"/>
            <a:ext cx="1042250" cy="104225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731192238"/>
              </p:ext>
            </p:extLst>
          </p:nvPr>
        </p:nvGraphicFramePr>
        <p:xfrm>
          <a:off x="440940" y="3957867"/>
          <a:ext cx="11310117" cy="2667000"/>
        </p:xfrm>
        <a:graphic>
          <a:graphicData uri="http://schemas.openxmlformats.org/drawingml/2006/table">
            <a:tbl>
              <a:tblPr firstRow="1" bandRow="1"/>
              <a:tblGrid>
                <a:gridCol w="1825379"/>
                <a:gridCol w="3590018"/>
                <a:gridCol w="3067189"/>
                <a:gridCol w="2827531"/>
              </a:tblGrid>
              <a:tr h="370840">
                <a:tc>
                  <a:txBody>
                    <a:bodyPr/>
                    <a:lstStyle/>
                    <a:p>
                      <a:pPr latinLnBrk="1"/>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b="1" dirty="0" smtClean="0"/>
                        <a:t>Jobs</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b="1" dirty="0" smtClean="0"/>
                        <a:t>Leader</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b="1" dirty="0" smtClean="0"/>
                        <a:t>Participants</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400" b="1" dirty="0" smtClean="0"/>
                        <a:t>Analysis</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t>Requirement / Use-case</a:t>
                      </a:r>
                    </a:p>
                    <a:p>
                      <a:pPr latinLnBrk="1"/>
                      <a:r>
                        <a:rPr lang="en-US" altLang="ko-KR" sz="1400" dirty="0" smtClean="0"/>
                        <a:t>Architecture</a:t>
                      </a:r>
                      <a:r>
                        <a:rPr lang="en-US" altLang="ko-KR" sz="1400" baseline="0" dirty="0" smtClean="0"/>
                        <a:t> Driver Specification</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u="none" strike="noStrike" cap="none" dirty="0" err="1" smtClean="0">
                          <a:solidFill>
                            <a:schemeClr val="tx1"/>
                          </a:solidFill>
                          <a:effectLst/>
                          <a:latin typeface="+mn-lt"/>
                          <a:ea typeface="+mn-ea"/>
                          <a:cs typeface="+mn-cs"/>
                          <a:sym typeface="Arial"/>
                        </a:rPr>
                        <a:t>Gladvin</a:t>
                      </a:r>
                      <a:r>
                        <a:rPr lang="en-US" altLang="ko-KR" sz="1400" b="1" i="0" u="none" strike="noStrike" cap="none" dirty="0" smtClean="0">
                          <a:solidFill>
                            <a:schemeClr val="tx1"/>
                          </a:solidFill>
                          <a:effectLst/>
                          <a:latin typeface="+mn-lt"/>
                          <a:ea typeface="+mn-ea"/>
                          <a:cs typeface="+mn-cs"/>
                          <a:sym typeface="Arial"/>
                        </a:rPr>
                        <a:t> </a:t>
                      </a:r>
                      <a:r>
                        <a:rPr lang="en-US" altLang="ko-KR" sz="1400" b="1" i="0" u="none" strike="noStrike" cap="none" dirty="0" err="1" smtClean="0">
                          <a:solidFill>
                            <a:schemeClr val="tx1"/>
                          </a:solidFill>
                          <a:effectLst/>
                          <a:latin typeface="+mn-lt"/>
                          <a:ea typeface="+mn-ea"/>
                          <a:cs typeface="+mn-cs"/>
                          <a:sym typeface="Arial"/>
                        </a:rPr>
                        <a:t>Chinnadurai</a:t>
                      </a:r>
                      <a:endParaRPr lang="ko-KR" altLang="en-US" sz="14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smtClean="0"/>
                        <a:t>All members</a:t>
                      </a:r>
                      <a:endParaRPr lang="ko-KR" altLang="en-US" sz="14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2">
                  <a:txBody>
                    <a:bodyPr/>
                    <a:lstStyle/>
                    <a:p>
                      <a:pPr latinLnBrk="1"/>
                      <a:r>
                        <a:rPr lang="en-US" altLang="ko-KR" sz="1400" b="1" dirty="0" smtClean="0"/>
                        <a:t>Design</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t>Architectural Design</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b="1" i="0" u="none" strike="noStrike" cap="none" dirty="0" smtClean="0">
                          <a:solidFill>
                            <a:schemeClr val="tx1"/>
                          </a:solidFill>
                          <a:effectLst/>
                          <a:latin typeface="+mn-lt"/>
                          <a:ea typeface="+mn-ea"/>
                          <a:cs typeface="+mn-cs"/>
                          <a:sym typeface="Arial"/>
                        </a:rPr>
                        <a:t>Wonhong Kwon</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en-US" altLang="ko-KR" sz="1000" dirty="0" smtClean="0"/>
                    </a:p>
                  </a:txBody>
                  <a:tcPr/>
                </a:tc>
              </a:tr>
              <a:tr h="370840">
                <a:tc vMerge="1">
                  <a:txBody>
                    <a:bodyPr/>
                    <a:lstStyle/>
                    <a:p>
                      <a:pPr latinLnBrk="1"/>
                      <a:endParaRPr lang="ko-KR" altLang="en-US" sz="1400" dirty="0"/>
                    </a:p>
                  </a:txBody>
                  <a:tcPr/>
                </a:tc>
                <a:tc>
                  <a:txBody>
                    <a:bodyPr/>
                    <a:lstStyle/>
                    <a:p>
                      <a:pPr latinLnBrk="1"/>
                      <a:r>
                        <a:rPr lang="en-US" altLang="ko-KR" sz="1400" dirty="0" smtClean="0"/>
                        <a:t>Stream Design</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u="none" strike="noStrike" cap="none" dirty="0" err="1" smtClean="0">
                          <a:solidFill>
                            <a:schemeClr val="tx1"/>
                          </a:solidFill>
                          <a:effectLst/>
                          <a:latin typeface="+mn-lt"/>
                          <a:ea typeface="+mn-ea"/>
                          <a:cs typeface="+mn-cs"/>
                          <a:sym typeface="Arial"/>
                        </a:rPr>
                        <a:t>Byounghoon</a:t>
                      </a:r>
                      <a:r>
                        <a:rPr lang="en-US" altLang="ko-KR" sz="1400" b="1" i="0" u="none" strike="noStrike" cap="none" dirty="0" smtClean="0">
                          <a:solidFill>
                            <a:schemeClr val="tx1"/>
                          </a:solidFill>
                          <a:effectLst/>
                          <a:latin typeface="+mn-lt"/>
                          <a:ea typeface="+mn-ea"/>
                          <a:cs typeface="+mn-cs"/>
                          <a:sym typeface="Arial"/>
                        </a:rPr>
                        <a:t> Kim</a:t>
                      </a:r>
                      <a:endParaRPr lang="ko-KR" altLang="en-US" sz="14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sz="1000" dirty="0"/>
                    </a:p>
                  </a:txBody>
                  <a:tcPr/>
                </a:tc>
              </a:tr>
              <a:tr h="370840">
                <a:tc>
                  <a:txBody>
                    <a:bodyPr/>
                    <a:lstStyle/>
                    <a:p>
                      <a:pPr latinLnBrk="1"/>
                      <a:r>
                        <a:rPr lang="en-US" altLang="ko-KR" sz="1400" b="1" dirty="0" smtClean="0"/>
                        <a:t>Implementation</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err="1" smtClean="0"/>
                        <a:t>Arduino</a:t>
                      </a:r>
                      <a:r>
                        <a:rPr lang="en-US" altLang="ko-KR" sz="1400" baseline="0" dirty="0" smtClean="0"/>
                        <a:t> SW Development</a:t>
                      </a:r>
                    </a:p>
                    <a:p>
                      <a:pPr latinLnBrk="1"/>
                      <a:r>
                        <a:rPr lang="en-US" altLang="ko-KR" sz="1400" baseline="0" dirty="0" smtClean="0"/>
                        <a:t>Server/Application Development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u="none" strike="noStrike" cap="none" dirty="0" err="1" smtClean="0">
                          <a:solidFill>
                            <a:schemeClr val="tx1"/>
                          </a:solidFill>
                          <a:effectLst/>
                          <a:latin typeface="+mn-lt"/>
                          <a:ea typeface="+mn-ea"/>
                          <a:cs typeface="+mn-cs"/>
                          <a:sym typeface="Arial"/>
                        </a:rPr>
                        <a:t>Gunwoo</a:t>
                      </a:r>
                      <a:r>
                        <a:rPr lang="en-US" altLang="ko-KR" sz="1400" b="1" i="0" u="none" strike="noStrike" cap="none" dirty="0" smtClean="0">
                          <a:solidFill>
                            <a:schemeClr val="tx1"/>
                          </a:solidFill>
                          <a:effectLst/>
                          <a:latin typeface="+mn-lt"/>
                          <a:ea typeface="+mn-ea"/>
                          <a:cs typeface="+mn-cs"/>
                          <a:sym typeface="Arial"/>
                        </a:rPr>
                        <a:t> Kim</a:t>
                      </a:r>
                      <a:endParaRPr lang="ko-KR" altLang="en-US" sz="14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sz="1000" dirty="0"/>
                    </a:p>
                  </a:txBody>
                  <a:tcPr/>
                </a:tc>
              </a:tr>
              <a:tr h="370840">
                <a:tc>
                  <a:txBody>
                    <a:bodyPr/>
                    <a:lstStyle/>
                    <a:p>
                      <a:pPr latinLnBrk="1"/>
                      <a:r>
                        <a:rPr lang="en-US" altLang="ko-KR" sz="1400" b="1" dirty="0" smtClean="0"/>
                        <a:t>Testing</a:t>
                      </a:r>
                      <a:endParaRPr lang="ko-KR" alt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400" dirty="0" smtClean="0"/>
                        <a:t>Test Case</a:t>
                      </a:r>
                    </a:p>
                    <a:p>
                      <a:pPr latinLnBrk="1"/>
                      <a:r>
                        <a:rPr lang="en-US" altLang="ko-KR" sz="1400" dirty="0" smtClean="0"/>
                        <a:t>Integration</a:t>
                      </a:r>
                      <a:r>
                        <a:rPr lang="en-US" altLang="ko-KR" sz="1400" baseline="0" dirty="0" smtClean="0"/>
                        <a:t> &amp; System Test</a:t>
                      </a:r>
                      <a:endParaRPr lang="ko-KR"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i="0" u="none" strike="noStrike" cap="none" dirty="0" err="1" smtClean="0">
                          <a:solidFill>
                            <a:schemeClr val="tx1"/>
                          </a:solidFill>
                          <a:effectLst/>
                          <a:latin typeface="+mn-lt"/>
                          <a:ea typeface="+mn-ea"/>
                          <a:cs typeface="+mn-cs"/>
                          <a:sym typeface="Arial"/>
                        </a:rPr>
                        <a:t>Sangjun</a:t>
                      </a:r>
                      <a:r>
                        <a:rPr lang="en-US" altLang="ko-KR" sz="1400" b="1" i="0" u="none" strike="noStrike" cap="none" dirty="0" smtClean="0">
                          <a:solidFill>
                            <a:schemeClr val="tx1"/>
                          </a:solidFill>
                          <a:effectLst/>
                          <a:latin typeface="+mn-lt"/>
                          <a:ea typeface="+mn-ea"/>
                          <a:cs typeface="+mn-cs"/>
                          <a:sym typeface="Arial"/>
                        </a:rPr>
                        <a:t> Lee</a:t>
                      </a:r>
                      <a:endParaRPr lang="ko-KR" altLang="en-US" sz="14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sz="1000" dirty="0"/>
                    </a:p>
                  </a:txBody>
                  <a:tcPr/>
                </a:tc>
              </a:tr>
            </a:tbl>
          </a:graphicData>
        </a:graphic>
      </p:graphicFrame>
    </p:spTree>
    <p:extLst>
      <p:ext uri="{BB962C8B-B14F-4D97-AF65-F5344CB8AC3E}">
        <p14:creationId xmlns:p14="http://schemas.microsoft.com/office/powerpoint/2010/main" val="997935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Project Description</a:t>
            </a:r>
          </a:p>
          <a:p>
            <a:r>
              <a:rPr lang="en-US" dirty="0"/>
              <a:t>Functional Requirements</a:t>
            </a:r>
          </a:p>
          <a:p>
            <a:r>
              <a:rPr lang="en-US" dirty="0" smtClean="0"/>
              <a:t>Constraints</a:t>
            </a:r>
            <a:endParaRPr lang="en-US" dirty="0"/>
          </a:p>
          <a:p>
            <a:r>
              <a:rPr lang="en-US" dirty="0"/>
              <a:t>Quality </a:t>
            </a:r>
            <a:r>
              <a:rPr lang="en-US" dirty="0" smtClean="0"/>
              <a:t>Attributes</a:t>
            </a:r>
            <a:endParaRPr lang="en-US" dirty="0"/>
          </a:p>
          <a:p>
            <a:r>
              <a:rPr lang="en-US" dirty="0"/>
              <a:t>Quality </a:t>
            </a:r>
            <a:r>
              <a:rPr lang="en-US" dirty="0" smtClean="0"/>
              <a:t>Attribute Scenarios</a:t>
            </a:r>
            <a:endParaRPr lang="en-US" dirty="0"/>
          </a:p>
          <a:p>
            <a:r>
              <a:rPr lang="en-US" dirty="0" smtClean="0"/>
              <a:t>Plan</a:t>
            </a:r>
            <a:endParaRPr lang="en-US" dirty="0"/>
          </a:p>
          <a:p>
            <a:r>
              <a:rPr lang="en-US" dirty="0"/>
              <a:t>Role </a:t>
            </a:r>
            <a:r>
              <a:rPr lang="en-US" dirty="0" smtClean="0"/>
              <a:t>Assignment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91981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66" y="184822"/>
            <a:ext cx="11675668" cy="716700"/>
          </a:xfrm>
        </p:spPr>
        <p:txBody>
          <a:bodyPr>
            <a:normAutofit fontScale="90000"/>
          </a:bodyPr>
          <a:lstStyle/>
          <a:p>
            <a:r>
              <a:rPr lang="en-US" dirty="0" smtClean="0"/>
              <a:t>Project Description</a:t>
            </a:r>
            <a:endParaRPr lang="en-US" dirty="0"/>
          </a:p>
        </p:txBody>
      </p:sp>
      <p:sp>
        <p:nvSpPr>
          <p:cNvPr id="3" name="Content Placeholder 2"/>
          <p:cNvSpPr>
            <a:spLocks noGrp="1"/>
          </p:cNvSpPr>
          <p:nvPr>
            <p:ph idx="1"/>
          </p:nvPr>
        </p:nvSpPr>
        <p:spPr>
          <a:xfrm>
            <a:off x="258166" y="1038593"/>
            <a:ext cx="11675668" cy="5709937"/>
          </a:xfrm>
        </p:spPr>
        <p:txBody>
          <a:bodyPr>
            <a:normAutofit fontScale="85000" lnSpcReduction="20000"/>
          </a:bodyPr>
          <a:lstStyle/>
          <a:p>
            <a:pPr marL="0" indent="0">
              <a:buNone/>
            </a:pPr>
            <a:r>
              <a:rPr lang="en-US" b="1" dirty="0"/>
              <a:t>Project Name: </a:t>
            </a:r>
            <a:r>
              <a:rPr lang="en-US" dirty="0"/>
              <a:t>Sure-Park </a:t>
            </a:r>
            <a:r>
              <a:rPr lang="en-US" dirty="0" smtClean="0"/>
              <a:t>System</a:t>
            </a:r>
          </a:p>
          <a:p>
            <a:pPr marL="0" indent="0">
              <a:buNone/>
            </a:pPr>
            <a:endParaRPr lang="en-US" sz="500" dirty="0"/>
          </a:p>
          <a:p>
            <a:pPr marL="0" indent="0">
              <a:buNone/>
            </a:pPr>
            <a:r>
              <a:rPr lang="en-US" b="1" dirty="0" smtClean="0"/>
              <a:t>Description:</a:t>
            </a:r>
          </a:p>
          <a:p>
            <a:pPr marL="0" indent="0">
              <a:lnSpc>
                <a:spcPct val="120000"/>
              </a:lnSpc>
              <a:buNone/>
            </a:pPr>
            <a:r>
              <a:rPr lang="en-US" sz="1900" dirty="0"/>
              <a:t>Geoff’s Transportation and Parking Services </a:t>
            </a:r>
            <a:r>
              <a:rPr lang="en-US" sz="1900" dirty="0" smtClean="0"/>
              <a:t>has </a:t>
            </a:r>
            <a:r>
              <a:rPr lang="en-US" sz="1900" dirty="0"/>
              <a:t>requested to upgrade their traditional parking space to be efficiently working by the introduction of this system. The system shall monitor the parking spaces, provide access, allot parking spaces and do the billing for the users. The status of the system shall be available to attendants and GTPS owners. The system needs to reduce number of people required to operate the garage. Thus increase their profit in the current facility. And shall extend this system to other parking facilities owned by them and be able to sell this solution to other parking facility owners. The software system shall make use of the already installed hardware components at the parking facility</a:t>
            </a:r>
            <a:r>
              <a:rPr lang="en-US" sz="1900" dirty="0" smtClean="0"/>
              <a:t>.</a:t>
            </a:r>
          </a:p>
          <a:p>
            <a:pPr marL="0" indent="0">
              <a:buNone/>
            </a:pPr>
            <a:endParaRPr lang="en-US" sz="500" dirty="0"/>
          </a:p>
          <a:p>
            <a:pPr marL="0" indent="0">
              <a:buNone/>
            </a:pPr>
            <a:r>
              <a:rPr lang="en-US" b="1" dirty="0" smtClean="0"/>
              <a:t>Stakeholders:</a:t>
            </a:r>
          </a:p>
          <a:p>
            <a:r>
              <a:rPr lang="en-US" sz="2100" dirty="0"/>
              <a:t>Project Sponsor - GTPS LLC (Geoff’s Transportation and Parking Services)</a:t>
            </a:r>
          </a:p>
          <a:p>
            <a:r>
              <a:rPr lang="en-US" sz="2100" dirty="0"/>
              <a:t>End user (Driver)</a:t>
            </a:r>
          </a:p>
          <a:p>
            <a:r>
              <a:rPr lang="en-US" sz="2100" dirty="0"/>
              <a:t>Parking Attendant a.k.a. Dave !!</a:t>
            </a:r>
          </a:p>
          <a:p>
            <a:r>
              <a:rPr lang="en-US" sz="2100" dirty="0"/>
              <a:t>Other Parking Service Providers</a:t>
            </a:r>
          </a:p>
          <a:p>
            <a:r>
              <a:rPr lang="en-US" sz="2100" dirty="0"/>
              <a:t>Developer</a:t>
            </a:r>
          </a:p>
          <a:p>
            <a:r>
              <a:rPr lang="en-US" sz="2100" dirty="0"/>
              <a:t>Project Manager</a:t>
            </a:r>
          </a:p>
          <a:p>
            <a:r>
              <a:rPr lang="en-US" sz="2100" dirty="0"/>
              <a:t>Operator</a:t>
            </a:r>
          </a:p>
          <a:p>
            <a:r>
              <a:rPr lang="en-US" sz="2100" b="1" dirty="0">
                <a:solidFill>
                  <a:schemeClr val="accent1"/>
                </a:solidFill>
              </a:rPr>
              <a:t>Tony, THE </a:t>
            </a:r>
            <a:r>
              <a:rPr lang="en-US" sz="2100" b="1" dirty="0" smtClean="0">
                <a:solidFill>
                  <a:schemeClr val="accent1"/>
                </a:solidFill>
              </a:rPr>
              <a:t>CUSTOMER</a:t>
            </a:r>
          </a:p>
        </p:txBody>
      </p:sp>
      <p:pic>
        <p:nvPicPr>
          <p:cNvPr id="4"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492" y="4427801"/>
            <a:ext cx="1524000" cy="857250"/>
          </a:xfrm>
          <a:prstGeom prst="rect">
            <a:avLst/>
          </a:prstGeom>
        </p:spPr>
      </p:pic>
      <p:pic>
        <p:nvPicPr>
          <p:cNvPr id="5"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819" y="5628186"/>
            <a:ext cx="1135050" cy="1151580"/>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0102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41563138"/>
              </p:ext>
            </p:extLst>
          </p:nvPr>
        </p:nvGraphicFramePr>
        <p:xfrm>
          <a:off x="625161" y="1297592"/>
          <a:ext cx="10941678" cy="5003800"/>
        </p:xfrm>
        <a:graphic>
          <a:graphicData uri="http://schemas.openxmlformats.org/drawingml/2006/table">
            <a:tbl>
              <a:tblPr firstRow="1" bandRow="1">
                <a:tableStyleId>{5C22544A-7EE6-4342-B048-85BDC9FD1C3A}</a:tableStyleId>
              </a:tblPr>
              <a:tblGrid>
                <a:gridCol w="1023335"/>
                <a:gridCol w="9918343"/>
              </a:tblGrid>
              <a:tr h="370840">
                <a:tc>
                  <a:txBody>
                    <a:bodyPr/>
                    <a:lstStyle/>
                    <a:p>
                      <a:pPr algn="ctr"/>
                      <a:r>
                        <a:rPr lang="en-US" dirty="0" smtClean="0"/>
                        <a:t>#</a:t>
                      </a:r>
                      <a:endParaRPr lang="en-US" dirty="0"/>
                    </a:p>
                  </a:txBody>
                  <a:tcPr/>
                </a:tc>
                <a:tc>
                  <a:txBody>
                    <a:bodyPr/>
                    <a:lstStyle/>
                    <a:p>
                      <a:r>
                        <a:rPr lang="en-US" dirty="0" smtClean="0"/>
                        <a:t>Description</a:t>
                      </a:r>
                      <a:endParaRPr lang="en-US" dirty="0"/>
                    </a:p>
                  </a:txBody>
                  <a:tcPr/>
                </a:tc>
              </a:tr>
              <a:tr h="370840">
                <a:tc>
                  <a:txBody>
                    <a:bodyPr/>
                    <a:lstStyle/>
                    <a:p>
                      <a:pPr algn="ctr" fontAlgn="t"/>
                      <a:r>
                        <a:rPr lang="en-US" dirty="0" smtClean="0">
                          <a:effectLst/>
                        </a:rPr>
                        <a:t>FR-01</a:t>
                      </a:r>
                      <a:endParaRPr lang="en-US" dirty="0">
                        <a:effectLst/>
                      </a:endParaRPr>
                    </a:p>
                  </a:txBody>
                  <a:tcPr marL="76200" marR="76200" marT="53340" marB="53340"/>
                </a:tc>
                <a:tc>
                  <a:txBody>
                    <a:bodyPr/>
                    <a:lstStyle/>
                    <a:p>
                      <a:pPr algn="l" fontAlgn="t"/>
                      <a:r>
                        <a:rPr lang="en-US" dirty="0">
                          <a:effectLst/>
                        </a:rPr>
                        <a:t>The system shall provide applications for drivers, attendants and owner.</a:t>
                      </a:r>
                    </a:p>
                  </a:txBody>
                  <a:tcPr marL="76200" marR="76200" marT="53340" marB="53340"/>
                </a:tc>
              </a:tr>
              <a:tr h="370840">
                <a:tc>
                  <a:txBody>
                    <a:bodyPr/>
                    <a:lstStyle/>
                    <a:p>
                      <a:pPr algn="ctr" fontAlgn="t"/>
                      <a:r>
                        <a:rPr lang="en-US" dirty="0" smtClean="0">
                          <a:effectLst/>
                        </a:rPr>
                        <a:t>FR-02</a:t>
                      </a:r>
                      <a:endParaRPr lang="en-US" dirty="0">
                        <a:effectLst/>
                      </a:endParaRPr>
                    </a:p>
                  </a:txBody>
                  <a:tcPr marL="76200" marR="76200" marT="53340" marB="5334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ko-KR" dirty="0" smtClean="0">
                          <a:solidFill>
                            <a:srgbClr val="000000"/>
                          </a:solidFill>
                          <a:effectLst/>
                        </a:rPr>
                        <a:t>The system shall reserve a spot using driver's id, date and time, payment information.</a:t>
                      </a:r>
                      <a:endParaRPr lang="en-US" altLang="ko-KR" dirty="0" smtClean="0">
                        <a:effectLst/>
                      </a:endParaRPr>
                    </a:p>
                  </a:txBody>
                  <a:tcPr marL="76200" marR="76200" marT="53340" marB="53340"/>
                </a:tc>
              </a:tr>
              <a:tr h="370840">
                <a:tc>
                  <a:txBody>
                    <a:bodyPr/>
                    <a:lstStyle/>
                    <a:p>
                      <a:pPr algn="ctr" fontAlgn="t"/>
                      <a:r>
                        <a:rPr lang="en-US" dirty="0" smtClean="0">
                          <a:effectLst/>
                        </a:rPr>
                        <a:t>FR-03</a:t>
                      </a:r>
                      <a:endParaRPr lang="en-US" dirty="0">
                        <a:effectLst/>
                      </a:endParaRPr>
                    </a:p>
                  </a:txBody>
                  <a:tcPr marL="76200" marR="76200" marT="53340" marB="53340"/>
                </a:tc>
                <a:tc>
                  <a:txBody>
                    <a:bodyPr/>
                    <a:lstStyle/>
                    <a:p>
                      <a:pPr algn="l" fontAlgn="t"/>
                      <a:r>
                        <a:rPr lang="en-US" altLang="ko-KR" dirty="0" smtClean="0">
                          <a:solidFill>
                            <a:srgbClr val="000000"/>
                          </a:solidFill>
                          <a:effectLst/>
                        </a:rPr>
                        <a:t>The system shall provide whether parking spaces in a garage are available to the driver.</a:t>
                      </a:r>
                      <a:endParaRPr lang="en-US" altLang="ko-KR" dirty="0">
                        <a:effectLst/>
                      </a:endParaRPr>
                    </a:p>
                  </a:txBody>
                  <a:tcPr marL="76200" marR="76200" marT="53340" marB="53340"/>
                </a:tc>
              </a:tr>
              <a:tr h="370840">
                <a:tc>
                  <a:txBody>
                    <a:bodyPr/>
                    <a:lstStyle/>
                    <a:p>
                      <a:pPr algn="ctr" fontAlgn="t"/>
                      <a:r>
                        <a:rPr lang="en-US" dirty="0" smtClean="0">
                          <a:effectLst/>
                        </a:rPr>
                        <a:t>FR-04</a:t>
                      </a:r>
                      <a:endParaRPr lang="en-US" dirty="0">
                        <a:effectLst/>
                      </a:endParaRPr>
                    </a:p>
                  </a:txBody>
                  <a:tcPr marL="76200" marR="76200" marT="53340" marB="53340"/>
                </a:tc>
                <a:tc>
                  <a:txBody>
                    <a:bodyPr/>
                    <a:lstStyle/>
                    <a:p>
                      <a:pPr algn="l" fontAlgn="t"/>
                      <a:r>
                        <a:rPr lang="en-US" dirty="0">
                          <a:effectLst/>
                        </a:rPr>
                        <a:t>The system shall return the confirmation information </a:t>
                      </a:r>
                      <a:r>
                        <a:rPr lang="en-US" dirty="0" smtClean="0">
                          <a:effectLst/>
                        </a:rPr>
                        <a:t>to </a:t>
                      </a:r>
                      <a:r>
                        <a:rPr lang="en-US" dirty="0">
                          <a:effectLst/>
                        </a:rPr>
                        <a:t>the driver.</a:t>
                      </a:r>
                    </a:p>
                  </a:txBody>
                  <a:tcPr marL="76200" marR="76200" marT="53340" marB="53340"/>
                </a:tc>
              </a:tr>
              <a:tr h="370840">
                <a:tc>
                  <a:txBody>
                    <a:bodyPr/>
                    <a:lstStyle/>
                    <a:p>
                      <a:pPr algn="ctr" fontAlgn="t"/>
                      <a:r>
                        <a:rPr lang="en-US" dirty="0" smtClean="0">
                          <a:effectLst/>
                        </a:rPr>
                        <a:t>FR-05</a:t>
                      </a:r>
                      <a:endParaRPr lang="en-US" dirty="0">
                        <a:effectLst/>
                      </a:endParaRPr>
                    </a:p>
                  </a:txBody>
                  <a:tcPr marL="76200" marR="76200" marT="53340" marB="5334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altLang="ko-KR" dirty="0" smtClean="0">
                          <a:effectLst/>
                        </a:rPr>
                        <a:t>The system shall request the confirmation information to the driver</a:t>
                      </a:r>
                      <a:r>
                        <a:rPr lang="en-US" altLang="ko-KR" baseline="0" dirty="0" smtClean="0">
                          <a:effectLst/>
                        </a:rPr>
                        <a:t> when the driver arrives at entry gate.</a:t>
                      </a:r>
                      <a:endParaRPr lang="en-US" altLang="ko-KR" dirty="0" smtClean="0">
                        <a:effectLst/>
                      </a:endParaRPr>
                    </a:p>
                  </a:txBody>
                  <a:tcPr marL="76200" marR="76200" marT="53340" marB="53340"/>
                </a:tc>
              </a:tr>
              <a:tr h="370840">
                <a:tc>
                  <a:txBody>
                    <a:bodyPr/>
                    <a:lstStyle/>
                    <a:p>
                      <a:pPr algn="ctr" fontAlgn="t"/>
                      <a:r>
                        <a:rPr lang="en-US" dirty="0" smtClean="0">
                          <a:effectLst/>
                        </a:rPr>
                        <a:t>FR-06</a:t>
                      </a:r>
                      <a:endParaRPr lang="en-US" dirty="0">
                        <a:effectLst/>
                      </a:endParaRPr>
                    </a:p>
                  </a:txBody>
                  <a:tcPr marL="76200" marR="76200" marT="53340" marB="53340"/>
                </a:tc>
                <a:tc>
                  <a:txBody>
                    <a:bodyPr/>
                    <a:lstStyle/>
                    <a:p>
                      <a:pPr algn="l" fontAlgn="t"/>
                      <a:r>
                        <a:rPr lang="en-US" dirty="0">
                          <a:effectLst/>
                        </a:rPr>
                        <a:t>The system shall verify the driver's confirmation information and confirm the reservation.</a:t>
                      </a:r>
                    </a:p>
                  </a:txBody>
                  <a:tcPr marL="76200" marR="76200" marT="53340" marB="53340"/>
                </a:tc>
              </a:tr>
              <a:tr h="370840">
                <a:tc>
                  <a:txBody>
                    <a:bodyPr/>
                    <a:lstStyle/>
                    <a:p>
                      <a:pPr algn="ctr" fontAlgn="t"/>
                      <a:r>
                        <a:rPr lang="en-US" dirty="0" smtClean="0">
                          <a:effectLst/>
                        </a:rPr>
                        <a:t>FR-07</a:t>
                      </a:r>
                      <a:endParaRPr lang="en-US" dirty="0">
                        <a:effectLst/>
                      </a:endParaRPr>
                    </a:p>
                  </a:txBody>
                  <a:tcPr marL="76200" marR="76200" marT="53340" marB="53340"/>
                </a:tc>
                <a:tc>
                  <a:txBody>
                    <a:bodyPr/>
                    <a:lstStyle/>
                    <a:p>
                      <a:pPr algn="l" fontAlgn="t"/>
                      <a:r>
                        <a:rPr lang="en-US" dirty="0">
                          <a:effectLst/>
                        </a:rPr>
                        <a:t>The system shall open the entry gate when confirmation information </a:t>
                      </a:r>
                      <a:r>
                        <a:rPr lang="en-US" dirty="0" smtClean="0">
                          <a:effectLst/>
                        </a:rPr>
                        <a:t>verified.</a:t>
                      </a:r>
                      <a:endParaRPr lang="en-US" dirty="0">
                        <a:effectLst/>
                      </a:endParaRPr>
                    </a:p>
                  </a:txBody>
                  <a:tcPr marL="76200" marR="76200" marT="53340" marB="53340"/>
                </a:tc>
              </a:tr>
              <a:tr h="370840">
                <a:tc>
                  <a:txBody>
                    <a:bodyPr/>
                    <a:lstStyle/>
                    <a:p>
                      <a:pPr algn="ctr" fontAlgn="t"/>
                      <a:r>
                        <a:rPr lang="en-US" dirty="0" smtClean="0">
                          <a:effectLst/>
                        </a:rPr>
                        <a:t>FR-08</a:t>
                      </a:r>
                      <a:endParaRPr lang="en-US" dirty="0">
                        <a:effectLst/>
                      </a:endParaRPr>
                    </a:p>
                  </a:txBody>
                  <a:tcPr marL="76200" marR="76200" marT="53340" marB="53340"/>
                </a:tc>
                <a:tc>
                  <a:txBody>
                    <a:bodyPr/>
                    <a:lstStyle/>
                    <a:p>
                      <a:pPr algn="l" fontAlgn="t"/>
                      <a:r>
                        <a:rPr lang="en-US" dirty="0">
                          <a:effectLst/>
                        </a:rPr>
                        <a:t>The system shall </a:t>
                      </a:r>
                      <a:r>
                        <a:rPr lang="en-US" dirty="0" smtClean="0">
                          <a:effectLst/>
                        </a:rPr>
                        <a:t>show red</a:t>
                      </a:r>
                      <a:r>
                        <a:rPr lang="en-US" baseline="0" dirty="0" smtClean="0">
                          <a:effectLst/>
                        </a:rPr>
                        <a:t> LED at the gate. And when it </a:t>
                      </a:r>
                      <a:r>
                        <a:rPr lang="en-US" dirty="0" smtClean="0">
                          <a:effectLst/>
                        </a:rPr>
                        <a:t>detects </a:t>
                      </a:r>
                      <a:r>
                        <a:rPr lang="en-US" dirty="0">
                          <a:effectLst/>
                        </a:rPr>
                        <a:t>the presence of a car at the </a:t>
                      </a:r>
                      <a:r>
                        <a:rPr lang="en-US" dirty="0" smtClean="0">
                          <a:effectLst/>
                        </a:rPr>
                        <a:t>gates, </a:t>
                      </a:r>
                      <a:r>
                        <a:rPr lang="en-US" baseline="0" dirty="0" smtClean="0">
                          <a:effectLst/>
                        </a:rPr>
                        <a:t>if the car is allowed to pass, green LED shows and lift the gate </a:t>
                      </a:r>
                      <a:endParaRPr lang="en-US" dirty="0">
                        <a:effectLst/>
                      </a:endParaRPr>
                    </a:p>
                  </a:txBody>
                  <a:tcPr marL="76200" marR="76200" marT="53340" marB="53340"/>
                </a:tc>
              </a:tr>
              <a:tr h="370840">
                <a:tc>
                  <a:txBody>
                    <a:bodyPr/>
                    <a:lstStyle/>
                    <a:p>
                      <a:pPr algn="ctr" fontAlgn="t"/>
                      <a:r>
                        <a:rPr lang="en-US" dirty="0" smtClean="0">
                          <a:effectLst/>
                        </a:rPr>
                        <a:t>FR-09</a:t>
                      </a:r>
                      <a:endParaRPr lang="en-US" dirty="0">
                        <a:effectLst/>
                      </a:endParaRPr>
                    </a:p>
                  </a:txBody>
                  <a:tcPr marL="76200" marR="76200" marT="53340" marB="5334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effectLst/>
                        </a:rPr>
                        <a:t>The system shall assign</a:t>
                      </a:r>
                      <a:r>
                        <a:rPr lang="en-US" altLang="ko-KR" baseline="0" dirty="0" smtClean="0">
                          <a:effectLst/>
                        </a:rPr>
                        <a:t> a parking space by illuminating the green LED at the assigned parking space.</a:t>
                      </a:r>
                      <a:endParaRPr lang="en-US" altLang="ko-KR" dirty="0" smtClean="0">
                        <a:effectLst/>
                      </a:endParaRPr>
                    </a:p>
                  </a:txBody>
                  <a:tcPr marL="76200" marR="76200" marT="53340" marB="53340"/>
                </a:tc>
              </a:tr>
              <a:tr h="370840">
                <a:tc>
                  <a:txBody>
                    <a:bodyPr/>
                    <a:lstStyle/>
                    <a:p>
                      <a:pPr algn="ctr" fontAlgn="t"/>
                      <a:r>
                        <a:rPr lang="en-US" dirty="0" smtClean="0">
                          <a:effectLst/>
                        </a:rPr>
                        <a:t>FR-10</a:t>
                      </a:r>
                      <a:endParaRPr lang="en-US" dirty="0">
                        <a:effectLst/>
                      </a:endParaRPr>
                    </a:p>
                  </a:txBody>
                  <a:tcPr marL="76200" marR="76200" marT="53340" marB="53340"/>
                </a:tc>
                <a:tc>
                  <a:txBody>
                    <a:bodyPr/>
                    <a:lstStyle/>
                    <a:p>
                      <a:pPr algn="l" fontAlgn="t"/>
                      <a:r>
                        <a:rPr lang="en-US" dirty="0">
                          <a:effectLst/>
                        </a:rPr>
                        <a:t>The system shall </a:t>
                      </a:r>
                      <a:r>
                        <a:rPr lang="en-US" dirty="0" smtClean="0">
                          <a:effectLst/>
                        </a:rPr>
                        <a:t>notify</a:t>
                      </a:r>
                      <a:r>
                        <a:rPr lang="en-US" baseline="0" dirty="0" smtClean="0">
                          <a:effectLst/>
                        </a:rPr>
                        <a:t> attendant</a:t>
                      </a:r>
                      <a:r>
                        <a:rPr lang="en-US" dirty="0" smtClean="0">
                          <a:effectLst/>
                        </a:rPr>
                        <a:t> when a driver parks in the wrong parking space</a:t>
                      </a:r>
                      <a:endParaRPr lang="en-US" dirty="0">
                        <a:effectLst/>
                      </a:endParaRPr>
                    </a:p>
                    <a:p>
                      <a:pPr algn="l" fontAlgn="t">
                        <a:buFont typeface="Arial"/>
                        <a:buNone/>
                      </a:pPr>
                      <a:r>
                        <a:rPr lang="en-US" dirty="0" smtClean="0">
                          <a:effectLst/>
                        </a:rPr>
                        <a:t>- The </a:t>
                      </a:r>
                      <a:r>
                        <a:rPr lang="en-US" dirty="0">
                          <a:effectLst/>
                        </a:rPr>
                        <a:t>system shall </a:t>
                      </a:r>
                      <a:r>
                        <a:rPr lang="en-US" dirty="0" smtClean="0">
                          <a:effectLst/>
                        </a:rPr>
                        <a:t>reassign</a:t>
                      </a:r>
                      <a:r>
                        <a:rPr lang="en-US" baseline="0" dirty="0" smtClean="0">
                          <a:effectLst/>
                        </a:rPr>
                        <a:t> </a:t>
                      </a:r>
                      <a:r>
                        <a:rPr lang="en-US" dirty="0" smtClean="0">
                          <a:effectLst/>
                        </a:rPr>
                        <a:t>the </a:t>
                      </a:r>
                      <a:r>
                        <a:rPr lang="en-US" dirty="0">
                          <a:effectLst/>
                        </a:rPr>
                        <a:t>parking </a:t>
                      </a:r>
                      <a:r>
                        <a:rPr lang="en-US" dirty="0" smtClean="0">
                          <a:effectLst/>
                        </a:rPr>
                        <a:t>space</a:t>
                      </a:r>
                      <a:r>
                        <a:rPr lang="en-US" baseline="0" dirty="0" smtClean="0">
                          <a:effectLst/>
                        </a:rPr>
                        <a:t> and correlate associated reservation.</a:t>
                      </a:r>
                      <a:endParaRPr lang="en-US" dirty="0">
                        <a:effectLst/>
                      </a:endParaRPr>
                    </a:p>
                  </a:txBody>
                  <a:tcPr marL="76200" marR="76200" marT="53340" marB="53340"/>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Functional Requirements (1/2)</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33323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799654811"/>
              </p:ext>
            </p:extLst>
          </p:nvPr>
        </p:nvGraphicFramePr>
        <p:xfrm>
          <a:off x="625161" y="1297592"/>
          <a:ext cx="10941678" cy="5064760"/>
        </p:xfrm>
        <a:graphic>
          <a:graphicData uri="http://schemas.openxmlformats.org/drawingml/2006/table">
            <a:tbl>
              <a:tblPr firstRow="1" bandRow="1">
                <a:tableStyleId>{5C22544A-7EE6-4342-B048-85BDC9FD1C3A}</a:tableStyleId>
              </a:tblPr>
              <a:tblGrid>
                <a:gridCol w="1023335"/>
                <a:gridCol w="9918343"/>
              </a:tblGrid>
              <a:tr h="370840">
                <a:tc>
                  <a:txBody>
                    <a:bodyPr/>
                    <a:lstStyle/>
                    <a:p>
                      <a:pPr algn="ctr"/>
                      <a:r>
                        <a:rPr lang="en-US" dirty="0" smtClean="0"/>
                        <a:t>#</a:t>
                      </a:r>
                      <a:endParaRPr lang="en-US" dirty="0"/>
                    </a:p>
                  </a:txBody>
                  <a:tcPr/>
                </a:tc>
                <a:tc>
                  <a:txBody>
                    <a:bodyPr/>
                    <a:lstStyle/>
                    <a:p>
                      <a:r>
                        <a:rPr lang="en-US" baseline="0" dirty="0" smtClean="0"/>
                        <a:t>Description</a:t>
                      </a:r>
                      <a:endParaRPr lang="en-US" dirty="0"/>
                    </a:p>
                  </a:txBody>
                  <a:tcPr/>
                </a:tc>
              </a:tr>
              <a:tr h="37084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dirty="0" smtClean="0">
                          <a:effectLst/>
                        </a:rPr>
                        <a:t>FR-11</a:t>
                      </a:r>
                    </a:p>
                  </a:txBody>
                  <a:tcPr marL="76200" marR="76200" marT="53340" marB="53340"/>
                </a:tc>
                <a:tc>
                  <a:txBody>
                    <a:bodyPr/>
                    <a:lstStyle/>
                    <a:p>
                      <a:pPr marL="0" marR="0" indent="0" algn="l" defTabSz="914400" rtl="0" eaLnBrk="1" fontAlgn="t" latinLnBrk="0" hangingPunct="1">
                        <a:lnSpc>
                          <a:spcPct val="100000"/>
                        </a:lnSpc>
                        <a:spcBef>
                          <a:spcPts val="0"/>
                        </a:spcBef>
                        <a:spcAft>
                          <a:spcPts val="0"/>
                        </a:spcAft>
                        <a:buClrTx/>
                        <a:buSzTx/>
                        <a:buFont typeface="Arial"/>
                        <a:buNone/>
                        <a:tabLst/>
                        <a:defRPr/>
                      </a:pPr>
                      <a:r>
                        <a:rPr lang="en-US" altLang="ko-KR" dirty="0" smtClean="0">
                          <a:effectLst/>
                        </a:rPr>
                        <a:t>The system shall automatically charge on driver's credit card </a:t>
                      </a:r>
                      <a:r>
                        <a:rPr lang="en-US" altLang="ko-KR" dirty="0" smtClean="0">
                          <a:solidFill>
                            <a:srgbClr val="000000"/>
                          </a:solidFill>
                          <a:effectLst/>
                        </a:rPr>
                        <a:t>for the duration of stay (half an</a:t>
                      </a:r>
                      <a:r>
                        <a:rPr lang="en-US" altLang="ko-KR" baseline="0" dirty="0" smtClean="0">
                          <a:solidFill>
                            <a:srgbClr val="000000"/>
                          </a:solidFill>
                          <a:effectLst/>
                        </a:rPr>
                        <a:t> </a:t>
                      </a:r>
                      <a:r>
                        <a:rPr lang="en-US" altLang="ko-KR" dirty="0" smtClean="0">
                          <a:solidFill>
                            <a:srgbClr val="000000"/>
                          </a:solidFill>
                          <a:effectLst/>
                        </a:rPr>
                        <a:t>hour basis).</a:t>
                      </a:r>
                      <a:endParaRPr lang="en-US" altLang="ko-KR" dirty="0" smtClean="0">
                        <a:effectLst/>
                      </a:endParaRPr>
                    </a:p>
                  </a:txBody>
                  <a:tcPr marL="76200" marR="76200" marT="53340" marB="53340"/>
                </a:tc>
              </a:tr>
              <a:tr h="370840">
                <a:tc>
                  <a:txBody>
                    <a:bodyPr/>
                    <a:lstStyle/>
                    <a:p>
                      <a:pPr algn="ctr" fontAlgn="t"/>
                      <a:r>
                        <a:rPr lang="en-US" dirty="0" smtClean="0">
                          <a:effectLst/>
                        </a:rPr>
                        <a:t>FR-12</a:t>
                      </a:r>
                      <a:endParaRPr lang="en-US" dirty="0">
                        <a:effectLst/>
                      </a:endParaRPr>
                    </a:p>
                  </a:txBody>
                  <a:tcPr marL="76200" marR="76200" marT="53340" marB="53340"/>
                </a:tc>
                <a:tc>
                  <a:txBody>
                    <a:bodyPr/>
                    <a:lstStyle/>
                    <a:p>
                      <a:pPr algn="l" fontAlgn="t"/>
                      <a:r>
                        <a:rPr lang="en-US" dirty="0" smtClean="0">
                          <a:effectLst/>
                        </a:rPr>
                        <a:t>The system shall take a reservation</a:t>
                      </a:r>
                      <a:r>
                        <a:rPr lang="en-US" baseline="0" dirty="0" smtClean="0">
                          <a:effectLst/>
                        </a:rPr>
                        <a:t> 3 hours in advance only.</a:t>
                      </a:r>
                      <a:endParaRPr lang="en-US" dirty="0">
                        <a:effectLst/>
                      </a:endParaRPr>
                    </a:p>
                  </a:txBody>
                  <a:tcPr marL="76200" marR="76200" marT="53340" marB="53340"/>
                </a:tc>
              </a:tr>
              <a:tr h="370840">
                <a:tc>
                  <a:txBody>
                    <a:bodyPr/>
                    <a:lstStyle/>
                    <a:p>
                      <a:pPr algn="ctr" fontAlgn="t"/>
                      <a:r>
                        <a:rPr lang="en-US" dirty="0" smtClean="0">
                          <a:effectLst/>
                        </a:rPr>
                        <a:t>FR-13</a:t>
                      </a:r>
                      <a:endParaRPr lang="en-US" dirty="0">
                        <a:effectLst/>
                      </a:endParaRPr>
                    </a:p>
                  </a:txBody>
                  <a:tcPr marL="76200" marR="76200" marT="53340" marB="53340"/>
                </a:tc>
                <a:tc>
                  <a:txBody>
                    <a:bodyPr/>
                    <a:lstStyle/>
                    <a:p>
                      <a:pPr algn="l" fontAlgn="t"/>
                      <a:r>
                        <a:rPr lang="en-US" dirty="0" smtClean="0">
                          <a:effectLst/>
                        </a:rPr>
                        <a:t>The system shall hold a parking space for a grace-period</a:t>
                      </a:r>
                      <a:r>
                        <a:rPr lang="en-US" baseline="0" dirty="0" smtClean="0">
                          <a:effectLst/>
                        </a:rPr>
                        <a:t> even if a customer doesn’t show up. And parking space is released if the customer doesn’t show up with in the period.</a:t>
                      </a:r>
                      <a:endParaRPr lang="en-US" dirty="0">
                        <a:effectLst/>
                      </a:endParaRPr>
                    </a:p>
                  </a:txBody>
                  <a:tcPr marL="76200" marR="76200" marT="53340" marB="53340"/>
                </a:tc>
              </a:tr>
              <a:tr h="37084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dirty="0" smtClean="0">
                          <a:effectLst/>
                        </a:rPr>
                        <a:t>FR-14</a:t>
                      </a:r>
                      <a:endParaRPr lang="en-US" dirty="0">
                        <a:effectLst/>
                      </a:endParaRPr>
                    </a:p>
                  </a:txBody>
                  <a:tcPr marL="76200" marR="76200" marT="53340" marB="53340"/>
                </a:tc>
                <a:tc>
                  <a:txBody>
                    <a:bodyPr/>
                    <a:lstStyle/>
                    <a:p>
                      <a:pPr algn="l" fontAlgn="t"/>
                      <a:r>
                        <a:rPr lang="en-US" dirty="0">
                          <a:effectLst/>
                        </a:rPr>
                        <a:t>The system shall show which parking spots are open and which are occupied to attendant.</a:t>
                      </a:r>
                    </a:p>
                  </a:txBody>
                  <a:tcPr marL="76200" marR="76200" marT="53340" marB="53340"/>
                </a:tc>
              </a:tr>
              <a:tr h="370840">
                <a:tc>
                  <a:txBody>
                    <a:bodyPr/>
                    <a:lstStyle/>
                    <a:p>
                      <a:pPr algn="ctr" fontAlgn="t"/>
                      <a:r>
                        <a:rPr lang="en-US" dirty="0" smtClean="0">
                          <a:effectLst/>
                        </a:rPr>
                        <a:t>FR-15</a:t>
                      </a:r>
                      <a:endParaRPr lang="en-US" dirty="0">
                        <a:effectLst/>
                      </a:endParaRPr>
                    </a:p>
                  </a:txBody>
                  <a:tcPr marL="76200" marR="76200" marT="53340" marB="53340"/>
                </a:tc>
                <a:tc>
                  <a:txBody>
                    <a:bodyPr/>
                    <a:lstStyle/>
                    <a:p>
                      <a:pPr algn="l" fontAlgn="t"/>
                      <a:r>
                        <a:rPr lang="en-US" dirty="0">
                          <a:effectLst/>
                        </a:rPr>
                        <a:t>The system shall show how long a car has occupied a particular spot to attendant.</a:t>
                      </a:r>
                    </a:p>
                  </a:txBody>
                  <a:tcPr marL="76200" marR="76200" marT="53340" marB="53340"/>
                </a:tc>
              </a:tr>
              <a:tr h="370840">
                <a:tc>
                  <a:txBody>
                    <a:bodyPr/>
                    <a:lstStyle/>
                    <a:p>
                      <a:pPr algn="ctr" fontAlgn="t"/>
                      <a:r>
                        <a:rPr lang="en-US" dirty="0" smtClean="0">
                          <a:effectLst/>
                        </a:rPr>
                        <a:t>FR-16</a:t>
                      </a:r>
                      <a:endParaRPr lang="en-US" dirty="0">
                        <a:effectLst/>
                      </a:endParaRPr>
                    </a:p>
                  </a:txBody>
                  <a:tcPr marL="76200" marR="76200" marT="53340" marB="53340"/>
                </a:tc>
                <a:tc>
                  <a:txBody>
                    <a:bodyPr/>
                    <a:lstStyle/>
                    <a:p>
                      <a:pPr marL="0" indent="0" algn="l" fontAlgn="t">
                        <a:buFont typeface="Arial" panose="020B0604020202020204" pitchFamily="34" charset="0"/>
                        <a:buNone/>
                      </a:pPr>
                      <a:r>
                        <a:rPr lang="en-US" dirty="0">
                          <a:effectLst/>
                        </a:rPr>
                        <a:t>The system shall have the following statistics for </a:t>
                      </a:r>
                      <a:r>
                        <a:rPr lang="en-US" dirty="0" smtClean="0">
                          <a:effectLst/>
                        </a:rPr>
                        <a:t>owner.</a:t>
                      </a:r>
                      <a:endParaRPr lang="en-US" dirty="0">
                        <a:effectLst/>
                      </a:endParaRPr>
                    </a:p>
                    <a:p>
                      <a:pPr marL="285750" indent="-285750" algn="l" fontAlgn="t">
                        <a:buFont typeface="Arial" panose="020B0604020202020204" pitchFamily="34" charset="0"/>
                        <a:buChar char="•"/>
                      </a:pPr>
                      <a:r>
                        <a:rPr lang="en-US" dirty="0" smtClean="0">
                          <a:effectLst/>
                        </a:rPr>
                        <a:t>Average occupancy</a:t>
                      </a:r>
                    </a:p>
                    <a:p>
                      <a:pPr marL="285750" indent="-285750" algn="l" fontAlgn="t">
                        <a:buFont typeface="Arial" panose="020B0604020202020204" pitchFamily="34" charset="0"/>
                        <a:buChar char="•"/>
                      </a:pPr>
                      <a:r>
                        <a:rPr lang="en-US" dirty="0" smtClean="0">
                          <a:effectLst/>
                        </a:rPr>
                        <a:t>Peak usage hours</a:t>
                      </a:r>
                    </a:p>
                    <a:p>
                      <a:pPr marL="285750" indent="-285750" algn="l" fontAlgn="t">
                        <a:buFont typeface="Arial" panose="020B0604020202020204" pitchFamily="34" charset="0"/>
                        <a:buChar char="•"/>
                      </a:pPr>
                      <a:r>
                        <a:rPr lang="en-US" dirty="0" smtClean="0">
                          <a:effectLst/>
                        </a:rPr>
                        <a:t>Parking </a:t>
                      </a:r>
                      <a:r>
                        <a:rPr lang="en-US" dirty="0">
                          <a:effectLst/>
                        </a:rPr>
                        <a:t>slot statistics (how much time cars were parked in parking </a:t>
                      </a:r>
                      <a:r>
                        <a:rPr lang="en-US" dirty="0" smtClean="0">
                          <a:effectLst/>
                        </a:rPr>
                        <a:t>slots)</a:t>
                      </a:r>
                    </a:p>
                    <a:p>
                      <a:pPr marL="285750" indent="-285750" algn="l" fontAlgn="t">
                        <a:buFont typeface="Arial" panose="020B0604020202020204" pitchFamily="34" charset="0"/>
                        <a:buChar char="•"/>
                      </a:pPr>
                      <a:r>
                        <a:rPr lang="en-US" dirty="0" smtClean="0">
                          <a:effectLst/>
                        </a:rPr>
                        <a:t>Revenue</a:t>
                      </a:r>
                      <a:endParaRPr lang="en-US" dirty="0">
                        <a:effectLst/>
                      </a:endParaRPr>
                    </a:p>
                  </a:txBody>
                  <a:tcPr marL="76200" marR="76200" marT="53340" marB="53340"/>
                </a:tc>
              </a:tr>
              <a:tr h="370840">
                <a:tc>
                  <a:txBody>
                    <a:bodyPr/>
                    <a:lstStyle/>
                    <a:p>
                      <a:pPr algn="ctr" fontAlgn="t"/>
                      <a:r>
                        <a:rPr lang="en-US" altLang="ko-KR" dirty="0" smtClean="0">
                          <a:effectLst/>
                        </a:rPr>
                        <a:t>FR-17</a:t>
                      </a:r>
                      <a:endParaRPr lang="en-US" dirty="0">
                        <a:effectLst/>
                      </a:endParaRPr>
                    </a:p>
                  </a:txBody>
                  <a:tcPr marL="76200" marR="76200" marT="53340" marB="53340"/>
                </a:tc>
                <a:tc>
                  <a:txBody>
                    <a:bodyPr/>
                    <a:lstStyle/>
                    <a:p>
                      <a:pPr algn="l" fontAlgn="t"/>
                      <a:r>
                        <a:rPr lang="en-US" dirty="0" smtClean="0">
                          <a:effectLst/>
                        </a:rPr>
                        <a:t>The system</a:t>
                      </a:r>
                      <a:r>
                        <a:rPr lang="en-US" baseline="0" dirty="0" smtClean="0">
                          <a:effectLst/>
                        </a:rPr>
                        <a:t> shall support that the </a:t>
                      </a:r>
                      <a:r>
                        <a:rPr lang="en-US" altLang="ko-KR" dirty="0" smtClean="0">
                          <a:effectLst/>
                        </a:rPr>
                        <a:t>grace-period</a:t>
                      </a:r>
                      <a:r>
                        <a:rPr lang="en-US" altLang="ko-KR" baseline="0" dirty="0" smtClean="0">
                          <a:effectLst/>
                        </a:rPr>
                        <a:t> is configurable.</a:t>
                      </a:r>
                      <a:endParaRPr lang="en-US" dirty="0" smtClean="0">
                        <a:effectLst/>
                      </a:endParaRPr>
                    </a:p>
                  </a:txBody>
                  <a:tcPr marL="76200" marR="76200" marT="53340" marB="53340"/>
                </a:tc>
              </a:tr>
              <a:tr h="370840">
                <a:tc>
                  <a:txBody>
                    <a:bodyPr/>
                    <a:lstStyle/>
                    <a:p>
                      <a:pPr algn="ctr" fontAlgn="t"/>
                      <a:r>
                        <a:rPr lang="en-US" dirty="0" smtClean="0">
                          <a:effectLst/>
                        </a:rPr>
                        <a:t>FR-18</a:t>
                      </a:r>
                      <a:endParaRPr lang="en-US" dirty="0">
                        <a:effectLst/>
                      </a:endParaRPr>
                    </a:p>
                  </a:txBody>
                  <a:tcPr marL="76200" marR="76200" marT="53340" marB="53340"/>
                </a:tc>
                <a:tc>
                  <a:txBody>
                    <a:bodyPr/>
                    <a:lstStyle/>
                    <a:p>
                      <a:pPr algn="l" fontAlgn="t"/>
                      <a:r>
                        <a:rPr lang="en-US" altLang="ko-KR" dirty="0" smtClean="0">
                          <a:effectLst/>
                        </a:rPr>
                        <a:t>The system</a:t>
                      </a:r>
                      <a:r>
                        <a:rPr lang="en-US" altLang="ko-KR" baseline="0" dirty="0" smtClean="0">
                          <a:effectLst/>
                        </a:rPr>
                        <a:t> shall support that fee of parking slot is changeable daily. Even if the price is changed, the customers which are already entered to parking facility are charged with old fee.</a:t>
                      </a:r>
                      <a:endParaRPr lang="en-US" dirty="0" smtClean="0">
                        <a:effectLst/>
                      </a:endParaRPr>
                    </a:p>
                  </a:txBody>
                  <a:tcPr marL="76200" marR="76200" marT="53340" marB="53340"/>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Functional Requirements (2/2)</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0172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30423774"/>
              </p:ext>
            </p:extLst>
          </p:nvPr>
        </p:nvGraphicFramePr>
        <p:xfrm>
          <a:off x="625161" y="1297592"/>
          <a:ext cx="10941678" cy="2931160"/>
        </p:xfrm>
        <a:graphic>
          <a:graphicData uri="http://schemas.openxmlformats.org/drawingml/2006/table">
            <a:tbl>
              <a:tblPr firstRow="1" bandRow="1">
                <a:tableStyleId>{5C22544A-7EE6-4342-B048-85BDC9FD1C3A}</a:tableStyleId>
              </a:tblPr>
              <a:tblGrid>
                <a:gridCol w="1139245"/>
                <a:gridCol w="1056067"/>
                <a:gridCol w="8746366"/>
              </a:tblGrid>
              <a:tr h="370840">
                <a:tc>
                  <a:txBody>
                    <a:bodyPr/>
                    <a:lstStyle/>
                    <a:p>
                      <a:pPr algn="ctr"/>
                      <a:r>
                        <a:rPr lang="en-US" dirty="0" smtClean="0"/>
                        <a:t>#</a:t>
                      </a:r>
                      <a:endParaRPr lang="en-US" dirty="0"/>
                    </a:p>
                  </a:txBody>
                  <a:tcPr/>
                </a:tc>
                <a:tc>
                  <a:txBody>
                    <a:bodyPr/>
                    <a:lstStyle/>
                    <a:p>
                      <a:pPr algn="ctr"/>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pPr algn="ctr" fontAlgn="t"/>
                      <a:r>
                        <a:rPr lang="en-US" dirty="0" smtClean="0">
                          <a:effectLst/>
                        </a:rPr>
                        <a:t>CONS-01</a:t>
                      </a:r>
                      <a:endParaRPr lang="en-US" dirty="0">
                        <a:effectLst/>
                      </a:endParaRPr>
                    </a:p>
                  </a:txBody>
                  <a:tcPr marL="76200" marR="76200" marT="53340" marB="53340"/>
                </a:tc>
                <a:tc>
                  <a:txBody>
                    <a:bodyPr/>
                    <a:lstStyle/>
                    <a:p>
                      <a:pPr algn="ctr" fontAlgn="t"/>
                      <a:r>
                        <a:rPr lang="en-US" smtClean="0">
                          <a:effectLst/>
                        </a:rPr>
                        <a:t>Business</a:t>
                      </a:r>
                      <a:endParaRPr lang="en-US" dirty="0">
                        <a:effectLst/>
                      </a:endParaRPr>
                    </a:p>
                  </a:txBody>
                  <a:tcPr marL="76200" marR="76200" marT="53340" marB="53340"/>
                </a:tc>
                <a:tc>
                  <a:txBody>
                    <a:bodyPr/>
                    <a:lstStyle/>
                    <a:p>
                      <a:pPr latinLnBrk="1"/>
                      <a:r>
                        <a:rPr lang="en-US" altLang="ko-KR" sz="1800" b="1" dirty="0"/>
                        <a:t>Increase Profits</a:t>
                      </a:r>
                      <a:r>
                        <a:rPr lang="en-US" altLang="ko-KR" sz="1800" dirty="0"/>
                        <a:t/>
                      </a:r>
                      <a:br>
                        <a:rPr lang="en-US" altLang="ko-KR" sz="1800" dirty="0"/>
                      </a:br>
                      <a:r>
                        <a:rPr lang="en-US" altLang="ko-KR" sz="1800" dirty="0"/>
                        <a:t>Efficiently utilize the facilities to increase profits</a:t>
                      </a:r>
                      <a:endParaRPr lang="ko-KR" altLang="en-US" sz="1800" dirty="0"/>
                    </a:p>
                  </a:txBody>
                  <a:tcPr anchor="ctr"/>
                </a:tc>
              </a:tr>
              <a:tr h="370840">
                <a:tc>
                  <a:txBody>
                    <a:bodyPr/>
                    <a:lstStyle/>
                    <a:p>
                      <a:pPr algn="ctr" fontAlgn="t"/>
                      <a:r>
                        <a:rPr lang="en-US" dirty="0" smtClean="0">
                          <a:effectLst/>
                        </a:rPr>
                        <a:t>CONS-02</a:t>
                      </a:r>
                      <a:endParaRPr lang="en-US" dirty="0">
                        <a:effectLst/>
                      </a:endParaRPr>
                    </a:p>
                  </a:txBody>
                  <a:tcPr marL="76200" marR="76200" marT="53340" marB="53340"/>
                </a:tc>
                <a:tc>
                  <a:txBody>
                    <a:bodyPr/>
                    <a:lstStyle/>
                    <a:p>
                      <a:pPr algn="ctr" fontAlgn="t"/>
                      <a:r>
                        <a:rPr lang="en-US" dirty="0" smtClean="0">
                          <a:effectLst/>
                        </a:rPr>
                        <a:t>Business</a:t>
                      </a:r>
                      <a:endParaRPr lang="en-US" dirty="0">
                        <a:effectLst/>
                      </a:endParaRPr>
                    </a:p>
                  </a:txBody>
                  <a:tcPr marL="76200" marR="76200" marT="53340" marB="53340"/>
                </a:tc>
                <a:tc>
                  <a:txBody>
                    <a:bodyPr/>
                    <a:lstStyle/>
                    <a:p>
                      <a:pPr latinLnBrk="1"/>
                      <a:r>
                        <a:rPr lang="en-US" altLang="ko-KR" sz="1800" b="1" dirty="0"/>
                        <a:t>Low Cost</a:t>
                      </a:r>
                      <a:r>
                        <a:rPr lang="en-US" altLang="ko-KR" sz="1800" dirty="0"/>
                        <a:t/>
                      </a:r>
                      <a:br>
                        <a:rPr lang="en-US" altLang="ko-KR" sz="1800" dirty="0"/>
                      </a:br>
                      <a:r>
                        <a:rPr lang="en-US" altLang="ko-KR" sz="1800" dirty="0"/>
                        <a:t>Reduce the # of people required to operate the facilities reducing operation cost</a:t>
                      </a:r>
                      <a:endParaRPr lang="ko-KR" altLang="en-US" sz="1800" dirty="0"/>
                    </a:p>
                  </a:txBody>
                  <a:tcPr anchor="ctr"/>
                </a:tc>
              </a:tr>
              <a:tr h="370840">
                <a:tc>
                  <a:txBody>
                    <a:bodyPr/>
                    <a:lstStyle/>
                    <a:p>
                      <a:pPr algn="ctr" fontAlgn="t"/>
                      <a:r>
                        <a:rPr lang="en-US" dirty="0" smtClean="0">
                          <a:effectLst/>
                        </a:rPr>
                        <a:t>CONS-03</a:t>
                      </a:r>
                      <a:endParaRPr lang="en-US" dirty="0">
                        <a:effectLst/>
                      </a:endParaRPr>
                    </a:p>
                  </a:txBody>
                  <a:tcPr marL="76200" marR="76200" marT="53340" marB="53340"/>
                </a:tc>
                <a:tc>
                  <a:txBody>
                    <a:bodyPr/>
                    <a:lstStyle/>
                    <a:p>
                      <a:pPr algn="ctr" fontAlgn="t"/>
                      <a:r>
                        <a:rPr lang="en-US" dirty="0" smtClean="0">
                          <a:effectLst/>
                        </a:rPr>
                        <a:t>Technical</a:t>
                      </a:r>
                      <a:endParaRPr lang="en-US" dirty="0">
                        <a:effectLst/>
                      </a:endParaRPr>
                    </a:p>
                  </a:txBody>
                  <a:tcPr marL="76200" marR="76200" marT="53340" marB="53340"/>
                </a:tc>
                <a:tc>
                  <a:txBody>
                    <a:bodyPr/>
                    <a:lstStyle/>
                    <a:p>
                      <a:pPr latinLnBrk="1"/>
                      <a:r>
                        <a:rPr lang="en-US" altLang="ko-KR" sz="1800" b="1" dirty="0"/>
                        <a:t>Use </a:t>
                      </a:r>
                      <a:r>
                        <a:rPr lang="en-US" altLang="ko-KR" sz="1800" b="1" dirty="0" smtClean="0"/>
                        <a:t>Dedicated</a:t>
                      </a:r>
                      <a:r>
                        <a:rPr lang="en-US" altLang="ko-KR" sz="1800" b="1" baseline="0" dirty="0" smtClean="0"/>
                        <a:t> H/W Type</a:t>
                      </a:r>
                      <a:r>
                        <a:rPr lang="en-US" altLang="ko-KR" sz="1800" dirty="0"/>
                        <a:t/>
                      </a:r>
                      <a:br>
                        <a:rPr lang="en-US" altLang="ko-KR" sz="1800" dirty="0"/>
                      </a:br>
                      <a:r>
                        <a:rPr lang="en-US" altLang="ko-KR" sz="1800" dirty="0" smtClean="0"/>
                        <a:t>Use</a:t>
                      </a:r>
                      <a:r>
                        <a:rPr lang="en-US" altLang="ko-KR" sz="1800" baseline="0" dirty="0" smtClean="0"/>
                        <a:t> </a:t>
                      </a:r>
                      <a:r>
                        <a:rPr lang="en-US" altLang="ko-KR" sz="1800" baseline="0" dirty="0" err="1" smtClean="0"/>
                        <a:t>Arduino</a:t>
                      </a:r>
                      <a:r>
                        <a:rPr lang="en-US" altLang="ko-KR" sz="1800" baseline="0" dirty="0" smtClean="0"/>
                        <a:t> 2560, sensors, indicators, and gate actuators</a:t>
                      </a:r>
                      <a:endParaRPr lang="ko-KR" altLang="en-US" sz="1800" dirty="0"/>
                    </a:p>
                  </a:txBody>
                  <a:tcPr anchor="ctr"/>
                </a:tc>
              </a:tr>
              <a:tr h="370840">
                <a:tc>
                  <a:txBody>
                    <a:bodyPr/>
                    <a:lstStyle/>
                    <a:p>
                      <a:pPr algn="ctr" fontAlgn="t"/>
                      <a:r>
                        <a:rPr lang="en-US" dirty="0" smtClean="0">
                          <a:effectLst/>
                        </a:rPr>
                        <a:t>CONS-04</a:t>
                      </a:r>
                      <a:endParaRPr lang="en-US" dirty="0">
                        <a:effectLst/>
                      </a:endParaRPr>
                    </a:p>
                  </a:txBody>
                  <a:tcPr marL="76200" marR="76200" marT="53340" marB="53340"/>
                </a:tc>
                <a:tc>
                  <a:txBody>
                    <a:bodyPr/>
                    <a:lstStyle/>
                    <a:p>
                      <a:pPr algn="ctr" fontAlgn="t"/>
                      <a:r>
                        <a:rPr lang="en-US" altLang="ko-KR" sz="1800" dirty="0" smtClean="0"/>
                        <a:t>Business</a:t>
                      </a:r>
                      <a:endParaRPr lang="en-US" dirty="0">
                        <a:effectLst/>
                      </a:endParaRPr>
                    </a:p>
                  </a:txBody>
                  <a:tcPr marL="76200" marR="76200" marT="53340" marB="53340"/>
                </a:tc>
                <a:tc>
                  <a:txBody>
                    <a:bodyPr/>
                    <a:lstStyle/>
                    <a:p>
                      <a:pPr latinLnBrk="1"/>
                      <a:r>
                        <a:rPr lang="en-US" altLang="ko-KR" sz="1800" b="1" dirty="0"/>
                        <a:t>Schedule</a:t>
                      </a:r>
                      <a:r>
                        <a:rPr lang="en-US" altLang="ko-KR" sz="1800" dirty="0"/>
                        <a:t/>
                      </a:r>
                      <a:br>
                        <a:rPr lang="en-US" altLang="ko-KR" sz="1800" dirty="0"/>
                      </a:br>
                      <a:r>
                        <a:rPr lang="en-US" altLang="ko-KR" sz="1800" dirty="0"/>
                        <a:t>We have just 5 weeks to prepare studio project, we have only 6 developers.</a:t>
                      </a:r>
                      <a:endParaRPr lang="ko-KR" altLang="en-US" sz="1800" dirty="0"/>
                    </a:p>
                  </a:txBody>
                  <a:tcPr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Constraints</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83458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Attributes</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9386563"/>
              </p:ext>
            </p:extLst>
          </p:nvPr>
        </p:nvGraphicFramePr>
        <p:xfrm>
          <a:off x="626400" y="1296000"/>
          <a:ext cx="10233024" cy="3505220"/>
        </p:xfrm>
        <a:graphic>
          <a:graphicData uri="http://schemas.openxmlformats.org/drawingml/2006/table">
            <a:tbl>
              <a:tblPr firstRow="1" bandRow="1">
                <a:tableStyleId>{5C22544A-7EE6-4342-B048-85BDC9FD1C3A}</a:tableStyleId>
              </a:tblPr>
              <a:tblGrid>
                <a:gridCol w="952724"/>
                <a:gridCol w="2253802"/>
                <a:gridCol w="5731099"/>
                <a:gridCol w="1295399"/>
              </a:tblGrid>
              <a:tr h="370840">
                <a:tc>
                  <a:txBody>
                    <a:bodyPr/>
                    <a:lstStyle/>
                    <a:p>
                      <a:pPr marL="0" marR="0" lvl="0" indent="0" algn="l" rtl="0">
                        <a:spcBef>
                          <a:spcPts val="0"/>
                        </a:spcBef>
                        <a:buSzPct val="25000"/>
                        <a:buNone/>
                      </a:pPr>
                      <a:r>
                        <a:rPr lang="en-US" sz="1800" u="none" strike="noStrike" cap="none" dirty="0"/>
                        <a:t>#</a:t>
                      </a:r>
                    </a:p>
                  </a:txBody>
                  <a:tcPr marL="91450" marR="91450" marT="45725" marB="45725" anchor="ctr"/>
                </a:tc>
                <a:tc>
                  <a:txBody>
                    <a:bodyPr/>
                    <a:lstStyle/>
                    <a:p>
                      <a:pPr marL="0" marR="0" lvl="0" indent="0" algn="l" rtl="0">
                        <a:spcBef>
                          <a:spcPts val="0"/>
                        </a:spcBef>
                        <a:buSzPct val="25000"/>
                        <a:buNone/>
                      </a:pPr>
                      <a:r>
                        <a:rPr lang="en-US" sz="1800" u="none" strike="noStrike" cap="none" dirty="0"/>
                        <a:t>Quality </a:t>
                      </a:r>
                      <a:r>
                        <a:rPr lang="en-US" sz="1800" u="none" strike="noStrike" cap="none" dirty="0" smtClean="0"/>
                        <a:t>Attribute</a:t>
                      </a:r>
                      <a:endParaRPr lang="en-US" sz="1800" u="none" strike="noStrike" cap="none" dirty="0"/>
                    </a:p>
                  </a:txBody>
                  <a:tcPr marL="91450" marR="91450" marT="45725" marB="45725" anchor="ctr"/>
                </a:tc>
                <a:tc>
                  <a:txBody>
                    <a:bodyPr/>
                    <a:lstStyle/>
                    <a:p>
                      <a:pPr marL="0" marR="0" lvl="0" indent="0" algn="l" rtl="0">
                        <a:spcBef>
                          <a:spcPts val="0"/>
                        </a:spcBef>
                        <a:buSzPct val="25000"/>
                        <a:buNone/>
                      </a:pPr>
                      <a:r>
                        <a:rPr lang="en-US" sz="1800" u="none" strike="noStrike" cap="none"/>
                        <a:t>Description</a:t>
                      </a:r>
                    </a:p>
                  </a:txBody>
                  <a:tcPr marL="91450" marR="91450" marT="45725" marB="45725" anchor="ctr"/>
                </a:tc>
                <a:tc>
                  <a:txBody>
                    <a:bodyPr/>
                    <a:lstStyle/>
                    <a:p>
                      <a:pPr marL="0" marR="0" lvl="0" indent="0" algn="l" rtl="0">
                        <a:spcBef>
                          <a:spcPts val="0"/>
                        </a:spcBef>
                        <a:buSzPct val="25000"/>
                        <a:buNone/>
                      </a:pPr>
                      <a:r>
                        <a:rPr lang="en-US" sz="1800" u="none" strike="noStrike" cap="none" dirty="0"/>
                        <a:t>Priority</a:t>
                      </a:r>
                    </a:p>
                  </a:txBody>
                  <a:tcPr marL="91450" marR="91450" marT="45725" marB="45725" anchor="ctr"/>
                </a:tc>
              </a:tr>
              <a:tr h="370840">
                <a:tc>
                  <a:txBody>
                    <a:bodyPr/>
                    <a:lstStyle/>
                    <a:p>
                      <a:pPr marL="0" marR="0" lvl="0" indent="0" algn="l" rtl="0">
                        <a:spcBef>
                          <a:spcPts val="0"/>
                        </a:spcBef>
                        <a:buSzPct val="25000"/>
                        <a:buNone/>
                      </a:pPr>
                      <a:r>
                        <a:rPr lang="en-US" sz="1800" u="none" strike="noStrike" cap="none" dirty="0"/>
                        <a:t>QA-01</a:t>
                      </a:r>
                    </a:p>
                  </a:txBody>
                  <a:tcPr marL="91450" marR="91450" marT="45725" marB="45725"/>
                </a:tc>
                <a:tc>
                  <a:txBody>
                    <a:bodyPr/>
                    <a:lstStyle/>
                    <a:p>
                      <a:pPr lvl="0" rtl="0">
                        <a:spcBef>
                          <a:spcPts val="0"/>
                        </a:spcBef>
                        <a:buClr>
                          <a:schemeClr val="dk1"/>
                        </a:buClr>
                        <a:buSzPct val="25000"/>
                        <a:buFont typeface="Arial"/>
                        <a:buNone/>
                      </a:pPr>
                      <a:r>
                        <a:rPr lang="en-US" sz="1800" dirty="0" smtClean="0"/>
                        <a:t>Horizontal Scalability</a:t>
                      </a:r>
                      <a:endParaRPr lang="en-US" sz="1800" dirty="0"/>
                    </a:p>
                  </a:txBody>
                  <a:tcPr marL="91450" marR="91450" marT="45725" marB="45725"/>
                </a:tc>
                <a:tc>
                  <a:txBody>
                    <a:bodyPr/>
                    <a:lstStyle/>
                    <a:p>
                      <a:pPr lvl="0" rtl="0">
                        <a:spcBef>
                          <a:spcPts val="0"/>
                        </a:spcBef>
                        <a:buNone/>
                      </a:pPr>
                      <a:r>
                        <a:rPr lang="en-US" sz="1800" dirty="0" smtClean="0"/>
                        <a:t>Increase parking slot size of an existing facility.</a:t>
                      </a:r>
                      <a:endParaRPr sz="1800" b="0" dirty="0">
                        <a:latin typeface="맑은 고딕" panose="020B0503020000020004" pitchFamily="50" charset="-127"/>
                        <a:ea typeface="맑은 고딕" panose="020B0503020000020004" pitchFamily="50" charset="-127"/>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smtClean="0"/>
                        <a:t>High</a:t>
                      </a:r>
                    </a:p>
                  </a:txBody>
                  <a:tcPr marL="91450" marR="91450" marT="45725" marB="45725"/>
                </a:tc>
              </a:tr>
              <a:tr h="370840">
                <a:tc>
                  <a:txBody>
                    <a:bodyPr/>
                    <a:lstStyle/>
                    <a:p>
                      <a:pPr marL="0" marR="0" lvl="0" indent="0" algn="l" rtl="0">
                        <a:spcBef>
                          <a:spcPts val="0"/>
                        </a:spcBef>
                        <a:buSzPct val="25000"/>
                        <a:buNone/>
                      </a:pPr>
                      <a:r>
                        <a:rPr lang="en-US" sz="1800" u="none" strike="noStrike" cap="none" dirty="0"/>
                        <a:t>QA-02</a:t>
                      </a:r>
                    </a:p>
                  </a:txBody>
                  <a:tcPr marL="91450" marR="91450" marT="45725" marB="45725"/>
                </a:tc>
                <a:tc>
                  <a:txBody>
                    <a:bodyPr/>
                    <a:lstStyle/>
                    <a:p>
                      <a:pPr marL="0" marR="0" lvl="0" indent="0" algn="l" rtl="0">
                        <a:spcBef>
                          <a:spcPts val="0"/>
                        </a:spcBef>
                        <a:buSzPct val="25000"/>
                        <a:buNone/>
                      </a:pPr>
                      <a:r>
                        <a:rPr lang="en-US" sz="1800" u="none" strike="noStrike" cap="none" dirty="0" smtClean="0"/>
                        <a:t>Vertical Scalability</a:t>
                      </a:r>
                      <a:endParaRPr lang="en-US" sz="1800" u="none" strike="noStrike" cap="none" dirty="0"/>
                    </a:p>
                  </a:txBody>
                  <a:tcPr marL="91450" marR="91450" marT="45725" marB="45725"/>
                </a:tc>
                <a:tc>
                  <a:txBody>
                    <a:bodyPr/>
                    <a:lstStyle/>
                    <a:p>
                      <a:pPr marL="0" marR="0" lvl="0" indent="0" algn="l" rtl="0">
                        <a:spcBef>
                          <a:spcPts val="0"/>
                        </a:spcBef>
                        <a:buSzPct val="25000"/>
                        <a:buNone/>
                      </a:pPr>
                      <a:r>
                        <a:rPr lang="en-US" altLang="ko-KR" sz="1800" dirty="0" smtClean="0"/>
                        <a:t>Add new parking facility.</a:t>
                      </a:r>
                      <a:endParaRPr lang="en-US" sz="1800" b="0" u="none" strike="noStrike" cap="none" dirty="0">
                        <a:latin typeface="맑은 고딕" panose="020B0503020000020004" pitchFamily="50" charset="-127"/>
                        <a:ea typeface="맑은 고딕" panose="020B0503020000020004" pitchFamily="50" charset="-127"/>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800" dirty="0" smtClean="0"/>
                        <a:t>High</a:t>
                      </a:r>
                      <a:endParaRPr sz="1800" dirty="0"/>
                    </a:p>
                  </a:txBody>
                  <a:tcPr marL="91450" marR="91450" marT="45725" marB="45725"/>
                </a:tc>
              </a:tr>
              <a:tr h="370840">
                <a:tc>
                  <a:txBody>
                    <a:bodyPr/>
                    <a:lstStyle/>
                    <a:p>
                      <a:pPr marL="0" marR="0" lvl="0" indent="0" algn="l" rtl="0">
                        <a:spcBef>
                          <a:spcPts val="0"/>
                        </a:spcBef>
                        <a:buSzPct val="25000"/>
                        <a:buNone/>
                      </a:pPr>
                      <a:r>
                        <a:rPr lang="en-US" sz="1800" u="none" strike="noStrike" cap="none" dirty="0"/>
                        <a:t>QA-03</a:t>
                      </a:r>
                    </a:p>
                  </a:txBody>
                  <a:tcPr marL="91450" marR="91450" marT="45725" marB="45725"/>
                </a:tc>
                <a:tc>
                  <a:txBody>
                    <a:bodyPr/>
                    <a:lstStyle/>
                    <a:p>
                      <a:pPr lvl="0" rtl="0">
                        <a:spcBef>
                          <a:spcPts val="0"/>
                        </a:spcBef>
                        <a:buClr>
                          <a:schemeClr val="dk1"/>
                        </a:buClr>
                        <a:buSzPct val="25000"/>
                        <a:buFont typeface="Arial"/>
                        <a:buNone/>
                      </a:pPr>
                      <a:r>
                        <a:rPr lang="en-US" sz="1800" dirty="0"/>
                        <a:t>Availability</a:t>
                      </a:r>
                      <a:endParaRPr lang="en-US" sz="1800" dirty="0">
                        <a:solidFill>
                          <a:srgbClr val="000000"/>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System should</a:t>
                      </a:r>
                      <a:r>
                        <a:rPr lang="en-US" sz="1800" baseline="0" dirty="0" smtClean="0"/>
                        <a:t> be highly available even if there is a c</a:t>
                      </a:r>
                      <a:r>
                        <a:rPr lang="en-US" altLang="ko-KR" sz="1800" baseline="0" dirty="0" smtClean="0"/>
                        <a:t>atastrophic failure in a server</a:t>
                      </a:r>
                      <a:endParaRPr sz="1800" b="0" dirty="0">
                        <a:latin typeface="맑은 고딕" panose="020B0503020000020004" pitchFamily="50" charset="-127"/>
                        <a:ea typeface="맑은 고딕" panose="020B0503020000020004" pitchFamily="50" charset="-127"/>
                      </a:endParaRPr>
                    </a:p>
                  </a:txBody>
                  <a:tcPr marL="91450" marR="91450" marT="45725" marB="45725"/>
                </a:tc>
                <a:tc>
                  <a:txBody>
                    <a:bodyPr/>
                    <a:lstStyle/>
                    <a:p>
                      <a:pPr lvl="0" rtl="0">
                        <a:spcBef>
                          <a:spcPts val="0"/>
                        </a:spcBef>
                        <a:buNone/>
                      </a:pPr>
                      <a:r>
                        <a:rPr lang="en-US" sz="1800" dirty="0" smtClean="0"/>
                        <a:t>High</a:t>
                      </a:r>
                      <a:endParaRPr sz="1800" dirty="0"/>
                    </a:p>
                  </a:txBody>
                  <a:tcPr marL="91450" marR="91450" marT="45725" marB="45725"/>
                </a:tc>
              </a:tr>
              <a:tr h="370840">
                <a:tc>
                  <a:txBody>
                    <a:bodyPr/>
                    <a:lstStyle/>
                    <a:p>
                      <a:pPr marL="0" marR="0" lvl="0" indent="0" algn="l" rtl="0">
                        <a:spcBef>
                          <a:spcPts val="0"/>
                        </a:spcBef>
                        <a:buSzPct val="25000"/>
                        <a:buNone/>
                      </a:pPr>
                      <a:r>
                        <a:rPr lang="en-US" sz="1800" u="none" strike="noStrike" cap="none"/>
                        <a:t>QA-04</a:t>
                      </a:r>
                    </a:p>
                  </a:txBody>
                  <a:tcPr marL="91450" marR="91450" marT="45725" marB="45725"/>
                </a:tc>
                <a:tc>
                  <a:txBody>
                    <a:bodyPr/>
                    <a:lstStyle/>
                    <a:p>
                      <a:pPr marL="0" marR="0" lvl="0" indent="0" algn="l" rtl="0">
                        <a:spcBef>
                          <a:spcPts val="0"/>
                        </a:spcBef>
                        <a:buSzPct val="25000"/>
                        <a:buNone/>
                      </a:pPr>
                      <a:r>
                        <a:rPr lang="en-US" sz="1800" u="none" strike="noStrike" cap="none" dirty="0"/>
                        <a:t>Extensibility</a:t>
                      </a:r>
                    </a:p>
                  </a:txBody>
                  <a:tcPr marL="91450" marR="91450" marT="45725" marB="45725"/>
                </a:tc>
                <a:tc>
                  <a:txBody>
                    <a:bodyPr/>
                    <a:lstStyle/>
                    <a:p>
                      <a:pPr marL="0" marR="0" lvl="0" indent="0" algn="l" rtl="0">
                        <a:spcBef>
                          <a:spcPts val="0"/>
                        </a:spcBef>
                        <a:buSzPct val="25000"/>
                        <a:buNone/>
                      </a:pPr>
                      <a:r>
                        <a:rPr lang="en-US" sz="1800" u="none" strike="noStrike" cap="none" dirty="0" smtClean="0"/>
                        <a:t>Add </a:t>
                      </a:r>
                      <a:r>
                        <a:rPr lang="en-US" altLang="ko-KR" sz="1800" u="none" strike="noStrike" cap="none" dirty="0" smtClean="0"/>
                        <a:t>new analysis algorithm or analysis application</a:t>
                      </a:r>
                      <a:endParaRPr lang="en-US" sz="1800" b="0" u="none" strike="noStrike" cap="none" dirty="0">
                        <a:latin typeface="맑은 고딕" panose="020B0503020000020004" pitchFamily="50" charset="-127"/>
                        <a:ea typeface="맑은 고딕" panose="020B0503020000020004" pitchFamily="50" charset="-127"/>
                      </a:endParaRPr>
                    </a:p>
                  </a:txBody>
                  <a:tcPr marL="91450" marR="91450" marT="45725" marB="45725"/>
                </a:tc>
                <a:tc>
                  <a:txBody>
                    <a:bodyPr/>
                    <a:lstStyle/>
                    <a:p>
                      <a:pPr lvl="0" rtl="0">
                        <a:spcBef>
                          <a:spcPts val="0"/>
                        </a:spcBef>
                        <a:buNone/>
                      </a:pPr>
                      <a:r>
                        <a:rPr lang="en-US" sz="1800" dirty="0" smtClean="0"/>
                        <a:t>Low</a:t>
                      </a:r>
                      <a:endParaRPr sz="1800" dirty="0"/>
                    </a:p>
                  </a:txBody>
                  <a:tcPr marL="91450" marR="91450" marT="45725" marB="45725"/>
                </a:tc>
              </a:tr>
              <a:tr h="370840">
                <a:tc>
                  <a:txBody>
                    <a:bodyPr/>
                    <a:lstStyle/>
                    <a:p>
                      <a:pPr marL="0" marR="0" lvl="0" indent="0" algn="l" rtl="0">
                        <a:spcBef>
                          <a:spcPts val="0"/>
                        </a:spcBef>
                        <a:buSzPct val="25000"/>
                        <a:buNone/>
                      </a:pPr>
                      <a:r>
                        <a:rPr lang="en-US" sz="1800" u="none" strike="noStrike" cap="none"/>
                        <a:t>QA-05</a:t>
                      </a:r>
                    </a:p>
                  </a:txBody>
                  <a:tcPr marL="91450" marR="91450" marT="45725" marB="45725"/>
                </a:tc>
                <a:tc>
                  <a:txBody>
                    <a:bodyPr/>
                    <a:lstStyle/>
                    <a:p>
                      <a:pPr marL="0" marR="0" lvl="0" indent="0" algn="l" rtl="0">
                        <a:spcBef>
                          <a:spcPts val="0"/>
                        </a:spcBef>
                        <a:buSzPct val="25000"/>
                        <a:buNone/>
                      </a:pPr>
                      <a:r>
                        <a:rPr lang="en-US" sz="1800" u="none" strike="noStrike" cap="none"/>
                        <a:t>Security</a:t>
                      </a:r>
                    </a:p>
                  </a:txBody>
                  <a:tcPr marL="91450" marR="91450" marT="45725" marB="45725"/>
                </a:tc>
                <a:tc>
                  <a:txBody>
                    <a:bodyPr/>
                    <a:lstStyle/>
                    <a:p>
                      <a:pPr marL="0" marR="0" lvl="0" indent="0" algn="l" rtl="0">
                        <a:spcBef>
                          <a:spcPts val="0"/>
                        </a:spcBef>
                        <a:buSzPct val="25000"/>
                        <a:buNone/>
                      </a:pPr>
                      <a:r>
                        <a:rPr lang="en-US" altLang="ko-KR" sz="1800" u="none" strike="noStrike" cap="none" dirty="0" smtClean="0"/>
                        <a:t>System should be protected from unauthorized access.</a:t>
                      </a:r>
                      <a:endParaRPr lang="en-US" sz="1800" b="0" u="none" strike="noStrike" cap="none" dirty="0">
                        <a:latin typeface="맑은 고딕" panose="020B0503020000020004" pitchFamily="50" charset="-127"/>
                        <a:ea typeface="맑은 고딕" panose="020B0503020000020004" pitchFamily="50" charset="-127"/>
                      </a:endParaRPr>
                    </a:p>
                  </a:txBody>
                  <a:tcPr marL="91450" marR="91450" marT="45725" marB="45725"/>
                </a:tc>
                <a:tc>
                  <a:txBody>
                    <a:bodyPr/>
                    <a:lstStyle/>
                    <a:p>
                      <a:pPr lvl="0" rtl="0">
                        <a:spcBef>
                          <a:spcPts val="0"/>
                        </a:spcBef>
                        <a:buNone/>
                      </a:pPr>
                      <a:r>
                        <a:rPr lang="en-US" altLang="ko-KR" sz="1800" dirty="0" smtClean="0"/>
                        <a:t>High</a:t>
                      </a:r>
                      <a:endParaRPr lang="en-US" altLang="ko-KR" sz="1800" dirty="0"/>
                    </a:p>
                  </a:txBody>
                  <a:tcPr marL="91450" marR="91450" marT="45725" marB="45725"/>
                </a:tc>
              </a:tr>
              <a:tr h="370840">
                <a:tc>
                  <a:txBody>
                    <a:bodyPr/>
                    <a:lstStyle/>
                    <a:p>
                      <a:pPr marL="0" marR="0" lvl="0" indent="0" algn="l" rtl="0">
                        <a:spcBef>
                          <a:spcPts val="0"/>
                        </a:spcBef>
                        <a:buSzPct val="25000"/>
                        <a:buNone/>
                      </a:pPr>
                      <a:r>
                        <a:rPr lang="en-US" sz="1800" u="none" strike="noStrike" cap="none" dirty="0" smtClean="0"/>
                        <a:t>QA-0</a:t>
                      </a:r>
                      <a:r>
                        <a:rPr lang="en-US" sz="1800" u="none" strike="noStrike" cap="none" dirty="0"/>
                        <a:t>6</a:t>
                      </a:r>
                      <a:endParaRPr lang="en-US" sz="1800" dirty="0"/>
                    </a:p>
                  </a:txBody>
                  <a:tcPr marL="91450" marR="91450" marT="45725" marB="45725"/>
                </a:tc>
                <a:tc>
                  <a:txBody>
                    <a:bodyPr/>
                    <a:lstStyle/>
                    <a:p>
                      <a:pPr lvl="0" rtl="0">
                        <a:spcBef>
                          <a:spcPts val="0"/>
                        </a:spcBef>
                        <a:buClr>
                          <a:schemeClr val="dk1"/>
                        </a:buClr>
                        <a:buSzPct val="25000"/>
                        <a:buFont typeface="Arial"/>
                        <a:buNone/>
                      </a:pPr>
                      <a:r>
                        <a:rPr lang="en-US" sz="1800" dirty="0"/>
                        <a:t>Variability</a:t>
                      </a:r>
                      <a:endParaRPr lang="en-US" sz="1800" dirty="0">
                        <a:solidFill>
                          <a:srgbClr val="000000"/>
                        </a:solidFill>
                      </a:endParaRPr>
                    </a:p>
                  </a:txBody>
                  <a:tcPr marL="91450" marR="91450" marT="45725" marB="45725"/>
                </a:tc>
                <a:tc>
                  <a:txBody>
                    <a:bodyPr/>
                    <a:lstStyle/>
                    <a:p>
                      <a:pPr marL="0" marR="0" lvl="0" indent="0" algn="l" rtl="0">
                        <a:spcBef>
                          <a:spcPts val="0"/>
                        </a:spcBef>
                        <a:buNone/>
                      </a:pPr>
                      <a:r>
                        <a:rPr lang="en-US" altLang="ko-KR" sz="1800" baseline="0" dirty="0" smtClean="0"/>
                        <a:t>Market the system to other garage owners </a:t>
                      </a:r>
                      <a:endParaRPr sz="1800" b="0" u="none" strike="noStrike" cap="none" dirty="0">
                        <a:latin typeface="맑은 고딕" panose="020B0503020000020004" pitchFamily="50" charset="-127"/>
                        <a:ea typeface="맑은 고딕" panose="020B0503020000020004" pitchFamily="50" charset="-127"/>
                      </a:endParaRPr>
                    </a:p>
                  </a:txBody>
                  <a:tcPr marL="91450" marR="91450" marT="45725" marB="45725"/>
                </a:tc>
                <a:tc>
                  <a:txBody>
                    <a:bodyPr/>
                    <a:lstStyle/>
                    <a:p>
                      <a:pPr marL="0" marR="0" lvl="0" indent="0" algn="l" rtl="0">
                        <a:spcBef>
                          <a:spcPts val="0"/>
                        </a:spcBef>
                        <a:buNone/>
                      </a:pPr>
                      <a:r>
                        <a:rPr lang="en-US" altLang="ko-KR" sz="1800" dirty="0" smtClean="0"/>
                        <a:t>Medium</a:t>
                      </a:r>
                      <a:endParaRPr sz="1800" u="none" strike="noStrike" cap="none" dirty="0"/>
                    </a:p>
                  </a:txBody>
                  <a:tcPr marL="91450" marR="91450" marT="45725" marB="45725"/>
                </a:tc>
              </a:tr>
              <a:tr h="370840">
                <a:tc>
                  <a:txBody>
                    <a:bodyPr/>
                    <a:lstStyle/>
                    <a:p>
                      <a:pPr marL="0" marR="0" lvl="0" indent="0" algn="l" rtl="0">
                        <a:spcBef>
                          <a:spcPts val="0"/>
                        </a:spcBef>
                        <a:buSzPct val="25000"/>
                        <a:buNone/>
                      </a:pPr>
                      <a:r>
                        <a:rPr lang="en-US" sz="1800" dirty="0" smtClean="0"/>
                        <a:t>QA-07</a:t>
                      </a:r>
                      <a:endParaRPr lang="en-US" sz="1800" dirty="0"/>
                    </a:p>
                  </a:txBody>
                  <a:tcPr marL="91450" marR="91450" marT="45725" marB="45725"/>
                </a:tc>
                <a:tc>
                  <a:txBody>
                    <a:bodyPr/>
                    <a:lstStyle/>
                    <a:p>
                      <a:pPr lvl="0" rtl="0">
                        <a:spcBef>
                          <a:spcPts val="0"/>
                        </a:spcBef>
                        <a:buClr>
                          <a:schemeClr val="dk1"/>
                        </a:buClr>
                        <a:buSzPct val="25000"/>
                        <a:buFont typeface="Arial"/>
                        <a:buNone/>
                      </a:pPr>
                      <a:r>
                        <a:rPr lang="en-US" sz="1800" dirty="0" smtClean="0"/>
                        <a:t>Configurability</a:t>
                      </a:r>
                      <a:endParaRPr lang="en-US" sz="1800" dirty="0">
                        <a:solidFill>
                          <a:srgbClr val="000000"/>
                        </a:solidFill>
                      </a:endParaRPr>
                    </a:p>
                  </a:txBody>
                  <a:tcPr marL="91450" marR="91450" marT="45725" marB="45725"/>
                </a:tc>
                <a:tc>
                  <a:txBody>
                    <a:bodyPr/>
                    <a:lstStyle/>
                    <a:p>
                      <a:pPr lvl="0" rtl="0">
                        <a:spcBef>
                          <a:spcPts val="0"/>
                        </a:spcBef>
                        <a:buNone/>
                      </a:pPr>
                      <a:r>
                        <a:rPr lang="en-US" sz="1800" dirty="0" smtClean="0"/>
                        <a:t>Increase or decrease fee of parking slot. </a:t>
                      </a:r>
                    </a:p>
                    <a:p>
                      <a:pPr lvl="0" rtl="0">
                        <a:spcBef>
                          <a:spcPts val="0"/>
                        </a:spcBef>
                        <a:buNone/>
                      </a:pPr>
                      <a:r>
                        <a:rPr lang="en-US" sz="1800" dirty="0" smtClean="0"/>
                        <a:t>Change the grace-period time</a:t>
                      </a:r>
                      <a:endParaRPr sz="1800" b="0" dirty="0">
                        <a:latin typeface="맑은 고딕" panose="020B0503020000020004" pitchFamily="50" charset="-127"/>
                        <a:ea typeface="맑은 고딕" panose="020B0503020000020004" pitchFamily="50" charset="-127"/>
                      </a:endParaRPr>
                    </a:p>
                  </a:txBody>
                  <a:tcPr marL="91450" marR="91450" marT="45725" marB="45725"/>
                </a:tc>
                <a:tc>
                  <a:txBody>
                    <a:bodyPr/>
                    <a:lstStyle/>
                    <a:p>
                      <a:pPr marL="0" marR="0" lvl="0" indent="0" algn="l" rtl="0">
                        <a:spcBef>
                          <a:spcPts val="0"/>
                        </a:spcBef>
                        <a:buSzPct val="25000"/>
                        <a:buNone/>
                      </a:pPr>
                      <a:r>
                        <a:rPr lang="en-US" altLang="ko-KR" sz="1800" dirty="0" smtClean="0"/>
                        <a:t>Medium</a:t>
                      </a:r>
                      <a:endParaRPr sz="1800" u="none" strike="noStrike" cap="none" dirty="0"/>
                    </a:p>
                  </a:txBody>
                  <a:tcPr marL="91450" marR="91450" marT="45725" marB="45725"/>
                </a:tc>
              </a:tr>
            </a:tbl>
          </a:graphicData>
        </a:graphic>
      </p:graphicFrame>
    </p:spTree>
    <p:extLst>
      <p:ext uri="{BB962C8B-B14F-4D97-AF65-F5344CB8AC3E}">
        <p14:creationId xmlns:p14="http://schemas.microsoft.com/office/powerpoint/2010/main" val="694185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20382622"/>
              </p:ext>
            </p:extLst>
          </p:nvPr>
        </p:nvGraphicFramePr>
        <p:xfrm>
          <a:off x="625161" y="1297592"/>
          <a:ext cx="10941678" cy="411482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Horizontal Scalability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r>
                        <a:rPr lang="en-US" sz="1600" dirty="0"/>
                        <a:t>The owner would like to </a:t>
                      </a:r>
                      <a:r>
                        <a:rPr lang="en-US" sz="1600" dirty="0" smtClean="0"/>
                        <a:t>increase parking </a:t>
                      </a:r>
                      <a:r>
                        <a:rPr lang="en-US" sz="1600" dirty="0"/>
                        <a:t>slot size of an existing facility. When new slots are added, </a:t>
                      </a:r>
                      <a:r>
                        <a:rPr lang="en-US" sz="1600" dirty="0" smtClean="0"/>
                        <a:t>operator is </a:t>
                      </a:r>
                      <a:r>
                        <a:rPr lang="en-US" sz="1600" dirty="0"/>
                        <a:t>notified, then </a:t>
                      </a:r>
                      <a:r>
                        <a:rPr lang="en-US" altLang="ko-KR" sz="1600" dirty="0" smtClean="0"/>
                        <a:t>operator </a:t>
                      </a:r>
                      <a:r>
                        <a:rPr lang="en-US" sz="1600" dirty="0" smtClean="0"/>
                        <a:t>selects </a:t>
                      </a:r>
                      <a:r>
                        <a:rPr lang="en-US" sz="1600" dirty="0"/>
                        <a:t>an existing facility which </a:t>
                      </a:r>
                      <a:r>
                        <a:rPr lang="en-US" sz="1600" dirty="0" smtClean="0"/>
                        <a:t>owner</a:t>
                      </a:r>
                      <a:r>
                        <a:rPr lang="en-US" sz="1600" baseline="0" dirty="0" smtClean="0"/>
                        <a:t> </a:t>
                      </a:r>
                      <a:r>
                        <a:rPr lang="en-US" sz="1600" dirty="0" smtClean="0"/>
                        <a:t>wants </a:t>
                      </a:r>
                      <a:r>
                        <a:rPr lang="en-US" sz="1600" dirty="0"/>
                        <a:t>to add new slots to. </a:t>
                      </a:r>
                      <a:r>
                        <a:rPr lang="en-US" altLang="ko-KR" sz="1600" dirty="0" smtClean="0"/>
                        <a:t>Also, owner is able to scale</a:t>
                      </a:r>
                      <a:r>
                        <a:rPr lang="en-US" altLang="ko-KR" sz="1600" baseline="0" dirty="0" smtClean="0"/>
                        <a:t> up to 500 or more </a:t>
                      </a:r>
                      <a:r>
                        <a:rPr lang="en-US" altLang="ko-KR" sz="1600" dirty="0" smtClean="0"/>
                        <a:t>parking slot with undue effort.</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u="none" strike="noStrike" cap="none" dirty="0"/>
                        <a:t>Owner</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spcBef>
                          <a:spcPts val="0"/>
                        </a:spcBef>
                        <a:buSzPct val="25000"/>
                        <a:buNone/>
                      </a:pPr>
                      <a:r>
                        <a:rPr lang="en-US" sz="1600" dirty="0"/>
                        <a:t>Add more</a:t>
                      </a:r>
                      <a:r>
                        <a:rPr lang="en-US" sz="1600" u="none" strike="noStrike" cap="none" dirty="0"/>
                        <a:t> parking slots </a:t>
                      </a:r>
                      <a:r>
                        <a:rPr lang="en-US" sz="1600" dirty="0"/>
                        <a:t>to an existing </a:t>
                      </a:r>
                      <a:r>
                        <a:rPr lang="en-US" sz="1600" u="none" strike="noStrike" cap="none" dirty="0"/>
                        <a:t>facility</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dirty="0"/>
                        <a:t>Parking facility</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spcBef>
                          <a:spcPts val="0"/>
                        </a:spcBef>
                        <a:buSzPct val="25000"/>
                        <a:buNone/>
                      </a:pPr>
                      <a:r>
                        <a:rPr lang="en-US" sz="1600" u="none" strike="noStrike" cap="none" dirty="0"/>
                        <a:t>Run-time (Normal Operation)</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lvl="0" rtl="0">
                        <a:spcBef>
                          <a:spcPts val="0"/>
                        </a:spcBef>
                        <a:buClr>
                          <a:schemeClr val="dk1"/>
                        </a:buClr>
                        <a:buSzPct val="25000"/>
                        <a:buFont typeface="Arial"/>
                        <a:buNone/>
                      </a:pPr>
                      <a:r>
                        <a:rPr lang="en-US" sz="1600" dirty="0"/>
                        <a:t>The </a:t>
                      </a:r>
                      <a:r>
                        <a:rPr lang="en-US" sz="1600" dirty="0" smtClean="0"/>
                        <a:t>operator is </a:t>
                      </a:r>
                      <a:r>
                        <a:rPr lang="en-US" sz="1600" dirty="0"/>
                        <a:t>notified. </a:t>
                      </a:r>
                      <a:r>
                        <a:rPr lang="en-US" sz="1600" dirty="0" smtClean="0"/>
                        <a:t>(</a:t>
                      </a:r>
                      <a:r>
                        <a:rPr lang="en-US" altLang="ko-KR" sz="1600" dirty="0" smtClean="0"/>
                        <a:t>Operator </a:t>
                      </a:r>
                      <a:r>
                        <a:rPr lang="en-US" sz="1600" dirty="0" smtClean="0"/>
                        <a:t>selects </a:t>
                      </a:r>
                      <a:r>
                        <a:rPr lang="en-US" sz="1600" dirty="0"/>
                        <a:t>an existing facility which user wants to add new slots to.)</a:t>
                      </a:r>
                    </a:p>
                    <a:p>
                      <a:pPr marL="0" marR="0" lvl="0" indent="0" algn="l" rtl="0">
                        <a:spcBef>
                          <a:spcPts val="0"/>
                        </a:spcBef>
                        <a:buSzPct val="25000"/>
                        <a:buNone/>
                      </a:pPr>
                      <a:r>
                        <a:rPr lang="en-US" sz="1600" dirty="0"/>
                        <a:t>The system increase capacity (the number of available parking slots) of the facility.</a:t>
                      </a:r>
                    </a:p>
                    <a:p>
                      <a:pPr marL="0" marR="0" lvl="0" indent="0" algn="l" rtl="0">
                        <a:spcBef>
                          <a:spcPts val="0"/>
                        </a:spcBef>
                        <a:buSzPct val="25000"/>
                        <a:buNone/>
                      </a:pPr>
                      <a:r>
                        <a:rPr lang="en-US" sz="1600" dirty="0"/>
                        <a:t>The system make new communication channel with new micro-controller if it is added.</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lvl="0" rtl="0">
                        <a:spcBef>
                          <a:spcPts val="0"/>
                        </a:spcBef>
                        <a:buClr>
                          <a:schemeClr val="dk1"/>
                        </a:buClr>
                        <a:buSzPct val="25000"/>
                        <a:buFont typeface="Arial"/>
                        <a:buNone/>
                      </a:pPr>
                      <a:r>
                        <a:rPr lang="en-US" altLang="ko-KR" sz="1600" dirty="0" smtClean="0"/>
                        <a:t>The system</a:t>
                      </a:r>
                      <a:r>
                        <a:rPr lang="en-US" altLang="ko-KR" sz="1600" baseline="0" dirty="0" smtClean="0"/>
                        <a:t> should increase new parking slot 30 minutes after installation.</a:t>
                      </a:r>
                      <a:endParaRPr lang="en-US" altLang="ko-KR" sz="1600" dirty="0"/>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(QA-01)</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87899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027360959"/>
              </p:ext>
            </p:extLst>
          </p:nvPr>
        </p:nvGraphicFramePr>
        <p:xfrm>
          <a:off x="625161" y="1297592"/>
          <a:ext cx="10941678" cy="3870980"/>
        </p:xfrm>
        <a:graphic>
          <a:graphicData uri="http://schemas.openxmlformats.org/drawingml/2006/table">
            <a:tbl>
              <a:tblPr firstRow="1" bandRow="1">
                <a:tableStyleId>{5C22544A-7EE6-4342-B048-85BDC9FD1C3A}</a:tableStyleId>
              </a:tblPr>
              <a:tblGrid>
                <a:gridCol w="2633194"/>
                <a:gridCol w="8308484"/>
              </a:tblGrid>
              <a:tr h="370840">
                <a:tc>
                  <a:txBody>
                    <a:bodyPr/>
                    <a:lstStyle/>
                    <a:p>
                      <a:pPr algn="l"/>
                      <a:r>
                        <a:rPr lang="en-US" dirty="0" smtClean="0"/>
                        <a:t>Raw</a:t>
                      </a:r>
                      <a:r>
                        <a:rPr lang="en-US" baseline="0" dirty="0" smtClean="0"/>
                        <a:t> Quality Attribute</a:t>
                      </a:r>
                      <a:endParaRPr lang="en-US" dirty="0"/>
                    </a:p>
                  </a:txBody>
                  <a:tcPr/>
                </a:tc>
                <a:tc>
                  <a:txBody>
                    <a:bodyPr/>
                    <a:lstStyle/>
                    <a:p>
                      <a:r>
                        <a:rPr lang="en-US" dirty="0" smtClean="0"/>
                        <a:t>Vertical Scalability</a:t>
                      </a:r>
                      <a:endParaRPr lang="en-US" dirty="0"/>
                    </a:p>
                  </a:txBody>
                  <a:tcPr/>
                </a:tc>
              </a:tr>
              <a:tr h="370840">
                <a:tc>
                  <a:txBody>
                    <a:bodyPr/>
                    <a:lstStyle/>
                    <a:p>
                      <a:pPr marL="0" marR="0" lvl="0" indent="0" algn="l" rtl="0">
                        <a:spcBef>
                          <a:spcPts val="0"/>
                        </a:spcBef>
                        <a:buSzPct val="25000"/>
                        <a:buNone/>
                      </a:pPr>
                      <a:r>
                        <a:rPr lang="en-US" sz="1600" u="none" strike="noStrike" cap="none" dirty="0"/>
                        <a:t>Scenario</a:t>
                      </a:r>
                    </a:p>
                  </a:txBody>
                  <a:tcPr marL="91450" marR="91450" marT="45725" marB="45725" anchor="ctr"/>
                </a:tc>
                <a:tc>
                  <a:txBody>
                    <a:bodyPr/>
                    <a:lstStyle/>
                    <a:p>
                      <a:pPr lvl="0" rtl="0">
                        <a:spcBef>
                          <a:spcPts val="0"/>
                        </a:spcBef>
                        <a:buSzPct val="25000"/>
                        <a:buNone/>
                      </a:pPr>
                      <a:r>
                        <a:rPr lang="en-US" sz="1600" dirty="0"/>
                        <a:t>The owner would like to add new parking facility. When new facility is installed, </a:t>
                      </a:r>
                      <a:r>
                        <a:rPr lang="en-US" altLang="ko-KR" sz="1600" dirty="0" smtClean="0"/>
                        <a:t>operator </a:t>
                      </a:r>
                      <a:r>
                        <a:rPr lang="en-US" sz="1600" dirty="0" smtClean="0"/>
                        <a:t>can </a:t>
                      </a:r>
                      <a:r>
                        <a:rPr lang="en-US" sz="1600" dirty="0"/>
                        <a:t>assign name of the facility. Because owner wants to apply this system to N facilities, it should not require undue effort to add new facility.</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a:t>Source of Stimulus</a:t>
                      </a:r>
                    </a:p>
                  </a:txBody>
                  <a:tcPr marL="91450" marR="91450" marT="45725" marB="45725" anchor="ctr"/>
                </a:tc>
                <a:tc>
                  <a:txBody>
                    <a:bodyPr/>
                    <a:lstStyle/>
                    <a:p>
                      <a:pPr marL="0" marR="0" lvl="0" indent="0" algn="l" rtl="0">
                        <a:spcBef>
                          <a:spcPts val="0"/>
                        </a:spcBef>
                        <a:buSzPct val="25000"/>
                        <a:buNone/>
                      </a:pPr>
                      <a:r>
                        <a:rPr lang="en-US" sz="1600" u="none" strike="noStrike" cap="none" dirty="0"/>
                        <a:t>Owner</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Stimulus</a:t>
                      </a:r>
                    </a:p>
                  </a:txBody>
                  <a:tcPr marL="91450" marR="91450" marT="45725" marB="45725" anchor="ctr"/>
                </a:tc>
                <a:tc>
                  <a:txBody>
                    <a:bodyPr/>
                    <a:lstStyle/>
                    <a:p>
                      <a:pPr marL="0" marR="0" lvl="0" indent="0" algn="l" rtl="0">
                        <a:spcBef>
                          <a:spcPts val="0"/>
                        </a:spcBef>
                        <a:buSzPct val="25000"/>
                        <a:buNone/>
                      </a:pPr>
                      <a:r>
                        <a:rPr lang="en-US" sz="1600" u="none" strike="noStrike" cap="none" dirty="0"/>
                        <a:t>Add parking facil</a:t>
                      </a:r>
                      <a:r>
                        <a:rPr lang="en-US" sz="1600" dirty="0"/>
                        <a:t>ity.</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Artifact</a:t>
                      </a:r>
                    </a:p>
                  </a:txBody>
                  <a:tcPr marL="91450" marR="91450" marT="45725" marB="45725" anchor="ctr"/>
                </a:tc>
                <a:tc>
                  <a:txBody>
                    <a:bodyPr/>
                    <a:lstStyle/>
                    <a:p>
                      <a:pPr marL="0" marR="0" lvl="0" indent="0" algn="l" rtl="0">
                        <a:spcBef>
                          <a:spcPts val="0"/>
                        </a:spcBef>
                        <a:buSzPct val="25000"/>
                        <a:buNone/>
                      </a:pPr>
                      <a:r>
                        <a:rPr lang="en-US" sz="1600" u="none" strike="noStrike" cap="none" dirty="0"/>
                        <a:t>System</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Environment</a:t>
                      </a:r>
                    </a:p>
                  </a:txBody>
                  <a:tcPr marL="91450" marR="91450" marT="45725" marB="45725" anchor="ctr"/>
                </a:tc>
                <a:tc>
                  <a:txBody>
                    <a:bodyPr/>
                    <a:lstStyle/>
                    <a:p>
                      <a:pPr marL="0" marR="0" lvl="0" indent="0" algn="l" rtl="0">
                        <a:spcBef>
                          <a:spcPts val="0"/>
                        </a:spcBef>
                        <a:buSzPct val="25000"/>
                        <a:buNone/>
                      </a:pPr>
                      <a:r>
                        <a:rPr lang="en-US" sz="1600" u="none" strike="noStrike" cap="none"/>
                        <a:t>Run-time (Normal Operation)</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a:t>
                      </a:r>
                    </a:p>
                  </a:txBody>
                  <a:tcPr marL="91450" marR="91450" marT="45725" marB="45725" anchor="ctr"/>
                </a:tc>
                <a:tc>
                  <a:txBody>
                    <a:bodyPr/>
                    <a:lstStyle/>
                    <a:p>
                      <a:pPr lvl="0" rtl="0">
                        <a:spcBef>
                          <a:spcPts val="0"/>
                        </a:spcBef>
                        <a:buSzPct val="25000"/>
                        <a:buNone/>
                      </a:pPr>
                      <a:r>
                        <a:rPr lang="en-US" sz="1600" dirty="0"/>
                        <a:t>The </a:t>
                      </a:r>
                      <a:r>
                        <a:rPr lang="en-US" altLang="ko-KR" sz="1600" dirty="0" smtClean="0"/>
                        <a:t>operator </a:t>
                      </a:r>
                      <a:r>
                        <a:rPr lang="en-US" sz="1600" dirty="0" smtClean="0"/>
                        <a:t>is </a:t>
                      </a:r>
                      <a:r>
                        <a:rPr lang="en-US" sz="1600" dirty="0"/>
                        <a:t>notified. </a:t>
                      </a:r>
                      <a:r>
                        <a:rPr lang="en-US" sz="1600" dirty="0" smtClean="0"/>
                        <a:t>(</a:t>
                      </a:r>
                      <a:r>
                        <a:rPr lang="en-US" altLang="ko-KR" sz="1600" dirty="0" smtClean="0"/>
                        <a:t>Operator </a:t>
                      </a:r>
                      <a:r>
                        <a:rPr lang="en-US" sz="1600" dirty="0" smtClean="0"/>
                        <a:t>assigns </a:t>
                      </a:r>
                      <a:r>
                        <a:rPr lang="en-US" sz="1600" dirty="0"/>
                        <a:t>a name of new facility.) </a:t>
                      </a:r>
                    </a:p>
                    <a:p>
                      <a:pPr lvl="0" rtl="0">
                        <a:spcBef>
                          <a:spcPts val="0"/>
                        </a:spcBef>
                        <a:buSzPct val="25000"/>
                        <a:buNone/>
                      </a:pPr>
                      <a:r>
                        <a:rPr lang="en-US" sz="1600" dirty="0"/>
                        <a:t>The system make new facility and assigns new slots to it.</a:t>
                      </a:r>
                    </a:p>
                    <a:p>
                      <a:pPr lvl="0" rtl="0">
                        <a:spcBef>
                          <a:spcPts val="0"/>
                        </a:spcBef>
                        <a:buSzPct val="25000"/>
                        <a:buNone/>
                      </a:pPr>
                      <a:r>
                        <a:rPr lang="en-US" sz="1600" dirty="0"/>
                        <a:t>The system make new communication channel with new micro-controller if it is added.</a:t>
                      </a:r>
                    </a:p>
                  </a:txBody>
                  <a:tcPr marL="91450" marR="91450" marT="45725" marB="45725" anchor="ctr"/>
                </a:tc>
              </a:tr>
              <a:tr h="370840">
                <a:tc>
                  <a:txBody>
                    <a:bodyPr/>
                    <a:lstStyle/>
                    <a:p>
                      <a:pPr marL="0" marR="0" lvl="0" indent="0" algn="l" rtl="0">
                        <a:spcBef>
                          <a:spcPts val="0"/>
                        </a:spcBef>
                        <a:buSzPct val="25000"/>
                        <a:buNone/>
                      </a:pPr>
                      <a:r>
                        <a:rPr lang="en-US" sz="1600" u="none" strike="noStrike" cap="none" dirty="0"/>
                        <a:t>Response Measurement</a:t>
                      </a:r>
                    </a:p>
                  </a:txBody>
                  <a:tcPr marL="91450" marR="91450" marT="45725" marB="45725" anchor="ctr"/>
                </a:tc>
                <a:tc>
                  <a:txBody>
                    <a:bodyPr/>
                    <a:lstStyle/>
                    <a:p>
                      <a:pPr lvl="0" rtl="0">
                        <a:spcBef>
                          <a:spcPts val="0"/>
                        </a:spcBef>
                        <a:buClr>
                          <a:schemeClr val="dk1"/>
                        </a:buClr>
                        <a:buSzPct val="25000"/>
                        <a:buFont typeface="Arial"/>
                        <a:buNone/>
                      </a:pPr>
                      <a:r>
                        <a:rPr lang="en-US" sz="1600" dirty="0" smtClean="0"/>
                        <a:t>The system</a:t>
                      </a:r>
                      <a:r>
                        <a:rPr lang="en-US" sz="1600" baseline="0" dirty="0" smtClean="0"/>
                        <a:t> can provide service with new parking facility in 30 minutes after installation.</a:t>
                      </a:r>
                      <a:endParaRPr lang="en-US" sz="1600" dirty="0"/>
                    </a:p>
                  </a:txBody>
                  <a:tcPr marL="91450" marR="91450" marT="45725" marB="45725" anchor="ctr"/>
                </a:tc>
              </a:tr>
            </a:tbl>
          </a:graphicData>
        </a:graphic>
      </p:graphicFrame>
      <p:sp>
        <p:nvSpPr>
          <p:cNvPr id="5" name="Title 1"/>
          <p:cNvSpPr>
            <a:spLocks noGrp="1"/>
          </p:cNvSpPr>
          <p:nvPr>
            <p:ph type="title"/>
          </p:nvPr>
        </p:nvSpPr>
        <p:spPr>
          <a:xfrm>
            <a:off x="258166" y="184822"/>
            <a:ext cx="11675668" cy="716700"/>
          </a:xfrm>
        </p:spPr>
        <p:txBody>
          <a:bodyPr>
            <a:normAutofit fontScale="90000"/>
          </a:bodyPr>
          <a:lstStyle/>
          <a:p>
            <a:r>
              <a:rPr lang="en-US" dirty="0" smtClean="0"/>
              <a:t>Quality Attribute Scenario (QA-02)</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39924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78</TotalTime>
  <Words>1570</Words>
  <Application>Microsoft Office PowerPoint</Application>
  <PresentationFormat>와이드스크린</PresentationFormat>
  <Paragraphs>361</Paragraphs>
  <Slides>17</Slides>
  <Notes>2</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연결</vt:lpstr>
      </vt:variant>
      <vt:variant>
        <vt:i4>1</vt:i4>
      </vt:variant>
      <vt:variant>
        <vt:lpstr>슬라이드 제목</vt:lpstr>
      </vt:variant>
      <vt:variant>
        <vt:i4>17</vt:i4>
      </vt:variant>
    </vt:vector>
  </HeadingPairs>
  <TitlesOfParts>
    <vt:vector size="26" baseType="lpstr">
      <vt:lpstr>HY엽서L</vt:lpstr>
      <vt:lpstr>돋움</vt:lpstr>
      <vt:lpstr>맑은 고딕</vt:lpstr>
      <vt:lpstr>Arial</vt:lpstr>
      <vt:lpstr>Calibri</vt:lpstr>
      <vt:lpstr>Corbel</vt:lpstr>
      <vt:lpstr>Wingdings</vt:lpstr>
      <vt:lpstr>Depth</vt:lpstr>
      <vt:lpstr>C:\Users\user\Desktop\Initial Presentation_v0.9.xlsx</vt:lpstr>
      <vt:lpstr>Initial Presentation</vt:lpstr>
      <vt:lpstr>Outline</vt:lpstr>
      <vt:lpstr>Project Description</vt:lpstr>
      <vt:lpstr>Functional Requirements (1/2)</vt:lpstr>
      <vt:lpstr>Functional Requirements (2/2)</vt:lpstr>
      <vt:lpstr>Constraints</vt:lpstr>
      <vt:lpstr>Quality Attributes</vt:lpstr>
      <vt:lpstr>Quality Attribute Scenario (QA-01)</vt:lpstr>
      <vt:lpstr>Quality Attribute Scenario (QA-02)</vt:lpstr>
      <vt:lpstr>Quality Attribute Scenario (QA-03)</vt:lpstr>
      <vt:lpstr>Quality Attribute Scenario (QA-04)</vt:lpstr>
      <vt:lpstr>Quality Attribute Scenario (QA-05)</vt:lpstr>
      <vt:lpstr>Quality Attribute Scenario (QA-06)</vt:lpstr>
      <vt:lpstr>Quality Attribute Scenario (QA-07)</vt:lpstr>
      <vt:lpstr>Plan - Milestones</vt:lpstr>
      <vt:lpstr>Plan - Workload Estimation</vt:lpstr>
      <vt:lpstr>Role 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Presentation</dc:title>
  <dc:creator>Microsoft Office User</dc:creator>
  <cp:lastModifiedBy>김병훈/선임연구원/MC연구소 eCF팀 6파트(beney.kim@lge.com)</cp:lastModifiedBy>
  <cp:revision>64</cp:revision>
  <dcterms:created xsi:type="dcterms:W3CDTF">2016-05-26T20:55:49Z</dcterms:created>
  <dcterms:modified xsi:type="dcterms:W3CDTF">2016-05-26T22:17:42Z</dcterms:modified>
</cp:coreProperties>
</file>