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032" r:id="rId1"/>
  </p:sldMasterIdLst>
  <p:notesMasterIdLst>
    <p:notesMasterId r:id="rId31"/>
  </p:notesMasterIdLst>
  <p:handoutMasterIdLst>
    <p:handoutMasterId r:id="rId32"/>
  </p:handoutMasterIdLst>
  <p:sldIdLst>
    <p:sldId id="1575" r:id="rId2"/>
    <p:sldId id="1574" r:id="rId3"/>
    <p:sldId id="1584" r:id="rId4"/>
    <p:sldId id="1544" r:id="rId5"/>
    <p:sldId id="1583" r:id="rId6"/>
    <p:sldId id="1602" r:id="rId7"/>
    <p:sldId id="1545" r:id="rId8"/>
    <p:sldId id="1576" r:id="rId9"/>
    <p:sldId id="1585" r:id="rId10"/>
    <p:sldId id="1586" r:id="rId11"/>
    <p:sldId id="1603" r:id="rId12"/>
    <p:sldId id="1577" r:id="rId13"/>
    <p:sldId id="1587" r:id="rId14"/>
    <p:sldId id="1578" r:id="rId15"/>
    <p:sldId id="1588" r:id="rId16"/>
    <p:sldId id="1589" r:id="rId17"/>
    <p:sldId id="1590" r:id="rId18"/>
    <p:sldId id="1591" r:id="rId19"/>
    <p:sldId id="1592" r:id="rId20"/>
    <p:sldId id="1593" r:id="rId21"/>
    <p:sldId id="1594" r:id="rId22"/>
    <p:sldId id="1595" r:id="rId23"/>
    <p:sldId id="1596" r:id="rId24"/>
    <p:sldId id="1597" r:id="rId25"/>
    <p:sldId id="1599" r:id="rId26"/>
    <p:sldId id="1600" r:id="rId27"/>
    <p:sldId id="1601" r:id="rId28"/>
    <p:sldId id="1582" r:id="rId29"/>
    <p:sldId id="1598" r:id="rId30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83E25E1-DDF3-4437-8DDB-4B8018D146B9}">
          <p14:sldIdLst>
            <p14:sldId id="1575"/>
            <p14:sldId id="1574"/>
          </p14:sldIdLst>
        </p14:section>
        <p14:section name="Overview of programmatic aspects" id="{06434422-BB65-47FB-BB49-12CFE0414CD3}">
          <p14:sldIdLst>
            <p14:sldId id="1584"/>
            <p14:sldId id="1544"/>
            <p14:sldId id="1583"/>
            <p14:sldId id="1602"/>
            <p14:sldId id="1545"/>
            <p14:sldId id="1576"/>
            <p14:sldId id="1585"/>
            <p14:sldId id="1586"/>
            <p14:sldId id="1603"/>
          </p14:sldIdLst>
        </p14:section>
        <p14:section name="Overview of the architectural design" id="{394CCF62-0D06-4322-B132-976F98B4E9C8}">
          <p14:sldIdLst>
            <p14:sldId id="1577"/>
            <p14:sldId id="1587"/>
            <p14:sldId id="1578"/>
            <p14:sldId id="1588"/>
            <p14:sldId id="1589"/>
            <p14:sldId id="1590"/>
            <p14:sldId id="1591"/>
            <p14:sldId id="1592"/>
            <p14:sldId id="1593"/>
            <p14:sldId id="1594"/>
            <p14:sldId id="1595"/>
            <p14:sldId id="1596"/>
            <p14:sldId id="1597"/>
          </p14:sldIdLst>
        </p14:section>
        <p14:section name="Test" id="{7B5B2F53-C731-4FF8-B598-9756AF2FB2EC}">
          <p14:sldIdLst>
            <p14:sldId id="1599"/>
            <p14:sldId id="1600"/>
            <p14:sldId id="1601"/>
          </p14:sldIdLst>
        </p14:section>
        <p14:section name="Lessons learned" id="{95C34DD1-CC79-4609-8B9E-990E1F9C7595}">
          <p14:sldIdLst>
            <p14:sldId id="1582"/>
            <p14:sldId id="15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4" orient="horz" pos="3884" userDrawn="1">
          <p15:clr>
            <a:srgbClr val="A4A3A4"/>
          </p15:clr>
        </p15:guide>
        <p15:guide id="32" pos="262" userDrawn="1">
          <p15:clr>
            <a:srgbClr val="A4A3A4"/>
          </p15:clr>
        </p15:guide>
        <p15:guide id="33" orient="horz" pos="89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D9D9D9"/>
    <a:srgbClr val="FFFFCC"/>
    <a:srgbClr val="99CCFF"/>
    <a:srgbClr val="DEEBF7"/>
    <a:srgbClr val="0000FF"/>
    <a:srgbClr val="FFFF99"/>
    <a:srgbClr val="FF99FF"/>
    <a:srgbClr val="FF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8" autoAdjust="0"/>
    <p:restoredTop sz="96145" autoAdjust="0"/>
  </p:normalViewPr>
  <p:slideViewPr>
    <p:cSldViewPr>
      <p:cViewPr>
        <p:scale>
          <a:sx n="74" d="100"/>
          <a:sy n="74" d="100"/>
        </p:scale>
        <p:origin x="-876" y="-72"/>
      </p:cViewPr>
      <p:guideLst>
        <p:guide orient="horz"/>
        <p:guide orient="horz" pos="3884"/>
        <p:guide orient="horz" pos="890"/>
        <p:guide pos="262"/>
      </p:guideLst>
    </p:cSldViewPr>
  </p:slideViewPr>
  <p:outlineViewPr>
    <p:cViewPr>
      <p:scale>
        <a:sx n="33" d="100"/>
        <a:sy n="33" d="100"/>
      </p:scale>
      <p:origin x="0" y="1274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462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SW_Architect\2_CMU_course\Project\Documents\Sprint%20and%20Time%20log%20v1.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D:\SW_Architect\2_CMU_course\Project\Documents\Sprint%20and%20Time%20log%20v1.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D:\SW_Architect\2_CMU_course\Project\Documents\Sprint%20and%20Time%20log%20v1.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D:\SW_Architect\2_CMU_course\Project\Documents\Sprint%20and%20Time%20log%20v1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Intial Estimation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5.6365443931201228E-2"/>
                  <c:y val="3.00203050724860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7.4547845199330665E-2"/>
                  <c:y val="1.125761440218226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7.454784519933072E-2"/>
                  <c:y val="-0.1876269067030377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1636736811602834"/>
                  <c:y val="-0.1088236058877619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2.5455361775381199E-2"/>
                  <c:y val="2.62677669384252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STATISTICS!$B$2:$B$6</c:f>
              <c:strCache>
                <c:ptCount val="5"/>
                <c:pt idx="0">
                  <c:v>Plan</c:v>
                </c:pt>
                <c:pt idx="1">
                  <c:v>Analysis</c:v>
                </c:pt>
                <c:pt idx="2">
                  <c:v>Design</c:v>
                </c:pt>
                <c:pt idx="3">
                  <c:v>Implementation</c:v>
                </c:pt>
                <c:pt idx="4">
                  <c:v>Test</c:v>
                </c:pt>
              </c:strCache>
            </c:strRef>
          </c:cat>
          <c:val>
            <c:numRef>
              <c:f>STATISTICS!$C$2:$C$6</c:f>
              <c:numCache>
                <c:formatCode>General</c:formatCode>
                <c:ptCount val="5"/>
                <c:pt idx="0">
                  <c:v>56</c:v>
                </c:pt>
                <c:pt idx="1">
                  <c:v>120</c:v>
                </c:pt>
                <c:pt idx="2">
                  <c:v>150</c:v>
                </c:pt>
                <c:pt idx="3">
                  <c:v>130</c:v>
                </c:pt>
                <c:pt idx="4">
                  <c:v>120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Actual Used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8.333333333333344E-2"/>
                  <c:y val="-4.6296296296296511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STATISTICS!$I$22:$I$28</c:f>
              <c:strCache>
                <c:ptCount val="7"/>
                <c:pt idx="0">
                  <c:v>Plan</c:v>
                </c:pt>
                <c:pt idx="1">
                  <c:v>Analysis</c:v>
                </c:pt>
                <c:pt idx="2">
                  <c:v>Design</c:v>
                </c:pt>
                <c:pt idx="3">
                  <c:v>Experiment</c:v>
                </c:pt>
                <c:pt idx="4">
                  <c:v>Implementation</c:v>
                </c:pt>
                <c:pt idx="5">
                  <c:v>Test</c:v>
                </c:pt>
                <c:pt idx="6">
                  <c:v>documentation</c:v>
                </c:pt>
              </c:strCache>
            </c:strRef>
          </c:cat>
          <c:val>
            <c:numRef>
              <c:f>STATISTICS!$J$22:$J$28</c:f>
              <c:numCache>
                <c:formatCode>General</c:formatCode>
                <c:ptCount val="7"/>
                <c:pt idx="0">
                  <c:v>59.6</c:v>
                </c:pt>
                <c:pt idx="1">
                  <c:v>38.5</c:v>
                </c:pt>
                <c:pt idx="2">
                  <c:v>48</c:v>
                </c:pt>
                <c:pt idx="3">
                  <c:v>127.3</c:v>
                </c:pt>
                <c:pt idx="4">
                  <c:v>215</c:v>
                </c:pt>
                <c:pt idx="5">
                  <c:v>19</c:v>
                </c:pt>
                <c:pt idx="6">
                  <c:v>113.2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Sprint Estimation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7.4999999999999997E-2"/>
                  <c:y val="-1.388888888888891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STATISTICS!$I$11:$I$17</c:f>
              <c:strCache>
                <c:ptCount val="7"/>
                <c:pt idx="0">
                  <c:v>Plan</c:v>
                </c:pt>
                <c:pt idx="1">
                  <c:v>Analysis</c:v>
                </c:pt>
                <c:pt idx="2">
                  <c:v>Design</c:v>
                </c:pt>
                <c:pt idx="3">
                  <c:v>Experiment</c:v>
                </c:pt>
                <c:pt idx="4">
                  <c:v>Implementation</c:v>
                </c:pt>
                <c:pt idx="5">
                  <c:v>Test</c:v>
                </c:pt>
                <c:pt idx="6">
                  <c:v>documentation</c:v>
                </c:pt>
              </c:strCache>
            </c:strRef>
          </c:cat>
          <c:val>
            <c:numRef>
              <c:f>STATISTICS!$J$11:$J$17</c:f>
              <c:numCache>
                <c:formatCode>General</c:formatCode>
                <c:ptCount val="7"/>
                <c:pt idx="0">
                  <c:v>31</c:v>
                </c:pt>
                <c:pt idx="1">
                  <c:v>44</c:v>
                </c:pt>
                <c:pt idx="2">
                  <c:v>50</c:v>
                </c:pt>
                <c:pt idx="3">
                  <c:v>112</c:v>
                </c:pt>
                <c:pt idx="4">
                  <c:v>228</c:v>
                </c:pt>
                <c:pt idx="5">
                  <c:v>8</c:v>
                </c:pt>
                <c:pt idx="6">
                  <c:v>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STATISTICS!$C$33</c:f>
              <c:strCache>
                <c:ptCount val="1"/>
                <c:pt idx="0">
                  <c:v>Initial estimation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STATISTICS!$B$34:$B$40</c:f>
              <c:strCache>
                <c:ptCount val="7"/>
                <c:pt idx="0">
                  <c:v>Plan</c:v>
                </c:pt>
                <c:pt idx="1">
                  <c:v>Analysis</c:v>
                </c:pt>
                <c:pt idx="2">
                  <c:v>Experiment</c:v>
                </c:pt>
                <c:pt idx="3">
                  <c:v>Design</c:v>
                </c:pt>
                <c:pt idx="4">
                  <c:v>Implementation</c:v>
                </c:pt>
                <c:pt idx="5">
                  <c:v>Test</c:v>
                </c:pt>
                <c:pt idx="6">
                  <c:v>documentation</c:v>
                </c:pt>
              </c:strCache>
            </c:strRef>
          </c:cat>
          <c:val>
            <c:numRef>
              <c:f>STATISTICS!$C$34:$C$40</c:f>
              <c:numCache>
                <c:formatCode>General</c:formatCode>
                <c:ptCount val="7"/>
                <c:pt idx="0">
                  <c:v>56</c:v>
                </c:pt>
                <c:pt idx="1">
                  <c:v>120</c:v>
                </c:pt>
                <c:pt idx="2">
                  <c:v>0</c:v>
                </c:pt>
                <c:pt idx="3">
                  <c:v>150</c:v>
                </c:pt>
                <c:pt idx="4">
                  <c:v>130</c:v>
                </c:pt>
                <c:pt idx="5">
                  <c:v>120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STATISTICS!$D$33</c:f>
              <c:strCache>
                <c:ptCount val="1"/>
                <c:pt idx="0">
                  <c:v>sprint estimation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STATISTICS!$B$34:$B$40</c:f>
              <c:strCache>
                <c:ptCount val="7"/>
                <c:pt idx="0">
                  <c:v>Plan</c:v>
                </c:pt>
                <c:pt idx="1">
                  <c:v>Analysis</c:v>
                </c:pt>
                <c:pt idx="2">
                  <c:v>Experiment</c:v>
                </c:pt>
                <c:pt idx="3">
                  <c:v>Design</c:v>
                </c:pt>
                <c:pt idx="4">
                  <c:v>Implementation</c:v>
                </c:pt>
                <c:pt idx="5">
                  <c:v>Test</c:v>
                </c:pt>
                <c:pt idx="6">
                  <c:v>documentation</c:v>
                </c:pt>
              </c:strCache>
            </c:strRef>
          </c:cat>
          <c:val>
            <c:numRef>
              <c:f>STATISTICS!$D$34:$D$40</c:f>
              <c:numCache>
                <c:formatCode>General</c:formatCode>
                <c:ptCount val="7"/>
                <c:pt idx="0">
                  <c:v>31</c:v>
                </c:pt>
                <c:pt idx="1">
                  <c:v>44</c:v>
                </c:pt>
                <c:pt idx="2">
                  <c:v>50</c:v>
                </c:pt>
                <c:pt idx="3">
                  <c:v>112</c:v>
                </c:pt>
                <c:pt idx="4">
                  <c:v>228</c:v>
                </c:pt>
                <c:pt idx="5">
                  <c:v>8</c:v>
                </c:pt>
                <c:pt idx="6">
                  <c:v>94</c:v>
                </c:pt>
              </c:numCache>
            </c:numRef>
          </c:val>
        </c:ser>
        <c:ser>
          <c:idx val="2"/>
          <c:order val="2"/>
          <c:tx>
            <c:strRef>
              <c:f>STATISTICS!$E$33</c:f>
              <c:strCache>
                <c:ptCount val="1"/>
                <c:pt idx="0">
                  <c:v>Actual time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STATISTICS!$B$34:$B$40</c:f>
              <c:strCache>
                <c:ptCount val="7"/>
                <c:pt idx="0">
                  <c:v>Plan</c:v>
                </c:pt>
                <c:pt idx="1">
                  <c:v>Analysis</c:v>
                </c:pt>
                <c:pt idx="2">
                  <c:v>Experiment</c:v>
                </c:pt>
                <c:pt idx="3">
                  <c:v>Design</c:v>
                </c:pt>
                <c:pt idx="4">
                  <c:v>Implementation</c:v>
                </c:pt>
                <c:pt idx="5">
                  <c:v>Test</c:v>
                </c:pt>
                <c:pt idx="6">
                  <c:v>documentation</c:v>
                </c:pt>
              </c:strCache>
            </c:strRef>
          </c:cat>
          <c:val>
            <c:numRef>
              <c:f>STATISTICS!$E$34:$E$40</c:f>
              <c:numCache>
                <c:formatCode>General</c:formatCode>
                <c:ptCount val="7"/>
                <c:pt idx="0">
                  <c:v>59.6</c:v>
                </c:pt>
                <c:pt idx="1">
                  <c:v>38.5</c:v>
                </c:pt>
                <c:pt idx="2">
                  <c:v>48</c:v>
                </c:pt>
                <c:pt idx="3">
                  <c:v>127.3</c:v>
                </c:pt>
                <c:pt idx="4">
                  <c:v>215</c:v>
                </c:pt>
                <c:pt idx="5">
                  <c:v>19</c:v>
                </c:pt>
                <c:pt idx="6">
                  <c:v>113.2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764416"/>
        <c:axId val="156782976"/>
      </c:radarChart>
      <c:catAx>
        <c:axId val="15676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82976"/>
        <c:crosses val="autoZero"/>
        <c:auto val="1"/>
        <c:lblAlgn val="ctr"/>
        <c:lblOffset val="100"/>
        <c:noMultiLvlLbl val="0"/>
      </c:catAx>
      <c:valAx>
        <c:axId val="15678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6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731" cy="496253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7803" y="0"/>
            <a:ext cx="2889731" cy="496253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BE4441-5FF8-46AD-BC9D-7416050BCB1C}" type="datetimeFigureOut">
              <a:rPr lang="ko-KR" altLang="en-US"/>
              <a:pPr>
                <a:defRPr/>
              </a:pPr>
              <a:t>2016-06-23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889731" cy="496252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"/>
          </p:nvPr>
        </p:nvSpPr>
        <p:spPr>
          <a:xfrm>
            <a:off x="3777803" y="9428800"/>
            <a:ext cx="2889731" cy="497838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r">
              <a:defRPr sz="1200"/>
            </a:lvl1pPr>
          </a:lstStyle>
          <a:p>
            <a:fld id="{329ADDF7-A4F0-4CEA-AB5C-AC08B7965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65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731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8" tIns="45304" rIns="90608" bIns="4530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803" y="0"/>
            <a:ext cx="2889731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8" tIns="45304" rIns="90608" bIns="4530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221" y="4715192"/>
            <a:ext cx="5334648" cy="446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8" tIns="45304" rIns="90608" bIns="45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00"/>
            <a:ext cx="2889731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8" tIns="45304" rIns="90608" bIns="4530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803" y="9428800"/>
            <a:ext cx="2889731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8" tIns="45304" rIns="90608" bIns="4530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06641E-732B-498D-A335-7017BDDEB2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21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004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04735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48274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48274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6641E-732B-498D-A335-7017BDDEB28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6444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29398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05141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90086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52530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24555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2455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6641E-732B-498D-A335-7017BDDEB28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43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6641E-732B-498D-A335-7017BDDEB282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579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0702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9029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4908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0955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7F67F-D803-43D3-BD54-F7C43E37D8ED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0473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397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8458200" y="5791200"/>
            <a:ext cx="1447800" cy="1041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 defTabSz="977900" latinLnBrk="0"/>
            <a:endParaRPr kumimoji="0" lang="ko-KR" altLang="en-US" sz="1200" b="0" dirty="0" smtClean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129" y="501650"/>
            <a:ext cx="9906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b="0" dirty="0">
              <a:solidFill>
                <a:prstClr val="black"/>
              </a:solidFill>
              <a:latin typeface="굴림" charset="-127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177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4378" y="6453336"/>
            <a:ext cx="924686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+mj-lt"/>
              </a:defRPr>
            </a:lvl1pPr>
          </a:lstStyle>
          <a:p>
            <a:fld id="{FF494BA4-2458-4FA8-953A-AF8F45FFD5B0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/ 34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0" y="501650"/>
            <a:ext cx="9906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7279" tIns="43640" rIns="87279" bIns="4364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1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s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cK 1. On-page tracker" hidden="1"/>
          <p:cNvSpPr>
            <a:spLocks noChangeArrowheads="1"/>
          </p:cNvSpPr>
          <p:nvPr/>
        </p:nvSpPr>
        <p:spPr bwMode="auto">
          <a:xfrm>
            <a:off x="131796" y="26988"/>
            <a:ext cx="814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33450">
              <a:defRPr/>
            </a:pPr>
            <a:r>
              <a:rPr lang="en-US" altLang="ko-KR" sz="1400">
                <a:solidFill>
                  <a:srgbClr val="808080"/>
                </a:solidFill>
                <a:latin typeface="굴림" pitchFamily="50" charset="-127"/>
                <a:ea typeface="돋움" pitchFamily="50" charset="-127"/>
              </a:rPr>
              <a:t>TRACKER</a:t>
            </a:r>
          </a:p>
        </p:txBody>
      </p:sp>
      <p:sp>
        <p:nvSpPr>
          <p:cNvPr id="4" name="McK 3. Unit of measure" hidden="1"/>
          <p:cNvSpPr txBox="1">
            <a:spLocks noChangeArrowheads="1"/>
          </p:cNvSpPr>
          <p:nvPr/>
        </p:nvSpPr>
        <p:spPr bwMode="auto">
          <a:xfrm>
            <a:off x="131783" y="542925"/>
            <a:ext cx="40401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12813">
              <a:defRPr/>
            </a:pPr>
            <a:r>
              <a:rPr lang="en-US" altLang="ko-KR" sz="1400">
                <a:solidFill>
                  <a:srgbClr val="808080"/>
                </a:solidFill>
                <a:latin typeface="굴림" pitchFamily="50" charset="-127"/>
                <a:ea typeface="돋움" pitchFamily="50" charset="-127"/>
              </a:rPr>
              <a:t>Unit of measure</a:t>
            </a:r>
          </a:p>
        </p:txBody>
      </p:sp>
      <p:grpSp>
        <p:nvGrpSpPr>
          <p:cNvPr id="5" name="ACET" hidden="1"/>
          <p:cNvGrpSpPr>
            <a:grpSpLocks/>
          </p:cNvGrpSpPr>
          <p:nvPr/>
        </p:nvGrpSpPr>
        <p:grpSpPr bwMode="auto">
          <a:xfrm>
            <a:off x="1606556" y="1160463"/>
            <a:ext cx="4711701" cy="508000"/>
            <a:chOff x="915" y="717"/>
            <a:chExt cx="2686" cy="313"/>
          </a:xfrm>
        </p:grpSpPr>
        <p:cxnSp>
          <p:nvCxnSpPr>
            <p:cNvPr id="6" name="AutoShape 9" hidden="1"/>
            <p:cNvCxnSpPr>
              <a:cxnSpLocks noChangeShapeType="1"/>
            </p:cNvCxnSpPr>
            <p:nvPr userDrawn="1"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AutoShape 10" hidden="1"/>
            <p:cNvSpPr>
              <a:spLocks noChangeArrowheads="1"/>
            </p:cNvSpPr>
            <p:nvPr userDrawn="1"/>
          </p:nvSpPr>
          <p:spPr bwMode="auto">
            <a:xfrm>
              <a:off x="915" y="717"/>
              <a:ext cx="2686" cy="31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633" anchor="b">
              <a:spAutoFit/>
            </a:bodyPr>
            <a:lstStyle/>
            <a:p>
              <a:pPr defTabSz="933450">
                <a:defRPr/>
              </a:pPr>
              <a:r>
                <a:rPr lang="ko-KR" altLang="en-US" sz="1600" b="1">
                  <a:latin typeface="굴림" pitchFamily="50" charset="-127"/>
                  <a:ea typeface="돋움" pitchFamily="50" charset="-127"/>
                </a:rPr>
                <a:t>제목</a:t>
              </a:r>
            </a:p>
            <a:p>
              <a:pPr defTabSz="933450">
                <a:defRPr/>
              </a:pPr>
              <a:r>
                <a:rPr lang="en-US" altLang="ko-KR" sz="1600">
                  <a:solidFill>
                    <a:srgbClr val="808080"/>
                  </a:solidFill>
                  <a:latin typeface="굴림" pitchFamily="50" charset="-127"/>
                  <a:ea typeface="돋움" pitchFamily="50" charset="-127"/>
                </a:rPr>
                <a:t>Unit of measure</a:t>
              </a:r>
            </a:p>
          </p:txBody>
        </p:sp>
      </p:grpSp>
      <p:sp>
        <p:nvSpPr>
          <p:cNvPr id="8" name="Working Draft" hidden="1"/>
          <p:cNvSpPr txBox="1">
            <a:spLocks noChangeArrowheads="1"/>
          </p:cNvSpPr>
          <p:nvPr/>
        </p:nvSpPr>
        <p:spPr bwMode="auto">
          <a:xfrm rot="5400000">
            <a:off x="8871999" y="2791550"/>
            <a:ext cx="191719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33450">
              <a:defRPr/>
            </a:pPr>
            <a:r>
              <a:rPr lang="en-US" altLang="ko-KR" sz="600">
                <a:latin typeface="굴림" pitchFamily="50" charset="-127"/>
                <a:ea typeface="돋움" pitchFamily="50" charset="-127"/>
              </a:rPr>
              <a:t>Working Draft - Last Modified 1/14/2010 2:51:51 PM</a:t>
            </a:r>
            <a:endParaRPr lang="en-US" altLang="ko-KR" sz="1600">
              <a:latin typeface="굴림" pitchFamily="50" charset="-127"/>
              <a:ea typeface="돋움" pitchFamily="50" charset="-127"/>
            </a:endParaRPr>
          </a:p>
        </p:txBody>
      </p:sp>
      <p:sp>
        <p:nvSpPr>
          <p:cNvPr id="9" name="Printed" hidden="1"/>
          <p:cNvSpPr txBox="1">
            <a:spLocks noChangeArrowheads="1"/>
          </p:cNvSpPr>
          <p:nvPr/>
        </p:nvSpPr>
        <p:spPr bwMode="auto">
          <a:xfrm rot="5400000">
            <a:off x="9258339" y="4317931"/>
            <a:ext cx="114133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33450">
              <a:defRPr/>
            </a:pPr>
            <a:r>
              <a:rPr lang="en-US" altLang="ko-KR" sz="600">
                <a:latin typeface="굴림" pitchFamily="50" charset="-127"/>
                <a:ea typeface="돋움" pitchFamily="50" charset="-127"/>
              </a:rPr>
              <a:t>Printed 1/14/2010 12:17:10 PM</a:t>
            </a:r>
            <a:endParaRPr lang="en-US" altLang="ko-KR" sz="1600">
              <a:latin typeface="굴림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8458200" y="5791200"/>
            <a:ext cx="1447800" cy="1041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 defTabSz="977900" latinLnBrk="0"/>
            <a:endParaRPr kumimoji="0" lang="ko-KR" altLang="en-US" sz="1200" b="0" dirty="0" smtClean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6" name="Line 2"/>
          <p:cNvSpPr>
            <a:spLocks noChangeShapeType="1"/>
          </p:cNvSpPr>
          <p:nvPr userDrawn="1"/>
        </p:nvSpPr>
        <p:spPr bwMode="auto">
          <a:xfrm>
            <a:off x="129" y="501650"/>
            <a:ext cx="9906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b="0" dirty="0">
              <a:solidFill>
                <a:prstClr val="black"/>
              </a:solidFill>
              <a:latin typeface="굴림" charset="-127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5525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4775200" y="6604045"/>
            <a:ext cx="229789" cy="22658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35996" tIns="35996" rIns="35996" bIns="35996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19BB8C93-F70F-434B-8956-851C310BDECE}" type="slidenum">
              <a:rPr kumimoji="0" lang="ko-KR" altLang="en-US" sz="1000" b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altLang="ko-KR" sz="1000" b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3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33" r:id="rId1"/>
    <p:sldLayoutId id="2147486094" r:id="rId2"/>
    <p:sldLayoutId id="2147486099" r:id="rId3"/>
    <p:sldLayoutId id="214748610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jp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5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3.jp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package" Target="../embeddings/Microsoft_Excel_Worksheet2.xlsx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0592" y="2060848"/>
            <a:ext cx="7200800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</a:p>
          <a:p>
            <a:pPr algn="ctr"/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#2 - NOT YET</a:t>
            </a:r>
          </a:p>
          <a:p>
            <a:pPr algn="ctr"/>
            <a:endParaRPr lang="en-US" altLang="ko-K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2016.06.24</a:t>
            </a:r>
            <a:endParaRPr lang="ko-KR" alt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96" y="3368254"/>
            <a:ext cx="3633392" cy="272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781664"/>
              </p:ext>
            </p:extLst>
          </p:nvPr>
        </p:nvGraphicFramePr>
        <p:xfrm>
          <a:off x="992560" y="1340768"/>
          <a:ext cx="7577931" cy="5405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Time logs - 3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496" y="548680"/>
            <a:ext cx="878497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Plan and Design work load estimation is similar between initial and actual used but others are very different.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Sprint estimation and actual used time graphs are almost matched.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3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Configuration Management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496" y="1052736"/>
            <a:ext cx="8784976" cy="50405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sz="2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Managed Artifacts &amp; Tools</a:t>
            </a:r>
          </a:p>
          <a:p>
            <a:pPr marL="800100" lvl="1" indent="-342900">
              <a:buFont typeface="Arial" panose="020B0604020202020204" pitchFamily="34" charset="0"/>
              <a:buChar char="−"/>
            </a:pP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Documents		(Google Drive &amp; GitHub.com)</a:t>
            </a:r>
          </a:p>
          <a:p>
            <a:pPr marL="800100" lvl="1" indent="-342900">
              <a:buFont typeface="Arial" panose="020B0604020202020204" pitchFamily="34" charset="0"/>
              <a:buChar char="−"/>
            </a:pP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Database Schema	(GitHub.com)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−"/>
            </a:pP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Source Code &amp; Issues	(GitHub.com)</a:t>
            </a:r>
          </a:p>
          <a:p>
            <a:pPr marL="800100" lvl="1" indent="-342900">
              <a:buFont typeface="Arial" panose="020B0604020202020204" pitchFamily="34" charset="0"/>
              <a:buChar char="−"/>
            </a:pP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sz="2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Artifacts baselining &amp; pre-condition</a:t>
            </a:r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−"/>
            </a:pP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Documents		(After review meeting)</a:t>
            </a:r>
          </a:p>
          <a:p>
            <a:pPr marL="800100" lvl="1" indent="-342900">
              <a:buFont typeface="Arial" panose="020B0604020202020204" pitchFamily="34" charset="0"/>
              <a:buChar char="−"/>
            </a:pP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Database Schema	(After peer review. Schema and sample data)</a:t>
            </a:r>
          </a:p>
          <a:p>
            <a:pPr marL="800100" lvl="1" indent="-342900">
              <a:buFont typeface="Arial" panose="020B0604020202020204" pitchFamily="34" charset="0"/>
              <a:buChar char="−"/>
            </a:pP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Source Code		(After sub feature is in working condition)</a:t>
            </a:r>
          </a:p>
          <a:p>
            <a:pPr marL="800100" lvl="1" indent="-342900">
              <a:buFont typeface="Arial" panose="020B0604020202020204" pitchFamily="34" charset="0"/>
              <a:buChar char="−"/>
            </a:pP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Information Propagation</a:t>
            </a:r>
          </a:p>
          <a:p>
            <a:pPr marL="800100" lvl="1" indent="-342900">
              <a:buFont typeface="Arial" panose="020B0604020202020204" pitchFamily="34" charset="0"/>
              <a:buChar char="−"/>
            </a:pP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Hangout Group</a:t>
            </a:r>
          </a:p>
          <a:p>
            <a:pPr marL="800100" lvl="1" indent="-342900">
              <a:buFont typeface="Arial" panose="020B0604020202020204" pitchFamily="34" charset="0"/>
              <a:buChar char="−"/>
            </a:pP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Sync up meetings	(After lunch and before leaving to rooms)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40821" y="836712"/>
            <a:ext cx="1872208" cy="35283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80581" y="1133609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Driver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65157" y="1133609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Attendant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83159" y="2242168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Owner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80581" y="2242168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Product Developer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0581" y="3388878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 Operator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65157" y="3388878"/>
            <a:ext cx="12601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Credit Card</a:t>
            </a:r>
            <a:b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Payment System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20841" y="980728"/>
            <a:ext cx="1512168" cy="32394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System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488693" y="1472744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8693" y="1052736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Driver’s Information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360901" y="6042193"/>
            <a:ext cx="2664296" cy="246222"/>
            <a:chOff x="4572000" y="6269487"/>
            <a:chExt cx="2664296" cy="246222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4860032" y="6392599"/>
              <a:ext cx="3960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72000" y="6269487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A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0072" y="6269487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35290" y="6269488"/>
              <a:ext cx="1701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Data flow from A to 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>
            <a:off x="2488693" y="2592486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8693" y="2348380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Add algorithm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488693" y="3748918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363343" y="6279122"/>
            <a:ext cx="2661854" cy="246222"/>
            <a:chOff x="4574442" y="6495146"/>
            <a:chExt cx="2661854" cy="246222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4862474" y="6618258"/>
              <a:ext cx="3960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74442" y="6495146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A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22514" y="6495146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5290" y="6495147"/>
              <a:ext cx="1701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Arial Black" panose="020B0A04020102020204" pitchFamily="34" charset="0"/>
                </a:rPr>
                <a:t>A interact with 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5351011" y="1493649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51011" y="1249543"/>
            <a:ext cx="133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Status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353453" y="2488166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53453" y="2244060"/>
            <a:ext cx="133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Statistics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80581" y="4509120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Parking</a:t>
            </a:r>
            <a:b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1" name="꺾인 연결선 30"/>
          <p:cNvCxnSpPr/>
          <p:nvPr/>
        </p:nvCxnSpPr>
        <p:spPr>
          <a:xfrm flipV="1">
            <a:off x="2488692" y="4220212"/>
            <a:ext cx="1710191" cy="504932"/>
          </a:xfrm>
          <a:prstGeom prst="bentConnector3">
            <a:avLst>
              <a:gd name="adj1" fmla="val 9993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88693" y="4478923"/>
            <a:ext cx="1710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Sensor Data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33" name="꺾인 연결선 32"/>
          <p:cNvCxnSpPr/>
          <p:nvPr/>
        </p:nvCxnSpPr>
        <p:spPr>
          <a:xfrm rot="10800000" flipV="1">
            <a:off x="2488693" y="4220212"/>
            <a:ext cx="2448273" cy="792964"/>
          </a:xfrm>
          <a:prstGeom prst="bentConnector3">
            <a:avLst>
              <a:gd name="adj1" fmla="val -33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88693" y="501317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Control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351011" y="3748918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363741" y="2678723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51011" y="2678723"/>
            <a:ext cx="133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Configure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3009" y="3348808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Credit Card</a:t>
            </a:r>
            <a:br>
              <a:rPr lang="en-US" altLang="ko-KR" sz="1000" dirty="0" smtClean="0">
                <a:latin typeface="Arial Black" panose="020B0A04020102020204" pitchFamily="34" charset="0"/>
              </a:rPr>
            </a:br>
            <a:r>
              <a:rPr lang="en-US" altLang="ko-KR" sz="1000" dirty="0" smtClean="0">
                <a:latin typeface="Arial Black" panose="020B0A04020102020204" pitchFamily="34" charset="0"/>
              </a:rPr>
              <a:t>Information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04112" y="5926987"/>
            <a:ext cx="313184" cy="2696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17296" y="5938722"/>
            <a:ext cx="774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System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04112" y="6255651"/>
            <a:ext cx="313184" cy="269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17296" y="6267386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External Entity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04112" y="5589240"/>
            <a:ext cx="313184" cy="2582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617296" y="559527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System Boundary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360901" y="5805264"/>
            <a:ext cx="2871202" cy="246222"/>
            <a:chOff x="4572000" y="6021288"/>
            <a:chExt cx="2871202" cy="246222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4860032" y="6144400"/>
              <a:ext cx="3960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572000" y="6021288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A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20072" y="6021288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35289" y="6021289"/>
              <a:ext cx="1907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Arial Black" panose="020B0A04020102020204" pitchFamily="34" charset="0"/>
                </a:rPr>
                <a:t>Control flow from A to 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0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System Context Diagram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081088"/>
            <a:ext cx="64960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1704975" y="1081088"/>
            <a:ext cx="1303809" cy="187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4976" y="1421160"/>
            <a:ext cx="727744" cy="187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704977" y="2276872"/>
            <a:ext cx="583728" cy="187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704977" y="3169320"/>
            <a:ext cx="727743" cy="187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Influential architecture drivers</a:t>
            </a:r>
          </a:p>
        </p:txBody>
      </p:sp>
    </p:spTree>
    <p:extLst>
      <p:ext uri="{BB962C8B-B14F-4D97-AF65-F5344CB8AC3E}">
        <p14:creationId xmlns:p14="http://schemas.microsoft.com/office/powerpoint/2010/main" val="6897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096201" y="3622394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4233" y="3643299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60077" y="36469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8079" y="36469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6111" y="3645024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 from A to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377623" y="3768135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 flipH="1">
            <a:off x="2611541" y="2588144"/>
            <a:ext cx="1135885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Controller</a:t>
            </a:r>
          </a:p>
        </p:txBody>
      </p:sp>
      <p:sp>
        <p:nvSpPr>
          <p:cNvPr id="20" name="직사각형 19"/>
          <p:cNvSpPr/>
          <p:nvPr/>
        </p:nvSpPr>
        <p:spPr>
          <a:xfrm flipH="1">
            <a:off x="5995917" y="2588144"/>
            <a:ext cx="1135885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Service System</a:t>
            </a:r>
          </a:p>
        </p:txBody>
      </p:sp>
      <p:cxnSp>
        <p:nvCxnSpPr>
          <p:cNvPr id="21" name="직선 화살표 연결선 20"/>
          <p:cNvCxnSpPr>
            <a:stCxn id="19" idx="1"/>
            <a:endCxn id="20" idx="3"/>
          </p:cNvCxnSpPr>
          <p:nvPr/>
        </p:nvCxnSpPr>
        <p:spPr>
          <a:xfrm>
            <a:off x="3747426" y="2938798"/>
            <a:ext cx="224849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1</a:t>
            </a:r>
            <a:r>
              <a:rPr lang="en-US" altLang="ko-KR" sz="2000" baseline="30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st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Decomposition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(dynamic perspective)</a:t>
            </a:r>
          </a:p>
        </p:txBody>
      </p:sp>
    </p:spTree>
    <p:extLst>
      <p:ext uri="{BB962C8B-B14F-4D97-AF65-F5344CB8AC3E}">
        <p14:creationId xmlns:p14="http://schemas.microsoft.com/office/powerpoint/2010/main" val="39173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499800" y="4681608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7832" y="4702513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63676" y="4706128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1678" y="4706128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29710" y="4704238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 from A to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781222" y="4827349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61885" y="2791881"/>
            <a:ext cx="1551533" cy="482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Pub/Sub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Event Bus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 flipH="1">
            <a:off x="5368565" y="1988840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Publisher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 flipH="1">
            <a:off x="5368565" y="3573016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Subscriber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 flipH="1">
            <a:off x="6920098" y="1988840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Publisher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 flipH="1">
            <a:off x="6920097" y="3573016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Subscriber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" name="직선 화살표 연결선 23"/>
          <p:cNvCxnSpPr>
            <a:stCxn id="20" idx="2"/>
          </p:cNvCxnSpPr>
          <p:nvPr/>
        </p:nvCxnSpPr>
        <p:spPr>
          <a:xfrm>
            <a:off x="5861884" y="2492896"/>
            <a:ext cx="288033" cy="298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2" idx="2"/>
          </p:cNvCxnSpPr>
          <p:nvPr/>
        </p:nvCxnSpPr>
        <p:spPr>
          <a:xfrm flipH="1">
            <a:off x="7158029" y="2492896"/>
            <a:ext cx="255388" cy="298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21" idx="0"/>
          </p:cNvCxnSpPr>
          <p:nvPr/>
        </p:nvCxnSpPr>
        <p:spPr>
          <a:xfrm flipH="1">
            <a:off x="5861884" y="3274030"/>
            <a:ext cx="288033" cy="2989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3" idx="0"/>
          </p:cNvCxnSpPr>
          <p:nvPr/>
        </p:nvCxnSpPr>
        <p:spPr>
          <a:xfrm>
            <a:off x="7158029" y="3274030"/>
            <a:ext cx="255387" cy="2989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 flipH="1">
            <a:off x="1381634" y="2791881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Local Server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 flipH="1">
            <a:off x="3083344" y="2791881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Local Server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 flipH="1">
            <a:off x="1381634" y="3724763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 flipH="1">
            <a:off x="1508651" y="3865314"/>
            <a:ext cx="98663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 flipH="1">
            <a:off x="2213185" y="1988840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Main Server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 flipH="1">
            <a:off x="1661051" y="4017714"/>
            <a:ext cx="98663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 flipH="1">
            <a:off x="3083343" y="3724763"/>
            <a:ext cx="9866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 flipH="1">
            <a:off x="3222536" y="3868779"/>
            <a:ext cx="98663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 flipH="1">
            <a:off x="3374936" y="4021179"/>
            <a:ext cx="98663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7" name="직선 화살표 연결선 36"/>
          <p:cNvCxnSpPr>
            <a:stCxn id="30" idx="0"/>
            <a:endCxn id="28" idx="2"/>
          </p:cNvCxnSpPr>
          <p:nvPr/>
        </p:nvCxnSpPr>
        <p:spPr>
          <a:xfrm flipV="1">
            <a:off x="1874953" y="3295937"/>
            <a:ext cx="0" cy="4288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0"/>
            <a:endCxn id="29" idx="2"/>
          </p:cNvCxnSpPr>
          <p:nvPr/>
        </p:nvCxnSpPr>
        <p:spPr>
          <a:xfrm flipV="1">
            <a:off x="3576662" y="3295937"/>
            <a:ext cx="1" cy="4288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8" idx="0"/>
          </p:cNvCxnSpPr>
          <p:nvPr/>
        </p:nvCxnSpPr>
        <p:spPr>
          <a:xfrm flipV="1">
            <a:off x="1874953" y="2492896"/>
            <a:ext cx="527429" cy="298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9" idx="0"/>
          </p:cNvCxnSpPr>
          <p:nvPr/>
        </p:nvCxnSpPr>
        <p:spPr>
          <a:xfrm flipH="1" flipV="1">
            <a:off x="2996267" y="2492896"/>
            <a:ext cx="580396" cy="298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Patterns for high-level architecture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(dynamic perspective)</a:t>
            </a:r>
          </a:p>
        </p:txBody>
      </p:sp>
    </p:spTree>
    <p:extLst>
      <p:ext uri="{BB962C8B-B14F-4D97-AF65-F5344CB8AC3E}">
        <p14:creationId xmlns:p14="http://schemas.microsoft.com/office/powerpoint/2010/main" val="33158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880242" y="786611"/>
            <a:ext cx="786073" cy="5284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Pub/Sub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Event Bus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원통 41"/>
          <p:cNvSpPr/>
          <p:nvPr/>
        </p:nvSpPr>
        <p:spPr>
          <a:xfrm>
            <a:off x="7026776" y="1706842"/>
            <a:ext cx="864096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H="1">
            <a:off x="2689531" y="987885"/>
            <a:ext cx="950503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Controller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2504149" y="3073871"/>
            <a:ext cx="1135885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Reservation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</a:p>
        </p:txBody>
      </p:sp>
      <p:sp>
        <p:nvSpPr>
          <p:cNvPr id="45" name="직사각형 44"/>
          <p:cNvSpPr/>
          <p:nvPr/>
        </p:nvSpPr>
        <p:spPr>
          <a:xfrm flipH="1">
            <a:off x="2689531" y="2030878"/>
            <a:ext cx="950503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 flipH="1">
            <a:off x="2522769" y="4116864"/>
            <a:ext cx="1117265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Statistics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Viewer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 flipH="1">
            <a:off x="2500760" y="5159859"/>
            <a:ext cx="1139274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 flipH="1">
            <a:off x="6921557" y="3083912"/>
            <a:ext cx="1074534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3640034" y="1189031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3640034" y="1477063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flipH="1">
            <a:off x="925368" y="987885"/>
            <a:ext cx="950503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User I/F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640034" y="2204855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640034" y="2492887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640034" y="3287651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640034" y="3575683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3640034" y="4467518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640034" y="5375883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640034" y="5663915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1875871" y="1189031"/>
            <a:ext cx="81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875871" y="1477063"/>
            <a:ext cx="81409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396423" y="6485841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84455" y="6506746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3" name="원통 62"/>
          <p:cNvSpPr/>
          <p:nvPr/>
        </p:nvSpPr>
        <p:spPr>
          <a:xfrm>
            <a:off x="3457918" y="6454481"/>
            <a:ext cx="432048" cy="35075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925458" y="6506745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Repository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5681349" y="3281946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5681349" y="3569978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2" idx="3"/>
            <a:endCxn id="48" idx="0"/>
          </p:cNvCxnSpPr>
          <p:nvPr/>
        </p:nvCxnSpPr>
        <p:spPr>
          <a:xfrm>
            <a:off x="7458824" y="2354914"/>
            <a:ext cx="0" cy="72899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460299" y="6510361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38301" y="6510361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26333" y="6508471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 from A to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6677845" y="6631582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2</a:t>
            </a:r>
            <a:r>
              <a:rPr lang="en-US" altLang="ko-KR" sz="2000" baseline="30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nd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Decomposition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(dynamic perspective)</a:t>
            </a:r>
          </a:p>
        </p:txBody>
      </p:sp>
      <p:sp>
        <p:nvSpPr>
          <p:cNvPr id="2" name="타원 1"/>
          <p:cNvSpPr/>
          <p:nvPr/>
        </p:nvSpPr>
        <p:spPr>
          <a:xfrm>
            <a:off x="2689967" y="987885"/>
            <a:ext cx="220840" cy="22084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872584" y="784249"/>
            <a:ext cx="220840" cy="22084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927881" y="3083912"/>
            <a:ext cx="220840" cy="22084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4590488" y="2748563"/>
            <a:ext cx="786073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Pub/Sub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Event Bus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 flipH="1">
            <a:off x="2399777" y="2748562"/>
            <a:ext cx="950503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Controller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 flipH="1">
            <a:off x="6604323" y="2754259"/>
            <a:ext cx="1074534" cy="701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350280" y="2949708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350280" y="3237740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224659" y="3726887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12691" y="3747792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394701" y="2952293"/>
            <a:ext cx="120962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364115" y="3240325"/>
            <a:ext cx="12402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88535" y="3751407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866537" y="3751407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54569" y="3749517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 from A to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4506081" y="3872628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699316" y="2718451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PING</a:t>
            </a:r>
            <a:endParaRPr lang="ko-KR" altLang="en-US" sz="1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13151" y="2994104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PING</a:t>
            </a:r>
            <a:endParaRPr lang="ko-KR" altLang="en-US" sz="1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99316" y="299410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ECHO</a:t>
            </a:r>
            <a:endParaRPr lang="ko-KR" altLang="en-US" sz="1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88304" y="271845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ECHO</a:t>
            </a:r>
            <a:endParaRPr lang="ko-KR" altLang="en-US" sz="1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Tactic #1: Ping/Echo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(dynamic perspective)</a:t>
            </a:r>
          </a:p>
        </p:txBody>
      </p:sp>
    </p:spTree>
    <p:extLst>
      <p:ext uri="{BB962C8B-B14F-4D97-AF65-F5344CB8AC3E}">
        <p14:creationId xmlns:p14="http://schemas.microsoft.com/office/powerpoint/2010/main" val="35378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267399" y="994514"/>
            <a:ext cx="1402658" cy="153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99792" y="2373859"/>
            <a:ext cx="786073" cy="70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Pub/Sub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Event Bus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 flipH="1">
            <a:off x="4442574" y="1166752"/>
            <a:ext cx="1074534" cy="70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10298" y="4822827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98330" y="4843732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94119" y="5557153"/>
            <a:ext cx="2265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Wireless Network Connection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899773" y="5680264"/>
            <a:ext cx="4635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66850" y="2927931"/>
            <a:ext cx="1402658" cy="153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 flipH="1">
            <a:off x="4442025" y="3100169"/>
            <a:ext cx="1074534" cy="70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9" name="직선 화살표 연결선 28"/>
          <p:cNvCxnSpPr>
            <a:stCxn id="21" idx="3"/>
            <a:endCxn id="20" idx="1"/>
          </p:cNvCxnSpPr>
          <p:nvPr/>
        </p:nvCxnSpPr>
        <p:spPr>
          <a:xfrm flipV="1">
            <a:off x="3485865" y="1760016"/>
            <a:ext cx="781534" cy="9644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7" idx="1"/>
          </p:cNvCxnSpPr>
          <p:nvPr/>
        </p:nvCxnSpPr>
        <p:spPr>
          <a:xfrm>
            <a:off x="3485865" y="2724513"/>
            <a:ext cx="780985" cy="9689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94119" y="4987748"/>
            <a:ext cx="2286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 running on the server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18055" y="4759736"/>
            <a:ext cx="576064" cy="702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 flipH="1">
            <a:off x="2977650" y="4897534"/>
            <a:ext cx="256873" cy="241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원통 40"/>
          <p:cNvSpPr/>
          <p:nvPr/>
        </p:nvSpPr>
        <p:spPr>
          <a:xfrm>
            <a:off x="6457835" y="2400477"/>
            <a:ext cx="864096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20" idx="3"/>
            <a:endCxn id="41" idx="2"/>
          </p:cNvCxnSpPr>
          <p:nvPr/>
        </p:nvCxnSpPr>
        <p:spPr>
          <a:xfrm>
            <a:off x="5670057" y="1760016"/>
            <a:ext cx="787778" cy="9644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7" idx="3"/>
            <a:endCxn id="41" idx="2"/>
          </p:cNvCxnSpPr>
          <p:nvPr/>
        </p:nvCxnSpPr>
        <p:spPr>
          <a:xfrm flipV="1">
            <a:off x="5669508" y="2724513"/>
            <a:ext cx="788327" cy="9689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원통 43"/>
          <p:cNvSpPr/>
          <p:nvPr/>
        </p:nvSpPr>
        <p:spPr>
          <a:xfrm>
            <a:off x="5710298" y="5229200"/>
            <a:ext cx="288032" cy="28803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998330" y="5238014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Repository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4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Tactic #2: Passive Redundancy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(dynamic perspective)</a:t>
            </a:r>
          </a:p>
        </p:txBody>
      </p:sp>
    </p:spTree>
    <p:extLst>
      <p:ext uri="{BB962C8B-B14F-4D97-AF65-F5344CB8AC3E}">
        <p14:creationId xmlns:p14="http://schemas.microsoft.com/office/powerpoint/2010/main" val="1988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169917" y="1125726"/>
            <a:ext cx="1449283" cy="612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Ping/Echo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482291" y="2090884"/>
            <a:ext cx="1450800" cy="57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Modifiability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(Add to system)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69918" y="2090884"/>
            <a:ext cx="1449283" cy="57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Security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(Ping flood)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866667" y="2090884"/>
            <a:ext cx="1450800" cy="57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Performance overhead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8" name="직선 연결선 37"/>
          <p:cNvCxnSpPr>
            <a:stCxn id="35" idx="0"/>
            <a:endCxn id="34" idx="3"/>
          </p:cNvCxnSpPr>
          <p:nvPr/>
        </p:nvCxnSpPr>
        <p:spPr>
          <a:xfrm flipV="1">
            <a:off x="3207691" y="1648294"/>
            <a:ext cx="1174469" cy="442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6" idx="0"/>
            <a:endCxn id="34" idx="4"/>
          </p:cNvCxnSpPr>
          <p:nvPr/>
        </p:nvCxnSpPr>
        <p:spPr>
          <a:xfrm flipH="1" flipV="1">
            <a:off x="4894559" y="1737952"/>
            <a:ext cx="1" cy="352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4" idx="5"/>
          </p:cNvCxnSpPr>
          <p:nvPr/>
        </p:nvCxnSpPr>
        <p:spPr>
          <a:xfrm flipH="1" flipV="1">
            <a:off x="5406957" y="1648294"/>
            <a:ext cx="1185110" cy="442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69918" y="3026988"/>
            <a:ext cx="1449283" cy="612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Detect service denial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7" name="직선 연결선 46"/>
          <p:cNvCxnSpPr>
            <a:stCxn id="46" idx="0"/>
            <a:endCxn id="36" idx="2"/>
          </p:cNvCxnSpPr>
          <p:nvPr/>
        </p:nvCxnSpPr>
        <p:spPr>
          <a:xfrm flipV="1">
            <a:off x="4894560" y="266694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6013768" y="5035064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32388" y="5019965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Tactic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13768" y="5323096"/>
            <a:ext cx="504056" cy="2160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28800" y="5307997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Tradeoffs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482291" y="4006046"/>
            <a:ext cx="1450800" cy="57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Cost</a:t>
            </a:r>
          </a:p>
        </p:txBody>
      </p:sp>
      <p:cxnSp>
        <p:nvCxnSpPr>
          <p:cNvPr id="53" name="직선 연결선 52"/>
          <p:cNvCxnSpPr>
            <a:stCxn id="52" idx="0"/>
            <a:endCxn id="46" idx="3"/>
          </p:cNvCxnSpPr>
          <p:nvPr/>
        </p:nvCxnSpPr>
        <p:spPr>
          <a:xfrm flipV="1">
            <a:off x="3207691" y="3549556"/>
            <a:ext cx="1174470" cy="456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5866667" y="4006046"/>
            <a:ext cx="1450800" cy="57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Modifiability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(Add to system)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5" name="직선 연결선 54"/>
          <p:cNvCxnSpPr>
            <a:stCxn id="54" idx="0"/>
            <a:endCxn id="46" idx="5"/>
          </p:cNvCxnSpPr>
          <p:nvPr/>
        </p:nvCxnSpPr>
        <p:spPr>
          <a:xfrm flipH="1" flipV="1">
            <a:off x="5406958" y="3549556"/>
            <a:ext cx="1185109" cy="456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Relief the negative effects of ping/echo tactic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62491" y="1003439"/>
            <a:ext cx="5655587" cy="5079404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pPr fontAlgn="base">
              <a:spcAft>
                <a:spcPts val="600"/>
              </a:spcAft>
            </a:pPr>
            <a:r>
              <a:rPr lang="en-US" altLang="ko-KR" sz="2000" b="1" dirty="0">
                <a:solidFill>
                  <a:srgbClr val="CC0066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</a:t>
            </a:r>
            <a:r>
              <a:rPr lang="en-US" altLang="ko-KR" sz="2000" b="1" dirty="0" smtClean="0">
                <a:solidFill>
                  <a:srgbClr val="CC0066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Overview of programmatic aspects</a:t>
            </a:r>
            <a:endParaRPr lang="ko-KR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About Team #2 – NOT YET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Schedule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Time </a:t>
            </a: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Configuration Management</a:t>
            </a:r>
            <a:endParaRPr lang="en-US" altLang="ko-KR" sz="16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16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fontAlgn="base">
              <a:spcAft>
                <a:spcPts val="600"/>
              </a:spcAft>
            </a:pPr>
            <a:r>
              <a:rPr lang="en-US" altLang="ko-KR" sz="2000" b="1" dirty="0">
                <a:solidFill>
                  <a:srgbClr val="CC0066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</a:t>
            </a:r>
            <a:r>
              <a:rPr lang="en-US" altLang="ko-KR" sz="2000" b="1" dirty="0" smtClean="0">
                <a:solidFill>
                  <a:srgbClr val="CC0066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Overview of the architectural design</a:t>
            </a:r>
            <a:endParaRPr lang="ko-KR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Context Diagram and Influential Architecture Drivers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Design decisions and alternatives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in static, dynamic, physical perspective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altLang="ko-KR" sz="2000" b="1" dirty="0" smtClean="0">
                <a:solidFill>
                  <a:srgbClr val="CC0066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3. Test</a:t>
            </a:r>
            <a:endParaRPr lang="en-US" altLang="ko-KR" sz="2000" b="1" dirty="0">
              <a:solidFill>
                <a:srgbClr val="CC0066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Test case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Verification,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altLang="ko-KR" sz="2000" b="1" dirty="0" smtClean="0">
                <a:solidFill>
                  <a:srgbClr val="CC0066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4. Lessons learned &amp; Q/A</a:t>
            </a:r>
            <a:endParaRPr lang="ko-KR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Lessons learned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Q/A</a:t>
            </a:r>
            <a:endParaRPr lang="ko-KR" altLang="en-US" sz="20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44488" y="819284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4488" y="6309320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4488" y="891292"/>
            <a:ext cx="9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44488" y="6219165"/>
            <a:ext cx="9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Table of contents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 flipH="1">
            <a:off x="4371709" y="641879"/>
            <a:ext cx="360040" cy="4836912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MQTT Broker (Mosquitto)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16737" y="696255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Controller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835423" y="6154758"/>
            <a:ext cx="205384" cy="2160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51784" y="6139659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Thread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00260" y="696255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User I/F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7691" y="6147217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95693" y="6147217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3725" y="6145327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Message flow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135237" y="6268438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7691" y="589722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95693" y="589722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83725" y="5895332"/>
            <a:ext cx="20681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Register to listen for event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135237" y="6018443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4" idx="3"/>
            <a:endCxn id="21" idx="1"/>
          </p:cNvCxnSpPr>
          <p:nvPr/>
        </p:nvCxnSpPr>
        <p:spPr>
          <a:xfrm>
            <a:off x="2108372" y="1113776"/>
            <a:ext cx="6083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아래쪽 화살표 40"/>
          <p:cNvSpPr/>
          <p:nvPr/>
        </p:nvSpPr>
        <p:spPr>
          <a:xfrm>
            <a:off x="4064818" y="6046175"/>
            <a:ext cx="144016" cy="18697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250431" y="6016549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Java method </a:t>
            </a:r>
            <a:r>
              <a:rPr lang="en-US" altLang="ko-KR" sz="1000" dirty="0">
                <a:latin typeface="Arial Black" panose="020B0A04020102020204" pitchFamily="34" charset="0"/>
              </a:rPr>
              <a:t>c</a:t>
            </a:r>
            <a:r>
              <a:rPr lang="en-US" altLang="ko-KR" sz="1000" dirty="0" smtClean="0">
                <a:latin typeface="Arial Black" panose="020B0A04020102020204" pitchFamily="34" charset="0"/>
              </a:rPr>
              <a:t>all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725118" y="1196752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3715810" y="1052734"/>
            <a:ext cx="657380" cy="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409589" y="696255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409589" y="1776375"/>
            <a:ext cx="1008112" cy="2880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7" name="아래쪽 화살표 56"/>
          <p:cNvSpPr/>
          <p:nvPr/>
        </p:nvSpPr>
        <p:spPr>
          <a:xfrm>
            <a:off x="5652120" y="1548911"/>
            <a:ext cx="144016" cy="227464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732018" y="2005955"/>
            <a:ext cx="67784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732018" y="1861937"/>
            <a:ext cx="67784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409589" y="2366466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409589" y="3446586"/>
            <a:ext cx="1008112" cy="2880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652120" y="3219122"/>
            <a:ext cx="144016" cy="227463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732018" y="3676166"/>
            <a:ext cx="67784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4732018" y="3532148"/>
            <a:ext cx="677840" cy="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2716737" y="2366466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Statistics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Viewer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716737" y="3446586"/>
            <a:ext cx="1008112" cy="2880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2959268" y="3219122"/>
            <a:ext cx="144016" cy="227463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3725118" y="3659053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3715810" y="3515035"/>
            <a:ext cx="656168" cy="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2708831" y="4038734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Reservation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708831" y="5118854"/>
            <a:ext cx="1008112" cy="2880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아래쪽 화살표 71"/>
          <p:cNvSpPr/>
          <p:nvPr/>
        </p:nvSpPr>
        <p:spPr>
          <a:xfrm>
            <a:off x="2951362" y="4891390"/>
            <a:ext cx="151922" cy="227463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3717212" y="5331321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3707904" y="5187303"/>
            <a:ext cx="665286" cy="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5409589" y="4038734"/>
            <a:ext cx="1008112" cy="8350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9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09589" y="5118854"/>
            <a:ext cx="1008112" cy="2880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아래쪽 화살표 77"/>
          <p:cNvSpPr/>
          <p:nvPr/>
        </p:nvSpPr>
        <p:spPr>
          <a:xfrm>
            <a:off x="5652120" y="4891391"/>
            <a:ext cx="144016" cy="227462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4732018" y="5341958"/>
            <a:ext cx="677840" cy="6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4732018" y="5204416"/>
            <a:ext cx="67784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5835422" y="5820363"/>
            <a:ext cx="205384" cy="216024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051783" y="5805264"/>
            <a:ext cx="2560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Communication Manager (Thread)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226784" y="6141553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 flipH="1">
            <a:off x="7001956" y="6166965"/>
            <a:ext cx="222445" cy="19539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원통 84"/>
          <p:cNvSpPr/>
          <p:nvPr/>
        </p:nvSpPr>
        <p:spPr>
          <a:xfrm>
            <a:off x="5835421" y="6500466"/>
            <a:ext cx="216362" cy="213224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051783" y="648647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Database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17691" y="640989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95693" y="640989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783725" y="6408002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35237" y="6531113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75" idx="3"/>
          </p:cNvCxnSpPr>
          <p:nvPr/>
        </p:nvCxnSpPr>
        <p:spPr>
          <a:xfrm flipV="1">
            <a:off x="6417701" y="4094658"/>
            <a:ext cx="1178635" cy="361597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75" idx="3"/>
          </p:cNvCxnSpPr>
          <p:nvPr/>
        </p:nvCxnSpPr>
        <p:spPr>
          <a:xfrm>
            <a:off x="6417701" y="4456255"/>
            <a:ext cx="1178635" cy="404757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7008040" y="6482568"/>
            <a:ext cx="205384" cy="2160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24401" y="6467469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External Entity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95" name="위쪽 화살표 94"/>
          <p:cNvSpPr/>
          <p:nvPr/>
        </p:nvSpPr>
        <p:spPr>
          <a:xfrm>
            <a:off x="6037440" y="1548912"/>
            <a:ext cx="135902" cy="20175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위쪽 화살표 95"/>
          <p:cNvSpPr/>
          <p:nvPr/>
        </p:nvSpPr>
        <p:spPr>
          <a:xfrm>
            <a:off x="3338992" y="3201509"/>
            <a:ext cx="135902" cy="24507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위쪽 화살표 96"/>
          <p:cNvSpPr/>
          <p:nvPr/>
        </p:nvSpPr>
        <p:spPr>
          <a:xfrm>
            <a:off x="6037440" y="3219123"/>
            <a:ext cx="135902" cy="22746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위쪽 화살표 97"/>
          <p:cNvSpPr/>
          <p:nvPr/>
        </p:nvSpPr>
        <p:spPr>
          <a:xfrm>
            <a:off x="3338992" y="4891390"/>
            <a:ext cx="135902" cy="20175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위쪽 화살표 98"/>
          <p:cNvSpPr/>
          <p:nvPr/>
        </p:nvSpPr>
        <p:spPr>
          <a:xfrm>
            <a:off x="6037440" y="4891390"/>
            <a:ext cx="135902" cy="20175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위쪽 화살표 99"/>
          <p:cNvSpPr/>
          <p:nvPr/>
        </p:nvSpPr>
        <p:spPr>
          <a:xfrm>
            <a:off x="4067833" y="6329394"/>
            <a:ext cx="135902" cy="20175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4235170" y="632925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Callback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02" name="직사각형 101"/>
          <p:cNvSpPr/>
          <p:nvPr/>
        </p:nvSpPr>
        <p:spPr>
          <a:xfrm flipH="1">
            <a:off x="2594278" y="641878"/>
            <a:ext cx="1224136" cy="986722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3" name="직사각형 102"/>
          <p:cNvSpPr/>
          <p:nvPr/>
        </p:nvSpPr>
        <p:spPr>
          <a:xfrm flipH="1">
            <a:off x="5301577" y="641878"/>
            <a:ext cx="1224136" cy="149097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직사각형 103"/>
          <p:cNvSpPr/>
          <p:nvPr/>
        </p:nvSpPr>
        <p:spPr>
          <a:xfrm flipH="1">
            <a:off x="2608725" y="2298062"/>
            <a:ext cx="1224136" cy="149097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5" name="직사각형 104"/>
          <p:cNvSpPr/>
          <p:nvPr/>
        </p:nvSpPr>
        <p:spPr>
          <a:xfrm flipH="1">
            <a:off x="2594278" y="3987812"/>
            <a:ext cx="1224136" cy="149097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 flipH="1">
            <a:off x="5301577" y="2298062"/>
            <a:ext cx="1224136" cy="149097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7" name="원통 106"/>
          <p:cNvSpPr/>
          <p:nvPr/>
        </p:nvSpPr>
        <p:spPr>
          <a:xfrm>
            <a:off x="7164288" y="3446586"/>
            <a:ext cx="864096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164288" y="4861012"/>
            <a:ext cx="864096" cy="64807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CCPS</a:t>
            </a:r>
            <a:endParaRPr lang="ko-KR" altLang="en-US" sz="9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9" name="직사각형 108"/>
          <p:cNvSpPr/>
          <p:nvPr/>
        </p:nvSpPr>
        <p:spPr>
          <a:xfrm flipH="1">
            <a:off x="5301577" y="3987950"/>
            <a:ext cx="1224136" cy="1490978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0" name="직사각형 109"/>
          <p:cNvSpPr/>
          <p:nvPr/>
        </p:nvSpPr>
        <p:spPr>
          <a:xfrm flipH="1">
            <a:off x="986949" y="620688"/>
            <a:ext cx="1224136" cy="1007912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1" name="꺾인 연결선 110"/>
          <p:cNvCxnSpPr>
            <a:stCxn id="60" idx="3"/>
            <a:endCxn id="107" idx="1"/>
          </p:cNvCxnSpPr>
          <p:nvPr/>
        </p:nvCxnSpPr>
        <p:spPr>
          <a:xfrm>
            <a:off x="6417701" y="2783987"/>
            <a:ext cx="1178635" cy="662599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Dynamic </a:t>
            </a: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Perspective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>
          <a:xfrm flipH="1">
            <a:off x="3515885" y="1423295"/>
            <a:ext cx="2736304" cy="30963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598548" y="5219276"/>
            <a:ext cx="205384" cy="2160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968893" y="5204177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Object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968893" y="4907417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Thread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 flipH="1">
            <a:off x="6581487" y="4922361"/>
            <a:ext cx="222445" cy="1953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968893" y="4610657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 Flow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6476478" y="4733767"/>
            <a:ext cx="4324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3857856" y="1761896"/>
            <a:ext cx="2106302" cy="5040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 Channel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857856" y="2399448"/>
            <a:ext cx="2106302" cy="5040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Server Channel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857856" y="3037000"/>
            <a:ext cx="2106302" cy="5040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Publish Channel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3857856" y="3674553"/>
            <a:ext cx="2106302" cy="5040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Subscribe Channel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 flipH="1">
            <a:off x="1787693" y="2498102"/>
            <a:ext cx="1071737" cy="9467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Component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직선 연결선 123"/>
          <p:cNvCxnSpPr>
            <a:stCxn id="123" idx="1"/>
            <a:endCxn id="119" idx="1"/>
          </p:cNvCxnSpPr>
          <p:nvPr/>
        </p:nvCxnSpPr>
        <p:spPr>
          <a:xfrm flipV="1">
            <a:off x="2859430" y="2013924"/>
            <a:ext cx="998426" cy="957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23" idx="1"/>
            <a:endCxn id="120" idx="1"/>
          </p:cNvCxnSpPr>
          <p:nvPr/>
        </p:nvCxnSpPr>
        <p:spPr>
          <a:xfrm flipV="1">
            <a:off x="2859430" y="2651476"/>
            <a:ext cx="998426" cy="3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23" idx="1"/>
            <a:endCxn id="121" idx="1"/>
          </p:cNvCxnSpPr>
          <p:nvPr/>
        </p:nvCxnSpPr>
        <p:spPr>
          <a:xfrm>
            <a:off x="2859430" y="2971467"/>
            <a:ext cx="998426" cy="317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23" idx="1"/>
            <a:endCxn id="122" idx="1"/>
          </p:cNvCxnSpPr>
          <p:nvPr/>
        </p:nvCxnSpPr>
        <p:spPr>
          <a:xfrm>
            <a:off x="2859430" y="2971467"/>
            <a:ext cx="998426" cy="955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 flipH="1">
            <a:off x="6908645" y="2498102"/>
            <a:ext cx="927721" cy="9467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MQTT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Broker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9" name="직선 연결선 128"/>
          <p:cNvCxnSpPr>
            <a:stCxn id="119" idx="3"/>
            <a:endCxn id="128" idx="3"/>
          </p:cNvCxnSpPr>
          <p:nvPr/>
        </p:nvCxnSpPr>
        <p:spPr>
          <a:xfrm>
            <a:off x="5964158" y="2013924"/>
            <a:ext cx="944487" cy="957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120" idx="3"/>
            <a:endCxn id="128" idx="3"/>
          </p:cNvCxnSpPr>
          <p:nvPr/>
        </p:nvCxnSpPr>
        <p:spPr>
          <a:xfrm>
            <a:off x="5964158" y="2651476"/>
            <a:ext cx="944487" cy="319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1" idx="3"/>
            <a:endCxn id="128" idx="3"/>
          </p:cNvCxnSpPr>
          <p:nvPr/>
        </p:nvCxnSpPr>
        <p:spPr>
          <a:xfrm flipV="1">
            <a:off x="5964158" y="2971467"/>
            <a:ext cx="944487" cy="317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2" idx="3"/>
            <a:endCxn id="128" idx="3"/>
          </p:cNvCxnSpPr>
          <p:nvPr/>
        </p:nvCxnSpPr>
        <p:spPr>
          <a:xfrm flipV="1">
            <a:off x="5964158" y="2971467"/>
            <a:ext cx="944487" cy="955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968893" y="5556980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Process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34" name="직사각형 133"/>
          <p:cNvSpPr/>
          <p:nvPr/>
        </p:nvSpPr>
        <p:spPr>
          <a:xfrm flipH="1">
            <a:off x="6596467" y="5572173"/>
            <a:ext cx="222445" cy="1953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Communication </a:t>
            </a: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Manager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dynamic perspective)</a:t>
            </a:r>
          </a:p>
        </p:txBody>
      </p:sp>
    </p:spTree>
    <p:extLst>
      <p:ext uri="{BB962C8B-B14F-4D97-AF65-F5344CB8AC3E}">
        <p14:creationId xmlns:p14="http://schemas.microsoft.com/office/powerpoint/2010/main" val="35157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722633" y="5912006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0665" y="593291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Module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28" name="원통 27"/>
          <p:cNvSpPr/>
          <p:nvPr/>
        </p:nvSpPr>
        <p:spPr>
          <a:xfrm>
            <a:off x="7773522" y="5924096"/>
            <a:ext cx="288032" cy="28803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061554" y="5932910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Database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70049" y="5529137"/>
            <a:ext cx="2880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58081" y="5550042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3</a:t>
            </a:r>
            <a:r>
              <a:rPr lang="en-US" altLang="ko-KR" sz="1000" baseline="30000" dirty="0" smtClean="0">
                <a:latin typeface="Arial Black" panose="020B0A04020102020204" pitchFamily="34" charset="0"/>
              </a:rPr>
              <a:t>rd</a:t>
            </a:r>
            <a:r>
              <a:rPr lang="en-US" altLang="ko-KR" sz="1000" dirty="0" smtClean="0">
                <a:latin typeface="Arial Black" panose="020B0A04020102020204" pitchFamily="34" charset="0"/>
              </a:rPr>
              <a:t> Party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 flipH="1">
            <a:off x="800958" y="4178104"/>
            <a:ext cx="1080000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Paho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(MQTT Lib.)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 flipH="1">
            <a:off x="2073994" y="4178104"/>
            <a:ext cx="1080000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Credit Card Proxy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 flipH="1">
            <a:off x="800958" y="3170197"/>
            <a:ext cx="2353036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Communication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 flipH="1">
            <a:off x="4602502" y="3170197"/>
            <a:ext cx="11412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DB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 flipH="1">
            <a:off x="3307648" y="4186945"/>
            <a:ext cx="2436054" cy="50060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Vert.x Framework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 flipH="1">
            <a:off x="2333312" y="2162279"/>
            <a:ext cx="13104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Status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 flipH="1">
            <a:off x="800958" y="2162279"/>
            <a:ext cx="1309547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Reservation</a:t>
            </a:r>
          </a:p>
        </p:txBody>
      </p:sp>
      <p:sp>
        <p:nvSpPr>
          <p:cNvPr id="39" name="직사각형 38"/>
          <p:cNvSpPr/>
          <p:nvPr/>
        </p:nvSpPr>
        <p:spPr>
          <a:xfrm flipH="1">
            <a:off x="5399728" y="2162279"/>
            <a:ext cx="13104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Security and Account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 flipH="1">
            <a:off x="3866520" y="2162278"/>
            <a:ext cx="13104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Statistics</a:t>
            </a:r>
          </a:p>
        </p:txBody>
      </p:sp>
      <p:sp>
        <p:nvSpPr>
          <p:cNvPr id="41" name="직사각형 40"/>
          <p:cNvSpPr/>
          <p:nvPr/>
        </p:nvSpPr>
        <p:spPr>
          <a:xfrm flipH="1">
            <a:off x="800958" y="1136649"/>
            <a:ext cx="7442377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User Interface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6204" y="992633"/>
            <a:ext cx="7776864" cy="7920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36204" y="2036749"/>
            <a:ext cx="7776864" cy="75608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36205" y="4048173"/>
            <a:ext cx="7776863" cy="76367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86385" y="5945001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23916" y="5945001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85373" y="5945001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 uses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503931" y="6050300"/>
            <a:ext cx="266549" cy="1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722633" y="5529137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0665" y="5550042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07175" y="1265565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UI 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07175" y="2173796"/>
            <a:ext cx="817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Business</a:t>
            </a:r>
            <a:br>
              <a:rPr lang="en-US" altLang="ko-KR" sz="1000" dirty="0" smtClean="0">
                <a:latin typeface="Arial Black" panose="020B0A04020102020204" pitchFamily="34" charset="0"/>
              </a:rPr>
            </a:br>
            <a:r>
              <a:rPr lang="en-US" altLang="ko-KR" sz="1000" dirty="0" smtClean="0">
                <a:latin typeface="Arial Black" panose="020B0A04020102020204" pitchFamily="34" charset="0"/>
              </a:rPr>
              <a:t>Logic</a:t>
            </a:r>
            <a:br>
              <a:rPr lang="en-US" altLang="ko-KR" sz="1000" dirty="0" smtClean="0">
                <a:latin typeface="Arial Black" panose="020B0A04020102020204" pitchFamily="34" charset="0"/>
              </a:rPr>
            </a:br>
            <a:r>
              <a:rPr lang="en-US" altLang="ko-KR" sz="1000" dirty="0" smtClean="0">
                <a:latin typeface="Arial Black" panose="020B0A04020102020204" pitchFamily="34" charset="0"/>
              </a:rPr>
              <a:t>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33714" y="3044860"/>
            <a:ext cx="7773461" cy="75608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407175" y="3205329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Abstraction</a:t>
            </a:r>
            <a:br>
              <a:rPr lang="en-US" altLang="ko-KR" sz="1000" dirty="0" smtClean="0">
                <a:latin typeface="Arial Black" panose="020B0A04020102020204" pitchFamily="34" charset="0"/>
              </a:rPr>
            </a:br>
            <a:r>
              <a:rPr lang="en-US" altLang="ko-KR" sz="1000" dirty="0" smtClean="0">
                <a:latin typeface="Arial Black" panose="020B0A04020102020204" pitchFamily="34" charset="0"/>
              </a:rPr>
              <a:t>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 flipH="1">
            <a:off x="3307648" y="3170191"/>
            <a:ext cx="11412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Framework Abstraction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13068" y="4234981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Framework</a:t>
            </a:r>
          </a:p>
          <a:p>
            <a:r>
              <a:rPr lang="en-US" altLang="ko-KR" sz="1000" dirty="0" smtClean="0">
                <a:latin typeface="Arial Black" panose="020B0A04020102020204" pitchFamily="34" charset="0"/>
              </a:rPr>
              <a:t>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 flipH="1">
            <a:off x="6932935" y="2162279"/>
            <a:ext cx="1310400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Control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 flipH="1">
            <a:off x="6932935" y="4182525"/>
            <a:ext cx="1310400" cy="50060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Framework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9" name="직선 화살표 연결선 58"/>
          <p:cNvCxnSpPr>
            <a:stCxn id="57" idx="2"/>
            <a:endCxn id="58" idx="0"/>
          </p:cNvCxnSpPr>
          <p:nvPr/>
        </p:nvCxnSpPr>
        <p:spPr>
          <a:xfrm>
            <a:off x="7588135" y="2667302"/>
            <a:ext cx="0" cy="1515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1" idx="2"/>
            <a:endCxn id="38" idx="0"/>
          </p:cNvCxnSpPr>
          <p:nvPr/>
        </p:nvCxnSpPr>
        <p:spPr>
          <a:xfrm rot="5400000">
            <a:off x="2728152" y="368285"/>
            <a:ext cx="521574" cy="3066415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41" idx="2"/>
            <a:endCxn id="37" idx="0"/>
          </p:cNvCxnSpPr>
          <p:nvPr/>
        </p:nvCxnSpPr>
        <p:spPr>
          <a:xfrm rot="5400000">
            <a:off x="3494542" y="1134675"/>
            <a:ext cx="521574" cy="1533634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1" idx="2"/>
            <a:endCxn id="40" idx="0"/>
          </p:cNvCxnSpPr>
          <p:nvPr/>
        </p:nvCxnSpPr>
        <p:spPr>
          <a:xfrm flipH="1">
            <a:off x="4521720" y="1640705"/>
            <a:ext cx="426" cy="5215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1" idx="2"/>
            <a:endCxn id="39" idx="0"/>
          </p:cNvCxnSpPr>
          <p:nvPr/>
        </p:nvCxnSpPr>
        <p:spPr>
          <a:xfrm rot="16200000" flipH="1">
            <a:off x="5027750" y="1135101"/>
            <a:ext cx="521574" cy="153278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41" idx="2"/>
            <a:endCxn id="57" idx="0"/>
          </p:cNvCxnSpPr>
          <p:nvPr/>
        </p:nvCxnSpPr>
        <p:spPr>
          <a:xfrm rot="16200000" flipH="1">
            <a:off x="5794353" y="368497"/>
            <a:ext cx="521574" cy="3065989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8" idx="2"/>
            <a:endCxn id="34" idx="0"/>
          </p:cNvCxnSpPr>
          <p:nvPr/>
        </p:nvCxnSpPr>
        <p:spPr>
          <a:xfrm rot="16200000" flipH="1">
            <a:off x="1465156" y="2657876"/>
            <a:ext cx="502895" cy="52174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8" idx="2"/>
            <a:endCxn id="55" idx="0"/>
          </p:cNvCxnSpPr>
          <p:nvPr/>
        </p:nvCxnSpPr>
        <p:spPr>
          <a:xfrm rot="16200000" flipH="1">
            <a:off x="2415545" y="1707487"/>
            <a:ext cx="502889" cy="242251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8" idx="2"/>
            <a:endCxn id="35" idx="0"/>
          </p:cNvCxnSpPr>
          <p:nvPr/>
        </p:nvCxnSpPr>
        <p:spPr>
          <a:xfrm rot="16200000" flipH="1">
            <a:off x="3062969" y="1060063"/>
            <a:ext cx="502895" cy="371737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7" idx="2"/>
            <a:endCxn id="34" idx="0"/>
          </p:cNvCxnSpPr>
          <p:nvPr/>
        </p:nvCxnSpPr>
        <p:spPr>
          <a:xfrm rot="5400000">
            <a:off x="2231547" y="2413231"/>
            <a:ext cx="502895" cy="101103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37" idx="2"/>
            <a:endCxn id="55" idx="0"/>
          </p:cNvCxnSpPr>
          <p:nvPr/>
        </p:nvCxnSpPr>
        <p:spPr>
          <a:xfrm rot="16200000" flipH="1">
            <a:off x="3181936" y="2473878"/>
            <a:ext cx="502889" cy="88973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7" idx="2"/>
            <a:endCxn id="35" idx="0"/>
          </p:cNvCxnSpPr>
          <p:nvPr/>
        </p:nvCxnSpPr>
        <p:spPr>
          <a:xfrm rot="16200000" flipH="1">
            <a:off x="3829360" y="1826454"/>
            <a:ext cx="502895" cy="218459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40" idx="2"/>
            <a:endCxn id="34" idx="0"/>
          </p:cNvCxnSpPr>
          <p:nvPr/>
        </p:nvCxnSpPr>
        <p:spPr>
          <a:xfrm rot="5400000">
            <a:off x="2998150" y="1646627"/>
            <a:ext cx="502896" cy="254424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40" idx="2"/>
            <a:endCxn id="55" idx="0"/>
          </p:cNvCxnSpPr>
          <p:nvPr/>
        </p:nvCxnSpPr>
        <p:spPr>
          <a:xfrm rot="5400000">
            <a:off x="3948539" y="2597010"/>
            <a:ext cx="502890" cy="64347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40" idx="2"/>
            <a:endCxn id="35" idx="0"/>
          </p:cNvCxnSpPr>
          <p:nvPr/>
        </p:nvCxnSpPr>
        <p:spPr>
          <a:xfrm rot="16200000" flipH="1">
            <a:off x="4595963" y="2593058"/>
            <a:ext cx="502896" cy="6513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39" idx="2"/>
            <a:endCxn id="34" idx="0"/>
          </p:cNvCxnSpPr>
          <p:nvPr/>
        </p:nvCxnSpPr>
        <p:spPr>
          <a:xfrm rot="5400000">
            <a:off x="3764755" y="880023"/>
            <a:ext cx="502895" cy="40774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9" idx="2"/>
            <a:endCxn id="55" idx="0"/>
          </p:cNvCxnSpPr>
          <p:nvPr/>
        </p:nvCxnSpPr>
        <p:spPr>
          <a:xfrm rot="5400000">
            <a:off x="4715144" y="1830406"/>
            <a:ext cx="502889" cy="21766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39" idx="2"/>
            <a:endCxn id="35" idx="0"/>
          </p:cNvCxnSpPr>
          <p:nvPr/>
        </p:nvCxnSpPr>
        <p:spPr>
          <a:xfrm rot="5400000">
            <a:off x="5362568" y="2477836"/>
            <a:ext cx="502895" cy="8818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34" idx="2"/>
            <a:endCxn id="32" idx="0"/>
          </p:cNvCxnSpPr>
          <p:nvPr/>
        </p:nvCxnSpPr>
        <p:spPr>
          <a:xfrm rot="5400000">
            <a:off x="1407775" y="3608403"/>
            <a:ext cx="502884" cy="63651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4" idx="2"/>
            <a:endCxn id="33" idx="0"/>
          </p:cNvCxnSpPr>
          <p:nvPr/>
        </p:nvCxnSpPr>
        <p:spPr>
          <a:xfrm rot="16200000" flipH="1">
            <a:off x="2044293" y="3608403"/>
            <a:ext cx="502884" cy="63651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55" idx="2"/>
            <a:endCxn id="36" idx="0"/>
          </p:cNvCxnSpPr>
          <p:nvPr/>
        </p:nvCxnSpPr>
        <p:spPr>
          <a:xfrm rot="16200000" flipH="1">
            <a:off x="3946096" y="3607365"/>
            <a:ext cx="511731" cy="64742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35" idx="2"/>
            <a:endCxn id="36" idx="0"/>
          </p:cNvCxnSpPr>
          <p:nvPr/>
        </p:nvCxnSpPr>
        <p:spPr>
          <a:xfrm rot="5400000">
            <a:off x="4593527" y="3607369"/>
            <a:ext cx="511725" cy="64742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원통 81"/>
          <p:cNvSpPr/>
          <p:nvPr/>
        </p:nvSpPr>
        <p:spPr>
          <a:xfrm>
            <a:off x="4093627" y="5097089"/>
            <a:ext cx="864096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36" idx="2"/>
            <a:endCxn id="82" idx="1"/>
          </p:cNvCxnSpPr>
          <p:nvPr/>
        </p:nvCxnSpPr>
        <p:spPr>
          <a:xfrm>
            <a:off x="4525675" y="4687547"/>
            <a:ext cx="0" cy="409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 flipH="1">
            <a:off x="5818290" y="4186945"/>
            <a:ext cx="1022500" cy="49618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p</a:t>
            </a:r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ubsub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 flipH="1">
            <a:off x="5871572" y="3170197"/>
            <a:ext cx="1314869" cy="5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Communication Wrapper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6" name="꺾인 연결선 85"/>
          <p:cNvCxnSpPr>
            <a:stCxn id="57" idx="2"/>
            <a:endCxn id="85" idx="0"/>
          </p:cNvCxnSpPr>
          <p:nvPr/>
        </p:nvCxnSpPr>
        <p:spPr>
          <a:xfrm rot="5400000">
            <a:off x="6807124" y="2389185"/>
            <a:ext cx="502895" cy="10591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85" idx="2"/>
            <a:endCxn id="84" idx="0"/>
          </p:cNvCxnSpPr>
          <p:nvPr/>
        </p:nvCxnSpPr>
        <p:spPr>
          <a:xfrm rot="5400000">
            <a:off x="6173411" y="3831349"/>
            <a:ext cx="511725" cy="199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Static Perspective 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 flipH="1">
            <a:off x="8094596" y="1099215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Controller</a:t>
            </a:r>
          </a:p>
        </p:txBody>
      </p:sp>
      <p:sp>
        <p:nvSpPr>
          <p:cNvPr id="89" name="직사각형 88"/>
          <p:cNvSpPr/>
          <p:nvPr/>
        </p:nvSpPr>
        <p:spPr>
          <a:xfrm flipH="1">
            <a:off x="941895" y="1099215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Statistics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Viewer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 flipH="1">
            <a:off x="2134012" y="1099215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 flipH="1">
            <a:off x="3326129" y="1099215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 flipH="1">
            <a:off x="4518246" y="1099215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Reservation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9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 flipH="1">
            <a:off x="5710363" y="1099215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4" name="직사각형 93"/>
          <p:cNvSpPr/>
          <p:nvPr/>
        </p:nvSpPr>
        <p:spPr>
          <a:xfrm flipH="1">
            <a:off x="6902480" y="1099215"/>
            <a:ext cx="1008000" cy="1367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User </a:t>
            </a:r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I/F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 flipH="1">
            <a:off x="934211" y="4447368"/>
            <a:ext cx="2207801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P</a:t>
            </a:r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aho MQTT Library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 flipH="1">
            <a:off x="5398705" y="4447369"/>
            <a:ext cx="1319655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Vert.x Framework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55648" y="4360184"/>
            <a:ext cx="8359484" cy="66324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 flipH="1">
            <a:off x="8094596" y="4447369"/>
            <a:ext cx="1008000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Framework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55647" y="3099157"/>
            <a:ext cx="8359484" cy="77308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 flipH="1">
            <a:off x="941894" y="3223233"/>
            <a:ext cx="4306688" cy="511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Communication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 flipH="1">
            <a:off x="6902477" y="3223232"/>
            <a:ext cx="1376547" cy="511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Communication Wrapper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55647" y="990985"/>
            <a:ext cx="8359484" cy="158417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855647" y="744764"/>
            <a:ext cx="1678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Business Logic 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04" name="꺾인 연결선 103"/>
          <p:cNvCxnSpPr>
            <a:stCxn id="94" idx="2"/>
            <a:endCxn id="101" idx="0"/>
          </p:cNvCxnSpPr>
          <p:nvPr/>
        </p:nvCxnSpPr>
        <p:spPr>
          <a:xfrm rot="16200000" flipH="1">
            <a:off x="7120465" y="2752947"/>
            <a:ext cx="756300" cy="1842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8" idx="2"/>
            <a:endCxn id="101" idx="0"/>
          </p:cNvCxnSpPr>
          <p:nvPr/>
        </p:nvCxnSpPr>
        <p:spPr>
          <a:xfrm rot="5400000">
            <a:off x="7716523" y="2341159"/>
            <a:ext cx="756300" cy="10078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 flipH="1">
            <a:off x="6902480" y="4447368"/>
            <a:ext cx="1008000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p</a:t>
            </a:r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ubsub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client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8783083" y="2472654"/>
            <a:ext cx="0" cy="19747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1" idx="2"/>
            <a:endCxn id="106" idx="0"/>
          </p:cNvCxnSpPr>
          <p:nvPr/>
        </p:nvCxnSpPr>
        <p:spPr>
          <a:xfrm rot="5400000">
            <a:off x="7142528" y="3999145"/>
            <a:ext cx="712175" cy="1842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 flipH="1">
            <a:off x="5398705" y="3223233"/>
            <a:ext cx="815657" cy="511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DB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0" name="꺾인 연결선 109"/>
          <p:cNvCxnSpPr>
            <a:stCxn id="109" idx="2"/>
            <a:endCxn id="96" idx="0"/>
          </p:cNvCxnSpPr>
          <p:nvPr/>
        </p:nvCxnSpPr>
        <p:spPr>
          <a:xfrm rot="16200000" flipH="1">
            <a:off x="5576445" y="3965282"/>
            <a:ext cx="712174" cy="251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93" idx="2"/>
            <a:endCxn id="109" idx="0"/>
          </p:cNvCxnSpPr>
          <p:nvPr/>
        </p:nvCxnSpPr>
        <p:spPr>
          <a:xfrm rot="5400000">
            <a:off x="5632298" y="2641167"/>
            <a:ext cx="756301" cy="4078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6406707" y="2472654"/>
            <a:ext cx="0" cy="19747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 flipH="1">
            <a:off x="3326129" y="4447369"/>
            <a:ext cx="1922453" cy="5050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Credit Card Proxy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4" name="원통 113"/>
          <p:cNvSpPr/>
          <p:nvPr/>
        </p:nvSpPr>
        <p:spPr>
          <a:xfrm>
            <a:off x="5554531" y="5383473"/>
            <a:ext cx="1008001" cy="64807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/>
          <p:cNvCxnSpPr>
            <a:stCxn id="96" idx="2"/>
            <a:endCxn id="114" idx="1"/>
          </p:cNvCxnSpPr>
          <p:nvPr/>
        </p:nvCxnSpPr>
        <p:spPr>
          <a:xfrm>
            <a:off x="6058532" y="4952392"/>
            <a:ext cx="0" cy="4310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2401815" y="573236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89847" y="575326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Module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18" name="원통 117"/>
          <p:cNvSpPr/>
          <p:nvPr/>
        </p:nvSpPr>
        <p:spPr>
          <a:xfrm>
            <a:off x="3452704" y="5744450"/>
            <a:ext cx="288032" cy="288032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740736" y="575326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Database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449231" y="5349491"/>
            <a:ext cx="2880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737263" y="5370396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3</a:t>
            </a:r>
            <a:r>
              <a:rPr lang="en-US" altLang="ko-KR" sz="1000" baseline="30000" dirty="0" smtClean="0">
                <a:latin typeface="Arial Black" panose="020B0A04020102020204" pitchFamily="34" charset="0"/>
              </a:rPr>
              <a:t>rd</a:t>
            </a:r>
            <a:r>
              <a:rPr lang="en-US" altLang="ko-KR" sz="1000" dirty="0" smtClean="0">
                <a:latin typeface="Arial Black" panose="020B0A04020102020204" pitchFamily="34" charset="0"/>
              </a:rPr>
              <a:t> Party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65567" y="5765355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403098" y="5765355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64555" y="5765355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 uses B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1183113" y="5870654"/>
            <a:ext cx="266549" cy="1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401815" y="5349491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689847" y="5370396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56388" y="2864130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Abstraction 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55647" y="4113963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Framework Layer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30" name="꺾인 연결선 129"/>
          <p:cNvCxnSpPr>
            <a:stCxn id="92" idx="2"/>
            <a:endCxn id="100" idx="0"/>
          </p:cNvCxnSpPr>
          <p:nvPr/>
        </p:nvCxnSpPr>
        <p:spPr>
          <a:xfrm rot="5400000">
            <a:off x="3680592" y="1881578"/>
            <a:ext cx="756301" cy="19270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93" idx="2"/>
            <a:endCxn id="100" idx="0"/>
          </p:cNvCxnSpPr>
          <p:nvPr/>
        </p:nvCxnSpPr>
        <p:spPr>
          <a:xfrm rot="5400000">
            <a:off x="4276651" y="1285520"/>
            <a:ext cx="756301" cy="31191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91" idx="2"/>
            <a:endCxn id="100" idx="0"/>
          </p:cNvCxnSpPr>
          <p:nvPr/>
        </p:nvCxnSpPr>
        <p:spPr>
          <a:xfrm rot="5400000">
            <a:off x="3084534" y="2477637"/>
            <a:ext cx="756301" cy="7348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90" idx="2"/>
            <a:endCxn id="100" idx="0"/>
          </p:cNvCxnSpPr>
          <p:nvPr/>
        </p:nvCxnSpPr>
        <p:spPr>
          <a:xfrm rot="16200000" flipH="1">
            <a:off x="2488475" y="2616469"/>
            <a:ext cx="756301" cy="4572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89" idx="2"/>
            <a:endCxn id="100" idx="0"/>
          </p:cNvCxnSpPr>
          <p:nvPr/>
        </p:nvCxnSpPr>
        <p:spPr>
          <a:xfrm rot="16200000" flipH="1">
            <a:off x="1892416" y="2020410"/>
            <a:ext cx="756301" cy="16493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100" idx="2"/>
          </p:cNvCxnSpPr>
          <p:nvPr/>
        </p:nvCxnSpPr>
        <p:spPr>
          <a:xfrm rot="5400000">
            <a:off x="2392440" y="3744571"/>
            <a:ext cx="712174" cy="6934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100" idx="2"/>
            <a:endCxn id="113" idx="0"/>
          </p:cNvCxnSpPr>
          <p:nvPr/>
        </p:nvCxnSpPr>
        <p:spPr>
          <a:xfrm rot="16200000" flipH="1">
            <a:off x="3335209" y="3495223"/>
            <a:ext cx="712174" cy="11921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Static Perspective 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637963" y="514512"/>
            <a:ext cx="4267612" cy="235271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 flipH="1">
            <a:off x="2150131" y="569785"/>
            <a:ext cx="1240319" cy="1399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(Main)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4" name="직선 연결선 53"/>
          <p:cNvCxnSpPr>
            <a:stCxn id="53" idx="3"/>
            <a:endCxn id="56" idx="1"/>
          </p:cNvCxnSpPr>
          <p:nvPr/>
        </p:nvCxnSpPr>
        <p:spPr>
          <a:xfrm flipH="1">
            <a:off x="1719324" y="1269453"/>
            <a:ext cx="4308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 flipH="1">
            <a:off x="2278620" y="713801"/>
            <a:ext cx="98334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Controller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 flipH="1">
            <a:off x="711212" y="569785"/>
            <a:ext cx="1008112" cy="1399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Kiosk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 flipH="1">
            <a:off x="848561" y="713801"/>
            <a:ext cx="733413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User I/F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 flipH="1">
            <a:off x="5309682" y="802544"/>
            <a:ext cx="1055755" cy="87895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MQTT Broker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534610" y="802544"/>
            <a:ext cx="1055755" cy="878952"/>
            <a:chOff x="5220072" y="5517232"/>
            <a:chExt cx="1055755" cy="878952"/>
          </a:xfrm>
        </p:grpSpPr>
        <p:sp>
          <p:nvSpPr>
            <p:cNvPr id="60" name="직사각형 59"/>
            <p:cNvSpPr/>
            <p:nvPr/>
          </p:nvSpPr>
          <p:spPr>
            <a:xfrm flipH="1">
              <a:off x="5220072" y="5517232"/>
              <a:ext cx="1055755" cy="87895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1" name="원통 60"/>
            <p:cNvSpPr/>
            <p:nvPr/>
          </p:nvSpPr>
          <p:spPr>
            <a:xfrm>
              <a:off x="5305876" y="5632672"/>
              <a:ext cx="864096" cy="648072"/>
            </a:xfrm>
            <a:prstGeom prst="can">
              <a:avLst>
                <a:gd name="adj" fmla="val 15566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542619" y="6426032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30651" y="6446937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SW ‘A’ running on a user </a:t>
            </a:r>
            <a:r>
              <a:rPr lang="en-US" altLang="ko-KR" sz="1000" dirty="0">
                <a:latin typeface="Arial Black" panose="020B0A04020102020204" pitchFamily="34" charset="0"/>
              </a:rPr>
              <a:t>m</a:t>
            </a:r>
            <a:r>
              <a:rPr lang="en-US" altLang="ko-KR" sz="1000" dirty="0" smtClean="0">
                <a:latin typeface="Arial Black" panose="020B0A04020102020204" pitchFamily="34" charset="0"/>
              </a:rPr>
              <a:t>achine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42619" y="6018089"/>
            <a:ext cx="2880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30651" y="6038994"/>
            <a:ext cx="26548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SW ‘A’ running on a server </a:t>
            </a:r>
            <a:r>
              <a:rPr lang="en-US" altLang="ko-KR" sz="1000" dirty="0">
                <a:latin typeface="Arial Black" panose="020B0A04020102020204" pitchFamily="34" charset="0"/>
              </a:rPr>
              <a:t>m</a:t>
            </a:r>
            <a:r>
              <a:rPr lang="en-US" altLang="ko-KR" sz="1000" dirty="0" smtClean="0">
                <a:latin typeface="Arial Black" panose="020B0A04020102020204" pitchFamily="34" charset="0"/>
              </a:rPr>
              <a:t>achine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 flipH="1">
            <a:off x="868389" y="5919595"/>
            <a:ext cx="651872" cy="794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B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 flipH="1">
            <a:off x="1019675" y="6015379"/>
            <a:ext cx="341045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34589" y="611677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SW ‘A’ running</a:t>
            </a:r>
            <a:br>
              <a:rPr lang="en-US" altLang="ko-KR" sz="1000" dirty="0" smtClean="0">
                <a:latin typeface="Arial Black" panose="020B0A04020102020204" pitchFamily="34" charset="0"/>
              </a:rPr>
            </a:br>
            <a:r>
              <a:rPr lang="en-US" altLang="ko-KR" sz="1000" dirty="0" smtClean="0">
                <a:latin typeface="Arial Black" panose="020B0A04020102020204" pitchFamily="34" charset="0"/>
              </a:rPr>
              <a:t>on a machine ‘B’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61963" y="6257141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 Black" panose="020B0A04020102020204" pitchFamily="34" charset="0"/>
              </a:rPr>
              <a:t>802.11 Wi-Fi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70" name="직선 연결선 69"/>
          <p:cNvCxnSpPr>
            <a:stCxn id="69" idx="1"/>
          </p:cNvCxnSpPr>
          <p:nvPr/>
        </p:nvCxnSpPr>
        <p:spPr>
          <a:xfrm flipH="1">
            <a:off x="3006087" y="6380252"/>
            <a:ext cx="2558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 flipH="1">
            <a:off x="8182343" y="4379898"/>
            <a:ext cx="1055755" cy="87895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Processing 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 flipH="1">
            <a:off x="2446674" y="3140968"/>
            <a:ext cx="1248388" cy="29546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Wi-Fi Router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42619" y="5589240"/>
            <a:ext cx="288032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30651" y="5610145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Network Equipment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 flipH="1">
            <a:off x="8182343" y="1773307"/>
            <a:ext cx="1055753" cy="87895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Processing 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 flipH="1">
            <a:off x="711212" y="2132856"/>
            <a:ext cx="105575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 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 flipH="1">
            <a:off x="5102514" y="4365001"/>
            <a:ext cx="105575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Reservation System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 flipH="1">
            <a:off x="712453" y="4745818"/>
            <a:ext cx="105451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Statistics Viewer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 flipH="1">
            <a:off x="711212" y="3766179"/>
            <a:ext cx="1055755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Manager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661242" y="5597059"/>
            <a:ext cx="28803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원통 81"/>
          <p:cNvSpPr/>
          <p:nvPr/>
        </p:nvSpPr>
        <p:spPr>
          <a:xfrm>
            <a:off x="4704940" y="5640491"/>
            <a:ext cx="200636" cy="207276"/>
          </a:xfrm>
          <a:prstGeom prst="can">
            <a:avLst>
              <a:gd name="adj" fmla="val 15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956934" y="560866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DB on a server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668902" y="6015379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56934" y="6036284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Cloud Environment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213308" y="711217"/>
            <a:ext cx="2481439" cy="1061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 flipH="1">
            <a:off x="7360959" y="3076222"/>
            <a:ext cx="901875" cy="8789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Ethernet Router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직사각형 136"/>
          <p:cNvSpPr/>
          <p:nvPr/>
        </p:nvSpPr>
        <p:spPr>
          <a:xfrm flipH="1">
            <a:off x="4242602" y="3074675"/>
            <a:ext cx="283793" cy="8789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Firewall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38" name="직선 연결선 137"/>
          <p:cNvCxnSpPr>
            <a:stCxn id="157" idx="3"/>
            <a:endCxn id="145" idx="3"/>
          </p:cNvCxnSpPr>
          <p:nvPr/>
        </p:nvCxnSpPr>
        <p:spPr>
          <a:xfrm flipH="1">
            <a:off x="6242900" y="3514149"/>
            <a:ext cx="519982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261962" y="6484282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Ethernet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40" name="직선 연결선 139"/>
          <p:cNvCxnSpPr>
            <a:stCxn id="139" idx="1"/>
          </p:cNvCxnSpPr>
          <p:nvPr/>
        </p:nvCxnSpPr>
        <p:spPr>
          <a:xfrm flipH="1">
            <a:off x="3006086" y="6607393"/>
            <a:ext cx="25587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87" idx="0"/>
            <a:endCxn id="75" idx="3"/>
          </p:cNvCxnSpPr>
          <p:nvPr/>
        </p:nvCxnSpPr>
        <p:spPr>
          <a:xfrm rot="5400000" flipH="1" flipV="1">
            <a:off x="7565400" y="2459280"/>
            <a:ext cx="863439" cy="370447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87" idx="2"/>
            <a:endCxn id="71" idx="3"/>
          </p:cNvCxnSpPr>
          <p:nvPr/>
        </p:nvCxnSpPr>
        <p:spPr>
          <a:xfrm rot="16200000" flipH="1">
            <a:off x="7565019" y="4202050"/>
            <a:ext cx="864200" cy="370447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5006199" y="3095247"/>
            <a:ext cx="1248388" cy="837807"/>
            <a:chOff x="3500439" y="2709863"/>
            <a:chExt cx="1248388" cy="837807"/>
          </a:xfrm>
        </p:grpSpPr>
        <p:pic>
          <p:nvPicPr>
            <p:cNvPr id="144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9" y="2709863"/>
              <a:ext cx="1248388" cy="837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TextBox 144"/>
            <p:cNvSpPr txBox="1"/>
            <p:nvPr/>
          </p:nvSpPr>
          <p:spPr>
            <a:xfrm>
              <a:off x="3512125" y="3005655"/>
              <a:ext cx="12250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Arial Black" panose="020B0A04020102020204" pitchFamily="34" charset="0"/>
                </a:rPr>
                <a:t>Public Internet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146" name="직선 연결선 145"/>
          <p:cNvCxnSpPr>
            <a:stCxn id="145" idx="1"/>
            <a:endCxn id="137" idx="1"/>
          </p:cNvCxnSpPr>
          <p:nvPr/>
        </p:nvCxnSpPr>
        <p:spPr>
          <a:xfrm flipH="1">
            <a:off x="4526395" y="3514150"/>
            <a:ext cx="491490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261962" y="6028568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USB Connection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48" name="직선 연결선 147"/>
          <p:cNvCxnSpPr>
            <a:stCxn id="147" idx="1"/>
          </p:cNvCxnSpPr>
          <p:nvPr/>
        </p:nvCxnSpPr>
        <p:spPr>
          <a:xfrm flipH="1">
            <a:off x="3006086" y="6151679"/>
            <a:ext cx="25587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78" idx="0"/>
            <a:endCxn id="144" idx="2"/>
          </p:cNvCxnSpPr>
          <p:nvPr/>
        </p:nvCxnSpPr>
        <p:spPr>
          <a:xfrm rot="5400000" flipH="1" flipV="1">
            <a:off x="5414419" y="4149027"/>
            <a:ext cx="431947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87" idx="3"/>
            <a:endCxn id="157" idx="1"/>
          </p:cNvCxnSpPr>
          <p:nvPr/>
        </p:nvCxnSpPr>
        <p:spPr>
          <a:xfrm flipH="1" flipV="1">
            <a:off x="7046675" y="3514149"/>
            <a:ext cx="314284" cy="15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그룹 150"/>
          <p:cNvGrpSpPr/>
          <p:nvPr/>
        </p:nvGrpSpPr>
        <p:grpSpPr>
          <a:xfrm>
            <a:off x="2446674" y="3671313"/>
            <a:ext cx="1339294" cy="837807"/>
            <a:chOff x="3500439" y="2709863"/>
            <a:chExt cx="1339294" cy="837807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9" y="2709863"/>
              <a:ext cx="1248388" cy="837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" name="TextBox 152"/>
            <p:cNvSpPr txBox="1"/>
            <p:nvPr/>
          </p:nvSpPr>
          <p:spPr>
            <a:xfrm>
              <a:off x="3512125" y="3005655"/>
              <a:ext cx="1327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Arial Black" panose="020B0A04020102020204" pitchFamily="34" charset="0"/>
                </a:rPr>
                <a:t>Private Network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154" name="꺾인 연결선 153"/>
          <p:cNvCxnSpPr>
            <a:stCxn id="152" idx="1"/>
            <a:endCxn id="80" idx="1"/>
          </p:cNvCxnSpPr>
          <p:nvPr/>
        </p:nvCxnSpPr>
        <p:spPr>
          <a:xfrm rot="10800000">
            <a:off x="1766968" y="4090215"/>
            <a:ext cx="679707" cy="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79" idx="1"/>
            <a:endCxn id="152" idx="1"/>
          </p:cNvCxnSpPr>
          <p:nvPr/>
        </p:nvCxnSpPr>
        <p:spPr>
          <a:xfrm flipV="1">
            <a:off x="1766967" y="4090217"/>
            <a:ext cx="679707" cy="97963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37" idx="3"/>
            <a:endCxn id="153" idx="3"/>
          </p:cNvCxnSpPr>
          <p:nvPr/>
        </p:nvCxnSpPr>
        <p:spPr>
          <a:xfrm flipH="1">
            <a:off x="3785968" y="3514151"/>
            <a:ext cx="456634" cy="5760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 flipH="1">
            <a:off x="6762882" y="3074673"/>
            <a:ext cx="283793" cy="8789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Firewall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8" name="직사각형 157"/>
          <p:cNvSpPr/>
          <p:nvPr/>
        </p:nvSpPr>
        <p:spPr>
          <a:xfrm flipH="1">
            <a:off x="3590291" y="569785"/>
            <a:ext cx="1240319" cy="1399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Arduino (Sub)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9" name="직사각형 158"/>
          <p:cNvSpPr/>
          <p:nvPr/>
        </p:nvSpPr>
        <p:spPr>
          <a:xfrm flipH="1">
            <a:off x="3718780" y="713801"/>
            <a:ext cx="98334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Controller</a:t>
            </a:r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0" name="직선 연결선 159"/>
          <p:cNvCxnSpPr>
            <a:stCxn id="152" idx="0"/>
            <a:endCxn id="72" idx="2"/>
          </p:cNvCxnSpPr>
          <p:nvPr/>
        </p:nvCxnSpPr>
        <p:spPr>
          <a:xfrm flipV="1">
            <a:off x="3070868" y="3436430"/>
            <a:ext cx="0" cy="2348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72" idx="0"/>
            <a:endCxn id="53" idx="2"/>
          </p:cNvCxnSpPr>
          <p:nvPr/>
        </p:nvCxnSpPr>
        <p:spPr>
          <a:xfrm rot="16200000" flipV="1">
            <a:off x="2334655" y="2404755"/>
            <a:ext cx="1171848" cy="300578"/>
          </a:xfrm>
          <a:prstGeom prst="bentConnector3">
            <a:avLst>
              <a:gd name="adj1" fmla="val 586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72" idx="0"/>
            <a:endCxn id="158" idx="2"/>
          </p:cNvCxnSpPr>
          <p:nvPr/>
        </p:nvCxnSpPr>
        <p:spPr>
          <a:xfrm rot="5400000" flipH="1" flipV="1">
            <a:off x="3054735" y="1985253"/>
            <a:ext cx="1171848" cy="1139582"/>
          </a:xfrm>
          <a:prstGeom prst="bentConnector3">
            <a:avLst>
              <a:gd name="adj1" fmla="val 5867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770291" y="196912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1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785968" y="196912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 Black" panose="020B0A04020102020204" pitchFamily="34" charset="0"/>
              </a:rPr>
              <a:t>0</a:t>
            </a:r>
            <a:r>
              <a:rPr lang="en-US" altLang="ko-KR" sz="1000" dirty="0" smtClean="0">
                <a:latin typeface="Arial Black" panose="020B0A04020102020204" pitchFamily="34" charset="0"/>
              </a:rPr>
              <a:t>..*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65" name="꺾인 연결선 164"/>
          <p:cNvCxnSpPr>
            <a:stCxn id="144" idx="0"/>
            <a:endCxn id="86" idx="2"/>
          </p:cNvCxnSpPr>
          <p:nvPr/>
        </p:nvCxnSpPr>
        <p:spPr>
          <a:xfrm rot="5400000" flipH="1" flipV="1">
            <a:off x="5380995" y="2022215"/>
            <a:ext cx="1322431" cy="82363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/>
          <p:cNvSpPr/>
          <p:nvPr/>
        </p:nvSpPr>
        <p:spPr>
          <a:xfrm>
            <a:off x="4668902" y="6425957"/>
            <a:ext cx="288032" cy="2880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956934" y="6446862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Parking Facility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68" name="꺾인 연결선 167"/>
          <p:cNvCxnSpPr>
            <a:stCxn id="72" idx="0"/>
            <a:endCxn id="76" idx="1"/>
          </p:cNvCxnSpPr>
          <p:nvPr/>
        </p:nvCxnSpPr>
        <p:spPr>
          <a:xfrm rot="16200000" flipV="1">
            <a:off x="2076880" y="2146979"/>
            <a:ext cx="684076" cy="130390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780614" y="221534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1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89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Architecture Design – Physical Perspective 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7" y="1988840"/>
            <a:ext cx="9517000" cy="295232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 bwMode="auto">
          <a:xfrm>
            <a:off x="135097" y="764704"/>
            <a:ext cx="8208910" cy="648072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dirty="0" smtClean="0"/>
              <a:t>We had experiments before implementation</a:t>
            </a:r>
          </a:p>
          <a:p>
            <a:pPr lvl="1"/>
            <a:r>
              <a:rPr lang="en-US" altLang="ko-KR" dirty="0" smtClean="0"/>
              <a:t>We had test the system end of every sprint.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Test , Verification</a:t>
            </a: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, and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Validation</a:t>
            </a:r>
          </a:p>
          <a:p>
            <a:pPr lvl="1"/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99467"/>
              </p:ext>
            </p:extLst>
          </p:nvPr>
        </p:nvGraphicFramePr>
        <p:xfrm>
          <a:off x="344488" y="1484784"/>
          <a:ext cx="9505057" cy="4884358"/>
        </p:xfrm>
        <a:graphic>
          <a:graphicData uri="http://schemas.openxmlformats.org/drawingml/2006/table">
            <a:tbl>
              <a:tblPr/>
              <a:tblGrid>
                <a:gridCol w="864096"/>
                <a:gridCol w="1648869"/>
                <a:gridCol w="1966162"/>
                <a:gridCol w="506085"/>
                <a:gridCol w="127356"/>
                <a:gridCol w="849907"/>
                <a:gridCol w="1535701"/>
                <a:gridCol w="2006881"/>
              </a:tblGrid>
              <a:tr h="9169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WBS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rtl="0" fontAlgn="ctr"/>
                      <a:endParaRPr lang="en-US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precondition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Testing Sequence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Expected Results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1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L1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L2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42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Server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Server (switching function - Redundancy)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If primary server is unavailibe because of power down or network trouble, secondary server should work within guaratted time.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T-1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ko-KR" altLang="en-US" sz="1200">
                        <a:effectLst/>
                      </a:endParaRPr>
                    </a:p>
                  </a:txBody>
                  <a:tcPr marL="7138" marR="7138" marT="4759" marB="47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38" marR="7138" marT="4759" marB="47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1. Tester operates sure-park system generally.</a:t>
                      </a:r>
                      <a:br>
                        <a:rPr lang="en-US" sz="12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2. Tester shut down power or pull off network cable of the primary server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The system runs normal status within guaranteed time.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91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Driver Application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Driver Application (sign up)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Driver should sign up the sure-park system for using reservation application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T-5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ko-KR" altLang="en-US" sz="1200">
                        <a:effectLst/>
                      </a:endParaRPr>
                    </a:p>
                  </a:txBody>
                  <a:tcPr marL="7138" marR="7138" marT="4759" marB="47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38" marR="7138" marT="4759" marB="47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1. Driver input a email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</a:rPr>
                        <a:t>addree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, password, card number</a:t>
                      </a:r>
                      <a:br>
                        <a:rPr lang="en-US" sz="1200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2. Server authorized the information.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Sign up is done.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Driver Application (log in/out)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Driver should log in the sure-park system for reserving a parking lot.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T-6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t"/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Driver app 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/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</a:rPr>
                        <a:t>is 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executed.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1. Tester inserts correct email and password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Driver app is connected server and shows own UI.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890">
                <a:tc gridSpan="8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fontAlgn="t"/>
                      <a:endParaRPr lang="en-US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/>
                      <a:endParaRPr lang="en-US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t"/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fontAlgn="t"/>
                      <a:endParaRPr lang="en-US" sz="12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t"/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Attendant Application</a:t>
                      </a:r>
                    </a:p>
                  </a:txBody>
                  <a:tcPr marL="7138" marR="7138" marT="4759" marB="47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Attendant Application(Popup message)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If unexpected situation occurs in syste like facility power down, Attendant can know the situation by alarm of application.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T-16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Attendant logged in the app.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1. Test turns off the facility power.</a:t>
                      </a:r>
                      <a:br>
                        <a:rPr lang="en-US" sz="120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2. Server sends a message to Attendantapp.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Attendant app shows a alarm (Facility down).</a:t>
                      </a:r>
                    </a:p>
                  </a:txBody>
                  <a:tcPr marL="7138" marR="7138" marT="4759" marB="4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736976" y="4797152"/>
            <a:ext cx="0" cy="43204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 bwMode="auto">
          <a:xfrm>
            <a:off x="135097" y="764704"/>
            <a:ext cx="8208910" cy="648072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dirty="0" smtClean="0"/>
              <a:t>We made test cases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Test Cases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 bwMode="auto">
          <a:xfrm>
            <a:off x="150505" y="980728"/>
            <a:ext cx="8208910" cy="1440160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dirty="0" smtClean="0"/>
              <a:t>We used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issue for issue tracking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sz="24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844824"/>
            <a:ext cx="7007894" cy="474881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Issue tracking system</a:t>
            </a:r>
          </a:p>
          <a:p>
            <a:pPr lvl="1"/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512" y="876275"/>
            <a:ext cx="8784976" cy="29127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Organization perspective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Didn’t assign each one’s responsibility concretely</a:t>
            </a:r>
            <a:b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</a:b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too much discussion, but no decisions made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Technology perspective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Obsessed with technologies prior to decision-making about the architecture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perspective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Too focused on dynamic perspective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Hard to have consistent views across static, dynamic, and physical perspectives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6795" y="4509120"/>
            <a:ext cx="3672409" cy="43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Are we architects now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6793" y="5085184"/>
            <a:ext cx="3672409" cy="5379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 yet, Not Yet, and </a:t>
            </a:r>
            <a:r>
              <a:rPr lang="en-US" altLang="ko-K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YET</a:t>
            </a:r>
            <a:endParaRPr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70881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722746"/>
            <a:ext cx="660082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형 설명선 1"/>
          <p:cNvSpPr/>
          <p:nvPr/>
        </p:nvSpPr>
        <p:spPr>
          <a:xfrm>
            <a:off x="344488" y="1770521"/>
            <a:ext cx="2016224" cy="1008112"/>
          </a:xfrm>
          <a:prstGeom prst="wedgeEllipseCallout">
            <a:avLst>
              <a:gd name="adj1" fmla="val 51954"/>
              <a:gd name="adj2" fmla="val 58301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Any questions ?</a:t>
            </a:r>
            <a:endParaRPr lang="ko-KR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구름 모양 설명선 2"/>
          <p:cNvSpPr/>
          <p:nvPr/>
        </p:nvSpPr>
        <p:spPr>
          <a:xfrm>
            <a:off x="7401272" y="363318"/>
            <a:ext cx="2088232" cy="1440160"/>
          </a:xfrm>
          <a:prstGeom prst="cloudCallou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 just want to go home…</a:t>
            </a:r>
            <a:endParaRPr lang="ko-KR" altLang="en-US" sz="1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구름 모양 설명선 7"/>
          <p:cNvSpPr/>
          <p:nvPr/>
        </p:nvSpPr>
        <p:spPr>
          <a:xfrm>
            <a:off x="4088904" y="188640"/>
            <a:ext cx="2088232" cy="1440160"/>
          </a:xfrm>
          <a:prstGeom prst="cloudCallou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Please don’t ask me anything</a:t>
            </a:r>
            <a:endParaRPr lang="ko-KR" altLang="en-US" sz="1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692696"/>
            <a:ext cx="7956376" cy="5967282"/>
          </a:xfrm>
          <a:prstGeom prst="rect">
            <a:avLst/>
          </a:prstGeom>
        </p:spPr>
      </p:pic>
      <p:pic>
        <p:nvPicPr>
          <p:cNvPr id="28" name="Shape 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576" y="836712"/>
            <a:ext cx="1007559" cy="13854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Team members – NOT YET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4" y="4712075"/>
            <a:ext cx="3160800" cy="1777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4"/>
          <a:stretch/>
        </p:blipFill>
        <p:spPr>
          <a:xfrm rot="5400000">
            <a:off x="2369349" y="4554893"/>
            <a:ext cx="2448272" cy="18227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82" y="4636746"/>
            <a:ext cx="3650905" cy="20536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07" y="2946508"/>
            <a:ext cx="3034006" cy="1706628"/>
          </a:xfrm>
          <a:prstGeom prst="rect">
            <a:avLst/>
          </a:prstGeom>
        </p:spPr>
      </p:pic>
      <p:pic>
        <p:nvPicPr>
          <p:cNvPr id="21" name="Shape 27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68510" y="579376"/>
            <a:ext cx="1012701" cy="140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8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2260" y="581260"/>
            <a:ext cx="962285" cy="140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8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72880" y="593336"/>
            <a:ext cx="1008112" cy="135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8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20752" y="574184"/>
            <a:ext cx="1008112" cy="138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8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29264" y="581260"/>
            <a:ext cx="969433" cy="140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8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68624" y="574184"/>
            <a:ext cx="1008112" cy="138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8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19496" y="582810"/>
            <a:ext cx="1007559" cy="138546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07491"/>
              </p:ext>
            </p:extLst>
          </p:nvPr>
        </p:nvGraphicFramePr>
        <p:xfrm>
          <a:off x="344485" y="560044"/>
          <a:ext cx="922835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544"/>
                <a:gridCol w="1153544"/>
                <a:gridCol w="1153544"/>
                <a:gridCol w="1153544"/>
                <a:gridCol w="1153544"/>
                <a:gridCol w="1153544"/>
                <a:gridCol w="1153544"/>
                <a:gridCol w="1153544"/>
              </a:tblGrid>
              <a:tr h="1455999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75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accent1"/>
                          </a:solidFill>
                        </a:rPr>
                        <a:t>Daniel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dirty="0" err="1" smtClean="0">
                          <a:solidFill>
                            <a:schemeClr val="accent1"/>
                          </a:solidFill>
                        </a:rPr>
                        <a:t>Plakosh</a:t>
                      </a:r>
                      <a:endParaRPr lang="en-US" altLang="ko-KR" sz="14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Sunghoon</a:t>
                      </a:r>
                      <a:endParaRPr lang="en-US" altLang="ko-KR" sz="14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Sangjun</a:t>
                      </a:r>
                      <a:endParaRPr lang="en-US" altLang="ko-KR" sz="14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Gladvin</a:t>
                      </a:r>
                      <a:endParaRPr lang="en-US" altLang="ko-KR" sz="14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Chinnadurai</a:t>
                      </a:r>
                      <a:endParaRPr lang="en-US" altLang="ko-KR" sz="14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Byounghoon</a:t>
                      </a:r>
                      <a:endParaRPr lang="en-US" altLang="ko-KR" sz="14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Wonhong</a:t>
                      </a:r>
                      <a:endParaRPr lang="en-US" altLang="ko-KR" sz="14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Gunwoo</a:t>
                      </a:r>
                      <a:endParaRPr lang="en-US" altLang="ko-KR" sz="14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accent1"/>
                          </a:solidFill>
                        </a:rPr>
                        <a:t>Hidden</a:t>
                      </a:r>
                      <a:r>
                        <a:rPr lang="en-US" altLang="ko-KR" sz="14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altLang="ko-KR" sz="1400" b="1" baseline="0" dirty="0" err="1" smtClean="0">
                          <a:solidFill>
                            <a:schemeClr val="accent1"/>
                          </a:solidFill>
                        </a:rPr>
                        <a:t>Memeber</a:t>
                      </a:r>
                      <a:endParaRPr lang="en-US" altLang="ko-KR" sz="14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44488" y="2795750"/>
            <a:ext cx="9228351" cy="40112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Shape 158"/>
          <p:cNvPicPr preferRelativeResize="0"/>
          <p:nvPr/>
        </p:nvPicPr>
        <p:blipFill rotWithShape="1">
          <a:blip r:embed="rId14">
            <a:alphaModFix/>
          </a:blip>
          <a:srcRect l="22967" r="9629"/>
          <a:stretch/>
        </p:blipFill>
        <p:spPr>
          <a:xfrm>
            <a:off x="8505930" y="812972"/>
            <a:ext cx="1008112" cy="941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96" y="3005447"/>
            <a:ext cx="3825324" cy="21517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55" y="2852936"/>
            <a:ext cx="2904772" cy="1633934"/>
          </a:xfrm>
          <a:prstGeom prst="rect">
            <a:avLst/>
          </a:prstGeom>
        </p:spPr>
      </p:pic>
      <p:sp>
        <p:nvSpPr>
          <p:cNvPr id="19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Team members – NOT YET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158"/>
          <p:cNvPicPr preferRelativeResize="0"/>
          <p:nvPr/>
        </p:nvPicPr>
        <p:blipFill rotWithShape="1">
          <a:blip r:embed="rId3">
            <a:alphaModFix/>
          </a:blip>
          <a:srcRect l="22967" r="9629"/>
          <a:stretch/>
        </p:blipFill>
        <p:spPr>
          <a:xfrm>
            <a:off x="204976" y="1464489"/>
            <a:ext cx="9644568" cy="2448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O</a:t>
            </a: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rganization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and </a:t>
            </a:r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roles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60777"/>
              </p:ext>
            </p:extLst>
          </p:nvPr>
        </p:nvGraphicFramePr>
        <p:xfrm>
          <a:off x="200472" y="620688"/>
          <a:ext cx="1876710" cy="791002"/>
        </p:xfrm>
        <a:graphic>
          <a:graphicData uri="http://schemas.openxmlformats.org/drawingml/2006/table">
            <a:tbl>
              <a:tblPr/>
              <a:tblGrid>
                <a:gridCol w="569695"/>
                <a:gridCol w="1307015"/>
              </a:tblGrid>
              <a:tr h="27917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Team Mentor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1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accent1"/>
                          </a:solidFill>
                        </a:rPr>
                        <a:t>Daniel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dirty="0" err="1" smtClean="0">
                          <a:solidFill>
                            <a:schemeClr val="accent1"/>
                          </a:solidFill>
                        </a:rPr>
                        <a:t>Plakosh</a:t>
                      </a:r>
                      <a:endParaRPr lang="en-US" altLang="ko-KR" sz="12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4" name="Shape 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975" y="672401"/>
            <a:ext cx="576064" cy="720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74451"/>
              </p:ext>
            </p:extLst>
          </p:nvPr>
        </p:nvGraphicFramePr>
        <p:xfrm>
          <a:off x="1496616" y="1615210"/>
          <a:ext cx="1876710" cy="791002"/>
        </p:xfrm>
        <a:graphic>
          <a:graphicData uri="http://schemas.openxmlformats.org/drawingml/2006/table">
            <a:tbl>
              <a:tblPr/>
              <a:tblGrid>
                <a:gridCol w="569695"/>
                <a:gridCol w="1307015"/>
              </a:tblGrid>
              <a:tr h="27917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Team Leader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1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Sunghoon</a:t>
                      </a:r>
                      <a:endParaRPr lang="en-US" altLang="ko-KR" sz="12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Yun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36787"/>
              </p:ext>
            </p:extLst>
          </p:nvPr>
        </p:nvGraphicFramePr>
        <p:xfrm>
          <a:off x="4012393" y="1615210"/>
          <a:ext cx="1876710" cy="791002"/>
        </p:xfrm>
        <a:graphic>
          <a:graphicData uri="http://schemas.openxmlformats.org/drawingml/2006/table">
            <a:tbl>
              <a:tblPr/>
              <a:tblGrid>
                <a:gridCol w="569695"/>
                <a:gridCol w="1307015"/>
              </a:tblGrid>
              <a:tr h="27917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Chief Architect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1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Wonhong</a:t>
                      </a:r>
                      <a:endParaRPr lang="en-US" altLang="ko-KR" sz="12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Kwon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89129"/>
              </p:ext>
            </p:extLst>
          </p:nvPr>
        </p:nvGraphicFramePr>
        <p:xfrm>
          <a:off x="6532673" y="1615210"/>
          <a:ext cx="1876710" cy="897745"/>
        </p:xfrm>
        <a:graphic>
          <a:graphicData uri="http://schemas.openxmlformats.org/drawingml/2006/table">
            <a:tbl>
              <a:tblPr/>
              <a:tblGrid>
                <a:gridCol w="569695"/>
                <a:gridCol w="1307015"/>
              </a:tblGrid>
              <a:tr h="27917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 Engineer. (Server)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1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Gunwoo</a:t>
                      </a:r>
                      <a:endParaRPr lang="en-US" altLang="ko-KR" sz="12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Kim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2" name="Shape 2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26" y="1650671"/>
            <a:ext cx="502151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27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22616" y="1639710"/>
            <a:ext cx="541050" cy="7420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62704"/>
              </p:ext>
            </p:extLst>
          </p:nvPr>
        </p:nvGraphicFramePr>
        <p:xfrm>
          <a:off x="2797262" y="2688625"/>
          <a:ext cx="1876710" cy="897745"/>
        </p:xfrm>
        <a:graphic>
          <a:graphicData uri="http://schemas.openxmlformats.org/drawingml/2006/table">
            <a:tbl>
              <a:tblPr/>
              <a:tblGrid>
                <a:gridCol w="569695"/>
                <a:gridCol w="1307015"/>
              </a:tblGrid>
              <a:tr h="27917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 Engineer (Protocol)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1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Byounghoon</a:t>
                      </a:r>
                      <a:endParaRPr lang="en-US" altLang="ko-KR" sz="12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Kim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51891"/>
              </p:ext>
            </p:extLst>
          </p:nvPr>
        </p:nvGraphicFramePr>
        <p:xfrm>
          <a:off x="5313039" y="2688625"/>
          <a:ext cx="1876710" cy="897745"/>
        </p:xfrm>
        <a:graphic>
          <a:graphicData uri="http://schemas.openxmlformats.org/drawingml/2006/table">
            <a:tbl>
              <a:tblPr/>
              <a:tblGrid>
                <a:gridCol w="569695"/>
                <a:gridCol w="1307015"/>
              </a:tblGrid>
              <a:tr h="27917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 Engineer (Facility)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1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Sangjun</a:t>
                      </a:r>
                      <a:endParaRPr lang="en-US" altLang="ko-KR" sz="12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Lee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31737"/>
              </p:ext>
            </p:extLst>
          </p:nvPr>
        </p:nvGraphicFramePr>
        <p:xfrm>
          <a:off x="7833319" y="2688625"/>
          <a:ext cx="1876710" cy="897745"/>
        </p:xfrm>
        <a:graphic>
          <a:graphicData uri="http://schemas.openxmlformats.org/drawingml/2006/table">
            <a:tbl>
              <a:tblPr/>
              <a:tblGrid>
                <a:gridCol w="569695"/>
                <a:gridCol w="1307015"/>
              </a:tblGrid>
              <a:tr h="27917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100" dirty="0"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10080" marB="10080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Engineer. (Owner)</a:t>
                      </a: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1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Gladvin</a:t>
                      </a:r>
                      <a:endParaRPr lang="en-US" altLang="ko-KR" sz="12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1" i="0" u="none" strike="noStrike" cap="none" dirty="0" err="1" smtClean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Chinnadurai</a:t>
                      </a:r>
                      <a:endParaRPr lang="en-US" altLang="ko-KR" sz="1200" b="1" i="0" u="none" strike="noStrike" cap="none" dirty="0" smtClean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00" marR="25200" marT="10080" marB="10080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" name="꺾인 연결선 3"/>
          <p:cNvCxnSpPr>
            <a:stCxn id="21" idx="3"/>
            <a:endCxn id="67" idx="0"/>
          </p:cNvCxnSpPr>
          <p:nvPr/>
        </p:nvCxnSpPr>
        <p:spPr>
          <a:xfrm>
            <a:off x="2077182" y="1016189"/>
            <a:ext cx="6694492" cy="16724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49" idx="0"/>
          </p:cNvCxnSpPr>
          <p:nvPr/>
        </p:nvCxnSpPr>
        <p:spPr>
          <a:xfrm flipH="1" flipV="1">
            <a:off x="7461956" y="1016190"/>
            <a:ext cx="9072" cy="59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 flipV="1">
            <a:off x="2576736" y="1000692"/>
            <a:ext cx="0" cy="599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 flipV="1">
            <a:off x="5169024" y="1000692"/>
            <a:ext cx="0" cy="599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 flipV="1">
            <a:off x="3676113" y="1016189"/>
            <a:ext cx="6752" cy="167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 flipV="1">
            <a:off x="6207224" y="1032441"/>
            <a:ext cx="6752" cy="167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Shape 28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29087" y="2721129"/>
            <a:ext cx="542433" cy="7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28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29265" y="2704123"/>
            <a:ext cx="521976" cy="751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28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37176" y="1639710"/>
            <a:ext cx="550849" cy="73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28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40574" y="2714030"/>
            <a:ext cx="560018" cy="741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" name="Shape 286"/>
          <p:cNvGraphicFramePr/>
          <p:nvPr>
            <p:extLst>
              <p:ext uri="{D42A27DB-BD31-4B8C-83A1-F6EECF244321}">
                <p14:modId xmlns:p14="http://schemas.microsoft.com/office/powerpoint/2010/main" val="1763798083"/>
              </p:ext>
            </p:extLst>
          </p:nvPr>
        </p:nvGraphicFramePr>
        <p:xfrm>
          <a:off x="440939" y="4016715"/>
          <a:ext cx="9192581" cy="23918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7765"/>
                <a:gridCol w="3024336"/>
                <a:gridCol w="2520280"/>
                <a:gridCol w="1800200"/>
              </a:tblGrid>
              <a:tr h="2833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Title</a:t>
                      </a:r>
                      <a:endParaRPr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Role Assignment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Deliveries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Common Job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0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Team Leader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Project Management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WBS, Schedule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 , Agile Sprint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Planning. Architectural Discussion. Test. 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2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Chief Architect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Architectural Design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ADS, Architecture documents.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2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 Engineer(Protocol)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Communication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design. Driver Application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Comm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 library. Driver App source.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8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 Engineer(Facility)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Facility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control and user interface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Facility and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 kiosk source.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 Engineer(Server)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Server logic and redundancy. Pub/Sub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Pattern implementation.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Server and arbiter source.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Lead Engineer(Owner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Owner business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a:t> logic design - statistics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Owner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  <a:cs typeface="Arial" panose="020B0604020202020204" pitchFamily="34" charset="0"/>
                          <a:sym typeface="Calibri"/>
                        </a:rPr>
                        <a:t> and statistics source.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돋움" panose="020B0600000101010101" pitchFamily="50" charset="-127"/>
                        <a:cs typeface="Arial" panose="020B060402020202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0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43"/>
          <p:cNvSpPr txBox="1">
            <a:spLocks noGrp="1"/>
          </p:cNvSpPr>
          <p:nvPr>
            <p:ph type="sldNum" idx="4294967295"/>
          </p:nvPr>
        </p:nvSpPr>
        <p:spPr>
          <a:xfrm>
            <a:off x="7662915" y="70007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45"/>
          <p:cNvSpPr/>
          <p:nvPr/>
        </p:nvSpPr>
        <p:spPr>
          <a:xfrm>
            <a:off x="2588881" y="1026341"/>
            <a:ext cx="1531515" cy="242419"/>
          </a:xfrm>
          <a:prstGeom prst="rect">
            <a:avLst/>
          </a:prstGeom>
          <a:noFill/>
          <a:ln>
            <a:noFill/>
          </a:ln>
        </p:spPr>
        <p:txBody>
          <a:bodyPr lIns="89875" tIns="46725" rIns="89875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sz="1000" i="0" u="none" strike="noStrike" cap="none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Jun 1W</a:t>
            </a:r>
          </a:p>
        </p:txBody>
      </p:sp>
      <p:sp>
        <p:nvSpPr>
          <p:cNvPr id="26" name="Shape 246"/>
          <p:cNvSpPr/>
          <p:nvPr/>
        </p:nvSpPr>
        <p:spPr>
          <a:xfrm>
            <a:off x="4645621" y="1026341"/>
            <a:ext cx="1531515" cy="242419"/>
          </a:xfrm>
          <a:prstGeom prst="rect">
            <a:avLst/>
          </a:prstGeom>
          <a:noFill/>
          <a:ln>
            <a:noFill/>
          </a:ln>
        </p:spPr>
        <p:txBody>
          <a:bodyPr lIns="89875" tIns="46725" rIns="89875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sz="1000" i="0" u="none" strike="noStrike" cap="none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Jun 2W</a:t>
            </a:r>
          </a:p>
        </p:txBody>
      </p:sp>
      <p:sp>
        <p:nvSpPr>
          <p:cNvPr id="28" name="Shape 248"/>
          <p:cNvSpPr/>
          <p:nvPr/>
        </p:nvSpPr>
        <p:spPr>
          <a:xfrm>
            <a:off x="3747152" y="1229822"/>
            <a:ext cx="2044892" cy="398978"/>
          </a:xfrm>
          <a:prstGeom prst="homePlate">
            <a:avLst>
              <a:gd name="adj" fmla="val 16304"/>
            </a:avLst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050" tIns="46025" rIns="92050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b="0" i="0" u="none" strike="noStrike" cap="none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Sprint 2</a:t>
            </a:r>
          </a:p>
        </p:txBody>
      </p:sp>
      <p:sp>
        <p:nvSpPr>
          <p:cNvPr id="29" name="Shape 249"/>
          <p:cNvSpPr/>
          <p:nvPr/>
        </p:nvSpPr>
        <p:spPr>
          <a:xfrm>
            <a:off x="6733853" y="1026341"/>
            <a:ext cx="1531515" cy="242419"/>
          </a:xfrm>
          <a:prstGeom prst="rect">
            <a:avLst/>
          </a:prstGeom>
          <a:noFill/>
          <a:ln>
            <a:noFill/>
          </a:ln>
        </p:spPr>
        <p:txBody>
          <a:bodyPr lIns="89875" tIns="46725" rIns="89875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sz="1000" i="0" u="none" strike="noStrike" cap="none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Jun 3W</a:t>
            </a:r>
          </a:p>
        </p:txBody>
      </p:sp>
      <p:sp>
        <p:nvSpPr>
          <p:cNvPr id="30" name="Shape 250"/>
          <p:cNvSpPr/>
          <p:nvPr/>
        </p:nvSpPr>
        <p:spPr>
          <a:xfrm>
            <a:off x="7839655" y="1229822"/>
            <a:ext cx="2009889" cy="398978"/>
          </a:xfrm>
          <a:prstGeom prst="homePlate">
            <a:avLst>
              <a:gd name="adj" fmla="val 16304"/>
            </a:avLst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050" tIns="46025" rIns="92050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b="0" i="0" u="none" strike="noStrike" cap="none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Sprint 4</a:t>
            </a:r>
          </a:p>
        </p:txBody>
      </p:sp>
      <p:sp>
        <p:nvSpPr>
          <p:cNvPr id="33" name="Shape 253"/>
          <p:cNvSpPr/>
          <p:nvPr/>
        </p:nvSpPr>
        <p:spPr>
          <a:xfrm>
            <a:off x="8678069" y="1026341"/>
            <a:ext cx="1531515" cy="242419"/>
          </a:xfrm>
          <a:prstGeom prst="rect">
            <a:avLst/>
          </a:prstGeom>
          <a:noFill/>
          <a:ln>
            <a:noFill/>
          </a:ln>
        </p:spPr>
        <p:txBody>
          <a:bodyPr lIns="89875" tIns="46725" rIns="89875" bIns="46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Noto Sans Symbols"/>
              <a:buNone/>
            </a:pPr>
            <a:r>
              <a:rPr lang="en-US" sz="1000" i="0" u="none" strike="noStrike" cap="none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Jun 4W</a:t>
            </a:r>
          </a:p>
        </p:txBody>
      </p:sp>
      <p:sp>
        <p:nvSpPr>
          <p:cNvPr id="38" name="Shape 258"/>
          <p:cNvSpPr/>
          <p:nvPr/>
        </p:nvSpPr>
        <p:spPr>
          <a:xfrm>
            <a:off x="5823431" y="1229822"/>
            <a:ext cx="2009889" cy="398978"/>
          </a:xfrm>
          <a:prstGeom prst="homePlate">
            <a:avLst>
              <a:gd name="adj" fmla="val 16304"/>
            </a:avLst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050" tIns="46025" rIns="92050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b="0" i="0" u="none" strike="noStrike" cap="none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Sprint 3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719720" y="1537323"/>
            <a:ext cx="0" cy="49354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792044" y="1537323"/>
            <a:ext cx="0" cy="49354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833320" y="1537323"/>
            <a:ext cx="0" cy="49354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2618" y="1844824"/>
            <a:ext cx="143857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ko-KR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9914" y="2549666"/>
            <a:ext cx="143857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ko-KR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695" y="3259060"/>
            <a:ext cx="143857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0695" y="3963902"/>
            <a:ext cx="143857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ko-KR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9914" y="4668744"/>
            <a:ext cx="143857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ko-KR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9914" y="5373586"/>
            <a:ext cx="143857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ko-KR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1032" y="6093296"/>
            <a:ext cx="143857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endParaRPr lang="ko-KR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Shape 248"/>
          <p:cNvSpPr/>
          <p:nvPr/>
        </p:nvSpPr>
        <p:spPr>
          <a:xfrm>
            <a:off x="1640632" y="1224184"/>
            <a:ext cx="2044892" cy="398978"/>
          </a:xfrm>
          <a:prstGeom prst="homePlate">
            <a:avLst>
              <a:gd name="adj" fmla="val 16304"/>
            </a:avLst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2050" tIns="46025" rIns="92050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b="0" i="0" u="none" strike="noStrike" cap="none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Sprint </a:t>
            </a:r>
            <a:r>
              <a:rPr lang="en-US" b="0" i="0" u="none" strike="noStrike" cap="none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1</a:t>
            </a:r>
            <a:endParaRPr lang="en-US" b="0" i="0" u="none" strike="noStrike" cap="none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568624" y="2481270"/>
            <a:ext cx="822904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568624" y="3212976"/>
            <a:ext cx="822904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568624" y="3898552"/>
            <a:ext cx="822904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568624" y="4589754"/>
            <a:ext cx="822904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568624" y="5321460"/>
            <a:ext cx="822904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568624" y="6007036"/>
            <a:ext cx="822904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90192" y="1821005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Sprint 1, 2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Mentor meeting</a:t>
            </a:r>
          </a:p>
          <a:p>
            <a:pPr lvl="1"/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2264" y="2527646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Use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Context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QA refine</a:t>
            </a:r>
          </a:p>
          <a:p>
            <a:pPr lvl="1"/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1692264" y="3234287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MQTT Server/Client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Arduino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control</a:t>
            </a:r>
          </a:p>
          <a:p>
            <a:pPr lvl="1"/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695388" y="3940928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Research architectural Pattern</a:t>
            </a:r>
          </a:p>
          <a:p>
            <a:pPr lvl="1"/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1695388" y="4647569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PC environment setup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Git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Hub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setup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09516" y="6060851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Start Time log, ADS</a:t>
            </a:r>
          </a:p>
          <a:p>
            <a:pPr lvl="1"/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3745192" y="1821005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Sprint 3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Mentor meeting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Risk Mitigation meeting</a:t>
            </a:r>
          </a:p>
          <a:p>
            <a:pPr lvl="1"/>
            <a:endParaRPr lang="ko-KR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3747264" y="2527646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FR refine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QA refine</a:t>
            </a:r>
          </a:p>
          <a:p>
            <a:pPr lvl="1"/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3747264" y="3234287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Arduino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USB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Server DB</a:t>
            </a:r>
          </a:p>
          <a:p>
            <a:pPr lvl="1"/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3750388" y="3940928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Start View , MQTT Topic,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   DB Schema Design</a:t>
            </a:r>
          </a:p>
          <a:p>
            <a:pPr lvl="1"/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750388" y="4647569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Server (communication,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   redundancy, DB)</a:t>
            </a:r>
          </a:p>
          <a:p>
            <a:pPr lvl="1"/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767640" y="5354210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Sprint2 result test</a:t>
            </a:r>
          </a:p>
          <a:p>
            <a:pPr lvl="1"/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764516" y="6060851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Planning v1.0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Sprint and Time logs v1.0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Failure model list v1.0</a:t>
            </a:r>
          </a:p>
          <a:p>
            <a:pPr lvl="1"/>
            <a:endParaRPr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817516" y="1821005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Sprint 4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Mentor meeting</a:t>
            </a:r>
          </a:p>
          <a:p>
            <a:pPr lvl="1"/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5819588" y="3234287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MQTT Security</a:t>
            </a:r>
          </a:p>
          <a:p>
            <a:pPr lvl="1"/>
            <a:endParaRPr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822712" y="3940928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Research architectural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Research </a:t>
            </a:r>
            <a:r>
              <a:rPr lang="en-US" altLang="ko-KR" sz="1100" dirty="0" err="1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Tatic</a:t>
            </a:r>
            <a:endParaRPr lang="en-US" altLang="ko-KR" sz="11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Start detail design</a:t>
            </a:r>
          </a:p>
          <a:p>
            <a:pPr lvl="1"/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822712" y="4647569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Server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Driver, Owner, Attendant,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  Facility, Kiosk Application</a:t>
            </a:r>
          </a:p>
          <a:p>
            <a:pPr lvl="1"/>
            <a:endParaRPr lang="ko-KR" alt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5839964" y="5354210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System test (16 test case)</a:t>
            </a:r>
          </a:p>
          <a:p>
            <a:pPr lvl="1"/>
            <a:endParaRPr lang="ko-KR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5836840" y="6060851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System test case v1.0</a:t>
            </a:r>
          </a:p>
          <a:p>
            <a:pPr lvl="1"/>
            <a:endParaRPr lang="ko-KR" alt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7872516" y="1821005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Mentor meeting</a:t>
            </a:r>
          </a:p>
          <a:p>
            <a:pPr lvl="1"/>
            <a:endParaRPr lang="ko-KR" alt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7874588" y="2527646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Use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Context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QA refine</a:t>
            </a:r>
          </a:p>
          <a:p>
            <a:pPr lvl="1"/>
            <a:endParaRPr lang="ko-KR" alt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7874588" y="3234287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MQTT Server/Client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Arduino control</a:t>
            </a:r>
          </a:p>
          <a:p>
            <a:pPr lvl="1"/>
            <a:endParaRPr lang="ko-KR" alt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7877712" y="3940928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Research architectural Pattern</a:t>
            </a:r>
          </a:p>
          <a:p>
            <a:pPr lvl="1"/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7877712" y="4647569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Server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Driver, Owner, Attendant,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   Facility, Kiosk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Application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94964" y="5354210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System test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(31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test case)</a:t>
            </a:r>
          </a:p>
          <a:p>
            <a:pPr lvl="1"/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7891840" y="6060851"/>
            <a:ext cx="200209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System test case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v1.1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Final Presentation v1.0</a:t>
            </a:r>
          </a:p>
          <a:p>
            <a:pPr lvl="1"/>
            <a:endParaRPr lang="ko-KR" altLang="en-US" sz="1100" dirty="0"/>
          </a:p>
        </p:txBody>
      </p:sp>
      <p:sp>
        <p:nvSpPr>
          <p:cNvPr id="61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Schedule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6496" y="569275"/>
            <a:ext cx="8784976" cy="5554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We used agile style development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We made 4 sprint . Each sprint has own iteration of working categories.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lvl="1"/>
            <a:endParaRPr lang="ko-KR" altLang="en-US" sz="1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564647"/>
              </p:ext>
            </p:extLst>
          </p:nvPr>
        </p:nvGraphicFramePr>
        <p:xfrm>
          <a:off x="8759966" y="5800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워크시트" showAsIcon="1" r:id="rId4" imgW="914400" imgH="771480" progId="Excel.Sheet.12">
                  <p:embed/>
                </p:oleObj>
              </mc:Choice>
              <mc:Fallback>
                <p:oleObj name="워크시트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59966" y="5800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4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43"/>
          <p:cNvSpPr txBox="1">
            <a:spLocks noGrp="1"/>
          </p:cNvSpPr>
          <p:nvPr>
            <p:ph type="sldNum" idx="4294967295"/>
          </p:nvPr>
        </p:nvSpPr>
        <p:spPr>
          <a:xfrm>
            <a:off x="7662915" y="70007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Schedule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6496" y="682006"/>
            <a:ext cx="8784976" cy="5554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Estimated backlogs are used to make a refined WBS Plan.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New WBS is made using Gant Chart.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We had tracking project by the chart.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lvl="1"/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6" y="1484784"/>
            <a:ext cx="9660564" cy="3960440"/>
          </a:xfrm>
          <a:prstGeom prst="rect">
            <a:avLst/>
          </a:prstGeom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321948"/>
              </p:ext>
            </p:extLst>
          </p:nvPr>
        </p:nvGraphicFramePr>
        <p:xfrm>
          <a:off x="7545288" y="559532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포장기 셸 개체" showAsIcon="1" r:id="rId5" imgW="914400" imgH="771480" progId="Package">
                  <p:embed/>
                </p:oleObj>
              </mc:Choice>
              <mc:Fallback>
                <p:oleObj name="포장기 셸 개체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5288" y="559532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545288" y="6339573"/>
            <a:ext cx="2109625" cy="55546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This is full version of WBS.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You need 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chrom</a:t>
            </a:r>
            <a:r>
              <a:rPr lang="en-US" altLang="ko-KR" sz="9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plug-in (</a:t>
            </a:r>
            <a:r>
              <a:rPr lang="en-US" altLang="ko-KR" sz="900" dirty="0" err="1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gantter</a:t>
            </a:r>
            <a:r>
              <a:rPr lang="en-US" altLang="ko-KR" sz="9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tool)</a:t>
            </a:r>
          </a:p>
          <a:p>
            <a:pPr lvl="1"/>
            <a:endParaRPr lang="ko-KR" altLang="en-US" sz="900" dirty="0"/>
          </a:p>
        </p:txBody>
      </p:sp>
      <p:sp>
        <p:nvSpPr>
          <p:cNvPr id="5" name="직사각형 4"/>
          <p:cNvSpPr/>
          <p:nvPr/>
        </p:nvSpPr>
        <p:spPr>
          <a:xfrm>
            <a:off x="7257256" y="5560928"/>
            <a:ext cx="2448272" cy="1162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6496" y="1020291"/>
            <a:ext cx="8784976" cy="13285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We had estimated the total time as 576 hours using a simple equation.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  6 (people) x 24 (working day) x 4 (working time/day) .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We had made a initial version of WBS that have 53 items for the project and split work load as table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lvl="1"/>
            <a:endParaRPr lang="ko-KR" altLang="en-US" sz="1400" dirty="0"/>
          </a:p>
        </p:txBody>
      </p:sp>
      <p:graphicFrame>
        <p:nvGraphicFramePr>
          <p:cNvPr id="11" name="Shape 270"/>
          <p:cNvGraphicFramePr/>
          <p:nvPr>
            <p:extLst>
              <p:ext uri="{D42A27DB-BD31-4B8C-83A1-F6EECF244321}">
                <p14:modId xmlns:p14="http://schemas.microsoft.com/office/powerpoint/2010/main" val="2302296324"/>
              </p:ext>
            </p:extLst>
          </p:nvPr>
        </p:nvGraphicFramePr>
        <p:xfrm>
          <a:off x="5601072" y="3140968"/>
          <a:ext cx="3816424" cy="2133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8192"/>
                <a:gridCol w="1080120"/>
                <a:gridCol w="1008112"/>
              </a:tblGrid>
              <a:tr h="25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Hours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Load (%)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Plan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Analysis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Design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130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Testing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576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kumimoji="1" lang="en-US" sz="14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Time logs - 1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663787"/>
              </p:ext>
            </p:extLst>
          </p:nvPr>
        </p:nvGraphicFramePr>
        <p:xfrm>
          <a:off x="-87560" y="2636912"/>
          <a:ext cx="597666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490862"/>
              </p:ext>
            </p:extLst>
          </p:nvPr>
        </p:nvGraphicFramePr>
        <p:xfrm>
          <a:off x="8575104" y="136219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워크시트" showAsIcon="1" r:id="rId5" imgW="914400" imgH="771480" progId="Excel.Sheet.12">
                  <p:embed/>
                </p:oleObj>
              </mc:Choice>
              <mc:Fallback>
                <p:oleObj name="워크시트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75104" y="136219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0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 bwMode="auto">
          <a:xfrm>
            <a:off x="128466" y="44626"/>
            <a:ext cx="9577062" cy="461665"/>
          </a:xfrm>
          <a:prstGeom prst="rect">
            <a:avLst/>
          </a:prstGeom>
          <a:noFill/>
          <a:extLst/>
        </p:spPr>
        <p:txBody>
          <a:bodyPr wrap="square">
            <a:noAutofit/>
          </a:bodyPr>
          <a:lstStyle>
            <a:defPPr>
              <a:defRPr lang="ko-KR"/>
            </a:defPPr>
            <a:lvl1pPr fontAlgn="auto">
              <a:spcBef>
                <a:spcPts val="0"/>
              </a:spcBef>
              <a:spcAft>
                <a:spcPts val="0"/>
              </a:spcAft>
              <a:defRPr kumimoji="0" sz="35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ryantLG Medium" pitchFamily="34" charset="0"/>
                <a:ea typeface="+mn-ea"/>
              </a:defRPr>
            </a:lvl1pPr>
          </a:lstStyle>
          <a:p>
            <a:pPr lvl="1"/>
            <a:r>
              <a:rPr lang="en-US" altLang="ko-KR" sz="20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Time logs - 2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496" y="548680"/>
            <a:ext cx="8784976" cy="6085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In actual project, we used agile style development process  and added two more categories.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We made backlogs every week for next sprint and estimated working time with the logs.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The result is as below.</a:t>
            </a:r>
          </a:p>
          <a:p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lvl="1"/>
            <a:endParaRPr lang="ko-KR" altLang="en-US" sz="1400" dirty="0"/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591498"/>
              </p:ext>
            </p:extLst>
          </p:nvPr>
        </p:nvGraphicFramePr>
        <p:xfrm>
          <a:off x="152279" y="40380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169316"/>
              </p:ext>
            </p:extLst>
          </p:nvPr>
        </p:nvGraphicFramePr>
        <p:xfrm>
          <a:off x="128466" y="11995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38643"/>
              </p:ext>
            </p:extLst>
          </p:nvPr>
        </p:nvGraphicFramePr>
        <p:xfrm>
          <a:off x="5241032" y="1556792"/>
          <a:ext cx="4292598" cy="208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853"/>
                <a:gridCol w="609149"/>
                <a:gridCol w="609149"/>
                <a:gridCol w="609149"/>
                <a:gridCol w="609149"/>
                <a:gridCol w="609149"/>
              </a:tblGrid>
              <a:tr h="231520">
                <a:tc>
                  <a:txBody>
                    <a:bodyPr/>
                    <a:lstStyle/>
                    <a:p>
                      <a:pPr algn="l" fontAlgn="b"/>
                      <a:r>
                        <a:rPr kumimoji="1" lang="ko-KR" alt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sprint1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sprint3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Plan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Analysis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Experiment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algn="l" fontAlgn="b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Design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59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112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162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228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algn="l" fontAlgn="b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1" lang="ko-KR" alt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documentation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 gridSpan="5">
                  <a:txBody>
                    <a:bodyPr/>
                    <a:lstStyle/>
                    <a:p>
                      <a:pPr algn="l" fontAlgn="b"/>
                      <a:r>
                        <a:rPr kumimoji="1" lang="en-US" altLang="ko-KR" sz="12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Total</a:t>
                      </a:r>
                      <a:endParaRPr kumimoji="1" lang="ko-KR" altLang="en-US" sz="12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kumimoji="1" lang="en-US" altLang="ko-KR" sz="12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kumimoji="1" lang="en-US" altLang="ko-KR" sz="12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kumimoji="1" lang="en-US" altLang="ko-KR" sz="12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kumimoji="1" lang="en-US" altLang="ko-KR" sz="12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567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47359"/>
              </p:ext>
            </p:extLst>
          </p:nvPr>
        </p:nvGraphicFramePr>
        <p:xfrm>
          <a:off x="5241032" y="4395242"/>
          <a:ext cx="4292598" cy="208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853"/>
                <a:gridCol w="609149"/>
                <a:gridCol w="609149"/>
                <a:gridCol w="609149"/>
                <a:gridCol w="609149"/>
                <a:gridCol w="609149"/>
              </a:tblGrid>
              <a:tr h="231520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kumimoji="1" lang="ko-KR" alt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kumimoji="1" 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sprint1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sprint3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sprint4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Plan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28.6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59.6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Analysis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35.5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38.5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Experiment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Design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34.8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54.5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127.3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109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61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215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ko-KR" alt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documentation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6.2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57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113.2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520">
                <a:tc gridSpan="5"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r>
                        <a:rPr kumimoji="1" lang="en-US" altLang="ko-KR" sz="1200" kern="12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Total</a:t>
                      </a:r>
                      <a:r>
                        <a:rPr kumimoji="1" lang="ko-KR" altLang="en-US" sz="1200" kern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endParaRPr kumimoji="1" lang="en-US" altLang="ko-KR" sz="12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endParaRPr kumimoji="1" lang="en-US" altLang="ko-KR" sz="1200" kern="12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endParaRPr kumimoji="1" lang="en-US" altLang="ko-KR" sz="12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endParaRPr kumimoji="1" lang="en-US" altLang="ko-KR" sz="1200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1" hangingPunct="1"/>
                      <a:r>
                        <a:rPr kumimoji="1" lang="en-US" altLang="ko-KR" sz="1200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"/>
                          <a:cs typeface="Arial" panose="020B0604020202020204" pitchFamily="34" charset="0"/>
                        </a:rPr>
                        <a:t>620.6</a:t>
                      </a:r>
                    </a:p>
                  </a:txBody>
                  <a:tcPr marL="36000" marR="36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5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54300</TotalTime>
  <Words>1639</Words>
  <Application>Microsoft Office PowerPoint</Application>
  <PresentationFormat>A4 Paper (210x297 mm)</PresentationFormat>
  <Paragraphs>711</Paragraphs>
  <Slides>29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Custom Design</vt:lpstr>
      <vt:lpstr>워크시트</vt:lpstr>
      <vt:lpstr>포장기 셸 개체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gladvin.durai</cp:lastModifiedBy>
  <cp:revision>3722</cp:revision>
  <cp:lastPrinted>2016-06-22T21:56:06Z</cp:lastPrinted>
  <dcterms:created xsi:type="dcterms:W3CDTF">2008-11-26T05:44:28Z</dcterms:created>
  <dcterms:modified xsi:type="dcterms:W3CDTF">2016-06-23T16:00:29Z</dcterms:modified>
</cp:coreProperties>
</file>