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95" r:id="rId2"/>
    <p:sldId id="256" r:id="rId3"/>
    <p:sldId id="289" r:id="rId4"/>
    <p:sldId id="288" r:id="rId5"/>
    <p:sldId id="257" r:id="rId6"/>
    <p:sldId id="297" r:id="rId7"/>
    <p:sldId id="258" r:id="rId8"/>
    <p:sldId id="276" r:id="rId9"/>
    <p:sldId id="277" r:id="rId10"/>
    <p:sldId id="278" r:id="rId11"/>
    <p:sldId id="279" r:id="rId12"/>
    <p:sldId id="281" r:id="rId13"/>
    <p:sldId id="282" r:id="rId14"/>
    <p:sldId id="285" r:id="rId15"/>
    <p:sldId id="287" r:id="rId16"/>
    <p:sldId id="286" r:id="rId17"/>
    <p:sldId id="292" r:id="rId18"/>
    <p:sldId id="291" r:id="rId19"/>
    <p:sldId id="293" r:id="rId20"/>
    <p:sldId id="294" r:id="rId21"/>
    <p:sldId id="296" r:id="rId22"/>
  </p:sldIdLst>
  <p:sldSz cx="12801600" cy="9601200" type="A3"/>
  <p:notesSz cx="6858000" cy="9144000"/>
  <p:defaultTextStyle>
    <a:defPPr>
      <a:defRPr lang="en-US"/>
    </a:defPPr>
    <a:lvl1pPr marL="0" algn="l" defTabSz="1280160" rtl="0" eaLnBrk="1" latinLnBrk="0" hangingPunct="1">
      <a:defRPr sz="2500" kern="1200">
        <a:solidFill>
          <a:schemeClr val="tx1"/>
        </a:solidFill>
        <a:latin typeface="+mn-lt"/>
        <a:ea typeface="+mn-ea"/>
        <a:cs typeface="+mn-cs"/>
      </a:defRPr>
    </a:lvl1pPr>
    <a:lvl2pPr marL="640080" algn="l" defTabSz="1280160" rtl="0" eaLnBrk="1" latinLnBrk="0" hangingPunct="1">
      <a:defRPr sz="2500" kern="1200">
        <a:solidFill>
          <a:schemeClr val="tx1"/>
        </a:solidFill>
        <a:latin typeface="+mn-lt"/>
        <a:ea typeface="+mn-ea"/>
        <a:cs typeface="+mn-cs"/>
      </a:defRPr>
    </a:lvl2pPr>
    <a:lvl3pPr marL="1280160" algn="l" defTabSz="1280160" rtl="0" eaLnBrk="1" latinLnBrk="0" hangingPunct="1">
      <a:defRPr sz="2500" kern="1200">
        <a:solidFill>
          <a:schemeClr val="tx1"/>
        </a:solidFill>
        <a:latin typeface="+mn-lt"/>
        <a:ea typeface="+mn-ea"/>
        <a:cs typeface="+mn-cs"/>
      </a:defRPr>
    </a:lvl3pPr>
    <a:lvl4pPr marL="1920240" algn="l" defTabSz="1280160" rtl="0" eaLnBrk="1" latinLnBrk="0" hangingPunct="1">
      <a:defRPr sz="2500" kern="1200">
        <a:solidFill>
          <a:schemeClr val="tx1"/>
        </a:solidFill>
        <a:latin typeface="+mn-lt"/>
        <a:ea typeface="+mn-ea"/>
        <a:cs typeface="+mn-cs"/>
      </a:defRPr>
    </a:lvl4pPr>
    <a:lvl5pPr marL="2560320" algn="l" defTabSz="1280160" rtl="0" eaLnBrk="1" latinLnBrk="0" hangingPunct="1">
      <a:defRPr sz="2500" kern="1200">
        <a:solidFill>
          <a:schemeClr val="tx1"/>
        </a:solidFill>
        <a:latin typeface="+mn-lt"/>
        <a:ea typeface="+mn-ea"/>
        <a:cs typeface="+mn-cs"/>
      </a:defRPr>
    </a:lvl5pPr>
    <a:lvl6pPr marL="3200400" algn="l" defTabSz="1280160" rtl="0" eaLnBrk="1" latinLnBrk="0" hangingPunct="1">
      <a:defRPr sz="2500" kern="1200">
        <a:solidFill>
          <a:schemeClr val="tx1"/>
        </a:solidFill>
        <a:latin typeface="+mn-lt"/>
        <a:ea typeface="+mn-ea"/>
        <a:cs typeface="+mn-cs"/>
      </a:defRPr>
    </a:lvl6pPr>
    <a:lvl7pPr marL="3840480" algn="l" defTabSz="1280160" rtl="0" eaLnBrk="1" latinLnBrk="0" hangingPunct="1">
      <a:defRPr sz="2500" kern="1200">
        <a:solidFill>
          <a:schemeClr val="tx1"/>
        </a:solidFill>
        <a:latin typeface="+mn-lt"/>
        <a:ea typeface="+mn-ea"/>
        <a:cs typeface="+mn-cs"/>
      </a:defRPr>
    </a:lvl7pPr>
    <a:lvl8pPr marL="4480560" algn="l" defTabSz="1280160" rtl="0" eaLnBrk="1" latinLnBrk="0" hangingPunct="1">
      <a:defRPr sz="2500" kern="1200">
        <a:solidFill>
          <a:schemeClr val="tx1"/>
        </a:solidFill>
        <a:latin typeface="+mn-lt"/>
        <a:ea typeface="+mn-ea"/>
        <a:cs typeface="+mn-cs"/>
      </a:defRPr>
    </a:lvl8pPr>
    <a:lvl9pPr marL="5120640" algn="l" defTabSz="1280160" rtl="0" eaLnBrk="1" latinLnBrk="0" hangingPunct="1">
      <a:defRPr sz="2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7635"/>
    <a:srgbClr val="005C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28" autoAdjust="0"/>
    <p:restoredTop sz="58409" autoAdjust="0"/>
  </p:normalViewPr>
  <p:slideViewPr>
    <p:cSldViewPr>
      <p:cViewPr>
        <p:scale>
          <a:sx n="75" d="100"/>
          <a:sy n="75" d="100"/>
        </p:scale>
        <p:origin x="1512" y="-52"/>
      </p:cViewPr>
      <p:guideLst>
        <p:guide orient="horz" pos="3024"/>
        <p:guide pos="40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DBEE3C-0216-4B28-ABBD-3C17C58A4FEC}" type="datetimeFigureOut">
              <a:rPr lang="en-GB" smtClean="0"/>
              <a:t>25/09/2025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84FAFB-F770-4E27-85FD-1305C29BE2DB}" type="slidenum">
              <a:rPr lang="en-GB" smtClean="0"/>
              <a:t>‹#›</a:t>
            </a:fld>
            <a:endParaRPr lang="en-GB"/>
          </a:p>
        </p:txBody>
      </p:sp>
    </p:spTree>
    <p:extLst>
      <p:ext uri="{BB962C8B-B14F-4D97-AF65-F5344CB8AC3E}">
        <p14:creationId xmlns:p14="http://schemas.microsoft.com/office/powerpoint/2010/main" val="1603493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sportskeeda.com/table-tennis/top-5-sports-requiring-lesser-reaction-time-with-more-precision"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ww.sportengland.org/research-and-data/research/disabled-people"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amazon.co.uk/AJ-Whack-Electronic-arcade-Hammers/dp/B09MG9L44Y/ref=asc_df_B09MG9L44Y?tag=bingshoppinga-21&amp;linkCode=df0&amp;hvadid=80401908442492&amp;hvnetw=o&amp;hvqmt=e&amp;hvbmt=be&amp;hvdev=c&amp;hvlocint=&amp;hvlocphy=69237&amp;hvtargid=pla-4584001434398559&amp;psc=1"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www.amazon.co.uk/Electronic-Children-Handheld-Classic-Gameplay/dp/B07YNKKGRJ/ref=asc_df_B07YNKKGRJ?tag=bingshoppinga-21&amp;linkCode=df0&amp;hvadid=80195730919886&amp;hvnetw=o&amp;hvqmt=e&amp;hvbmt=be&amp;hvdev=c&amp;hvlocint=&amp;hvlocphy=69237&amp;hvtargid=pla-4583795268835638&amp;psc=1" TargetMode="External"/><Relationship Id="rId4" Type="http://schemas.openxmlformats.org/officeDocument/2006/relationships/hyperlink" Target="https://www.amazon.co.uk/METIS-Reaction-Training-Improve-Agility/dp/B0BXPVR53Z/ref=sr_1_2_sspa?adgrpid=1186373944957293&amp;dib=eyJ2IjoiMSJ9.WFzuvdRtX8hPXWvyCmdr1GNa0r1C6sQVPrnr8PAoCBZmM-bdEb3YQ1YEhCumjtu-7gOEdoM9EToQXFu76rOQDsvJDbtw2yT0Xp8F4gmQC2nHnnSyGaSSejcdoB1OQ9WJq8zR7RZPJdOuMc4KjwrSil23fzbweKA3Sw2OZm8N62HRmdQ8Zx0xzBenUedN8OdrxqmoomPoCAXq8T_QQgZh_Mh__2ksurmlRtSE3PJtB0UK9BLx19NOGspNVLHW7dMPJKTYctFZuLrpH8WFFHM2g3uqgNopGi6_cH6hOeB849I.E5A6DX5L1juG0xw1AzWTI-BszWeOElMOZZIhA3GajJ4&amp;dib_tag=se&amp;hvadid=74148651526567&amp;hvbmt=be&amp;hvdev=c&amp;hvlocphy=69237&amp;hvnetw=o&amp;hvqmt=e&amp;hvtargid=kwd-74148506847580%3Aloc-188&amp;hydadcr=13247_2445078&amp;keywords=reaction%2Blights%2Btraining&amp;mcid=6df7de8ce1ec3e23b27c2812d910fd47&amp;msclkid=0e794e8ca9481bebb68b264e7be2155d&amp;qid=1757598392&amp;sr=8-2-spons&amp;sp_csd=d2lkZ2V0TmFtZT1zcF9hdGY&amp;th=1&amp;psc=1"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hopcmss.com/products/lightning-reaction-reloaded?variant=42056827207754&amp;_gsid=ZuWkutPzuMQU&amp;utm_source=chatgpt.co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https://thesportsedu.com/reaction-time-definition/</a:t>
            </a:r>
          </a:p>
          <a:p>
            <a:r>
              <a:rPr lang="en-GB" dirty="0"/>
              <a:t>https://www.bbc.co.uk/bitesize/guides/zf9bf4j/revision/2</a:t>
            </a:r>
          </a:p>
          <a:p>
            <a:r>
              <a:rPr lang="en-GB" dirty="0"/>
              <a:t>https://www.sportengland.org/research-and-data/data/active-lives/active-lives-data-tables</a:t>
            </a:r>
          </a:p>
          <a:p>
            <a:r>
              <a:rPr lang="en-GB" dirty="0"/>
              <a:t>https://www.drgraeme.com/articles/2024/08/overlooked-cause-of-poor-reaction-times</a:t>
            </a:r>
          </a:p>
          <a:p>
            <a:r>
              <a:rPr lang="en-GB" dirty="0"/>
              <a:t>https://blazepod.eu/en-uk/blogs/all/how-to-improve-reaction-time-a-comprehensive-guide?srsltid=AfmBOopcEL3VORQlEmdlsJq60CZ9HpkcamsH3Aj6-KvzCQhrISyoU8oO&amp;utm_medium=redirect&amp;utm_source=organic</a:t>
            </a:r>
          </a:p>
          <a:p>
            <a:r>
              <a:rPr lang="en-GB" dirty="0"/>
              <a:t>https://www.cognifit.com/science/response-time?srsltid=AfmBOoprBYbjBfJGhg-C5gwNB9R3RknFPraF4gK4kxOIi0V4HmdI2hTj</a:t>
            </a:r>
          </a:p>
          <a:p>
            <a:r>
              <a:rPr lang="en-GB" dirty="0"/>
              <a:t>https://www.statista.com/statistics/592929/distribution-of-exercise-and-sport-frequencies-by-age-group-and-gender-eu/#:~:text=The%20survey%20was%20conducted%20via,those%20aged%2055%20or%20over.&amp;text=The%20most%20frequently%20offered%20reason,a%20lack%20motivation%20or%20interest.&amp;text=The%20positive%20correlation%20shown%20between,Dossier:%20Fitness%20industry%20in%20Europe.</a:t>
            </a:r>
          </a:p>
          <a:p>
            <a:r>
              <a:rPr lang="en-US" dirty="0">
                <a:hlinkClick r:id="rId3"/>
              </a:rPr>
              <a:t>https://www.topendsports.com/fitness/sports/reaction-time-tes.htm </a:t>
            </a:r>
          </a:p>
          <a:p>
            <a:endParaRPr lang="en-US" dirty="0">
              <a:hlinkClick r:id="rId3"/>
            </a:endParaRPr>
          </a:p>
          <a:p>
            <a:r>
              <a:rPr lang="en-US" dirty="0">
                <a:hlinkClick r:id="rId3"/>
              </a:rPr>
              <a:t>https://www.sportskeeda.com/table-tennis/top-5-sports-requiring-lesser-reaction-time-with-more-precision</a:t>
            </a:r>
          </a:p>
          <a:p>
            <a:endParaRPr lang="en-US" dirty="0">
              <a:hlinkClick r:id="rId3"/>
            </a:endParaRPr>
          </a:p>
          <a:p>
            <a:endParaRPr lang="en-US" dirty="0">
              <a:hlinkClick r:id="rId3"/>
            </a:endParaRPr>
          </a:p>
          <a:p>
            <a:endParaRPr lang="en-US" dirty="0">
              <a:hlinkClick r:id="rId3"/>
            </a:endParaRPr>
          </a:p>
          <a:p>
            <a:r>
              <a:rPr lang="en-US" dirty="0">
                <a:hlinkClick r:id="rId3"/>
              </a:rPr>
              <a:t>Top 5 sports requiring lesser reaction time with more precision</a:t>
            </a:r>
            <a:endParaRPr lang="en-US" dirty="0"/>
          </a:p>
          <a:p>
            <a:r>
              <a:rPr lang="en-GB" dirty="0">
                <a:hlinkClick r:id="rId4"/>
              </a:rPr>
              <a:t>Disabled people | Sport England</a:t>
            </a:r>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1684FAFB-F770-4E27-85FD-1305C29BE2DB}" type="slidenum">
              <a:rPr lang="en-GB" smtClean="0"/>
              <a:t>2</a:t>
            </a:fld>
            <a:endParaRPr lang="en-GB"/>
          </a:p>
        </p:txBody>
      </p:sp>
    </p:spTree>
    <p:extLst>
      <p:ext uri="{BB962C8B-B14F-4D97-AF65-F5344CB8AC3E}">
        <p14:creationId xmlns:p14="http://schemas.microsoft.com/office/powerpoint/2010/main" val="804763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AJ Whack a Mole Game Electronic arcade game with coin &amp; 2 Hammers : Amazon.co.uk: Toys &amp; Games</a:t>
            </a:r>
            <a:r>
              <a:rPr lang="en-US" dirty="0"/>
              <a:t>.</a:t>
            </a:r>
          </a:p>
          <a:p>
            <a:r>
              <a:rPr lang="en-US" dirty="0">
                <a:hlinkClick r:id="rId4"/>
              </a:rPr>
              <a:t>METIS Reaction Training Lights | Improve Speed, Agility &amp; Reaction Times - Pack of 2, 4 or 8 Reaction Lights with 20 Game Modes (Pack of 2) : Amazon.co.uk: Sports &amp; Outdoors</a:t>
            </a:r>
            <a:endParaRPr lang="en-US" dirty="0"/>
          </a:p>
          <a:p>
            <a:r>
              <a:rPr lang="en-US" dirty="0">
                <a:hlinkClick r:id="rId5"/>
              </a:rPr>
              <a:t>Hasbro Gaming Simon Electronic Memory Game, Handheld Light and Sound Game, Ages 8 and Up : Amazon.co.uk: Toys &amp; Games</a:t>
            </a:r>
            <a:endParaRPr lang="en-GB" dirty="0"/>
          </a:p>
        </p:txBody>
      </p:sp>
      <p:sp>
        <p:nvSpPr>
          <p:cNvPr id="4" name="Slide Number Placeholder 3"/>
          <p:cNvSpPr>
            <a:spLocks noGrp="1"/>
          </p:cNvSpPr>
          <p:nvPr>
            <p:ph type="sldNum" sz="quarter" idx="5"/>
          </p:nvPr>
        </p:nvSpPr>
        <p:spPr/>
        <p:txBody>
          <a:bodyPr/>
          <a:lstStyle/>
          <a:p>
            <a:fld id="{1684FAFB-F770-4E27-85FD-1305C29BE2DB}" type="slidenum">
              <a:rPr lang="en-GB" smtClean="0"/>
              <a:t>3</a:t>
            </a:fld>
            <a:endParaRPr lang="en-GB"/>
          </a:p>
        </p:txBody>
      </p:sp>
    </p:spTree>
    <p:extLst>
      <p:ext uri="{BB962C8B-B14F-4D97-AF65-F5344CB8AC3E}">
        <p14:creationId xmlns:p14="http://schemas.microsoft.com/office/powerpoint/2010/main" val="1821391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Lightning Reaction Reloaded – CM School Supply</a:t>
            </a:r>
            <a:br>
              <a:rPr lang="en-US" dirty="0"/>
            </a:br>
            <a:r>
              <a:rPr lang="en-US" dirty="0"/>
              <a:t>add scoring to both pages do scoring at side of each product so they don’t have to flick back and forward-teacher</a:t>
            </a:r>
            <a:br>
              <a:rPr lang="en-US" dirty="0"/>
            </a:br>
            <a:br>
              <a:rPr lang="en-US" dirty="0"/>
            </a:br>
            <a:endParaRPr lang="en-GB" dirty="0"/>
          </a:p>
        </p:txBody>
      </p:sp>
      <p:sp>
        <p:nvSpPr>
          <p:cNvPr id="4" name="Slide Number Placeholder 3"/>
          <p:cNvSpPr>
            <a:spLocks noGrp="1"/>
          </p:cNvSpPr>
          <p:nvPr>
            <p:ph type="sldNum" sz="quarter" idx="5"/>
          </p:nvPr>
        </p:nvSpPr>
        <p:spPr/>
        <p:txBody>
          <a:bodyPr/>
          <a:lstStyle/>
          <a:p>
            <a:fld id="{1684FAFB-F770-4E27-85FD-1305C29BE2DB}" type="slidenum">
              <a:rPr lang="en-GB" smtClean="0"/>
              <a:t>4</a:t>
            </a:fld>
            <a:endParaRPr lang="en-GB"/>
          </a:p>
        </p:txBody>
      </p:sp>
    </p:spTree>
    <p:extLst>
      <p:ext uri="{BB962C8B-B14F-4D97-AF65-F5344CB8AC3E}">
        <p14:creationId xmlns:p14="http://schemas.microsoft.com/office/powerpoint/2010/main" val="3960771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 spec</a:t>
            </a:r>
          </a:p>
          <a:p>
            <a:r>
              <a:rPr lang="en-US" dirty="0"/>
              <a:t>Critia-CEEA marking critical end key differences testing after each section makes it stand out. The design plan has to match system function, aesthetics, ergonomics, anthropometrics, manufacturing materials, safety, sustainability, cost, maintenance,, portability, purpose, function, and features  time scale.</a:t>
            </a:r>
          </a:p>
          <a:p>
            <a:endParaRPr lang="en-US" dirty="0"/>
          </a:p>
          <a:p>
            <a:r>
              <a:rPr lang="en-US" dirty="0"/>
              <a:t> Give a numbering system with a minimum of 15 quantifiable or measurable specific points test will be done based on this test at the end of each paragraph should have numbers red </a:t>
            </a:r>
          </a:p>
          <a:p>
            <a:endParaRPr lang="en-US" dirty="0"/>
          </a:p>
          <a:p>
            <a:r>
              <a:rPr lang="en-US" b="1" dirty="0"/>
              <a:t>Specification – Reaction Time Game for Sportspeople</a:t>
            </a:r>
          </a:p>
          <a:p>
            <a:r>
              <a:rPr lang="en-US" b="1" dirty="0"/>
              <a:t>1. Match System Function</a:t>
            </a:r>
          </a:p>
          <a:p>
            <a:r>
              <a:rPr lang="en-US" dirty="0"/>
              <a:t>Must record reaction times accurately to the millisecond.</a:t>
            </a:r>
          </a:p>
          <a:p>
            <a:r>
              <a:rPr lang="en-US" dirty="0"/>
              <a:t>Must store and display results clearly.</a:t>
            </a:r>
          </a:p>
          <a:p>
            <a:r>
              <a:rPr lang="en-US" dirty="0"/>
              <a:t>Must allow comparison between multiple users.</a:t>
            </a:r>
            <a:br>
              <a:rPr lang="en-US" dirty="0"/>
            </a:br>
            <a:r>
              <a:rPr lang="en-US" b="1" dirty="0"/>
              <a:t>Test:</a:t>
            </a:r>
            <a:r>
              <a:rPr lang="en-US" dirty="0"/>
              <a:t> Run repeated trials with a stopwatch to check accuracy and consistency.</a:t>
            </a:r>
          </a:p>
          <a:p>
            <a:r>
              <a:rPr lang="en-US" b="1" dirty="0"/>
              <a:t>2. Aesthetics</a:t>
            </a:r>
          </a:p>
          <a:p>
            <a:r>
              <a:rPr lang="en-US" dirty="0"/>
              <a:t>Should have a modern, sporty look (bold </a:t>
            </a:r>
            <a:r>
              <a:rPr lang="en-US" dirty="0" err="1"/>
              <a:t>colours</a:t>
            </a:r>
            <a:r>
              <a:rPr lang="en-US" dirty="0"/>
              <a:t>, minimal design).</a:t>
            </a:r>
          </a:p>
          <a:p>
            <a:r>
              <a:rPr lang="en-US" dirty="0"/>
              <a:t>Display should be bright and clear in both indoor and outdoor settings.</a:t>
            </a:r>
          </a:p>
          <a:p>
            <a:r>
              <a:rPr lang="en-US" dirty="0"/>
              <a:t>Buttons and lights should be visually appealing and motivating to athletes.</a:t>
            </a:r>
            <a:br>
              <a:rPr lang="en-US" dirty="0"/>
            </a:br>
            <a:r>
              <a:rPr lang="en-US" b="1" dirty="0"/>
              <a:t>Test:</a:t>
            </a:r>
            <a:r>
              <a:rPr lang="en-US" dirty="0"/>
              <a:t> Gather user feedback on appearance and clarity.</a:t>
            </a:r>
          </a:p>
          <a:p>
            <a:r>
              <a:rPr lang="en-US" b="1" dirty="0"/>
              <a:t>3. Ergonomics</a:t>
            </a:r>
          </a:p>
          <a:p>
            <a:r>
              <a:rPr lang="en-US" dirty="0"/>
              <a:t>Buttons should be easy to press without excessive force.</a:t>
            </a:r>
          </a:p>
          <a:p>
            <a:r>
              <a:rPr lang="en-US" dirty="0"/>
              <a:t>Display/interface must be easy to read at a glance.</a:t>
            </a:r>
          </a:p>
          <a:p>
            <a:r>
              <a:rPr lang="en-US" dirty="0"/>
              <a:t>Comfortable to interact with for long training sessions.</a:t>
            </a:r>
            <a:br>
              <a:rPr lang="en-US" dirty="0"/>
            </a:br>
            <a:r>
              <a:rPr lang="en-US" b="1" dirty="0"/>
              <a:t>Test:</a:t>
            </a:r>
            <a:r>
              <a:rPr lang="en-US" dirty="0"/>
              <a:t> Ask athletes to use it for 15 minutes and record comfort ratings.</a:t>
            </a:r>
          </a:p>
          <a:p>
            <a:r>
              <a:rPr lang="en-US" b="1" dirty="0"/>
              <a:t>4. Anthropometrics</a:t>
            </a:r>
          </a:p>
          <a:p>
            <a:r>
              <a:rPr lang="en-US" dirty="0"/>
              <a:t>Buttons sized appropriately for average adult finger dimensions.</a:t>
            </a:r>
          </a:p>
          <a:p>
            <a:r>
              <a:rPr lang="en-US" dirty="0"/>
              <a:t>Device height/position adjustable for seated or standing athletes.</a:t>
            </a:r>
          </a:p>
          <a:p>
            <a:r>
              <a:rPr lang="en-US" dirty="0"/>
              <a:t>Reachable controls for a range of body sizes (5th–95th percentile).</a:t>
            </a:r>
            <a:br>
              <a:rPr lang="en-US" dirty="0"/>
            </a:br>
            <a:r>
              <a:rPr lang="en-US" b="1" dirty="0"/>
              <a:t>Test:</a:t>
            </a:r>
            <a:r>
              <a:rPr lang="en-US" dirty="0"/>
              <a:t> Trial with users of different sizes to ensure usability.</a:t>
            </a:r>
          </a:p>
          <a:p>
            <a:r>
              <a:rPr lang="en-US" b="1" dirty="0"/>
              <a:t>5. Manufacturing Materials</a:t>
            </a:r>
          </a:p>
          <a:p>
            <a:r>
              <a:rPr lang="en-US" dirty="0"/>
              <a:t>Durable plastic for casing to resist impact.</a:t>
            </a:r>
          </a:p>
          <a:p>
            <a:r>
              <a:rPr lang="en-US" dirty="0"/>
              <a:t>Non-slip rubber for grips or base.</a:t>
            </a:r>
          </a:p>
          <a:p>
            <a:r>
              <a:rPr lang="en-US" dirty="0"/>
              <a:t>Recyclable materials where possible.</a:t>
            </a:r>
            <a:br>
              <a:rPr lang="en-US" dirty="0"/>
            </a:br>
            <a:r>
              <a:rPr lang="en-US" b="1" dirty="0"/>
              <a:t>Test:</a:t>
            </a:r>
            <a:r>
              <a:rPr lang="en-US" dirty="0"/>
              <a:t> Check prototype for impact resistance and stability.</a:t>
            </a:r>
          </a:p>
          <a:p>
            <a:r>
              <a:rPr lang="en-US" b="1" dirty="0"/>
              <a:t>6. Safety</a:t>
            </a:r>
          </a:p>
          <a:p>
            <a:r>
              <a:rPr lang="en-US" dirty="0"/>
              <a:t>No sharp edges or small detachable parts.</a:t>
            </a:r>
          </a:p>
          <a:p>
            <a:r>
              <a:rPr lang="en-US" dirty="0"/>
              <a:t>Electrical components insulated to prevent shocks.</a:t>
            </a:r>
          </a:p>
          <a:p>
            <a:r>
              <a:rPr lang="en-US" dirty="0"/>
              <a:t>Lights not overly bright to avoid eye strain.</a:t>
            </a:r>
            <a:br>
              <a:rPr lang="en-US" dirty="0"/>
            </a:br>
            <a:r>
              <a:rPr lang="en-US" b="1" dirty="0"/>
              <a:t>Test:</a:t>
            </a:r>
            <a:r>
              <a:rPr lang="en-US" dirty="0"/>
              <a:t> Safety inspection against relevant standards.</a:t>
            </a:r>
          </a:p>
          <a:p>
            <a:r>
              <a:rPr lang="en-US" b="1" dirty="0"/>
              <a:t>7. Sustainability</a:t>
            </a:r>
          </a:p>
          <a:p>
            <a:r>
              <a:rPr lang="en-US" dirty="0"/>
              <a:t>Low energy consumption.</a:t>
            </a:r>
          </a:p>
          <a:p>
            <a:r>
              <a:rPr lang="en-US" dirty="0"/>
              <a:t>Use of recyclable or biodegradable materials where possible.</a:t>
            </a:r>
          </a:p>
          <a:p>
            <a:r>
              <a:rPr lang="en-US" dirty="0"/>
              <a:t>Designed for long lifespan to reduce waste.</a:t>
            </a:r>
            <a:br>
              <a:rPr lang="en-US" dirty="0"/>
            </a:br>
            <a:r>
              <a:rPr lang="en-US" b="1" dirty="0"/>
              <a:t>Test:</a:t>
            </a:r>
            <a:r>
              <a:rPr lang="en-US" dirty="0"/>
              <a:t> Audit material sources and energy usage.</a:t>
            </a:r>
          </a:p>
          <a:p>
            <a:r>
              <a:rPr lang="en-US" b="1" dirty="0"/>
              <a:t>8. Cost</a:t>
            </a:r>
          </a:p>
          <a:p>
            <a:r>
              <a:rPr lang="en-US" dirty="0"/>
              <a:t>Affordable for schools, clubs, and individual athletes.</a:t>
            </a:r>
          </a:p>
          <a:p>
            <a:r>
              <a:rPr lang="en-US" dirty="0"/>
              <a:t>Manufacturing cost must remain under set budget.</a:t>
            </a:r>
          </a:p>
          <a:p>
            <a:r>
              <a:rPr lang="en-US" dirty="0"/>
              <a:t>Replacement parts should be low-cost.</a:t>
            </a:r>
            <a:br>
              <a:rPr lang="en-US" dirty="0"/>
            </a:br>
            <a:r>
              <a:rPr lang="en-US" b="1" dirty="0"/>
              <a:t>Test:</a:t>
            </a:r>
            <a:r>
              <a:rPr lang="en-US" dirty="0"/>
              <a:t> Compare projected cost against target budget.</a:t>
            </a:r>
          </a:p>
          <a:p>
            <a:r>
              <a:rPr lang="en-US" b="1" dirty="0"/>
              <a:t>9. Maintenance</a:t>
            </a:r>
          </a:p>
          <a:p>
            <a:r>
              <a:rPr lang="en-US" dirty="0"/>
              <a:t>Easy to clean (wipeable surfaces).</a:t>
            </a:r>
          </a:p>
          <a:p>
            <a:r>
              <a:rPr lang="en-US" dirty="0"/>
              <a:t>Replaceable batteries or rechargeable unit.</a:t>
            </a:r>
          </a:p>
          <a:p>
            <a:r>
              <a:rPr lang="en-US" dirty="0"/>
              <a:t>Clear troubleshooting guide provided.</a:t>
            </a:r>
            <a:br>
              <a:rPr lang="en-US" dirty="0"/>
            </a:br>
            <a:r>
              <a:rPr lang="en-US" b="1" dirty="0"/>
              <a:t>Test:</a:t>
            </a:r>
            <a:r>
              <a:rPr lang="en-US" dirty="0"/>
              <a:t> Trial disassembly/replacement of battery within 2 minutes.</a:t>
            </a:r>
          </a:p>
          <a:p>
            <a:r>
              <a:rPr lang="en-US" b="1" dirty="0"/>
              <a:t>10. Portability</a:t>
            </a:r>
          </a:p>
          <a:p>
            <a:r>
              <a:rPr lang="en-US" dirty="0"/>
              <a:t>Lightweight (&lt;2kg).</a:t>
            </a:r>
          </a:p>
          <a:p>
            <a:r>
              <a:rPr lang="en-US" dirty="0"/>
              <a:t>Compact design, easy to carry in a sports bag.</a:t>
            </a:r>
          </a:p>
          <a:p>
            <a:r>
              <a:rPr lang="en-US" dirty="0"/>
              <a:t>Robust enough for frequent transport.</a:t>
            </a:r>
            <a:br>
              <a:rPr lang="en-US" dirty="0"/>
            </a:br>
            <a:r>
              <a:rPr lang="en-US" b="1" dirty="0"/>
              <a:t>Test:</a:t>
            </a:r>
            <a:r>
              <a:rPr lang="en-US" dirty="0"/>
              <a:t> Weigh, measure, and transport in a standard sports bag.</a:t>
            </a:r>
          </a:p>
          <a:p>
            <a:r>
              <a:rPr lang="en-US" b="1" dirty="0"/>
              <a:t>11. Purpose</a:t>
            </a:r>
          </a:p>
          <a:p>
            <a:r>
              <a:rPr lang="en-US" dirty="0"/>
              <a:t>To improve athletes’ reaction times.</a:t>
            </a:r>
          </a:p>
          <a:p>
            <a:r>
              <a:rPr lang="en-US" dirty="0"/>
              <a:t>To measure and track reaction performance over time.</a:t>
            </a:r>
          </a:p>
          <a:p>
            <a:r>
              <a:rPr lang="en-US" dirty="0"/>
              <a:t>To provide competitive training feedback.</a:t>
            </a:r>
            <a:br>
              <a:rPr lang="en-US" dirty="0"/>
            </a:br>
            <a:r>
              <a:rPr lang="en-US" b="1" dirty="0"/>
              <a:t>Test:</a:t>
            </a:r>
            <a:r>
              <a:rPr lang="en-US" dirty="0"/>
              <a:t> Check if the device records measurable improvements during training sessions.</a:t>
            </a:r>
          </a:p>
          <a:p>
            <a:r>
              <a:rPr lang="en-US" b="1" dirty="0"/>
              <a:t>12. Function and Features</a:t>
            </a:r>
          </a:p>
          <a:p>
            <a:r>
              <a:rPr lang="en-US" dirty="0"/>
              <a:t>Random light or sound stimuli to test reactions.</a:t>
            </a:r>
          </a:p>
          <a:p>
            <a:r>
              <a:rPr lang="en-US" dirty="0"/>
              <a:t>Timer function with digital display.</a:t>
            </a:r>
          </a:p>
          <a:p>
            <a:r>
              <a:rPr lang="en-US" dirty="0"/>
              <a:t>Data storage for multiple players.</a:t>
            </a:r>
            <a:br>
              <a:rPr lang="en-US" dirty="0"/>
            </a:br>
            <a:r>
              <a:rPr lang="en-US" b="1" dirty="0"/>
              <a:t>Test:</a:t>
            </a:r>
            <a:r>
              <a:rPr lang="en-US" dirty="0"/>
              <a:t> Use each feature and verify it works under different conditions.</a:t>
            </a:r>
          </a:p>
          <a:p>
            <a:r>
              <a:rPr lang="en-US" b="1" dirty="0"/>
              <a:t>13. Time Scale</a:t>
            </a:r>
          </a:p>
          <a:p>
            <a:r>
              <a:rPr lang="en-US" dirty="0"/>
              <a:t>Prototype development within 3 months.</a:t>
            </a:r>
          </a:p>
          <a:p>
            <a:r>
              <a:rPr lang="en-US" dirty="0"/>
              <a:t>User testing phase of 4 weeks.</a:t>
            </a:r>
          </a:p>
          <a:p>
            <a:r>
              <a:rPr lang="en-US" dirty="0"/>
              <a:t>Market-ready within 6–12 months.</a:t>
            </a:r>
            <a:br>
              <a:rPr lang="en-US" dirty="0"/>
            </a:br>
            <a:r>
              <a:rPr lang="en-US" b="1" dirty="0"/>
              <a:t>Test:</a:t>
            </a:r>
            <a:r>
              <a:rPr lang="en-US" dirty="0"/>
              <a:t> Compare actual project timeline against planned milestones.</a:t>
            </a:r>
          </a:p>
          <a:p>
            <a:endParaRPr lang="en-GB" dirty="0"/>
          </a:p>
        </p:txBody>
      </p:sp>
      <p:sp>
        <p:nvSpPr>
          <p:cNvPr id="4" name="Slide Number Placeholder 3"/>
          <p:cNvSpPr>
            <a:spLocks noGrp="1"/>
          </p:cNvSpPr>
          <p:nvPr>
            <p:ph type="sldNum" sz="quarter" idx="5"/>
          </p:nvPr>
        </p:nvSpPr>
        <p:spPr/>
        <p:txBody>
          <a:bodyPr/>
          <a:lstStyle/>
          <a:p>
            <a:fld id="{1684FAFB-F770-4E27-85FD-1305C29BE2DB}" type="slidenum">
              <a:rPr lang="en-GB" smtClean="0"/>
              <a:t>5</a:t>
            </a:fld>
            <a:endParaRPr lang="en-GB"/>
          </a:p>
        </p:txBody>
      </p:sp>
    </p:spTree>
    <p:extLst>
      <p:ext uri="{BB962C8B-B14F-4D97-AF65-F5344CB8AC3E}">
        <p14:creationId xmlns:p14="http://schemas.microsoft.com/office/powerpoint/2010/main" val="2001926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2982596"/>
            <a:ext cx="10881360" cy="2058035"/>
          </a:xfrm>
        </p:spPr>
        <p:txBody>
          <a:bodyPr/>
          <a:lstStyle/>
          <a:p>
            <a:r>
              <a:rPr lang="en-US"/>
              <a:t>Click to edit Master title style</a:t>
            </a:r>
            <a:endParaRPr lang="en-GB"/>
          </a:p>
        </p:txBody>
      </p:sp>
      <p:sp>
        <p:nvSpPr>
          <p:cNvPr id="3" name="Subtitle 2"/>
          <p:cNvSpPr>
            <a:spLocks noGrp="1"/>
          </p:cNvSpPr>
          <p:nvPr>
            <p:ph type="subTitle" idx="1"/>
          </p:nvPr>
        </p:nvSpPr>
        <p:spPr>
          <a:xfrm>
            <a:off x="1920240" y="5440680"/>
            <a:ext cx="8961120"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F67CF12-A556-4323-8D9E-BFA5D4C67D80}" type="datetimeFigureOut">
              <a:rPr lang="en-GB" smtClean="0"/>
              <a:t>25/09/2025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3BA208E-E236-4E7B-9FA2-E2AEE9A1C34E}" type="slidenum">
              <a:rPr lang="en-GB" smtClean="0"/>
              <a:t>‹#›</a:t>
            </a:fld>
            <a:endParaRPr lang="en-GB"/>
          </a:p>
        </p:txBody>
      </p:sp>
    </p:spTree>
    <p:extLst>
      <p:ext uri="{BB962C8B-B14F-4D97-AF65-F5344CB8AC3E}">
        <p14:creationId xmlns:p14="http://schemas.microsoft.com/office/powerpoint/2010/main" val="2043515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F67CF12-A556-4323-8D9E-BFA5D4C67D80}" type="datetimeFigureOut">
              <a:rPr lang="en-GB" smtClean="0"/>
              <a:t>25/09/2025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3BA208E-E236-4E7B-9FA2-E2AEE9A1C34E}" type="slidenum">
              <a:rPr lang="en-GB" smtClean="0"/>
              <a:t>‹#›</a:t>
            </a:fld>
            <a:endParaRPr lang="en-GB"/>
          </a:p>
        </p:txBody>
      </p:sp>
    </p:spTree>
    <p:extLst>
      <p:ext uri="{BB962C8B-B14F-4D97-AF65-F5344CB8AC3E}">
        <p14:creationId xmlns:p14="http://schemas.microsoft.com/office/powerpoint/2010/main" val="2212787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994959" y="537845"/>
            <a:ext cx="4031615" cy="1147032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95668" y="537845"/>
            <a:ext cx="11885930" cy="114703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F67CF12-A556-4323-8D9E-BFA5D4C67D80}" type="datetimeFigureOut">
              <a:rPr lang="en-GB" smtClean="0"/>
              <a:t>25/09/2025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3BA208E-E236-4E7B-9FA2-E2AEE9A1C34E}" type="slidenum">
              <a:rPr lang="en-GB" smtClean="0"/>
              <a:t>‹#›</a:t>
            </a:fld>
            <a:endParaRPr lang="en-GB"/>
          </a:p>
        </p:txBody>
      </p:sp>
    </p:spTree>
    <p:extLst>
      <p:ext uri="{BB962C8B-B14F-4D97-AF65-F5344CB8AC3E}">
        <p14:creationId xmlns:p14="http://schemas.microsoft.com/office/powerpoint/2010/main" val="570866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F67CF12-A556-4323-8D9E-BFA5D4C67D80}" type="datetimeFigureOut">
              <a:rPr lang="en-GB" smtClean="0"/>
              <a:t>25/09/2025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3BA208E-E236-4E7B-9FA2-E2AEE9A1C34E}" type="slidenum">
              <a:rPr lang="en-GB" smtClean="0"/>
              <a:t>‹#›</a:t>
            </a:fld>
            <a:endParaRPr lang="en-GB"/>
          </a:p>
        </p:txBody>
      </p:sp>
    </p:spTree>
    <p:extLst>
      <p:ext uri="{BB962C8B-B14F-4D97-AF65-F5344CB8AC3E}">
        <p14:creationId xmlns:p14="http://schemas.microsoft.com/office/powerpoint/2010/main" val="178043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1238" y="6169661"/>
            <a:ext cx="10881360" cy="1906905"/>
          </a:xfrm>
        </p:spPr>
        <p:txBody>
          <a:bodyPr anchor="t"/>
          <a:lstStyle>
            <a:lvl1pPr algn="l">
              <a:defRPr sz="5600" b="1" cap="all"/>
            </a:lvl1pPr>
          </a:lstStyle>
          <a:p>
            <a:r>
              <a:rPr lang="en-US"/>
              <a:t>Click to edit Master title style</a:t>
            </a:r>
            <a:endParaRPr lang="en-GB"/>
          </a:p>
        </p:txBody>
      </p:sp>
      <p:sp>
        <p:nvSpPr>
          <p:cNvPr id="3" name="Text Placeholder 2"/>
          <p:cNvSpPr>
            <a:spLocks noGrp="1"/>
          </p:cNvSpPr>
          <p:nvPr>
            <p:ph type="body" idx="1"/>
          </p:nvPr>
        </p:nvSpPr>
        <p:spPr>
          <a:xfrm>
            <a:off x="1011238" y="4069399"/>
            <a:ext cx="10881360"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67CF12-A556-4323-8D9E-BFA5D4C67D80}" type="datetimeFigureOut">
              <a:rPr lang="en-GB" smtClean="0"/>
              <a:t>25/09/2025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3BA208E-E236-4E7B-9FA2-E2AEE9A1C34E}" type="slidenum">
              <a:rPr lang="en-GB" smtClean="0"/>
              <a:t>‹#›</a:t>
            </a:fld>
            <a:endParaRPr lang="en-GB"/>
          </a:p>
        </p:txBody>
      </p:sp>
    </p:spTree>
    <p:extLst>
      <p:ext uri="{BB962C8B-B14F-4D97-AF65-F5344CB8AC3E}">
        <p14:creationId xmlns:p14="http://schemas.microsoft.com/office/powerpoint/2010/main" val="541310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95669" y="3135948"/>
            <a:ext cx="7958772" cy="8872220"/>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9067800" y="3135948"/>
            <a:ext cx="7958773" cy="8872220"/>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8F67CF12-A556-4323-8D9E-BFA5D4C67D80}" type="datetimeFigureOut">
              <a:rPr lang="en-GB" smtClean="0"/>
              <a:t>25/09/2025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3BA208E-E236-4E7B-9FA2-E2AEE9A1C34E}" type="slidenum">
              <a:rPr lang="en-GB" smtClean="0"/>
              <a:t>‹#›</a:t>
            </a:fld>
            <a:endParaRPr lang="en-GB"/>
          </a:p>
        </p:txBody>
      </p:sp>
    </p:spTree>
    <p:extLst>
      <p:ext uri="{BB962C8B-B14F-4D97-AF65-F5344CB8AC3E}">
        <p14:creationId xmlns:p14="http://schemas.microsoft.com/office/powerpoint/2010/main" val="3378724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40080" y="384493"/>
            <a:ext cx="11521440" cy="16002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40080" y="2149158"/>
            <a:ext cx="5656263"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lang="en-US"/>
              <a:t>Click to edit Master text styles</a:t>
            </a:r>
          </a:p>
        </p:txBody>
      </p:sp>
      <p:sp>
        <p:nvSpPr>
          <p:cNvPr id="4" name="Content Placeholder 3"/>
          <p:cNvSpPr>
            <a:spLocks noGrp="1"/>
          </p:cNvSpPr>
          <p:nvPr>
            <p:ph sz="half" idx="2"/>
          </p:nvPr>
        </p:nvSpPr>
        <p:spPr>
          <a:xfrm>
            <a:off x="640080" y="3044825"/>
            <a:ext cx="5656263"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503036" y="2149158"/>
            <a:ext cx="5658485"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lang="en-US"/>
              <a:t>Click to edit Master text styles</a:t>
            </a:r>
          </a:p>
        </p:txBody>
      </p:sp>
      <p:sp>
        <p:nvSpPr>
          <p:cNvPr id="6" name="Content Placeholder 5"/>
          <p:cNvSpPr>
            <a:spLocks noGrp="1"/>
          </p:cNvSpPr>
          <p:nvPr>
            <p:ph sz="quarter" idx="4"/>
          </p:nvPr>
        </p:nvSpPr>
        <p:spPr>
          <a:xfrm>
            <a:off x="6503036" y="3044825"/>
            <a:ext cx="5658485"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8F67CF12-A556-4323-8D9E-BFA5D4C67D80}" type="datetimeFigureOut">
              <a:rPr lang="en-GB" smtClean="0"/>
              <a:t>25/09/2025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3BA208E-E236-4E7B-9FA2-E2AEE9A1C34E}" type="slidenum">
              <a:rPr lang="en-GB" smtClean="0"/>
              <a:t>‹#›</a:t>
            </a:fld>
            <a:endParaRPr lang="en-GB"/>
          </a:p>
        </p:txBody>
      </p:sp>
    </p:spTree>
    <p:extLst>
      <p:ext uri="{BB962C8B-B14F-4D97-AF65-F5344CB8AC3E}">
        <p14:creationId xmlns:p14="http://schemas.microsoft.com/office/powerpoint/2010/main" val="251830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8F67CF12-A556-4323-8D9E-BFA5D4C67D80}" type="datetimeFigureOut">
              <a:rPr lang="en-GB" smtClean="0"/>
              <a:t>25/09/2025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3BA208E-E236-4E7B-9FA2-E2AEE9A1C34E}" type="slidenum">
              <a:rPr lang="en-GB" smtClean="0"/>
              <a:t>‹#›</a:t>
            </a:fld>
            <a:endParaRPr lang="en-GB"/>
          </a:p>
        </p:txBody>
      </p:sp>
    </p:spTree>
    <p:extLst>
      <p:ext uri="{BB962C8B-B14F-4D97-AF65-F5344CB8AC3E}">
        <p14:creationId xmlns:p14="http://schemas.microsoft.com/office/powerpoint/2010/main" val="969565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67CF12-A556-4323-8D9E-BFA5D4C67D80}" type="datetimeFigureOut">
              <a:rPr lang="en-GB" smtClean="0"/>
              <a:t>25/09/2025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3BA208E-E236-4E7B-9FA2-E2AEE9A1C34E}" type="slidenum">
              <a:rPr lang="en-GB" smtClean="0"/>
              <a:t>‹#›</a:t>
            </a:fld>
            <a:endParaRPr lang="en-GB"/>
          </a:p>
        </p:txBody>
      </p:sp>
    </p:spTree>
    <p:extLst>
      <p:ext uri="{BB962C8B-B14F-4D97-AF65-F5344CB8AC3E}">
        <p14:creationId xmlns:p14="http://schemas.microsoft.com/office/powerpoint/2010/main" val="3713930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0081" y="382270"/>
            <a:ext cx="4211638" cy="1626870"/>
          </a:xfrm>
        </p:spPr>
        <p:txBody>
          <a:bodyPr anchor="b"/>
          <a:lstStyle>
            <a:lvl1pPr algn="l">
              <a:defRPr sz="2800" b="1"/>
            </a:lvl1pPr>
          </a:lstStyle>
          <a:p>
            <a:r>
              <a:rPr lang="en-US"/>
              <a:t>Click to edit Master title style</a:t>
            </a:r>
            <a:endParaRPr lang="en-GB"/>
          </a:p>
        </p:txBody>
      </p:sp>
      <p:sp>
        <p:nvSpPr>
          <p:cNvPr id="3" name="Content Placeholder 2"/>
          <p:cNvSpPr>
            <a:spLocks noGrp="1"/>
          </p:cNvSpPr>
          <p:nvPr>
            <p:ph idx="1"/>
          </p:nvPr>
        </p:nvSpPr>
        <p:spPr>
          <a:xfrm>
            <a:off x="5005070" y="382271"/>
            <a:ext cx="7156450"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40081" y="2009141"/>
            <a:ext cx="4211638"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8F67CF12-A556-4323-8D9E-BFA5D4C67D80}" type="datetimeFigureOut">
              <a:rPr lang="en-GB" smtClean="0"/>
              <a:t>25/09/2025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3BA208E-E236-4E7B-9FA2-E2AEE9A1C34E}" type="slidenum">
              <a:rPr lang="en-GB" smtClean="0"/>
              <a:t>‹#›</a:t>
            </a:fld>
            <a:endParaRPr lang="en-GB"/>
          </a:p>
        </p:txBody>
      </p:sp>
    </p:spTree>
    <p:extLst>
      <p:ext uri="{BB962C8B-B14F-4D97-AF65-F5344CB8AC3E}">
        <p14:creationId xmlns:p14="http://schemas.microsoft.com/office/powerpoint/2010/main" val="3212887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09203" y="6720840"/>
            <a:ext cx="7680960" cy="793433"/>
          </a:xfrm>
        </p:spPr>
        <p:txBody>
          <a:bodyPr anchor="b"/>
          <a:lstStyle>
            <a:lvl1pPr algn="l">
              <a:defRPr sz="2800" b="1"/>
            </a:lvl1pPr>
          </a:lstStyle>
          <a:p>
            <a:r>
              <a:rPr lang="en-US"/>
              <a:t>Click to edit Master title style</a:t>
            </a:r>
            <a:endParaRPr lang="en-GB"/>
          </a:p>
        </p:txBody>
      </p:sp>
      <p:sp>
        <p:nvSpPr>
          <p:cNvPr id="3" name="Picture Placeholder 2"/>
          <p:cNvSpPr>
            <a:spLocks noGrp="1"/>
          </p:cNvSpPr>
          <p:nvPr>
            <p:ph type="pic" idx="1"/>
          </p:nvPr>
        </p:nvSpPr>
        <p:spPr>
          <a:xfrm>
            <a:off x="2509203" y="857885"/>
            <a:ext cx="7680960"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lang="en-GB"/>
          </a:p>
        </p:txBody>
      </p:sp>
      <p:sp>
        <p:nvSpPr>
          <p:cNvPr id="4" name="Text Placeholder 3"/>
          <p:cNvSpPr>
            <a:spLocks noGrp="1"/>
          </p:cNvSpPr>
          <p:nvPr>
            <p:ph type="body" sz="half" idx="2"/>
          </p:nvPr>
        </p:nvSpPr>
        <p:spPr>
          <a:xfrm>
            <a:off x="2509203" y="7514273"/>
            <a:ext cx="7680960"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8F67CF12-A556-4323-8D9E-BFA5D4C67D80}" type="datetimeFigureOut">
              <a:rPr lang="en-GB" smtClean="0"/>
              <a:t>25/09/2025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3BA208E-E236-4E7B-9FA2-E2AEE9A1C34E}" type="slidenum">
              <a:rPr lang="en-GB" smtClean="0"/>
              <a:t>‹#›</a:t>
            </a:fld>
            <a:endParaRPr lang="en-GB"/>
          </a:p>
        </p:txBody>
      </p:sp>
    </p:spTree>
    <p:extLst>
      <p:ext uri="{BB962C8B-B14F-4D97-AF65-F5344CB8AC3E}">
        <p14:creationId xmlns:p14="http://schemas.microsoft.com/office/powerpoint/2010/main" val="1983764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0080" y="384493"/>
            <a:ext cx="11521440" cy="1600200"/>
          </a:xfrm>
          <a:prstGeom prst="rect">
            <a:avLst/>
          </a:prstGeom>
        </p:spPr>
        <p:txBody>
          <a:bodyPr vert="horz" lIns="128016" tIns="64008" rIns="128016" bIns="64008"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40080" y="2240281"/>
            <a:ext cx="11521440" cy="6336348"/>
          </a:xfrm>
          <a:prstGeom prst="rect">
            <a:avLst/>
          </a:prstGeom>
        </p:spPr>
        <p:txBody>
          <a:bodyPr vert="horz" lIns="128016" tIns="64008" rIns="128016" bIns="6400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40080" y="8898891"/>
            <a:ext cx="2987040"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8F67CF12-A556-4323-8D9E-BFA5D4C67D80}" type="datetimeFigureOut">
              <a:rPr lang="en-GB" smtClean="0"/>
              <a:t>25/09/2025</a:t>
            </a:fld>
            <a:endParaRPr lang="en-GB"/>
          </a:p>
        </p:txBody>
      </p:sp>
      <p:sp>
        <p:nvSpPr>
          <p:cNvPr id="5" name="Footer Placeholder 4"/>
          <p:cNvSpPr>
            <a:spLocks noGrp="1"/>
          </p:cNvSpPr>
          <p:nvPr>
            <p:ph type="ftr" sz="quarter" idx="3"/>
          </p:nvPr>
        </p:nvSpPr>
        <p:spPr>
          <a:xfrm>
            <a:off x="4373880" y="8898891"/>
            <a:ext cx="4053840"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9174480" y="8898891"/>
            <a:ext cx="2987040"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03BA208E-E236-4E7B-9FA2-E2AEE9A1C34E}" type="slidenum">
              <a:rPr lang="en-GB" smtClean="0"/>
              <a:t>‹#›</a:t>
            </a:fld>
            <a:endParaRPr lang="en-GB"/>
          </a:p>
        </p:txBody>
      </p:sp>
    </p:spTree>
    <p:extLst>
      <p:ext uri="{BB962C8B-B14F-4D97-AF65-F5344CB8AC3E}">
        <p14:creationId xmlns:p14="http://schemas.microsoft.com/office/powerpoint/2010/main" val="2832300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80160" rtl="0" eaLnBrk="1" latinLnBrk="0" hangingPunct="1">
        <a:spcBef>
          <a:spcPct val="0"/>
        </a:spcBef>
        <a:buNone/>
        <a:defRPr sz="6200" kern="1200">
          <a:solidFill>
            <a:schemeClr val="tx1"/>
          </a:solidFill>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p:bodyStyle>
    <p:otherStyle>
      <a:defPPr>
        <a:defRPr lang="en-US"/>
      </a:defPPr>
      <a:lvl1pPr marL="0" algn="l" defTabSz="1280160" rtl="0" eaLnBrk="1" latinLnBrk="0" hangingPunct="1">
        <a:defRPr sz="2500" kern="1200">
          <a:solidFill>
            <a:schemeClr val="tx1"/>
          </a:solidFill>
          <a:latin typeface="+mn-lt"/>
          <a:ea typeface="+mn-ea"/>
          <a:cs typeface="+mn-cs"/>
        </a:defRPr>
      </a:lvl1pPr>
      <a:lvl2pPr marL="640080" algn="l" defTabSz="1280160" rtl="0" eaLnBrk="1" latinLnBrk="0" hangingPunct="1">
        <a:defRPr sz="2500" kern="1200">
          <a:solidFill>
            <a:schemeClr val="tx1"/>
          </a:solidFill>
          <a:latin typeface="+mn-lt"/>
          <a:ea typeface="+mn-ea"/>
          <a:cs typeface="+mn-cs"/>
        </a:defRPr>
      </a:lvl2pPr>
      <a:lvl3pPr marL="1280160" algn="l" defTabSz="1280160" rtl="0" eaLnBrk="1" latinLnBrk="0" hangingPunct="1">
        <a:defRPr sz="2500" kern="1200">
          <a:solidFill>
            <a:schemeClr val="tx1"/>
          </a:solidFill>
          <a:latin typeface="+mn-lt"/>
          <a:ea typeface="+mn-ea"/>
          <a:cs typeface="+mn-cs"/>
        </a:defRPr>
      </a:lvl3pPr>
      <a:lvl4pPr marL="1920240" algn="l" defTabSz="1280160" rtl="0" eaLnBrk="1" latinLnBrk="0" hangingPunct="1">
        <a:defRPr sz="2500" kern="1200">
          <a:solidFill>
            <a:schemeClr val="tx1"/>
          </a:solidFill>
          <a:latin typeface="+mn-lt"/>
          <a:ea typeface="+mn-ea"/>
          <a:cs typeface="+mn-cs"/>
        </a:defRPr>
      </a:lvl4pPr>
      <a:lvl5pPr marL="2560320" algn="l" defTabSz="1280160" rtl="0" eaLnBrk="1" latinLnBrk="0" hangingPunct="1">
        <a:defRPr sz="2500" kern="1200">
          <a:solidFill>
            <a:schemeClr val="tx1"/>
          </a:solidFill>
          <a:latin typeface="+mn-lt"/>
          <a:ea typeface="+mn-ea"/>
          <a:cs typeface="+mn-cs"/>
        </a:defRPr>
      </a:lvl5pPr>
      <a:lvl6pPr marL="3200400" algn="l" defTabSz="1280160" rtl="0" eaLnBrk="1" latinLnBrk="0" hangingPunct="1">
        <a:defRPr sz="2500" kern="1200">
          <a:solidFill>
            <a:schemeClr val="tx1"/>
          </a:solidFill>
          <a:latin typeface="+mn-lt"/>
          <a:ea typeface="+mn-ea"/>
          <a:cs typeface="+mn-cs"/>
        </a:defRPr>
      </a:lvl6pPr>
      <a:lvl7pPr marL="3840480" algn="l" defTabSz="1280160" rtl="0" eaLnBrk="1" latinLnBrk="0" hangingPunct="1">
        <a:defRPr sz="2500" kern="1200">
          <a:solidFill>
            <a:schemeClr val="tx1"/>
          </a:solidFill>
          <a:latin typeface="+mn-lt"/>
          <a:ea typeface="+mn-ea"/>
          <a:cs typeface="+mn-cs"/>
        </a:defRPr>
      </a:lvl7pPr>
      <a:lvl8pPr marL="4480560" algn="l" defTabSz="1280160" rtl="0" eaLnBrk="1" latinLnBrk="0" hangingPunct="1">
        <a:defRPr sz="2500" kern="1200">
          <a:solidFill>
            <a:schemeClr val="tx1"/>
          </a:solidFill>
          <a:latin typeface="+mn-lt"/>
          <a:ea typeface="+mn-ea"/>
          <a:cs typeface="+mn-cs"/>
        </a:defRPr>
      </a:lvl8pPr>
      <a:lvl9pPr marL="5120640" algn="l" defTabSz="1280160" rtl="0" eaLnBrk="1" latinLnBrk="0" hangingPunct="1">
        <a:defRPr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cambridgehouse.org.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cambridgehouse.org.uk/"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cambridgehouse.org.uk/"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cambridgehouse.org.uk/"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cambridgehouse.org.uk/"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cambridgehouse.org.uk/"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cambridgehouse.org.uk/"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cambridgehouse.org.uk/"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cambridgehouse.org.uk/" TargetMode="Externa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cambridgehouse.org.uk/"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cambridgehouse.org.u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cambridgehouse.org.uk/"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cambridgehouse.org.uk/"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www.amazon.co.uk/Electronic-Children-Handheld-Classic-Gameplay/dp/B07YNKKGRJ/ref=asc_df_B07YNKKGRJ?tag=bingshoppinga-21&amp;linkCode=df0&amp;hvadid=80195730919886&amp;hvnetw=o&amp;hvqmt=e&amp;hvbmt=be&amp;hvdev=c&amp;hvlocint=&amp;hvlocphy=69237&amp;hvtargid=pla-4583795268835638&amp;th=1" TargetMode="Externa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hyperlink" Target="https://shopcmss.com/products/lightning-reaction-reloaded?variant=42056827207754&amp;_gsid=ZuWkutPzuMQU&amp;utm_source=chatgpt.com"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s://ddrpad.com/collections/l-tek-pad-parts/products/ltek-ex-pro-2-dance-pad"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cambridgehouse.org.uk/"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cambridgehouse.org.uk/"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cambridgehouse.org.uk/"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cambridgehouse.org.uk/"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800900" cy="2208313"/>
          </a:xfrm>
          <a:prstGeom prst="rect">
            <a:avLst/>
          </a:prstGeom>
          <a:solidFill>
            <a:srgbClr val="007635"/>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5400" b="1" noProof="0" dirty="0"/>
          </a:p>
        </p:txBody>
      </p:sp>
      <p:pic>
        <p:nvPicPr>
          <p:cNvPr id="1026" name="Picture 2" descr="Cambridge House Grammar School">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47" y="-151510"/>
            <a:ext cx="6366503" cy="2387440"/>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4727492" y="1560240"/>
            <a:ext cx="8062947" cy="1440160"/>
          </a:xfrm>
          <a:prstGeom prst="roundRect">
            <a:avLst/>
          </a:prstGeom>
          <a:solidFill>
            <a:srgbClr val="CC0000"/>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noProof="0" dirty="0"/>
              <a:t>A2 Technology &amp; Design Coursework</a:t>
            </a:r>
          </a:p>
        </p:txBody>
      </p:sp>
      <p:sp>
        <p:nvSpPr>
          <p:cNvPr id="2" name="Rounded Rectangle 1"/>
          <p:cNvSpPr/>
          <p:nvPr/>
        </p:nvSpPr>
        <p:spPr>
          <a:xfrm>
            <a:off x="0" y="8040960"/>
            <a:ext cx="5320680" cy="1560240"/>
          </a:xfrm>
          <a:prstGeom prst="roundRect">
            <a:avLst/>
          </a:prstGeom>
          <a:solidFill>
            <a:srgbClr val="CC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GB" b="1" noProof="0" dirty="0"/>
              <a:t>Candidate Name: Seth </a:t>
            </a:r>
            <a:r>
              <a:rPr lang="en-GB" b="1" noProof="0" dirty="0" err="1"/>
              <a:t>O’neill</a:t>
            </a:r>
            <a:endParaRPr lang="en-GB" b="1" noProof="0" dirty="0"/>
          </a:p>
          <a:p>
            <a:r>
              <a:rPr lang="en-GB" b="1" noProof="0" dirty="0"/>
              <a:t>Candidate Number:2263</a:t>
            </a:r>
          </a:p>
          <a:p>
            <a:r>
              <a:rPr lang="en-GB" b="1" noProof="0" dirty="0"/>
              <a:t>Centre Number: 71312</a:t>
            </a:r>
          </a:p>
          <a:p>
            <a:pPr algn="ctr"/>
            <a:endParaRPr lang="en-GB" noProof="0" dirty="0"/>
          </a:p>
        </p:txBody>
      </p:sp>
    </p:spTree>
    <p:extLst>
      <p:ext uri="{BB962C8B-B14F-4D97-AF65-F5344CB8AC3E}">
        <p14:creationId xmlns:p14="http://schemas.microsoft.com/office/powerpoint/2010/main" val="3838094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20080"/>
            <a:ext cx="12449472" cy="504056"/>
            <a:chOff x="1504256" y="120080"/>
            <a:chExt cx="10945216" cy="504056"/>
          </a:xfrm>
          <a:solidFill>
            <a:srgbClr val="00B050"/>
          </a:solidFill>
        </p:grpSpPr>
        <p:sp>
          <p:nvSpPr>
            <p:cNvPr id="5" name="Rounded Rectangle 4"/>
            <p:cNvSpPr/>
            <p:nvPr/>
          </p:nvSpPr>
          <p:spPr>
            <a:xfrm>
              <a:off x="1504256" y="120080"/>
              <a:ext cx="2052000" cy="504056"/>
            </a:xfrm>
            <a:prstGeom prst="roundRect">
              <a:avLst/>
            </a:prstGeom>
            <a:grpFill/>
            <a:ln>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noProof="0" dirty="0">
                  <a:latin typeface="+mj-lt"/>
                </a:rPr>
                <a:t>Problem Identification,&amp; Specification </a:t>
              </a:r>
            </a:p>
          </p:txBody>
        </p:sp>
        <p:sp>
          <p:nvSpPr>
            <p:cNvPr id="6" name="Rounded Rectangle 5"/>
            <p:cNvSpPr/>
            <p:nvPr/>
          </p:nvSpPr>
          <p:spPr>
            <a:xfrm>
              <a:off x="3700728" y="120080"/>
              <a:ext cx="2052000" cy="504056"/>
            </a:xfrm>
            <a:prstGeom prst="roundRect">
              <a:avLst/>
            </a:prstGeom>
            <a:grpFill/>
            <a:ln>
              <a:solidFill>
                <a:srgbClr val="C0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noProof="0" dirty="0">
                  <a:latin typeface="+mj-lt"/>
                </a:rPr>
                <a:t>Existing Products, Initial Ideas, Selection of Ideas for Development </a:t>
              </a:r>
            </a:p>
          </p:txBody>
        </p:sp>
        <p:sp>
          <p:nvSpPr>
            <p:cNvPr id="7" name="Rounded Rectangle 6"/>
            <p:cNvSpPr/>
            <p:nvPr/>
          </p:nvSpPr>
          <p:spPr>
            <a:xfrm>
              <a:off x="5932976" y="120080"/>
              <a:ext cx="2052000" cy="504056"/>
            </a:xfrm>
            <a:prstGeom prst="roundRect">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noProof="0" dirty="0">
                  <a:latin typeface="+mj-lt"/>
                </a:rPr>
                <a:t>Development</a:t>
              </a:r>
            </a:p>
          </p:txBody>
        </p:sp>
        <p:sp>
          <p:nvSpPr>
            <p:cNvPr id="8" name="Rounded Rectangle 7"/>
            <p:cNvSpPr/>
            <p:nvPr/>
          </p:nvSpPr>
          <p:spPr>
            <a:xfrm>
              <a:off x="8165224" y="120080"/>
              <a:ext cx="2052000" cy="504056"/>
            </a:xfrm>
            <a:prstGeom prst="roundRect">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noProof="0" dirty="0">
                  <a:latin typeface="+mj-lt"/>
                </a:rPr>
                <a:t>Manufacture</a:t>
              </a:r>
            </a:p>
          </p:txBody>
        </p:sp>
        <p:sp>
          <p:nvSpPr>
            <p:cNvPr id="9" name="Rounded Rectangle 8"/>
            <p:cNvSpPr/>
            <p:nvPr/>
          </p:nvSpPr>
          <p:spPr>
            <a:xfrm>
              <a:off x="10397472" y="120080"/>
              <a:ext cx="2052000" cy="504056"/>
            </a:xfrm>
            <a:prstGeom prst="roundRect">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noProof="0" dirty="0">
                  <a:latin typeface="+mj-lt"/>
                </a:rPr>
                <a:t>Testing and Evaluation</a:t>
              </a:r>
            </a:p>
          </p:txBody>
        </p:sp>
      </p:grpSp>
      <p:sp>
        <p:nvSpPr>
          <p:cNvPr id="10" name="Rectangle 9"/>
          <p:cNvSpPr/>
          <p:nvPr/>
        </p:nvSpPr>
        <p:spPr>
          <a:xfrm rot="16200000">
            <a:off x="-4024436" y="4864595"/>
            <a:ext cx="8761040" cy="712169"/>
          </a:xfrm>
          <a:prstGeom prst="rect">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b="1" noProof="0" dirty="0"/>
              <a:t>Innovative Idea 2: System </a:t>
            </a:r>
          </a:p>
        </p:txBody>
      </p:sp>
      <p:pic>
        <p:nvPicPr>
          <p:cNvPr id="11" name="Picture 2" descr="Cambridge House Grammar School">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0254" y="8869445"/>
            <a:ext cx="1951346" cy="731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311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20080"/>
            <a:ext cx="12449472" cy="504056"/>
            <a:chOff x="1504256" y="120080"/>
            <a:chExt cx="10945216" cy="504056"/>
          </a:xfrm>
          <a:solidFill>
            <a:srgbClr val="00B050"/>
          </a:solidFill>
        </p:grpSpPr>
        <p:sp>
          <p:nvSpPr>
            <p:cNvPr id="5" name="Rounded Rectangle 4"/>
            <p:cNvSpPr/>
            <p:nvPr/>
          </p:nvSpPr>
          <p:spPr>
            <a:xfrm>
              <a:off x="1504256" y="120080"/>
              <a:ext cx="2052000" cy="504056"/>
            </a:xfrm>
            <a:prstGeom prst="roundRect">
              <a:avLst/>
            </a:prstGeom>
            <a:grpFill/>
            <a:ln>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noProof="0" dirty="0">
                  <a:latin typeface="+mj-lt"/>
                </a:rPr>
                <a:t>Problem Identification,&amp; Specification </a:t>
              </a:r>
            </a:p>
          </p:txBody>
        </p:sp>
        <p:sp>
          <p:nvSpPr>
            <p:cNvPr id="6" name="Rounded Rectangle 5"/>
            <p:cNvSpPr/>
            <p:nvPr/>
          </p:nvSpPr>
          <p:spPr>
            <a:xfrm>
              <a:off x="3700728" y="120080"/>
              <a:ext cx="2052000" cy="504056"/>
            </a:xfrm>
            <a:prstGeom prst="roundRect">
              <a:avLst/>
            </a:prstGeom>
            <a:grpFill/>
            <a:ln>
              <a:solidFill>
                <a:srgbClr val="C0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noProof="0" dirty="0">
                  <a:latin typeface="+mj-lt"/>
                </a:rPr>
                <a:t>Existing Products, Initial Ideas, Selection of Ideas for Development </a:t>
              </a:r>
            </a:p>
          </p:txBody>
        </p:sp>
        <p:sp>
          <p:nvSpPr>
            <p:cNvPr id="7" name="Rounded Rectangle 6"/>
            <p:cNvSpPr/>
            <p:nvPr/>
          </p:nvSpPr>
          <p:spPr>
            <a:xfrm>
              <a:off x="5932976" y="120080"/>
              <a:ext cx="2052000" cy="504056"/>
            </a:xfrm>
            <a:prstGeom prst="roundRect">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noProof="0" dirty="0">
                  <a:latin typeface="+mj-lt"/>
                </a:rPr>
                <a:t>Development</a:t>
              </a:r>
            </a:p>
          </p:txBody>
        </p:sp>
        <p:sp>
          <p:nvSpPr>
            <p:cNvPr id="8" name="Rounded Rectangle 7"/>
            <p:cNvSpPr/>
            <p:nvPr/>
          </p:nvSpPr>
          <p:spPr>
            <a:xfrm>
              <a:off x="8165224" y="120080"/>
              <a:ext cx="2052000" cy="504056"/>
            </a:xfrm>
            <a:prstGeom prst="roundRect">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noProof="0" dirty="0">
                  <a:latin typeface="+mj-lt"/>
                </a:rPr>
                <a:t>Manufacture</a:t>
              </a:r>
            </a:p>
          </p:txBody>
        </p:sp>
        <p:sp>
          <p:nvSpPr>
            <p:cNvPr id="9" name="Rounded Rectangle 8"/>
            <p:cNvSpPr/>
            <p:nvPr/>
          </p:nvSpPr>
          <p:spPr>
            <a:xfrm>
              <a:off x="10397472" y="120080"/>
              <a:ext cx="2052000" cy="504056"/>
            </a:xfrm>
            <a:prstGeom prst="roundRect">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noProof="0" dirty="0">
                  <a:latin typeface="+mj-lt"/>
                </a:rPr>
                <a:t>Testing and Evaluation</a:t>
              </a:r>
            </a:p>
          </p:txBody>
        </p:sp>
      </p:grpSp>
      <p:sp>
        <p:nvSpPr>
          <p:cNvPr id="10" name="Rectangle 9"/>
          <p:cNvSpPr/>
          <p:nvPr/>
        </p:nvSpPr>
        <p:spPr>
          <a:xfrm rot="16200000">
            <a:off x="-4024436" y="4864595"/>
            <a:ext cx="8761040" cy="712169"/>
          </a:xfrm>
          <a:prstGeom prst="rect">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b="1" noProof="0" dirty="0"/>
              <a:t>Innovative Idea 3: Casing </a:t>
            </a:r>
          </a:p>
        </p:txBody>
      </p:sp>
      <p:pic>
        <p:nvPicPr>
          <p:cNvPr id="11" name="Picture 2" descr="Cambridge House Grammar School">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0254" y="8869445"/>
            <a:ext cx="1951346" cy="731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9098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20080"/>
            <a:ext cx="12449472" cy="504056"/>
            <a:chOff x="1504256" y="120080"/>
            <a:chExt cx="10945216" cy="504056"/>
          </a:xfrm>
          <a:solidFill>
            <a:srgbClr val="00B050"/>
          </a:solidFill>
        </p:grpSpPr>
        <p:sp>
          <p:nvSpPr>
            <p:cNvPr id="5" name="Rounded Rectangle 4"/>
            <p:cNvSpPr/>
            <p:nvPr/>
          </p:nvSpPr>
          <p:spPr>
            <a:xfrm>
              <a:off x="1504256" y="120080"/>
              <a:ext cx="2052000" cy="504056"/>
            </a:xfrm>
            <a:prstGeom prst="roundRect">
              <a:avLst/>
            </a:prstGeom>
            <a:grpFill/>
            <a:ln>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noProof="0" dirty="0">
                  <a:latin typeface="+mj-lt"/>
                </a:rPr>
                <a:t>Problem Identification,&amp; Specification </a:t>
              </a:r>
            </a:p>
          </p:txBody>
        </p:sp>
        <p:sp>
          <p:nvSpPr>
            <p:cNvPr id="6" name="Rounded Rectangle 5"/>
            <p:cNvSpPr/>
            <p:nvPr/>
          </p:nvSpPr>
          <p:spPr>
            <a:xfrm>
              <a:off x="3700728" y="120080"/>
              <a:ext cx="2052000" cy="504056"/>
            </a:xfrm>
            <a:prstGeom prst="roundRect">
              <a:avLst/>
            </a:prstGeom>
            <a:grpFill/>
            <a:ln>
              <a:solidFill>
                <a:srgbClr val="C0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noProof="0" dirty="0">
                  <a:latin typeface="+mj-lt"/>
                </a:rPr>
                <a:t>Existing Products, Initial Ideas, Selection of Ideas for Development </a:t>
              </a:r>
            </a:p>
          </p:txBody>
        </p:sp>
        <p:sp>
          <p:nvSpPr>
            <p:cNvPr id="7" name="Rounded Rectangle 6"/>
            <p:cNvSpPr/>
            <p:nvPr/>
          </p:nvSpPr>
          <p:spPr>
            <a:xfrm>
              <a:off x="5932976" y="120080"/>
              <a:ext cx="2052000" cy="504056"/>
            </a:xfrm>
            <a:prstGeom prst="roundRect">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noProof="0" dirty="0">
                  <a:latin typeface="+mj-lt"/>
                </a:rPr>
                <a:t>Development</a:t>
              </a:r>
            </a:p>
          </p:txBody>
        </p:sp>
        <p:sp>
          <p:nvSpPr>
            <p:cNvPr id="8" name="Rounded Rectangle 7"/>
            <p:cNvSpPr/>
            <p:nvPr/>
          </p:nvSpPr>
          <p:spPr>
            <a:xfrm>
              <a:off x="8165224" y="120080"/>
              <a:ext cx="2052000" cy="504056"/>
            </a:xfrm>
            <a:prstGeom prst="roundRect">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noProof="0" dirty="0">
                  <a:latin typeface="+mj-lt"/>
                </a:rPr>
                <a:t>Manufacture</a:t>
              </a:r>
            </a:p>
          </p:txBody>
        </p:sp>
        <p:sp>
          <p:nvSpPr>
            <p:cNvPr id="9" name="Rounded Rectangle 8"/>
            <p:cNvSpPr/>
            <p:nvPr/>
          </p:nvSpPr>
          <p:spPr>
            <a:xfrm>
              <a:off x="10397472" y="120080"/>
              <a:ext cx="2052000" cy="504056"/>
            </a:xfrm>
            <a:prstGeom prst="roundRect">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noProof="0" dirty="0">
                  <a:latin typeface="+mj-lt"/>
                </a:rPr>
                <a:t>Testing and Evaluation</a:t>
              </a:r>
            </a:p>
          </p:txBody>
        </p:sp>
      </p:grpSp>
      <p:sp>
        <p:nvSpPr>
          <p:cNvPr id="10" name="Rectangle 9"/>
          <p:cNvSpPr/>
          <p:nvPr/>
        </p:nvSpPr>
        <p:spPr>
          <a:xfrm rot="16200000">
            <a:off x="-4024436" y="4864595"/>
            <a:ext cx="8761040" cy="712169"/>
          </a:xfrm>
          <a:prstGeom prst="rect">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b="1" noProof="0" dirty="0"/>
              <a:t>Innovative Idea 3: System </a:t>
            </a:r>
          </a:p>
        </p:txBody>
      </p:sp>
      <p:pic>
        <p:nvPicPr>
          <p:cNvPr id="11" name="Picture 2" descr="Cambridge House Grammar School">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0254" y="8869445"/>
            <a:ext cx="1951346" cy="731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9098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20080"/>
            <a:ext cx="12449472" cy="504056"/>
            <a:chOff x="1504256" y="120080"/>
            <a:chExt cx="10945216" cy="504056"/>
          </a:xfrm>
          <a:solidFill>
            <a:srgbClr val="00B050"/>
          </a:solidFill>
        </p:grpSpPr>
        <p:sp>
          <p:nvSpPr>
            <p:cNvPr id="5" name="Rounded Rectangle 4"/>
            <p:cNvSpPr/>
            <p:nvPr/>
          </p:nvSpPr>
          <p:spPr>
            <a:xfrm>
              <a:off x="1504256" y="120080"/>
              <a:ext cx="2052000" cy="504056"/>
            </a:xfrm>
            <a:prstGeom prst="roundRect">
              <a:avLst/>
            </a:prstGeom>
            <a:grpFill/>
            <a:ln>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noProof="0" dirty="0">
                  <a:latin typeface="+mj-lt"/>
                </a:rPr>
                <a:t>Problem Identification,&amp; Specification </a:t>
              </a:r>
            </a:p>
          </p:txBody>
        </p:sp>
        <p:sp>
          <p:nvSpPr>
            <p:cNvPr id="6" name="Rounded Rectangle 5"/>
            <p:cNvSpPr/>
            <p:nvPr/>
          </p:nvSpPr>
          <p:spPr>
            <a:xfrm>
              <a:off x="3700728" y="120080"/>
              <a:ext cx="2052000" cy="504056"/>
            </a:xfrm>
            <a:prstGeom prst="roundRect">
              <a:avLst/>
            </a:prstGeom>
            <a:grpFill/>
            <a:ln>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noProof="0" dirty="0">
                  <a:latin typeface="+mj-lt"/>
                </a:rPr>
                <a:t>Existing Products, Initial Ideas, Selection of Ideas for Development </a:t>
              </a:r>
            </a:p>
          </p:txBody>
        </p:sp>
        <p:sp>
          <p:nvSpPr>
            <p:cNvPr id="7" name="Rounded Rectangle 6"/>
            <p:cNvSpPr/>
            <p:nvPr/>
          </p:nvSpPr>
          <p:spPr>
            <a:xfrm>
              <a:off x="5932976" y="120080"/>
              <a:ext cx="2052000" cy="504056"/>
            </a:xfrm>
            <a:prstGeom prst="roundRect">
              <a:avLst/>
            </a:prstGeom>
            <a:grpFill/>
            <a:ln>
              <a:solidFill>
                <a:srgbClr val="C0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noProof="0" dirty="0">
                  <a:latin typeface="+mj-lt"/>
                </a:rPr>
                <a:t>Development</a:t>
              </a:r>
            </a:p>
          </p:txBody>
        </p:sp>
        <p:sp>
          <p:nvSpPr>
            <p:cNvPr id="8" name="Rounded Rectangle 7"/>
            <p:cNvSpPr/>
            <p:nvPr/>
          </p:nvSpPr>
          <p:spPr>
            <a:xfrm>
              <a:off x="8165224" y="120080"/>
              <a:ext cx="2052000" cy="504056"/>
            </a:xfrm>
            <a:prstGeom prst="roundRect">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noProof="0" dirty="0">
                  <a:latin typeface="+mj-lt"/>
                </a:rPr>
                <a:t>Manufacture</a:t>
              </a:r>
            </a:p>
          </p:txBody>
        </p:sp>
        <p:sp>
          <p:nvSpPr>
            <p:cNvPr id="9" name="Rounded Rectangle 8"/>
            <p:cNvSpPr/>
            <p:nvPr/>
          </p:nvSpPr>
          <p:spPr>
            <a:xfrm>
              <a:off x="10397472" y="120080"/>
              <a:ext cx="2052000" cy="504056"/>
            </a:xfrm>
            <a:prstGeom prst="roundRect">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noProof="0" dirty="0">
                  <a:latin typeface="+mj-lt"/>
                </a:rPr>
                <a:t>Testing and Evaluation</a:t>
              </a:r>
            </a:p>
          </p:txBody>
        </p:sp>
      </p:grpSp>
      <p:sp>
        <p:nvSpPr>
          <p:cNvPr id="10" name="Rectangle 9"/>
          <p:cNvSpPr/>
          <p:nvPr/>
        </p:nvSpPr>
        <p:spPr>
          <a:xfrm rot="16200000">
            <a:off x="-4024436" y="4864595"/>
            <a:ext cx="8761040" cy="712169"/>
          </a:xfrm>
          <a:prstGeom prst="rect">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b="1" noProof="0" dirty="0"/>
              <a:t>Development of Casing </a:t>
            </a:r>
          </a:p>
        </p:txBody>
      </p:sp>
      <p:pic>
        <p:nvPicPr>
          <p:cNvPr id="11" name="Picture 2" descr="Cambridge House Grammar School">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0254" y="8869445"/>
            <a:ext cx="1951346" cy="73175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000200" y="6522954"/>
            <a:ext cx="9361040" cy="271236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noProof="0" dirty="0">
                <a:solidFill>
                  <a:srgbClr val="FF0000"/>
                </a:solidFill>
              </a:rPr>
              <a:t>Include modelling</a:t>
            </a:r>
          </a:p>
        </p:txBody>
      </p:sp>
    </p:spTree>
    <p:extLst>
      <p:ext uri="{BB962C8B-B14F-4D97-AF65-F5344CB8AC3E}">
        <p14:creationId xmlns:p14="http://schemas.microsoft.com/office/powerpoint/2010/main" val="779098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20080"/>
            <a:ext cx="12449472" cy="504056"/>
            <a:chOff x="1504256" y="120080"/>
            <a:chExt cx="10945216" cy="504056"/>
          </a:xfrm>
          <a:solidFill>
            <a:srgbClr val="00B050"/>
          </a:solidFill>
        </p:grpSpPr>
        <p:sp>
          <p:nvSpPr>
            <p:cNvPr id="5" name="Rounded Rectangle 4"/>
            <p:cNvSpPr/>
            <p:nvPr/>
          </p:nvSpPr>
          <p:spPr>
            <a:xfrm>
              <a:off x="1504256" y="120080"/>
              <a:ext cx="2052000" cy="504056"/>
            </a:xfrm>
            <a:prstGeom prst="roundRect">
              <a:avLst/>
            </a:prstGeom>
            <a:grpFill/>
            <a:ln>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noProof="0" dirty="0">
                  <a:latin typeface="+mj-lt"/>
                </a:rPr>
                <a:t>Problem Identification,&amp; Specification </a:t>
              </a:r>
            </a:p>
          </p:txBody>
        </p:sp>
        <p:sp>
          <p:nvSpPr>
            <p:cNvPr id="6" name="Rounded Rectangle 5"/>
            <p:cNvSpPr/>
            <p:nvPr/>
          </p:nvSpPr>
          <p:spPr>
            <a:xfrm>
              <a:off x="3700728" y="120080"/>
              <a:ext cx="2052000" cy="504056"/>
            </a:xfrm>
            <a:prstGeom prst="roundRect">
              <a:avLst/>
            </a:prstGeom>
            <a:grpFill/>
            <a:ln>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noProof="0" dirty="0">
                  <a:latin typeface="+mj-lt"/>
                </a:rPr>
                <a:t>Existing Products, Initial Ideas, Selection of Ideas for Development </a:t>
              </a:r>
            </a:p>
          </p:txBody>
        </p:sp>
        <p:sp>
          <p:nvSpPr>
            <p:cNvPr id="7" name="Rounded Rectangle 6"/>
            <p:cNvSpPr/>
            <p:nvPr/>
          </p:nvSpPr>
          <p:spPr>
            <a:xfrm>
              <a:off x="5932976" y="120080"/>
              <a:ext cx="2052000" cy="504056"/>
            </a:xfrm>
            <a:prstGeom prst="roundRect">
              <a:avLst/>
            </a:prstGeom>
            <a:grpFill/>
            <a:ln>
              <a:solidFill>
                <a:srgbClr val="C0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noProof="0" dirty="0">
                  <a:latin typeface="+mj-lt"/>
                </a:rPr>
                <a:t>Development</a:t>
              </a:r>
            </a:p>
          </p:txBody>
        </p:sp>
        <p:sp>
          <p:nvSpPr>
            <p:cNvPr id="8" name="Rounded Rectangle 7"/>
            <p:cNvSpPr/>
            <p:nvPr/>
          </p:nvSpPr>
          <p:spPr>
            <a:xfrm>
              <a:off x="8165224" y="120080"/>
              <a:ext cx="2052000" cy="504056"/>
            </a:xfrm>
            <a:prstGeom prst="roundRect">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noProof="0" dirty="0">
                  <a:latin typeface="+mj-lt"/>
                </a:rPr>
                <a:t>Manufacture</a:t>
              </a:r>
            </a:p>
          </p:txBody>
        </p:sp>
        <p:sp>
          <p:nvSpPr>
            <p:cNvPr id="9" name="Rounded Rectangle 8"/>
            <p:cNvSpPr/>
            <p:nvPr/>
          </p:nvSpPr>
          <p:spPr>
            <a:xfrm>
              <a:off x="10397472" y="120080"/>
              <a:ext cx="2052000" cy="504056"/>
            </a:xfrm>
            <a:prstGeom prst="roundRect">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noProof="0" dirty="0">
                  <a:latin typeface="+mj-lt"/>
                </a:rPr>
                <a:t>Testing and Evaluation</a:t>
              </a:r>
            </a:p>
          </p:txBody>
        </p:sp>
      </p:grpSp>
      <p:sp>
        <p:nvSpPr>
          <p:cNvPr id="10" name="Rectangle 9"/>
          <p:cNvSpPr/>
          <p:nvPr/>
        </p:nvSpPr>
        <p:spPr>
          <a:xfrm rot="16200000">
            <a:off x="-4024436" y="4864595"/>
            <a:ext cx="8761040" cy="712169"/>
          </a:xfrm>
          <a:prstGeom prst="rect">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b="1" noProof="0" dirty="0"/>
              <a:t>Development of System </a:t>
            </a:r>
          </a:p>
        </p:txBody>
      </p:sp>
      <p:pic>
        <p:nvPicPr>
          <p:cNvPr id="11" name="Picture 2" descr="Cambridge House Grammar School">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0254" y="8869445"/>
            <a:ext cx="1951346" cy="731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8265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20080"/>
            <a:ext cx="12449472" cy="504056"/>
            <a:chOff x="1504256" y="120080"/>
            <a:chExt cx="10945216" cy="504056"/>
          </a:xfrm>
          <a:solidFill>
            <a:srgbClr val="00B050"/>
          </a:solidFill>
        </p:grpSpPr>
        <p:sp>
          <p:nvSpPr>
            <p:cNvPr id="5" name="Rounded Rectangle 4"/>
            <p:cNvSpPr/>
            <p:nvPr/>
          </p:nvSpPr>
          <p:spPr>
            <a:xfrm>
              <a:off x="1504256" y="120080"/>
              <a:ext cx="2052000" cy="504056"/>
            </a:xfrm>
            <a:prstGeom prst="roundRect">
              <a:avLst/>
            </a:prstGeom>
            <a:grpFill/>
            <a:ln>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noProof="0" dirty="0">
                  <a:latin typeface="+mj-lt"/>
                </a:rPr>
                <a:t>Problem Identification,&amp; Specification </a:t>
              </a:r>
            </a:p>
          </p:txBody>
        </p:sp>
        <p:sp>
          <p:nvSpPr>
            <p:cNvPr id="6" name="Rounded Rectangle 5"/>
            <p:cNvSpPr/>
            <p:nvPr/>
          </p:nvSpPr>
          <p:spPr>
            <a:xfrm>
              <a:off x="3700728" y="120080"/>
              <a:ext cx="2052000" cy="504056"/>
            </a:xfrm>
            <a:prstGeom prst="roundRect">
              <a:avLst/>
            </a:prstGeom>
            <a:grpFill/>
            <a:ln>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noProof="0" dirty="0">
                  <a:latin typeface="+mj-lt"/>
                </a:rPr>
                <a:t>Existing Products, Initial Ideas, Selection of Ideas for Development </a:t>
              </a:r>
            </a:p>
          </p:txBody>
        </p:sp>
        <p:sp>
          <p:nvSpPr>
            <p:cNvPr id="7" name="Rounded Rectangle 6"/>
            <p:cNvSpPr/>
            <p:nvPr/>
          </p:nvSpPr>
          <p:spPr>
            <a:xfrm>
              <a:off x="5932976" y="120080"/>
              <a:ext cx="2052000" cy="504056"/>
            </a:xfrm>
            <a:prstGeom prst="roundRect">
              <a:avLst/>
            </a:prstGeom>
            <a:grpFill/>
            <a:ln>
              <a:solidFill>
                <a:srgbClr val="C0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noProof="0" dirty="0">
                  <a:latin typeface="+mj-lt"/>
                </a:rPr>
                <a:t>Development</a:t>
              </a:r>
            </a:p>
          </p:txBody>
        </p:sp>
        <p:sp>
          <p:nvSpPr>
            <p:cNvPr id="8" name="Rounded Rectangle 7"/>
            <p:cNvSpPr/>
            <p:nvPr/>
          </p:nvSpPr>
          <p:spPr>
            <a:xfrm>
              <a:off x="8165224" y="120080"/>
              <a:ext cx="2052000" cy="504056"/>
            </a:xfrm>
            <a:prstGeom prst="roundRect">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noProof="0" dirty="0">
                  <a:latin typeface="+mj-lt"/>
                </a:rPr>
                <a:t>Manufacture</a:t>
              </a:r>
            </a:p>
          </p:txBody>
        </p:sp>
        <p:sp>
          <p:nvSpPr>
            <p:cNvPr id="9" name="Rounded Rectangle 8"/>
            <p:cNvSpPr/>
            <p:nvPr/>
          </p:nvSpPr>
          <p:spPr>
            <a:xfrm>
              <a:off x="10397472" y="120080"/>
              <a:ext cx="2052000" cy="504056"/>
            </a:xfrm>
            <a:prstGeom prst="roundRect">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noProof="0" dirty="0">
                  <a:latin typeface="+mj-lt"/>
                </a:rPr>
                <a:t>Testing and Evaluation</a:t>
              </a:r>
            </a:p>
          </p:txBody>
        </p:sp>
      </p:grpSp>
      <p:sp>
        <p:nvSpPr>
          <p:cNvPr id="10" name="Rectangle 9"/>
          <p:cNvSpPr/>
          <p:nvPr/>
        </p:nvSpPr>
        <p:spPr>
          <a:xfrm rot="16200000">
            <a:off x="-4024436" y="4864595"/>
            <a:ext cx="8761040" cy="712169"/>
          </a:xfrm>
          <a:prstGeom prst="rect">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b="1" noProof="0" dirty="0"/>
              <a:t>Programme Development </a:t>
            </a:r>
          </a:p>
        </p:txBody>
      </p:sp>
      <p:pic>
        <p:nvPicPr>
          <p:cNvPr id="11" name="Picture 2" descr="Cambridge House Grammar School">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0254" y="8869445"/>
            <a:ext cx="1951346" cy="731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8265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20080"/>
            <a:ext cx="12449472" cy="504056"/>
            <a:chOff x="1504256" y="120080"/>
            <a:chExt cx="10945216" cy="504056"/>
          </a:xfrm>
          <a:solidFill>
            <a:srgbClr val="00B050"/>
          </a:solidFill>
        </p:grpSpPr>
        <p:sp>
          <p:nvSpPr>
            <p:cNvPr id="5" name="Rounded Rectangle 4"/>
            <p:cNvSpPr/>
            <p:nvPr/>
          </p:nvSpPr>
          <p:spPr>
            <a:xfrm>
              <a:off x="1504256" y="120080"/>
              <a:ext cx="2052000" cy="504056"/>
            </a:xfrm>
            <a:prstGeom prst="roundRect">
              <a:avLst/>
            </a:prstGeom>
            <a:grpFill/>
            <a:ln>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noProof="0" dirty="0">
                  <a:latin typeface="+mj-lt"/>
                </a:rPr>
                <a:t>Problem Identification,&amp; Specification </a:t>
              </a:r>
            </a:p>
          </p:txBody>
        </p:sp>
        <p:sp>
          <p:nvSpPr>
            <p:cNvPr id="6" name="Rounded Rectangle 5"/>
            <p:cNvSpPr/>
            <p:nvPr/>
          </p:nvSpPr>
          <p:spPr>
            <a:xfrm>
              <a:off x="3700728" y="120080"/>
              <a:ext cx="2052000" cy="504056"/>
            </a:xfrm>
            <a:prstGeom prst="roundRect">
              <a:avLst/>
            </a:prstGeom>
            <a:grpFill/>
            <a:ln>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noProof="0" dirty="0">
                  <a:latin typeface="+mj-lt"/>
                </a:rPr>
                <a:t>Existing Products, Initial Ideas, Selection of Ideas for Development </a:t>
              </a:r>
            </a:p>
          </p:txBody>
        </p:sp>
        <p:sp>
          <p:nvSpPr>
            <p:cNvPr id="7" name="Rounded Rectangle 6"/>
            <p:cNvSpPr/>
            <p:nvPr/>
          </p:nvSpPr>
          <p:spPr>
            <a:xfrm>
              <a:off x="5932976" y="120080"/>
              <a:ext cx="2052000" cy="504056"/>
            </a:xfrm>
            <a:prstGeom prst="roundRect">
              <a:avLst/>
            </a:prstGeom>
            <a:grpFill/>
            <a:ln>
              <a:solidFill>
                <a:srgbClr val="C0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noProof="0" dirty="0">
                  <a:latin typeface="+mj-lt"/>
                </a:rPr>
                <a:t>Development</a:t>
              </a:r>
            </a:p>
          </p:txBody>
        </p:sp>
        <p:sp>
          <p:nvSpPr>
            <p:cNvPr id="8" name="Rounded Rectangle 7"/>
            <p:cNvSpPr/>
            <p:nvPr/>
          </p:nvSpPr>
          <p:spPr>
            <a:xfrm>
              <a:off x="8165224" y="120080"/>
              <a:ext cx="2052000" cy="504056"/>
            </a:xfrm>
            <a:prstGeom prst="roundRect">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noProof="0" dirty="0">
                  <a:latin typeface="+mj-lt"/>
                </a:rPr>
                <a:t>Manufacture</a:t>
              </a:r>
            </a:p>
          </p:txBody>
        </p:sp>
        <p:sp>
          <p:nvSpPr>
            <p:cNvPr id="9" name="Rounded Rectangle 8"/>
            <p:cNvSpPr/>
            <p:nvPr/>
          </p:nvSpPr>
          <p:spPr>
            <a:xfrm>
              <a:off x="10397472" y="120080"/>
              <a:ext cx="2052000" cy="504056"/>
            </a:xfrm>
            <a:prstGeom prst="roundRect">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noProof="0" dirty="0">
                  <a:latin typeface="+mj-lt"/>
                </a:rPr>
                <a:t>Testing and Evaluation</a:t>
              </a:r>
            </a:p>
          </p:txBody>
        </p:sp>
      </p:grpSp>
      <p:sp>
        <p:nvSpPr>
          <p:cNvPr id="10" name="Rectangle 9"/>
          <p:cNvSpPr/>
          <p:nvPr/>
        </p:nvSpPr>
        <p:spPr>
          <a:xfrm rot="16200000">
            <a:off x="-4024436" y="4864595"/>
            <a:ext cx="8761040" cy="712169"/>
          </a:xfrm>
          <a:prstGeom prst="rect">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b="1" noProof="0" dirty="0"/>
              <a:t>PCB Development </a:t>
            </a:r>
          </a:p>
        </p:txBody>
      </p:sp>
      <p:pic>
        <p:nvPicPr>
          <p:cNvPr id="11" name="Picture 2" descr="Cambridge House Grammar School">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0254" y="8869445"/>
            <a:ext cx="1951346" cy="731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8265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20080"/>
            <a:ext cx="12449472" cy="504056"/>
            <a:chOff x="1504256" y="120080"/>
            <a:chExt cx="10945216" cy="504056"/>
          </a:xfrm>
          <a:solidFill>
            <a:srgbClr val="00B050"/>
          </a:solidFill>
        </p:grpSpPr>
        <p:sp>
          <p:nvSpPr>
            <p:cNvPr id="5" name="Rounded Rectangle 4"/>
            <p:cNvSpPr/>
            <p:nvPr/>
          </p:nvSpPr>
          <p:spPr>
            <a:xfrm>
              <a:off x="1504256" y="120080"/>
              <a:ext cx="2052000" cy="504056"/>
            </a:xfrm>
            <a:prstGeom prst="roundRect">
              <a:avLst/>
            </a:prstGeom>
            <a:grpFill/>
            <a:ln>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noProof="0" dirty="0">
                  <a:latin typeface="+mj-lt"/>
                </a:rPr>
                <a:t>Problem Identification,&amp; Specification </a:t>
              </a:r>
            </a:p>
          </p:txBody>
        </p:sp>
        <p:sp>
          <p:nvSpPr>
            <p:cNvPr id="6" name="Rounded Rectangle 5"/>
            <p:cNvSpPr/>
            <p:nvPr/>
          </p:nvSpPr>
          <p:spPr>
            <a:xfrm>
              <a:off x="3700728" y="120080"/>
              <a:ext cx="2052000" cy="504056"/>
            </a:xfrm>
            <a:prstGeom prst="roundRect">
              <a:avLst/>
            </a:prstGeom>
            <a:grpFill/>
            <a:ln>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noProof="0" dirty="0">
                  <a:latin typeface="+mj-lt"/>
                </a:rPr>
                <a:t>Existing Products, Initial Ideas, Selection of Ideas for Development </a:t>
              </a:r>
            </a:p>
          </p:txBody>
        </p:sp>
        <p:sp>
          <p:nvSpPr>
            <p:cNvPr id="7" name="Rounded Rectangle 6"/>
            <p:cNvSpPr/>
            <p:nvPr/>
          </p:nvSpPr>
          <p:spPr>
            <a:xfrm>
              <a:off x="5932976" y="120080"/>
              <a:ext cx="2052000" cy="504056"/>
            </a:xfrm>
            <a:prstGeom prst="roundRect">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noProof="0" dirty="0">
                  <a:latin typeface="+mj-lt"/>
                </a:rPr>
                <a:t>Development</a:t>
              </a:r>
            </a:p>
          </p:txBody>
        </p:sp>
        <p:sp>
          <p:nvSpPr>
            <p:cNvPr id="8" name="Rounded Rectangle 7"/>
            <p:cNvSpPr/>
            <p:nvPr/>
          </p:nvSpPr>
          <p:spPr>
            <a:xfrm>
              <a:off x="8165224" y="120080"/>
              <a:ext cx="2052000" cy="504056"/>
            </a:xfrm>
            <a:prstGeom prst="roundRect">
              <a:avLst/>
            </a:prstGeom>
            <a:grpFill/>
            <a:ln>
              <a:solidFill>
                <a:srgbClr val="C0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noProof="0" dirty="0">
                  <a:latin typeface="+mj-lt"/>
                </a:rPr>
                <a:t>Manufacture</a:t>
              </a:r>
            </a:p>
          </p:txBody>
        </p:sp>
        <p:sp>
          <p:nvSpPr>
            <p:cNvPr id="9" name="Rounded Rectangle 8"/>
            <p:cNvSpPr/>
            <p:nvPr/>
          </p:nvSpPr>
          <p:spPr>
            <a:xfrm>
              <a:off x="10397472" y="120080"/>
              <a:ext cx="2052000" cy="504056"/>
            </a:xfrm>
            <a:prstGeom prst="roundRect">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noProof="0" dirty="0">
                  <a:latin typeface="+mj-lt"/>
                </a:rPr>
                <a:t>Testing and Evaluation</a:t>
              </a:r>
            </a:p>
          </p:txBody>
        </p:sp>
      </p:grpSp>
      <p:sp>
        <p:nvSpPr>
          <p:cNvPr id="10" name="Rectangle 9"/>
          <p:cNvSpPr/>
          <p:nvPr/>
        </p:nvSpPr>
        <p:spPr>
          <a:xfrm rot="16200000">
            <a:off x="-4024436" y="4864595"/>
            <a:ext cx="8761040" cy="712169"/>
          </a:xfrm>
          <a:prstGeom prst="rect">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b="1" noProof="0" dirty="0"/>
              <a:t>Plan of Manufacture </a:t>
            </a:r>
          </a:p>
        </p:txBody>
      </p:sp>
      <p:pic>
        <p:nvPicPr>
          <p:cNvPr id="11" name="Picture 2" descr="Cambridge House Grammar School">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0254" y="8869445"/>
            <a:ext cx="1951346" cy="73175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4"/>
          <a:srcRect l="16021" t="19416" r="32056" b="11364"/>
          <a:stretch/>
        </p:blipFill>
        <p:spPr>
          <a:xfrm>
            <a:off x="1588014" y="1416224"/>
            <a:ext cx="9232750" cy="6950497"/>
          </a:xfrm>
          <a:prstGeom prst="rect">
            <a:avLst/>
          </a:prstGeom>
        </p:spPr>
      </p:pic>
    </p:spTree>
    <p:extLst>
      <p:ext uri="{BB962C8B-B14F-4D97-AF65-F5344CB8AC3E}">
        <p14:creationId xmlns:p14="http://schemas.microsoft.com/office/powerpoint/2010/main" val="364867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20080"/>
            <a:ext cx="12449472" cy="504056"/>
            <a:chOff x="1504256" y="120080"/>
            <a:chExt cx="10945216" cy="504056"/>
          </a:xfrm>
          <a:solidFill>
            <a:srgbClr val="00B050"/>
          </a:solidFill>
        </p:grpSpPr>
        <p:sp>
          <p:nvSpPr>
            <p:cNvPr id="5" name="Rounded Rectangle 4"/>
            <p:cNvSpPr/>
            <p:nvPr/>
          </p:nvSpPr>
          <p:spPr>
            <a:xfrm>
              <a:off x="1504256" y="120080"/>
              <a:ext cx="2052000" cy="504056"/>
            </a:xfrm>
            <a:prstGeom prst="roundRect">
              <a:avLst/>
            </a:prstGeom>
            <a:grpFill/>
            <a:ln>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noProof="0" dirty="0">
                  <a:latin typeface="+mj-lt"/>
                </a:rPr>
                <a:t>Problem Identification,&amp; Specification </a:t>
              </a:r>
            </a:p>
          </p:txBody>
        </p:sp>
        <p:sp>
          <p:nvSpPr>
            <p:cNvPr id="6" name="Rounded Rectangle 5"/>
            <p:cNvSpPr/>
            <p:nvPr/>
          </p:nvSpPr>
          <p:spPr>
            <a:xfrm>
              <a:off x="3700728" y="120080"/>
              <a:ext cx="2052000" cy="504056"/>
            </a:xfrm>
            <a:prstGeom prst="roundRect">
              <a:avLst/>
            </a:prstGeom>
            <a:grpFill/>
            <a:ln>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noProof="0" dirty="0">
                  <a:latin typeface="+mj-lt"/>
                </a:rPr>
                <a:t>Existing Products, Initial Ideas, Selection of Ideas for Development </a:t>
              </a:r>
            </a:p>
          </p:txBody>
        </p:sp>
        <p:sp>
          <p:nvSpPr>
            <p:cNvPr id="7" name="Rounded Rectangle 6"/>
            <p:cNvSpPr/>
            <p:nvPr/>
          </p:nvSpPr>
          <p:spPr>
            <a:xfrm>
              <a:off x="5932976" y="120080"/>
              <a:ext cx="2052000" cy="504056"/>
            </a:xfrm>
            <a:prstGeom prst="roundRect">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noProof="0" dirty="0">
                  <a:latin typeface="+mj-lt"/>
                </a:rPr>
                <a:t>Development</a:t>
              </a:r>
            </a:p>
          </p:txBody>
        </p:sp>
        <p:sp>
          <p:nvSpPr>
            <p:cNvPr id="8" name="Rounded Rectangle 7"/>
            <p:cNvSpPr/>
            <p:nvPr/>
          </p:nvSpPr>
          <p:spPr>
            <a:xfrm>
              <a:off x="8165224" y="120080"/>
              <a:ext cx="2052000" cy="504056"/>
            </a:xfrm>
            <a:prstGeom prst="roundRect">
              <a:avLst/>
            </a:prstGeom>
            <a:grpFill/>
            <a:ln>
              <a:solidFill>
                <a:srgbClr val="C0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noProof="0" dirty="0">
                  <a:latin typeface="+mj-lt"/>
                </a:rPr>
                <a:t>Manufacture</a:t>
              </a:r>
            </a:p>
          </p:txBody>
        </p:sp>
        <p:sp>
          <p:nvSpPr>
            <p:cNvPr id="9" name="Rounded Rectangle 8"/>
            <p:cNvSpPr/>
            <p:nvPr/>
          </p:nvSpPr>
          <p:spPr>
            <a:xfrm>
              <a:off x="10397472" y="120080"/>
              <a:ext cx="2052000" cy="504056"/>
            </a:xfrm>
            <a:prstGeom prst="roundRect">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noProof="0" dirty="0">
                  <a:latin typeface="+mj-lt"/>
                </a:rPr>
                <a:t>Testing and Evaluation</a:t>
              </a:r>
            </a:p>
          </p:txBody>
        </p:sp>
      </p:grpSp>
      <p:sp>
        <p:nvSpPr>
          <p:cNvPr id="10" name="Rectangle 9"/>
          <p:cNvSpPr/>
          <p:nvPr/>
        </p:nvSpPr>
        <p:spPr>
          <a:xfrm rot="16200000">
            <a:off x="-4024436" y="4864595"/>
            <a:ext cx="8761040" cy="712169"/>
          </a:xfrm>
          <a:prstGeom prst="rect">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b="1" noProof="0" dirty="0"/>
              <a:t>Working Drawing</a:t>
            </a:r>
          </a:p>
        </p:txBody>
      </p:sp>
      <p:pic>
        <p:nvPicPr>
          <p:cNvPr id="11" name="Picture 2" descr="Cambridge House Grammar School">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0254" y="8869445"/>
            <a:ext cx="1951346" cy="731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479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20080"/>
            <a:ext cx="12449472" cy="504056"/>
            <a:chOff x="1504256" y="120080"/>
            <a:chExt cx="10945216" cy="504056"/>
          </a:xfrm>
          <a:solidFill>
            <a:srgbClr val="00B050"/>
          </a:solidFill>
          <a:effectLst/>
        </p:grpSpPr>
        <p:sp>
          <p:nvSpPr>
            <p:cNvPr id="5" name="Rounded Rectangle 4"/>
            <p:cNvSpPr/>
            <p:nvPr/>
          </p:nvSpPr>
          <p:spPr>
            <a:xfrm>
              <a:off x="1504256" y="120080"/>
              <a:ext cx="2052000" cy="504056"/>
            </a:xfrm>
            <a:prstGeom prst="roundRect">
              <a:avLst/>
            </a:prstGeom>
            <a:grpFill/>
            <a:ln>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noProof="0" dirty="0">
                  <a:latin typeface="+mj-lt"/>
                </a:rPr>
                <a:t>Problem Identification,&amp; Specification </a:t>
              </a:r>
            </a:p>
          </p:txBody>
        </p:sp>
        <p:sp>
          <p:nvSpPr>
            <p:cNvPr id="6" name="Rounded Rectangle 5"/>
            <p:cNvSpPr/>
            <p:nvPr/>
          </p:nvSpPr>
          <p:spPr>
            <a:xfrm>
              <a:off x="3700728" y="120080"/>
              <a:ext cx="2052000" cy="504056"/>
            </a:xfrm>
            <a:prstGeom prst="roundRect">
              <a:avLst/>
            </a:prstGeom>
            <a:grpFill/>
            <a:ln>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noProof="0" dirty="0">
                  <a:latin typeface="+mj-lt"/>
                </a:rPr>
                <a:t>Existing Products, Initial Ideas, Selection of Ideas for Development </a:t>
              </a:r>
            </a:p>
          </p:txBody>
        </p:sp>
        <p:sp>
          <p:nvSpPr>
            <p:cNvPr id="7" name="Rounded Rectangle 6"/>
            <p:cNvSpPr/>
            <p:nvPr/>
          </p:nvSpPr>
          <p:spPr>
            <a:xfrm>
              <a:off x="5932976" y="120080"/>
              <a:ext cx="2052000" cy="504056"/>
            </a:xfrm>
            <a:prstGeom prst="roundRect">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noProof="0" dirty="0">
                  <a:latin typeface="+mj-lt"/>
                </a:rPr>
                <a:t>Development</a:t>
              </a:r>
            </a:p>
          </p:txBody>
        </p:sp>
        <p:sp>
          <p:nvSpPr>
            <p:cNvPr id="8" name="Rounded Rectangle 7"/>
            <p:cNvSpPr/>
            <p:nvPr/>
          </p:nvSpPr>
          <p:spPr>
            <a:xfrm>
              <a:off x="8165224" y="120080"/>
              <a:ext cx="2052000" cy="504056"/>
            </a:xfrm>
            <a:prstGeom prst="roundRect">
              <a:avLst/>
            </a:prstGeom>
            <a:grpFill/>
            <a:ln>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noProof="0" dirty="0">
                  <a:latin typeface="+mj-lt"/>
                </a:rPr>
                <a:t>Manufacture</a:t>
              </a:r>
            </a:p>
          </p:txBody>
        </p:sp>
        <p:sp>
          <p:nvSpPr>
            <p:cNvPr id="9" name="Rounded Rectangle 8"/>
            <p:cNvSpPr/>
            <p:nvPr/>
          </p:nvSpPr>
          <p:spPr>
            <a:xfrm>
              <a:off x="10397472" y="120080"/>
              <a:ext cx="2052000" cy="504056"/>
            </a:xfrm>
            <a:prstGeom prst="roundRect">
              <a:avLst/>
            </a:prstGeom>
            <a:grpFill/>
            <a:ln>
              <a:solidFill>
                <a:srgbClr val="C0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noProof="0" dirty="0">
                  <a:latin typeface="+mj-lt"/>
                </a:rPr>
                <a:t>Testing and Evaluation</a:t>
              </a:r>
            </a:p>
          </p:txBody>
        </p:sp>
      </p:grpSp>
      <p:sp>
        <p:nvSpPr>
          <p:cNvPr id="10" name="Rectangle 9"/>
          <p:cNvSpPr/>
          <p:nvPr/>
        </p:nvSpPr>
        <p:spPr>
          <a:xfrm rot="16200000">
            <a:off x="-4024436" y="4864595"/>
            <a:ext cx="8761040" cy="712169"/>
          </a:xfrm>
          <a:prstGeom prst="rect">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b="1" noProof="0" dirty="0"/>
              <a:t>Testing &amp; Evaluation </a:t>
            </a:r>
          </a:p>
        </p:txBody>
      </p:sp>
      <p:pic>
        <p:nvPicPr>
          <p:cNvPr id="11" name="Picture 2" descr="Cambridge House Grammar School">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0254" y="8869445"/>
            <a:ext cx="1951346" cy="731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67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20080"/>
            <a:ext cx="12449472" cy="504056"/>
            <a:chOff x="1504256" y="120080"/>
            <a:chExt cx="10945216" cy="504056"/>
          </a:xfrm>
        </p:grpSpPr>
        <p:sp>
          <p:nvSpPr>
            <p:cNvPr id="5" name="Rounded Rectangle 4"/>
            <p:cNvSpPr/>
            <p:nvPr/>
          </p:nvSpPr>
          <p:spPr>
            <a:xfrm>
              <a:off x="1504256" y="120080"/>
              <a:ext cx="2052000" cy="504056"/>
            </a:xfrm>
            <a:prstGeom prst="roundRect">
              <a:avLst/>
            </a:prstGeom>
            <a:solidFill>
              <a:srgbClr val="00B050"/>
            </a:solidFill>
            <a:ln>
              <a:solidFill>
                <a:srgbClr val="C0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noProof="0" dirty="0">
                  <a:latin typeface="+mj-lt"/>
                </a:rPr>
                <a:t>Problem Identification,&amp; Specification </a:t>
              </a:r>
            </a:p>
          </p:txBody>
        </p:sp>
        <p:sp>
          <p:nvSpPr>
            <p:cNvPr id="6" name="Rounded Rectangle 5"/>
            <p:cNvSpPr/>
            <p:nvPr/>
          </p:nvSpPr>
          <p:spPr>
            <a:xfrm>
              <a:off x="3700728" y="120080"/>
              <a:ext cx="2052000" cy="504056"/>
            </a:xfrm>
            <a:prstGeom prst="roundRect">
              <a:avLst/>
            </a:prstGeom>
            <a:solidFill>
              <a:srgbClr val="00B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noProof="0" dirty="0">
                  <a:latin typeface="+mj-lt"/>
                </a:rPr>
                <a:t>Existing Products, Initial Ideas, Selection of Ideas for Development </a:t>
              </a:r>
            </a:p>
          </p:txBody>
        </p:sp>
        <p:sp>
          <p:nvSpPr>
            <p:cNvPr id="7" name="Rounded Rectangle 6"/>
            <p:cNvSpPr/>
            <p:nvPr/>
          </p:nvSpPr>
          <p:spPr>
            <a:xfrm>
              <a:off x="5932976" y="120080"/>
              <a:ext cx="2052000" cy="504056"/>
            </a:xfrm>
            <a:prstGeom prst="roundRect">
              <a:avLst/>
            </a:prstGeom>
            <a:solidFill>
              <a:srgbClr val="00B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noProof="0" dirty="0">
                  <a:latin typeface="+mj-lt"/>
                </a:rPr>
                <a:t>Development</a:t>
              </a:r>
            </a:p>
          </p:txBody>
        </p:sp>
        <p:sp>
          <p:nvSpPr>
            <p:cNvPr id="8" name="Rounded Rectangle 7"/>
            <p:cNvSpPr/>
            <p:nvPr/>
          </p:nvSpPr>
          <p:spPr>
            <a:xfrm>
              <a:off x="8165224" y="120080"/>
              <a:ext cx="2052000" cy="504056"/>
            </a:xfrm>
            <a:prstGeom prst="roundRect">
              <a:avLst/>
            </a:prstGeom>
            <a:solidFill>
              <a:srgbClr val="00B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noProof="0" dirty="0">
                  <a:latin typeface="+mj-lt"/>
                </a:rPr>
                <a:t>Manufacture</a:t>
              </a:r>
            </a:p>
          </p:txBody>
        </p:sp>
        <p:sp>
          <p:nvSpPr>
            <p:cNvPr id="9" name="Rounded Rectangle 8"/>
            <p:cNvSpPr/>
            <p:nvPr/>
          </p:nvSpPr>
          <p:spPr>
            <a:xfrm>
              <a:off x="10397472" y="120080"/>
              <a:ext cx="2052000" cy="504056"/>
            </a:xfrm>
            <a:prstGeom prst="roundRect">
              <a:avLst/>
            </a:prstGeom>
            <a:solidFill>
              <a:srgbClr val="00B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noProof="0" dirty="0">
                  <a:latin typeface="+mj-lt"/>
                </a:rPr>
                <a:t>Testing and Evaluation</a:t>
              </a:r>
            </a:p>
          </p:txBody>
        </p:sp>
      </p:grpSp>
      <p:sp>
        <p:nvSpPr>
          <p:cNvPr id="2" name="Rectangle 1"/>
          <p:cNvSpPr/>
          <p:nvPr/>
        </p:nvSpPr>
        <p:spPr>
          <a:xfrm rot="16200000">
            <a:off x="-4024436" y="4864595"/>
            <a:ext cx="8761040" cy="712169"/>
          </a:xfrm>
          <a:prstGeom prst="rect">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b="1" noProof="0" dirty="0"/>
              <a:t>Problem Identification &amp; Client Profile</a:t>
            </a:r>
          </a:p>
        </p:txBody>
      </p:sp>
      <p:sp>
        <p:nvSpPr>
          <p:cNvPr id="11" name="Rectangle 10">
            <a:extLst>
              <a:ext uri="{FF2B5EF4-FFF2-40B4-BE49-F238E27FC236}">
                <a16:creationId xmlns:a16="http://schemas.microsoft.com/office/drawing/2014/main" id="{B0CB7850-ADC3-1711-BCA1-1C9E1BBE7253}"/>
              </a:ext>
            </a:extLst>
          </p:cNvPr>
          <p:cNvSpPr/>
          <p:nvPr/>
        </p:nvSpPr>
        <p:spPr>
          <a:xfrm>
            <a:off x="856184" y="840159"/>
            <a:ext cx="4320480" cy="208823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noProof="0" dirty="0"/>
          </a:p>
        </p:txBody>
      </p:sp>
      <p:sp>
        <p:nvSpPr>
          <p:cNvPr id="12" name="TextBox 11">
            <a:extLst>
              <a:ext uri="{FF2B5EF4-FFF2-40B4-BE49-F238E27FC236}">
                <a16:creationId xmlns:a16="http://schemas.microsoft.com/office/drawing/2014/main" id="{37280398-08E8-A840-ED6D-E85BA28FC453}"/>
              </a:ext>
            </a:extLst>
          </p:cNvPr>
          <p:cNvSpPr txBox="1"/>
          <p:nvPr/>
        </p:nvSpPr>
        <p:spPr>
          <a:xfrm>
            <a:off x="784176" y="840159"/>
            <a:ext cx="4320480" cy="2123658"/>
          </a:xfrm>
          <a:prstGeom prst="rect">
            <a:avLst/>
          </a:prstGeom>
          <a:noFill/>
        </p:spPr>
        <p:txBody>
          <a:bodyPr wrap="square" rtlCol="0">
            <a:spAutoFit/>
          </a:bodyPr>
          <a:lstStyle/>
          <a:p>
            <a:r>
              <a:rPr lang="en-GB" sz="1100" b="1" noProof="0" dirty="0"/>
              <a:t>Introduction</a:t>
            </a:r>
            <a:endParaRPr lang="en-GB" sz="1000" b="1" noProof="0" dirty="0"/>
          </a:p>
          <a:p>
            <a:r>
              <a:rPr lang="en-GB" sz="1000" noProof="0" dirty="0"/>
              <a:t>Reaction time is a key aspect of being successful in sports</a:t>
            </a:r>
            <a:r>
              <a:rPr lang="en-GB" sz="1100" noProof="0" dirty="0"/>
              <a:t>.</a:t>
            </a:r>
            <a:r>
              <a:rPr lang="en-GB" sz="1000" b="0" i="0" noProof="0" dirty="0">
                <a:solidFill>
                  <a:srgbClr val="303133"/>
                </a:solidFill>
                <a:effectLst/>
              </a:rPr>
              <a:t> </a:t>
            </a:r>
            <a:r>
              <a:rPr lang="en-GB" sz="1000" b="0" i="0" noProof="0" dirty="0">
                <a:solidFill>
                  <a:srgbClr val="FF0000"/>
                </a:solidFill>
                <a:effectLst/>
              </a:rPr>
              <a:t>Thesportsedu.com reports on average, simple reaction time is between 0.16s to 0.2s among most people. However, top-tier athletes have shown reaction times as low as 0.15s.</a:t>
            </a:r>
            <a:r>
              <a:rPr lang="en-GB" sz="1000" b="0" i="0" noProof="0" dirty="0">
                <a:solidFill>
                  <a:schemeClr val="accent2"/>
                </a:solidFill>
                <a:effectLst/>
              </a:rPr>
              <a:t>. </a:t>
            </a:r>
            <a:r>
              <a:rPr lang="en-GB" sz="1000" b="0" i="0" noProof="0" dirty="0">
                <a:effectLst/>
              </a:rPr>
              <a:t>Having a fast reaction time </a:t>
            </a:r>
            <a:r>
              <a:rPr lang="en-GB" sz="1000" noProof="0" dirty="0"/>
              <a:t>enables athletes to perform better and enhance their abilities</a:t>
            </a:r>
            <a:r>
              <a:rPr lang="en-GB" sz="1000" b="0" i="0" noProof="0" dirty="0">
                <a:effectLst/>
              </a:rPr>
              <a:t> in their sport</a:t>
            </a:r>
            <a:r>
              <a:rPr lang="en-GB" sz="1000" noProof="0" dirty="0"/>
              <a:t>. This is validated by the BBC.com</a:t>
            </a:r>
            <a:r>
              <a:rPr lang="en-GB" sz="1000" i="0" noProof="0" dirty="0">
                <a:solidFill>
                  <a:srgbClr val="FF0000"/>
                </a:solidFill>
                <a:effectLst/>
              </a:rPr>
              <a:t> </a:t>
            </a:r>
            <a:r>
              <a:rPr lang="en-GB" sz="1000" i="0" noProof="0" dirty="0">
                <a:effectLst/>
              </a:rPr>
              <a:t>reporting</a:t>
            </a:r>
            <a:r>
              <a:rPr lang="en-GB" sz="1000" i="0" noProof="0" dirty="0">
                <a:solidFill>
                  <a:srgbClr val="FF0000"/>
                </a:solidFill>
                <a:effectLst/>
              </a:rPr>
              <a:t> - </a:t>
            </a:r>
            <a:r>
              <a:rPr lang="en-GB" sz="1000" noProof="0" dirty="0">
                <a:solidFill>
                  <a:srgbClr val="FF0000"/>
                </a:solidFill>
              </a:rPr>
              <a:t>t</a:t>
            </a:r>
            <a:r>
              <a:rPr lang="en-GB" sz="1000" i="0" noProof="0" dirty="0">
                <a:solidFill>
                  <a:srgbClr val="FF0000"/>
                </a:solidFill>
                <a:effectLst/>
              </a:rPr>
              <a:t>he quicker someone's body reacts, the better their performance. </a:t>
            </a:r>
            <a:r>
              <a:rPr lang="en-GB" sz="1000" i="0" noProof="0" dirty="0">
                <a:effectLst/>
              </a:rPr>
              <a:t>Demand for a solution that improves reaction time and, therefore, improves sporting performance is significant. </a:t>
            </a:r>
            <a:r>
              <a:rPr lang="en-GB" sz="1000" noProof="0" dirty="0">
                <a:solidFill>
                  <a:srgbClr val="FF0000"/>
                </a:solidFill>
              </a:rPr>
              <a:t>Sportsengland.com </a:t>
            </a:r>
            <a:r>
              <a:rPr lang="en-GB" sz="1000" b="0" i="0" noProof="0" dirty="0">
                <a:solidFill>
                  <a:srgbClr val="FF0000"/>
                </a:solidFill>
                <a:effectLst/>
              </a:rPr>
              <a:t>shows the number of people playing sport and taking part in physical activity is at the highest level on record, with 63.7% of the adult population doing 150 minutes, or more, of moderate intensity physical activity a week</a:t>
            </a:r>
            <a:r>
              <a:rPr lang="en-GB" sz="800" b="0" i="0" noProof="0" dirty="0">
                <a:solidFill>
                  <a:srgbClr val="FF0000"/>
                </a:solidFill>
                <a:effectLst/>
              </a:rPr>
              <a:t>. </a:t>
            </a:r>
            <a:r>
              <a:rPr lang="en-GB" sz="1000" b="0" i="0" noProof="0" dirty="0">
                <a:effectLst/>
              </a:rPr>
              <a:t>This</a:t>
            </a:r>
            <a:r>
              <a:rPr lang="en-GB" sz="1000" noProof="0" dirty="0"/>
              <a:t> suggests that the product would have a large target audience that would benefit from improved reaction times.</a:t>
            </a:r>
          </a:p>
        </p:txBody>
      </p:sp>
      <p:sp>
        <p:nvSpPr>
          <p:cNvPr id="13" name="Rectangle 12">
            <a:extLst>
              <a:ext uri="{FF2B5EF4-FFF2-40B4-BE49-F238E27FC236}">
                <a16:creationId xmlns:a16="http://schemas.microsoft.com/office/drawing/2014/main" id="{0F92827B-261C-CB36-7263-6EDBE00C4A47}"/>
              </a:ext>
            </a:extLst>
          </p:cNvPr>
          <p:cNvSpPr/>
          <p:nvPr/>
        </p:nvSpPr>
        <p:spPr>
          <a:xfrm>
            <a:off x="5176664" y="840159"/>
            <a:ext cx="7488832" cy="208823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noProof="0" dirty="0"/>
          </a:p>
        </p:txBody>
      </p:sp>
      <p:sp>
        <p:nvSpPr>
          <p:cNvPr id="14" name="TextBox 13">
            <a:extLst>
              <a:ext uri="{FF2B5EF4-FFF2-40B4-BE49-F238E27FC236}">
                <a16:creationId xmlns:a16="http://schemas.microsoft.com/office/drawing/2014/main" id="{43CE515C-9A01-329B-4381-B0A1AA65ACA0}"/>
              </a:ext>
            </a:extLst>
          </p:cNvPr>
          <p:cNvSpPr txBox="1"/>
          <p:nvPr/>
        </p:nvSpPr>
        <p:spPr>
          <a:xfrm>
            <a:off x="5176664" y="868358"/>
            <a:ext cx="7200801" cy="1954381"/>
          </a:xfrm>
          <a:prstGeom prst="rect">
            <a:avLst/>
          </a:prstGeom>
          <a:noFill/>
        </p:spPr>
        <p:txBody>
          <a:bodyPr wrap="square" rtlCol="0">
            <a:spAutoFit/>
          </a:bodyPr>
          <a:lstStyle/>
          <a:p>
            <a:r>
              <a:rPr lang="en-GB" sz="1100" b="1" noProof="0" dirty="0"/>
              <a:t>Problems</a:t>
            </a:r>
            <a:endParaRPr lang="en-GB" sz="1000" b="1" noProof="0" dirty="0"/>
          </a:p>
          <a:p>
            <a:r>
              <a:rPr lang="en-GB" sz="1000" noProof="0" dirty="0"/>
              <a:t>Performance improvements through faster reaction times require dedicated training. </a:t>
            </a:r>
            <a:r>
              <a:rPr lang="en-GB" sz="1000" noProof="0" dirty="0">
                <a:solidFill>
                  <a:srgbClr val="FF0000"/>
                </a:solidFill>
              </a:rPr>
              <a:t>drgraeme.com highlights that everyone’s reaction time is roughly similar one's brain first needs to recognise the need to react and decide on an action. </a:t>
            </a:r>
            <a:r>
              <a:rPr lang="en-GB" sz="1000" noProof="0" dirty="0"/>
              <a:t>Identifying effective training techniques that stimulate this change in the brain is a challenge for sportspeople, resulting in reduced performance. As you get older, your reaction times start to slow down. </a:t>
            </a:r>
            <a:r>
              <a:rPr lang="en-GB" sz="1000" noProof="0" dirty="0">
                <a:solidFill>
                  <a:srgbClr val="FF0000"/>
                </a:solidFill>
              </a:rPr>
              <a:t>Research indicates that reaction time peaks at 24 years of age and then declines by 4-10 milliseconds per year. </a:t>
            </a:r>
            <a:r>
              <a:rPr lang="en-GB" sz="1000" noProof="0" dirty="0"/>
              <a:t>Creating a product that improves reaction time would help older people playing sports maintain their performance level; without this, their performance will degrade. </a:t>
            </a:r>
            <a:r>
              <a:rPr lang="en-GB" sz="1000" noProof="0" dirty="0">
                <a:solidFill>
                  <a:srgbClr val="FF0000"/>
                </a:solidFill>
              </a:rPr>
              <a:t>blazepod.eu suggests that slow </a:t>
            </a:r>
            <a:r>
              <a:rPr lang="en-GB" sz="1000" b="0" i="0" noProof="0" dirty="0">
                <a:solidFill>
                  <a:srgbClr val="FF0000"/>
                </a:solidFill>
                <a:effectLst/>
              </a:rPr>
              <a:t>reaction has been linked to several factors, including age, gender, personality type, alcoholism, and physical fitness.</a:t>
            </a:r>
            <a:r>
              <a:rPr lang="en-GB" sz="1000" noProof="0" dirty="0">
                <a:solidFill>
                  <a:srgbClr val="FF0000"/>
                </a:solidFill>
              </a:rPr>
              <a:t> </a:t>
            </a:r>
            <a:r>
              <a:rPr lang="en-GB" sz="1000" noProof="0" dirty="0"/>
              <a:t>I will need to consider how these factors may influence the product design; failure to address these design requirements may minimise the product's effectiveness. </a:t>
            </a:r>
            <a:r>
              <a:rPr lang="en-GB" sz="1000" noProof="0" dirty="0" err="1"/>
              <a:t>Sportpeople</a:t>
            </a:r>
            <a:r>
              <a:rPr lang="en-GB" sz="1000" noProof="0" dirty="0"/>
              <a:t> with disabilities may be hindered by slower reaction times.</a:t>
            </a:r>
            <a:r>
              <a:rPr lang="en-GB" sz="1000" b="0" i="0" noProof="0" dirty="0">
                <a:solidFill>
                  <a:srgbClr val="FF0000"/>
                </a:solidFill>
                <a:effectLst/>
              </a:rPr>
              <a:t> cognifit.com</a:t>
            </a:r>
            <a:r>
              <a:rPr lang="en-GB" sz="1000" noProof="0" dirty="0">
                <a:solidFill>
                  <a:srgbClr val="FF0000"/>
                </a:solidFill>
              </a:rPr>
              <a:t> suggests</a:t>
            </a:r>
            <a:r>
              <a:rPr lang="en-GB" sz="1000" b="0" i="0" noProof="0" dirty="0">
                <a:solidFill>
                  <a:srgbClr val="FF0000"/>
                </a:solidFill>
                <a:effectLst/>
              </a:rPr>
              <a:t> visual or auditory problems like blindness or hearing impairments may lead to problems that affect reaction time due to the problems with perception</a:t>
            </a:r>
            <a:r>
              <a:rPr lang="en-GB" sz="1000" noProof="0" dirty="0">
                <a:solidFill>
                  <a:srgbClr val="FF0000"/>
                </a:solidFill>
              </a:rPr>
              <a:t>. </a:t>
            </a:r>
            <a:r>
              <a:rPr lang="en-GB" sz="1000" noProof="0" dirty="0"/>
              <a:t>The solution should adopt universal design concepts to address this problem; failure to do so will limit the solution to sportspeople based on ability. </a:t>
            </a:r>
            <a:endParaRPr lang="en-GB" sz="1000" b="1" noProof="0" dirty="0">
              <a:solidFill>
                <a:srgbClr val="FF0000"/>
              </a:solidFill>
            </a:endParaRPr>
          </a:p>
        </p:txBody>
      </p:sp>
      <p:sp>
        <p:nvSpPr>
          <p:cNvPr id="16" name="Rectangle 15">
            <a:extLst>
              <a:ext uri="{FF2B5EF4-FFF2-40B4-BE49-F238E27FC236}">
                <a16:creationId xmlns:a16="http://schemas.microsoft.com/office/drawing/2014/main" id="{72ED409D-1A9C-70D3-0A05-A77BF72E738C}"/>
              </a:ext>
            </a:extLst>
          </p:cNvPr>
          <p:cNvSpPr/>
          <p:nvPr/>
        </p:nvSpPr>
        <p:spPr>
          <a:xfrm>
            <a:off x="856184" y="2928392"/>
            <a:ext cx="4320480" cy="208823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GB" noProof="0" dirty="0"/>
          </a:p>
        </p:txBody>
      </p:sp>
      <p:sp>
        <p:nvSpPr>
          <p:cNvPr id="17" name="TextBox 16">
            <a:extLst>
              <a:ext uri="{FF2B5EF4-FFF2-40B4-BE49-F238E27FC236}">
                <a16:creationId xmlns:a16="http://schemas.microsoft.com/office/drawing/2014/main" id="{8F99C125-ECD5-6338-6BD5-6D8CE876DA70}"/>
              </a:ext>
            </a:extLst>
          </p:cNvPr>
          <p:cNvSpPr txBox="1"/>
          <p:nvPr/>
        </p:nvSpPr>
        <p:spPr>
          <a:xfrm>
            <a:off x="820334" y="2971728"/>
            <a:ext cx="4217047" cy="2416046"/>
          </a:xfrm>
          <a:prstGeom prst="rect">
            <a:avLst/>
          </a:prstGeom>
          <a:noFill/>
        </p:spPr>
        <p:txBody>
          <a:bodyPr wrap="square" rtlCol="0">
            <a:spAutoFit/>
          </a:bodyPr>
          <a:lstStyle/>
          <a:p>
            <a:r>
              <a:rPr lang="en-GB" sz="1100" b="1" noProof="0" dirty="0"/>
              <a:t>Needs</a:t>
            </a:r>
          </a:p>
          <a:p>
            <a:r>
              <a:rPr lang="en-GB" sz="1000" noProof="0" dirty="0"/>
              <a:t>It is necessary to introduce a product that enhances the reaction time of athletes, helping them develop and improve their reaction times to boost their performance in their respective sports. This product should have a generic theme to maximise its target audience by attracting all sports users as consumers. Specialising in the product will reduce its appeal and, consequently, the addressable market. </a:t>
            </a:r>
          </a:p>
          <a:p>
            <a:r>
              <a:rPr lang="en-GB" sz="1000" noProof="0" dirty="0"/>
              <a:t>To ensure extensive adoption, the components that the user will use must be arranged in a simplistic layout to minimise confusion while interacting with the product. It should also be durable, as the key components will be repeatedly pressed with force. The materials acoustics must be managed as the solution is a high-impact product; excessive noise will diminish the user experience. </a:t>
            </a:r>
          </a:p>
          <a:p>
            <a:endParaRPr lang="en-GB" sz="1000" b="1" noProof="0" dirty="0"/>
          </a:p>
          <a:p>
            <a:endParaRPr lang="en-GB" sz="1000" b="1" noProof="0" dirty="0"/>
          </a:p>
        </p:txBody>
      </p:sp>
      <p:sp>
        <p:nvSpPr>
          <p:cNvPr id="3" name="Rectangle 2">
            <a:extLst>
              <a:ext uri="{FF2B5EF4-FFF2-40B4-BE49-F238E27FC236}">
                <a16:creationId xmlns:a16="http://schemas.microsoft.com/office/drawing/2014/main" id="{BF350D3A-9F27-B788-C063-DC26581CB78B}"/>
              </a:ext>
            </a:extLst>
          </p:cNvPr>
          <p:cNvSpPr/>
          <p:nvPr/>
        </p:nvSpPr>
        <p:spPr>
          <a:xfrm>
            <a:off x="5176664" y="2890153"/>
            <a:ext cx="7488832" cy="86409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noProof="0" dirty="0"/>
          </a:p>
        </p:txBody>
      </p:sp>
      <p:sp>
        <p:nvSpPr>
          <p:cNvPr id="15" name="TextBox 14">
            <a:extLst>
              <a:ext uri="{FF2B5EF4-FFF2-40B4-BE49-F238E27FC236}">
                <a16:creationId xmlns:a16="http://schemas.microsoft.com/office/drawing/2014/main" id="{07CC62C6-DBCF-3F43-C89C-987F3C620ED2}"/>
              </a:ext>
            </a:extLst>
          </p:cNvPr>
          <p:cNvSpPr txBox="1"/>
          <p:nvPr/>
        </p:nvSpPr>
        <p:spPr>
          <a:xfrm>
            <a:off x="5205785" y="2876396"/>
            <a:ext cx="7340083" cy="877163"/>
          </a:xfrm>
          <a:prstGeom prst="rect">
            <a:avLst/>
          </a:prstGeom>
          <a:noFill/>
        </p:spPr>
        <p:txBody>
          <a:bodyPr wrap="square" rtlCol="0">
            <a:spAutoFit/>
          </a:bodyPr>
          <a:lstStyle/>
          <a:p>
            <a:r>
              <a:rPr lang="en-GB" sz="1100" b="1" noProof="0" dirty="0"/>
              <a:t>Design brief</a:t>
            </a:r>
          </a:p>
          <a:p>
            <a:r>
              <a:rPr lang="en-GB" sz="1000" noProof="0" dirty="0"/>
              <a:t>I am going to design and make a product that solves the problem of developing and improving reaction times, targeted at the Youth and Young Adult groups. The point of this product is to make a portable and affordable reaction time game that is accessible for all abilities. By appealing to the target audience, they will develop a key skill for their specific sport. My design will allow athletes to customise training sessions based on their specific sport, whether they are developing their hand-eye coordination or their quick decision-making.</a:t>
            </a:r>
            <a:endParaRPr lang="en-GB" sz="1000" b="1" noProof="0" dirty="0"/>
          </a:p>
        </p:txBody>
      </p:sp>
      <p:sp>
        <p:nvSpPr>
          <p:cNvPr id="19" name="Rectangle 18">
            <a:extLst>
              <a:ext uri="{FF2B5EF4-FFF2-40B4-BE49-F238E27FC236}">
                <a16:creationId xmlns:a16="http://schemas.microsoft.com/office/drawing/2014/main" id="{4A9D58CC-637F-DA58-CB42-DD565EEAD119}"/>
              </a:ext>
            </a:extLst>
          </p:cNvPr>
          <p:cNvSpPr/>
          <p:nvPr/>
        </p:nvSpPr>
        <p:spPr>
          <a:xfrm>
            <a:off x="8627241" y="3756483"/>
            <a:ext cx="4038255" cy="21424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noProof="0" dirty="0"/>
          </a:p>
        </p:txBody>
      </p:sp>
      <p:sp>
        <p:nvSpPr>
          <p:cNvPr id="20" name="Rectangle 19">
            <a:extLst>
              <a:ext uri="{FF2B5EF4-FFF2-40B4-BE49-F238E27FC236}">
                <a16:creationId xmlns:a16="http://schemas.microsoft.com/office/drawing/2014/main" id="{3A87E1BF-6606-4077-37CB-4217394144BD}"/>
              </a:ext>
            </a:extLst>
          </p:cNvPr>
          <p:cNvSpPr/>
          <p:nvPr/>
        </p:nvSpPr>
        <p:spPr>
          <a:xfrm>
            <a:off x="856184" y="5016625"/>
            <a:ext cx="4320480" cy="4464495"/>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1000" noProof="0" dirty="0"/>
          </a:p>
        </p:txBody>
      </p:sp>
      <p:sp>
        <p:nvSpPr>
          <p:cNvPr id="21" name="Rectangle 20">
            <a:extLst>
              <a:ext uri="{FF2B5EF4-FFF2-40B4-BE49-F238E27FC236}">
                <a16:creationId xmlns:a16="http://schemas.microsoft.com/office/drawing/2014/main" id="{347B3EE8-8D36-9BFB-9D84-A8F605BC8B0B}"/>
              </a:ext>
            </a:extLst>
          </p:cNvPr>
          <p:cNvSpPr/>
          <p:nvPr/>
        </p:nvSpPr>
        <p:spPr>
          <a:xfrm>
            <a:off x="5176665" y="5898918"/>
            <a:ext cx="7488832" cy="358220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GB" noProof="0" dirty="0"/>
          </a:p>
        </p:txBody>
      </p:sp>
      <p:sp>
        <p:nvSpPr>
          <p:cNvPr id="22" name="TextBox 21">
            <a:extLst>
              <a:ext uri="{FF2B5EF4-FFF2-40B4-BE49-F238E27FC236}">
                <a16:creationId xmlns:a16="http://schemas.microsoft.com/office/drawing/2014/main" id="{38356854-AD51-D930-91CA-80E7D1F114BC}"/>
              </a:ext>
            </a:extLst>
          </p:cNvPr>
          <p:cNvSpPr txBox="1"/>
          <p:nvPr/>
        </p:nvSpPr>
        <p:spPr>
          <a:xfrm>
            <a:off x="878893" y="5039240"/>
            <a:ext cx="4209386" cy="4262705"/>
          </a:xfrm>
          <a:prstGeom prst="rect">
            <a:avLst/>
          </a:prstGeom>
          <a:noFill/>
        </p:spPr>
        <p:txBody>
          <a:bodyPr wrap="square" rtlCol="0">
            <a:spAutoFit/>
          </a:bodyPr>
          <a:lstStyle/>
          <a:p>
            <a:r>
              <a:rPr lang="en-GB" sz="1100" b="1" noProof="0" dirty="0"/>
              <a:t>Client</a:t>
            </a:r>
          </a:p>
          <a:p>
            <a:r>
              <a:rPr lang="en-GB" sz="1000" noProof="0" dirty="0"/>
              <a:t>Youth and Young Adult groups that represent the peak years of performance are typically highly competitive.  </a:t>
            </a:r>
            <a:r>
              <a:rPr lang="en-GB" sz="1000" b="0" i="0" noProof="0" dirty="0">
                <a:solidFill>
                  <a:srgbClr val="FF0000"/>
                </a:solidFill>
                <a:effectLst/>
              </a:rPr>
              <a:t>Statistia.com conducted face-to-face interviews and gathered data from 28,031 respondents across Europe. A majority of 15-24-year-olds exercise or play sports regularly. </a:t>
            </a:r>
            <a:r>
              <a:rPr lang="en-GB" sz="1000" b="0" i="0" noProof="0" dirty="0">
                <a:effectLst/>
              </a:rPr>
              <a:t>This suggests a large market f</a:t>
            </a:r>
            <a:r>
              <a:rPr lang="en-GB" sz="1000" noProof="0" dirty="0"/>
              <a:t>or solutions that</a:t>
            </a:r>
            <a:r>
              <a:rPr lang="en-GB" sz="1000" b="0" i="0" noProof="0" dirty="0">
                <a:effectLst/>
              </a:rPr>
              <a:t> would address competitive advantages by improving reaction times. To maximise </a:t>
            </a:r>
            <a:r>
              <a:rPr lang="en-GB" sz="1000" noProof="0" dirty="0"/>
              <a:t>the use of the product, it will equally address males and females</a:t>
            </a:r>
            <a:r>
              <a:rPr lang="en-GB" sz="1000" b="0" i="0" noProof="0" dirty="0">
                <a:effectLst/>
              </a:rPr>
              <a:t>. </a:t>
            </a:r>
            <a:r>
              <a:rPr lang="en-GB" sz="1000" noProof="0" dirty="0"/>
              <a:t>t</a:t>
            </a:r>
            <a:r>
              <a:rPr lang="en-GB" sz="1000" b="0" i="0" noProof="0" dirty="0">
                <a:effectLst/>
              </a:rPr>
              <a:t>opendsports.com has ranked the top 10 sports by reaction times.</a:t>
            </a:r>
            <a:r>
              <a:rPr lang="en-GB" sz="1000" b="0" i="0" noProof="0" dirty="0">
                <a:solidFill>
                  <a:srgbClr val="FF0000"/>
                </a:solidFill>
                <a:effectLst/>
              </a:rPr>
              <a:t> In order of reaction times: softball, fencing, boxing, badminton, martial arts, motorsports, equestrian, table tennis, netball, and ultimate. </a:t>
            </a:r>
            <a:r>
              <a:rPr lang="en-GB" sz="1000" b="0" i="0" noProof="0" dirty="0">
                <a:effectLst/>
              </a:rPr>
              <a:t>This is an important consideration when I am making my product, so that I can ensure these specific groups are addressed. Conversely</a:t>
            </a:r>
            <a:r>
              <a:rPr lang="en-GB" sz="1000" noProof="0" dirty="0"/>
              <a:t>, sportskeeda.com reports, gymnastics is a sport that requires little to no reaction time</a:t>
            </a:r>
            <a:r>
              <a:rPr lang="en-GB" sz="1000" b="0" i="0" noProof="0" dirty="0">
                <a:effectLst/>
              </a:rPr>
              <a:t>. </a:t>
            </a:r>
            <a:r>
              <a:rPr lang="en-GB" sz="1000" b="0" i="0" noProof="0" dirty="0">
                <a:solidFill>
                  <a:srgbClr val="FF0000"/>
                </a:solidFill>
                <a:effectLst/>
              </a:rPr>
              <a:t>Artistic gymnastic events like floor, high bar, vault, pommel horse, still rings, and parallel bars – all require shorter reaction times. </a:t>
            </a:r>
            <a:r>
              <a:rPr lang="en-GB" sz="1000" b="0" i="0" noProof="0" dirty="0">
                <a:effectLst/>
              </a:rPr>
              <a:t>For this classification of sports</a:t>
            </a:r>
            <a:r>
              <a:rPr lang="en-GB" sz="1000" noProof="0" dirty="0"/>
              <a:t>, the product's appeal will primarily focus on its coordination</a:t>
            </a:r>
            <a:r>
              <a:rPr lang="en-GB" sz="1000" b="0" i="0" noProof="0" dirty="0">
                <a:effectLst/>
              </a:rPr>
              <a:t> functions</a:t>
            </a:r>
            <a:r>
              <a:rPr lang="en-GB" sz="1000" noProof="0" dirty="0"/>
              <a:t>. Another point to consider when designing this product is whether I should consider accessibility as a requirement.</a:t>
            </a:r>
            <a:r>
              <a:rPr lang="en-GB" sz="1000" noProof="0" dirty="0">
                <a:solidFill>
                  <a:srgbClr val="FF0000"/>
                </a:solidFill>
              </a:rPr>
              <a:t> One in five people in the United Kingdom has a long-standing limiting disability or illness. Our Active Lives Adult Survey data shows disabled people are almost twice as likely to be physically active. </a:t>
            </a:r>
            <a:r>
              <a:rPr lang="en-GB" sz="1000" noProof="0" dirty="0"/>
              <a:t>The adoption rate in this group could be significant, so considering Inclusive Design in the solution could be beneficial.</a:t>
            </a:r>
            <a:endParaRPr lang="en-GB" sz="1000" noProof="0" dirty="0">
              <a:solidFill>
                <a:srgbClr val="FF0000"/>
              </a:solidFill>
            </a:endParaRPr>
          </a:p>
          <a:p>
            <a:endParaRPr lang="en-GB" sz="1000" noProof="0" dirty="0">
              <a:solidFill>
                <a:srgbClr val="FF0000"/>
              </a:solidFill>
            </a:endParaRPr>
          </a:p>
          <a:p>
            <a:r>
              <a:rPr lang="en-GB" sz="1000" noProof="0" dirty="0"/>
              <a:t>Based on this research, I believe there is justification to develop a product that improves the reaction times of sports players in the Youth and Young Adult segment. These studies demonstrate a sizeable market for a portable device that addresses this group. </a:t>
            </a:r>
            <a:endParaRPr lang="en-GB" sz="1100" noProof="0" dirty="0">
              <a:solidFill>
                <a:srgbClr val="FF0000"/>
              </a:solidFill>
            </a:endParaRPr>
          </a:p>
        </p:txBody>
      </p:sp>
      <p:sp>
        <p:nvSpPr>
          <p:cNvPr id="23" name="TextBox 22">
            <a:extLst>
              <a:ext uri="{FF2B5EF4-FFF2-40B4-BE49-F238E27FC236}">
                <a16:creationId xmlns:a16="http://schemas.microsoft.com/office/drawing/2014/main" id="{8B77FE6B-803F-F3A0-1A85-3F16EB3539F2}"/>
              </a:ext>
            </a:extLst>
          </p:cNvPr>
          <p:cNvSpPr txBox="1"/>
          <p:nvPr/>
        </p:nvSpPr>
        <p:spPr>
          <a:xfrm>
            <a:off x="8558495" y="3689490"/>
            <a:ext cx="4231395" cy="3062377"/>
          </a:xfrm>
          <a:prstGeom prst="rect">
            <a:avLst/>
          </a:prstGeom>
          <a:noFill/>
        </p:spPr>
        <p:txBody>
          <a:bodyPr wrap="square" rtlCol="0">
            <a:spAutoFit/>
          </a:bodyPr>
          <a:lstStyle/>
          <a:p>
            <a:r>
              <a:rPr lang="en-GB" sz="1200" b="1" noProof="0" dirty="0"/>
              <a:t>Design Implication</a:t>
            </a:r>
            <a:endParaRPr lang="en-GB" sz="1100" b="1" noProof="0" dirty="0"/>
          </a:p>
          <a:p>
            <a:r>
              <a:rPr lang="en-GB" sz="1000" b="1" noProof="0" dirty="0"/>
              <a:t>Casing</a:t>
            </a:r>
          </a:p>
          <a:p>
            <a:pPr marL="171450" indent="-171450">
              <a:buFont typeface="Arial" panose="020B0604020202020204" pitchFamily="34" charset="0"/>
              <a:buChar char="•"/>
            </a:pPr>
            <a:r>
              <a:rPr lang="en-GB" sz="1000" noProof="0" dirty="0"/>
              <a:t>The product casing will be durable and impact-resistant.</a:t>
            </a:r>
          </a:p>
          <a:p>
            <a:pPr marL="171450" indent="-171450">
              <a:buFont typeface="Arial" panose="020B0604020202020204" pitchFamily="34" charset="0"/>
              <a:buChar char="•"/>
            </a:pPr>
            <a:r>
              <a:rPr lang="en-GB" sz="1000" noProof="0" dirty="0"/>
              <a:t>The product casing will consider safety by having no sharp edges, so that if the user has poor hand-eye coordination, they will not harm themselves.</a:t>
            </a:r>
          </a:p>
          <a:p>
            <a:pPr marL="171450" indent="-171450">
              <a:buFont typeface="Arial" panose="020B0604020202020204" pitchFamily="34" charset="0"/>
              <a:buChar char="•"/>
            </a:pPr>
            <a:r>
              <a:rPr lang="en-GB" sz="1000" noProof="0" dirty="0"/>
              <a:t>The product will be compact, lightweight and have an ergonomic design.</a:t>
            </a:r>
          </a:p>
          <a:p>
            <a:pPr marL="171450" indent="-171450">
              <a:buFont typeface="Arial" panose="020B0604020202020204" pitchFamily="34" charset="0"/>
              <a:buChar char="•"/>
            </a:pPr>
            <a:r>
              <a:rPr lang="en-GB" sz="1000" noProof="0" dirty="0"/>
              <a:t>The product casing must be portable to carry from one room to another.</a:t>
            </a:r>
          </a:p>
          <a:p>
            <a:pPr marL="171450" indent="-171450">
              <a:buFont typeface="Arial" panose="020B0604020202020204" pitchFamily="34" charset="0"/>
              <a:buChar char="•"/>
            </a:pPr>
            <a:r>
              <a:rPr lang="en-GB" sz="1000" noProof="0" dirty="0"/>
              <a:t>The product casing will consider aesthetics by hiding the electronics from the user.</a:t>
            </a:r>
          </a:p>
          <a:p>
            <a:r>
              <a:rPr lang="en-GB" sz="1000" b="1" noProof="0" dirty="0"/>
              <a:t>System</a:t>
            </a:r>
          </a:p>
          <a:p>
            <a:pPr marL="171450" indent="-171450">
              <a:buFont typeface="Arial" panose="020B0604020202020204" pitchFamily="34" charset="0"/>
              <a:buChar char="•"/>
            </a:pPr>
            <a:r>
              <a:rPr lang="en-GB" sz="1000" noProof="0" dirty="0"/>
              <a:t>The product system will incorporate visual and sound cues.</a:t>
            </a:r>
          </a:p>
          <a:p>
            <a:pPr marL="171450" indent="-171450">
              <a:buFont typeface="Arial" panose="020B0604020202020204" pitchFamily="34" charset="0"/>
              <a:buChar char="•"/>
            </a:pPr>
            <a:r>
              <a:rPr lang="en-GB" sz="1000" noProof="0" dirty="0"/>
              <a:t>The product system will have no flaws with the timing of the input data, therefore giving an accurate reaction time speed</a:t>
            </a:r>
          </a:p>
          <a:p>
            <a:pPr marL="171450" indent="-171450">
              <a:buFont typeface="Arial" panose="020B0604020202020204" pitchFamily="34" charset="0"/>
              <a:buChar char="•"/>
            </a:pPr>
            <a:r>
              <a:rPr lang="en-GB" sz="1000" noProof="0" dirty="0"/>
              <a:t>The product system will stop debouncing inputs.</a:t>
            </a:r>
          </a:p>
          <a:p>
            <a:pPr marL="171450" indent="-171450">
              <a:buFont typeface="Arial" panose="020B0604020202020204" pitchFamily="34" charset="0"/>
              <a:buChar char="•"/>
            </a:pPr>
            <a:endParaRPr lang="en-GB" sz="1000" b="1" noProof="0" dirty="0"/>
          </a:p>
          <a:p>
            <a:pPr marL="171450" indent="-171450">
              <a:buFont typeface="Arial" panose="020B0604020202020204" pitchFamily="34" charset="0"/>
              <a:buChar char="•"/>
            </a:pPr>
            <a:endParaRPr lang="en-GB" sz="1000" noProof="0" dirty="0"/>
          </a:p>
          <a:p>
            <a:pPr marL="171450" indent="-171450">
              <a:buFont typeface="Arial" panose="020B0604020202020204" pitchFamily="34" charset="0"/>
              <a:buChar char="•"/>
            </a:pPr>
            <a:endParaRPr lang="en-GB" sz="1000" noProof="0" dirty="0"/>
          </a:p>
          <a:p>
            <a:endParaRPr lang="en-GB" sz="1100" noProof="0" dirty="0"/>
          </a:p>
          <a:p>
            <a:endParaRPr lang="en-GB" sz="1000" b="1" noProof="0" dirty="0"/>
          </a:p>
        </p:txBody>
      </p:sp>
      <p:sp>
        <p:nvSpPr>
          <p:cNvPr id="24" name="TextBox 23">
            <a:extLst>
              <a:ext uri="{FF2B5EF4-FFF2-40B4-BE49-F238E27FC236}">
                <a16:creationId xmlns:a16="http://schemas.microsoft.com/office/drawing/2014/main" id="{01EE1966-3D90-2FE4-4788-C6A0A399E3A9}"/>
              </a:ext>
            </a:extLst>
          </p:cNvPr>
          <p:cNvSpPr txBox="1"/>
          <p:nvPr/>
        </p:nvSpPr>
        <p:spPr>
          <a:xfrm>
            <a:off x="5253405" y="5987987"/>
            <a:ext cx="7340083" cy="261610"/>
          </a:xfrm>
          <a:prstGeom prst="rect">
            <a:avLst/>
          </a:prstGeom>
          <a:noFill/>
        </p:spPr>
        <p:txBody>
          <a:bodyPr wrap="square" rtlCol="0">
            <a:spAutoFit/>
          </a:bodyPr>
          <a:lstStyle/>
          <a:p>
            <a:r>
              <a:rPr lang="en-GB" sz="1100" b="1" noProof="0" dirty="0"/>
              <a:t>survey</a:t>
            </a:r>
          </a:p>
        </p:txBody>
      </p:sp>
      <p:sp>
        <p:nvSpPr>
          <p:cNvPr id="28" name="Arrow: Right 27">
            <a:extLst>
              <a:ext uri="{FF2B5EF4-FFF2-40B4-BE49-F238E27FC236}">
                <a16:creationId xmlns:a16="http://schemas.microsoft.com/office/drawing/2014/main" id="{77D6734F-7851-F3C4-7924-8B69CC2673BB}"/>
              </a:ext>
            </a:extLst>
          </p:cNvPr>
          <p:cNvSpPr/>
          <p:nvPr/>
        </p:nvSpPr>
        <p:spPr>
          <a:xfrm>
            <a:off x="6283059" y="4828923"/>
            <a:ext cx="261190" cy="4037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9" name="Arrow: Right 28">
            <a:extLst>
              <a:ext uri="{FF2B5EF4-FFF2-40B4-BE49-F238E27FC236}">
                <a16:creationId xmlns:a16="http://schemas.microsoft.com/office/drawing/2014/main" id="{40839E98-19F4-1BB3-E5B8-F01B634DEBE7}"/>
              </a:ext>
            </a:extLst>
          </p:cNvPr>
          <p:cNvSpPr/>
          <p:nvPr/>
        </p:nvSpPr>
        <p:spPr>
          <a:xfrm>
            <a:off x="7413193" y="4828380"/>
            <a:ext cx="261190" cy="4037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30" name="Rectangle: Rounded Corners 29">
            <a:extLst>
              <a:ext uri="{FF2B5EF4-FFF2-40B4-BE49-F238E27FC236}">
                <a16:creationId xmlns:a16="http://schemas.microsoft.com/office/drawing/2014/main" id="{E433F2B1-0984-A7CB-B410-A220D9B689E3}"/>
              </a:ext>
            </a:extLst>
          </p:cNvPr>
          <p:cNvSpPr/>
          <p:nvPr/>
        </p:nvSpPr>
        <p:spPr>
          <a:xfrm>
            <a:off x="5464696" y="3859196"/>
            <a:ext cx="720080" cy="2641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b="1" noProof="0" dirty="0">
                <a:solidFill>
                  <a:schemeClr val="bg1"/>
                </a:solidFill>
              </a:rPr>
              <a:t>Input</a:t>
            </a:r>
          </a:p>
        </p:txBody>
      </p:sp>
      <p:sp>
        <p:nvSpPr>
          <p:cNvPr id="31" name="Rectangle: Rounded Corners 30">
            <a:extLst>
              <a:ext uri="{FF2B5EF4-FFF2-40B4-BE49-F238E27FC236}">
                <a16:creationId xmlns:a16="http://schemas.microsoft.com/office/drawing/2014/main" id="{970BE787-407B-37B6-2655-3F5C438135EF}"/>
              </a:ext>
            </a:extLst>
          </p:cNvPr>
          <p:cNvSpPr/>
          <p:nvPr/>
        </p:nvSpPr>
        <p:spPr>
          <a:xfrm>
            <a:off x="6616824" y="3859196"/>
            <a:ext cx="720080" cy="2641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b="1" noProof="0" dirty="0"/>
              <a:t>Process</a:t>
            </a:r>
          </a:p>
        </p:txBody>
      </p:sp>
      <p:sp>
        <p:nvSpPr>
          <p:cNvPr id="32" name="Rectangle: Rounded Corners 31">
            <a:extLst>
              <a:ext uri="{FF2B5EF4-FFF2-40B4-BE49-F238E27FC236}">
                <a16:creationId xmlns:a16="http://schemas.microsoft.com/office/drawing/2014/main" id="{07001FFB-6979-B0EB-A549-4014E068CB37}"/>
              </a:ext>
            </a:extLst>
          </p:cNvPr>
          <p:cNvSpPr/>
          <p:nvPr/>
        </p:nvSpPr>
        <p:spPr>
          <a:xfrm>
            <a:off x="7696944" y="3846319"/>
            <a:ext cx="720080" cy="2641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b="1" noProof="0" dirty="0"/>
              <a:t>Output</a:t>
            </a:r>
          </a:p>
        </p:txBody>
      </p:sp>
      <p:pic>
        <p:nvPicPr>
          <p:cNvPr id="34" name="Picture 33">
            <a:extLst>
              <a:ext uri="{FF2B5EF4-FFF2-40B4-BE49-F238E27FC236}">
                <a16:creationId xmlns:a16="http://schemas.microsoft.com/office/drawing/2014/main" id="{4B9F3AD2-ED0A-BE00-E5CC-3A01111E9A00}"/>
              </a:ext>
            </a:extLst>
          </p:cNvPr>
          <p:cNvPicPr>
            <a:picLocks noChangeAspect="1"/>
          </p:cNvPicPr>
          <p:nvPr/>
        </p:nvPicPr>
        <p:blipFill>
          <a:blip r:embed="rId3"/>
          <a:stretch>
            <a:fillRect/>
          </a:stretch>
        </p:blipFill>
        <p:spPr>
          <a:xfrm>
            <a:off x="5253405" y="8016441"/>
            <a:ext cx="1839337" cy="1273810"/>
          </a:xfrm>
          <a:prstGeom prst="rect">
            <a:avLst/>
          </a:prstGeom>
        </p:spPr>
      </p:pic>
      <p:pic>
        <p:nvPicPr>
          <p:cNvPr id="36" name="Picture 35">
            <a:extLst>
              <a:ext uri="{FF2B5EF4-FFF2-40B4-BE49-F238E27FC236}">
                <a16:creationId xmlns:a16="http://schemas.microsoft.com/office/drawing/2014/main" id="{089B703C-64C1-5DC0-F54D-C7448E9605CF}"/>
              </a:ext>
            </a:extLst>
          </p:cNvPr>
          <p:cNvPicPr>
            <a:picLocks noChangeAspect="1"/>
          </p:cNvPicPr>
          <p:nvPr/>
        </p:nvPicPr>
        <p:blipFill>
          <a:blip r:embed="rId4"/>
          <a:stretch>
            <a:fillRect/>
          </a:stretch>
        </p:blipFill>
        <p:spPr>
          <a:xfrm>
            <a:off x="9163982" y="8081460"/>
            <a:ext cx="1839337" cy="1167558"/>
          </a:xfrm>
          <a:prstGeom prst="rect">
            <a:avLst/>
          </a:prstGeom>
        </p:spPr>
      </p:pic>
      <p:sp>
        <p:nvSpPr>
          <p:cNvPr id="38" name="TextBox 37">
            <a:extLst>
              <a:ext uri="{FF2B5EF4-FFF2-40B4-BE49-F238E27FC236}">
                <a16:creationId xmlns:a16="http://schemas.microsoft.com/office/drawing/2014/main" id="{09BD2384-00A1-2F14-DAC7-AAD2984AF520}"/>
              </a:ext>
            </a:extLst>
          </p:cNvPr>
          <p:cNvSpPr txBox="1"/>
          <p:nvPr/>
        </p:nvSpPr>
        <p:spPr>
          <a:xfrm>
            <a:off x="7098095" y="8022829"/>
            <a:ext cx="2034602" cy="1169551"/>
          </a:xfrm>
          <a:prstGeom prst="rect">
            <a:avLst/>
          </a:prstGeom>
          <a:noFill/>
        </p:spPr>
        <p:txBody>
          <a:bodyPr wrap="square" rtlCol="0">
            <a:spAutoFit/>
          </a:bodyPr>
          <a:lstStyle/>
          <a:p>
            <a:r>
              <a:rPr lang="en-GB" sz="1000" noProof="0" dirty="0"/>
              <a:t>This pie chart shows that 18 of 20 participants said that fast reaction times are necessary in their particular sport. This indicates the importance of reaction times to a large percentage of the target market.</a:t>
            </a:r>
          </a:p>
        </p:txBody>
      </p:sp>
      <p:sp>
        <p:nvSpPr>
          <p:cNvPr id="39" name="TextBox 38">
            <a:extLst>
              <a:ext uri="{FF2B5EF4-FFF2-40B4-BE49-F238E27FC236}">
                <a16:creationId xmlns:a16="http://schemas.microsoft.com/office/drawing/2014/main" id="{62723417-68EF-1E82-01FE-9DFF186178AC}"/>
              </a:ext>
            </a:extLst>
          </p:cNvPr>
          <p:cNvSpPr txBox="1"/>
          <p:nvPr/>
        </p:nvSpPr>
        <p:spPr>
          <a:xfrm>
            <a:off x="11009452" y="7839405"/>
            <a:ext cx="1732785" cy="1169551"/>
          </a:xfrm>
          <a:prstGeom prst="rect">
            <a:avLst/>
          </a:prstGeom>
          <a:noFill/>
        </p:spPr>
        <p:txBody>
          <a:bodyPr wrap="square" rtlCol="0">
            <a:spAutoFit/>
          </a:bodyPr>
          <a:lstStyle/>
          <a:p>
            <a:r>
              <a:rPr lang="en-GB" sz="1000" noProof="0" dirty="0"/>
              <a:t>This pie chart shows that 14 of 20 people had never participated in reaction time training. This demonstrates a need in the market for cheap and effective reaction time training infrastructure.</a:t>
            </a:r>
          </a:p>
        </p:txBody>
      </p:sp>
      <p:pic>
        <p:nvPicPr>
          <p:cNvPr id="44" name="Picture 43">
            <a:extLst>
              <a:ext uri="{FF2B5EF4-FFF2-40B4-BE49-F238E27FC236}">
                <a16:creationId xmlns:a16="http://schemas.microsoft.com/office/drawing/2014/main" id="{D4349D3D-0860-3FAD-DB78-2429C2DDC120}"/>
              </a:ext>
            </a:extLst>
          </p:cNvPr>
          <p:cNvPicPr>
            <a:picLocks noChangeAspect="1"/>
          </p:cNvPicPr>
          <p:nvPr/>
        </p:nvPicPr>
        <p:blipFill>
          <a:blip r:embed="rId5"/>
          <a:stretch>
            <a:fillRect/>
          </a:stretch>
        </p:blipFill>
        <p:spPr>
          <a:xfrm>
            <a:off x="5383847" y="7595841"/>
            <a:ext cx="1812599" cy="334445"/>
          </a:xfrm>
          <a:prstGeom prst="rect">
            <a:avLst/>
          </a:prstGeom>
        </p:spPr>
      </p:pic>
      <p:pic>
        <p:nvPicPr>
          <p:cNvPr id="46" name="Picture 45">
            <a:extLst>
              <a:ext uri="{FF2B5EF4-FFF2-40B4-BE49-F238E27FC236}">
                <a16:creationId xmlns:a16="http://schemas.microsoft.com/office/drawing/2014/main" id="{16EFA96A-5415-B1DF-678B-803428F2FE31}"/>
              </a:ext>
            </a:extLst>
          </p:cNvPr>
          <p:cNvPicPr>
            <a:picLocks noChangeAspect="1"/>
          </p:cNvPicPr>
          <p:nvPr/>
        </p:nvPicPr>
        <p:blipFill>
          <a:blip r:embed="rId6"/>
          <a:stretch>
            <a:fillRect/>
          </a:stretch>
        </p:blipFill>
        <p:spPr>
          <a:xfrm>
            <a:off x="9098491" y="7639962"/>
            <a:ext cx="1812599" cy="324177"/>
          </a:xfrm>
          <a:prstGeom prst="rect">
            <a:avLst/>
          </a:prstGeom>
        </p:spPr>
      </p:pic>
      <p:sp>
        <p:nvSpPr>
          <p:cNvPr id="47" name="Rectangle 46">
            <a:extLst>
              <a:ext uri="{FF2B5EF4-FFF2-40B4-BE49-F238E27FC236}">
                <a16:creationId xmlns:a16="http://schemas.microsoft.com/office/drawing/2014/main" id="{8370EBFF-6FF6-B0D2-A473-693C3EE110E2}"/>
              </a:ext>
            </a:extLst>
          </p:cNvPr>
          <p:cNvSpPr/>
          <p:nvPr/>
        </p:nvSpPr>
        <p:spPr>
          <a:xfrm>
            <a:off x="5431755" y="4316469"/>
            <a:ext cx="815454" cy="2641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noProof="0" dirty="0"/>
              <a:t>TBD</a:t>
            </a:r>
          </a:p>
        </p:txBody>
      </p:sp>
      <p:sp>
        <p:nvSpPr>
          <p:cNvPr id="48" name="Rectangle 47">
            <a:extLst>
              <a:ext uri="{FF2B5EF4-FFF2-40B4-BE49-F238E27FC236}">
                <a16:creationId xmlns:a16="http://schemas.microsoft.com/office/drawing/2014/main" id="{8326860B-C777-858C-A61C-30BF676DD592}"/>
              </a:ext>
            </a:extLst>
          </p:cNvPr>
          <p:cNvSpPr/>
          <p:nvPr/>
        </p:nvSpPr>
        <p:spPr>
          <a:xfrm>
            <a:off x="5431755" y="4567731"/>
            <a:ext cx="815454" cy="2641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49" name="Rectangle 48">
            <a:extLst>
              <a:ext uri="{FF2B5EF4-FFF2-40B4-BE49-F238E27FC236}">
                <a16:creationId xmlns:a16="http://schemas.microsoft.com/office/drawing/2014/main" id="{C2346F68-35EE-3403-2E64-E4C1F627D977}"/>
              </a:ext>
            </a:extLst>
          </p:cNvPr>
          <p:cNvSpPr/>
          <p:nvPr/>
        </p:nvSpPr>
        <p:spPr>
          <a:xfrm>
            <a:off x="5431755" y="4844393"/>
            <a:ext cx="815454" cy="2641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50" name="Rectangle 49">
            <a:extLst>
              <a:ext uri="{FF2B5EF4-FFF2-40B4-BE49-F238E27FC236}">
                <a16:creationId xmlns:a16="http://schemas.microsoft.com/office/drawing/2014/main" id="{E32F6A00-C66D-73FA-5427-F54BF7876715}"/>
              </a:ext>
            </a:extLst>
          </p:cNvPr>
          <p:cNvSpPr/>
          <p:nvPr/>
        </p:nvSpPr>
        <p:spPr>
          <a:xfrm>
            <a:off x="5431755" y="5132425"/>
            <a:ext cx="815454" cy="2641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51" name="Rectangle 50">
            <a:extLst>
              <a:ext uri="{FF2B5EF4-FFF2-40B4-BE49-F238E27FC236}">
                <a16:creationId xmlns:a16="http://schemas.microsoft.com/office/drawing/2014/main" id="{959AEA9B-DB42-D219-5672-2C5767D896A4}"/>
              </a:ext>
            </a:extLst>
          </p:cNvPr>
          <p:cNvSpPr/>
          <p:nvPr/>
        </p:nvSpPr>
        <p:spPr>
          <a:xfrm>
            <a:off x="5431755" y="5396589"/>
            <a:ext cx="815454" cy="2641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52" name="Rectangle 51">
            <a:extLst>
              <a:ext uri="{FF2B5EF4-FFF2-40B4-BE49-F238E27FC236}">
                <a16:creationId xmlns:a16="http://schemas.microsoft.com/office/drawing/2014/main" id="{4704DE09-A3AE-8BAF-AC2C-7D843012E9BF}"/>
              </a:ext>
            </a:extLst>
          </p:cNvPr>
          <p:cNvSpPr/>
          <p:nvPr/>
        </p:nvSpPr>
        <p:spPr>
          <a:xfrm>
            <a:off x="6564717" y="4318196"/>
            <a:ext cx="815454" cy="2641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noProof="0" dirty="0"/>
              <a:t>TBD</a:t>
            </a:r>
          </a:p>
        </p:txBody>
      </p:sp>
      <p:sp>
        <p:nvSpPr>
          <p:cNvPr id="53" name="Rectangle 52">
            <a:extLst>
              <a:ext uri="{FF2B5EF4-FFF2-40B4-BE49-F238E27FC236}">
                <a16:creationId xmlns:a16="http://schemas.microsoft.com/office/drawing/2014/main" id="{E6E0C075-5DF3-C4C2-A735-550966E052F3}"/>
              </a:ext>
            </a:extLst>
          </p:cNvPr>
          <p:cNvSpPr/>
          <p:nvPr/>
        </p:nvSpPr>
        <p:spPr>
          <a:xfrm>
            <a:off x="6564717" y="4569458"/>
            <a:ext cx="815454" cy="2641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54" name="Rectangle 53">
            <a:extLst>
              <a:ext uri="{FF2B5EF4-FFF2-40B4-BE49-F238E27FC236}">
                <a16:creationId xmlns:a16="http://schemas.microsoft.com/office/drawing/2014/main" id="{4605E5CA-D585-DB32-53B7-73F6E8B8A2A4}"/>
              </a:ext>
            </a:extLst>
          </p:cNvPr>
          <p:cNvSpPr/>
          <p:nvPr/>
        </p:nvSpPr>
        <p:spPr>
          <a:xfrm>
            <a:off x="6564717" y="4849362"/>
            <a:ext cx="815454" cy="2641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55" name="Rectangle 54">
            <a:extLst>
              <a:ext uri="{FF2B5EF4-FFF2-40B4-BE49-F238E27FC236}">
                <a16:creationId xmlns:a16="http://schemas.microsoft.com/office/drawing/2014/main" id="{D2E1F240-46B5-EFB5-2125-19E4B0706E95}"/>
              </a:ext>
            </a:extLst>
          </p:cNvPr>
          <p:cNvSpPr/>
          <p:nvPr/>
        </p:nvSpPr>
        <p:spPr>
          <a:xfrm>
            <a:off x="6564717" y="5134152"/>
            <a:ext cx="815454" cy="2641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56" name="Rectangle 55">
            <a:extLst>
              <a:ext uri="{FF2B5EF4-FFF2-40B4-BE49-F238E27FC236}">
                <a16:creationId xmlns:a16="http://schemas.microsoft.com/office/drawing/2014/main" id="{51B2D1F4-1624-609D-1263-4B1435E4585A}"/>
              </a:ext>
            </a:extLst>
          </p:cNvPr>
          <p:cNvSpPr/>
          <p:nvPr/>
        </p:nvSpPr>
        <p:spPr>
          <a:xfrm>
            <a:off x="6564717" y="5398316"/>
            <a:ext cx="815454" cy="2641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57" name="Rectangle 56">
            <a:extLst>
              <a:ext uri="{FF2B5EF4-FFF2-40B4-BE49-F238E27FC236}">
                <a16:creationId xmlns:a16="http://schemas.microsoft.com/office/drawing/2014/main" id="{4A5ABEAC-D123-CAB7-AEE3-E37C96ACD378}"/>
              </a:ext>
            </a:extLst>
          </p:cNvPr>
          <p:cNvSpPr/>
          <p:nvPr/>
        </p:nvSpPr>
        <p:spPr>
          <a:xfrm>
            <a:off x="7673578" y="4321438"/>
            <a:ext cx="815454" cy="2641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noProof="0" dirty="0"/>
              <a:t>TBD</a:t>
            </a:r>
          </a:p>
        </p:txBody>
      </p:sp>
      <p:sp>
        <p:nvSpPr>
          <p:cNvPr id="58" name="Rectangle 57">
            <a:extLst>
              <a:ext uri="{FF2B5EF4-FFF2-40B4-BE49-F238E27FC236}">
                <a16:creationId xmlns:a16="http://schemas.microsoft.com/office/drawing/2014/main" id="{B5A13B5F-DA79-08EB-C55F-591D84EBDDEA}"/>
              </a:ext>
            </a:extLst>
          </p:cNvPr>
          <p:cNvSpPr/>
          <p:nvPr/>
        </p:nvSpPr>
        <p:spPr>
          <a:xfrm>
            <a:off x="7673578" y="4572700"/>
            <a:ext cx="815454" cy="2641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59" name="Rectangle 58">
            <a:extLst>
              <a:ext uri="{FF2B5EF4-FFF2-40B4-BE49-F238E27FC236}">
                <a16:creationId xmlns:a16="http://schemas.microsoft.com/office/drawing/2014/main" id="{CD06B502-4281-C1FF-1606-F85523C18B26}"/>
              </a:ext>
            </a:extLst>
          </p:cNvPr>
          <p:cNvSpPr/>
          <p:nvPr/>
        </p:nvSpPr>
        <p:spPr>
          <a:xfrm>
            <a:off x="7673578" y="4849362"/>
            <a:ext cx="815454" cy="2641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60" name="Rectangle 59">
            <a:extLst>
              <a:ext uri="{FF2B5EF4-FFF2-40B4-BE49-F238E27FC236}">
                <a16:creationId xmlns:a16="http://schemas.microsoft.com/office/drawing/2014/main" id="{4AA5DA3D-2E40-3736-12C6-183121470199}"/>
              </a:ext>
            </a:extLst>
          </p:cNvPr>
          <p:cNvSpPr/>
          <p:nvPr/>
        </p:nvSpPr>
        <p:spPr>
          <a:xfrm>
            <a:off x="7673578" y="5137394"/>
            <a:ext cx="815454" cy="2641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61" name="Rectangle 60">
            <a:extLst>
              <a:ext uri="{FF2B5EF4-FFF2-40B4-BE49-F238E27FC236}">
                <a16:creationId xmlns:a16="http://schemas.microsoft.com/office/drawing/2014/main" id="{20D51B93-F23F-A0D2-41F7-80510AF2B5E1}"/>
              </a:ext>
            </a:extLst>
          </p:cNvPr>
          <p:cNvSpPr/>
          <p:nvPr/>
        </p:nvSpPr>
        <p:spPr>
          <a:xfrm>
            <a:off x="7673578" y="5401558"/>
            <a:ext cx="815454" cy="2641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pic>
        <p:nvPicPr>
          <p:cNvPr id="63" name="Picture 62">
            <a:extLst>
              <a:ext uri="{FF2B5EF4-FFF2-40B4-BE49-F238E27FC236}">
                <a16:creationId xmlns:a16="http://schemas.microsoft.com/office/drawing/2014/main" id="{47C80169-6067-055E-1BC9-FFFB3251D556}"/>
              </a:ext>
            </a:extLst>
          </p:cNvPr>
          <p:cNvPicPr>
            <a:picLocks noChangeAspect="1"/>
          </p:cNvPicPr>
          <p:nvPr/>
        </p:nvPicPr>
        <p:blipFill>
          <a:blip r:embed="rId7"/>
          <a:stretch>
            <a:fillRect/>
          </a:stretch>
        </p:blipFill>
        <p:spPr>
          <a:xfrm>
            <a:off x="5765161" y="6012453"/>
            <a:ext cx="1431285" cy="1215546"/>
          </a:xfrm>
          <a:prstGeom prst="rect">
            <a:avLst/>
          </a:prstGeom>
        </p:spPr>
      </p:pic>
      <p:pic>
        <p:nvPicPr>
          <p:cNvPr id="65" name="Picture 64">
            <a:extLst>
              <a:ext uri="{FF2B5EF4-FFF2-40B4-BE49-F238E27FC236}">
                <a16:creationId xmlns:a16="http://schemas.microsoft.com/office/drawing/2014/main" id="{463D21D7-8758-49FA-98E4-C22302300322}"/>
              </a:ext>
            </a:extLst>
          </p:cNvPr>
          <p:cNvPicPr>
            <a:picLocks noChangeAspect="1"/>
          </p:cNvPicPr>
          <p:nvPr/>
        </p:nvPicPr>
        <p:blipFill>
          <a:blip r:embed="rId8"/>
          <a:stretch>
            <a:fillRect/>
          </a:stretch>
        </p:blipFill>
        <p:spPr>
          <a:xfrm>
            <a:off x="9120493" y="6036296"/>
            <a:ext cx="1423942" cy="1212576"/>
          </a:xfrm>
          <a:prstGeom prst="rect">
            <a:avLst/>
          </a:prstGeom>
        </p:spPr>
      </p:pic>
      <p:sp>
        <p:nvSpPr>
          <p:cNvPr id="66" name="TextBox 65">
            <a:extLst>
              <a:ext uri="{FF2B5EF4-FFF2-40B4-BE49-F238E27FC236}">
                <a16:creationId xmlns:a16="http://schemas.microsoft.com/office/drawing/2014/main" id="{BB65CF4D-ACA4-D54B-7E6B-0CB3A0E95702}"/>
              </a:ext>
            </a:extLst>
          </p:cNvPr>
          <p:cNvSpPr txBox="1"/>
          <p:nvPr/>
        </p:nvSpPr>
        <p:spPr>
          <a:xfrm>
            <a:off x="10646368" y="6020336"/>
            <a:ext cx="1895531" cy="1169551"/>
          </a:xfrm>
          <a:prstGeom prst="rect">
            <a:avLst/>
          </a:prstGeom>
          <a:noFill/>
        </p:spPr>
        <p:txBody>
          <a:bodyPr wrap="square" rtlCol="0">
            <a:spAutoFit/>
          </a:bodyPr>
          <a:lstStyle/>
          <a:p>
            <a:r>
              <a:rPr lang="en-GB" sz="1000" noProof="0" dirty="0"/>
              <a:t>This pie chart shows that only 35% have ever had their reaction times professionally tested. This suggests that while reaction time training is not common, this could be attributed to a lack of testing infrastructure.</a:t>
            </a:r>
          </a:p>
        </p:txBody>
      </p:sp>
      <p:sp>
        <p:nvSpPr>
          <p:cNvPr id="67" name="TextBox 66">
            <a:extLst>
              <a:ext uri="{FF2B5EF4-FFF2-40B4-BE49-F238E27FC236}">
                <a16:creationId xmlns:a16="http://schemas.microsoft.com/office/drawing/2014/main" id="{84C986F8-1230-EB69-2AEA-9A4ABD01DD9A}"/>
              </a:ext>
            </a:extLst>
          </p:cNvPr>
          <p:cNvSpPr txBox="1"/>
          <p:nvPr/>
        </p:nvSpPr>
        <p:spPr>
          <a:xfrm>
            <a:off x="7122575" y="5995819"/>
            <a:ext cx="2018883" cy="1477328"/>
          </a:xfrm>
          <a:prstGeom prst="rect">
            <a:avLst/>
          </a:prstGeom>
          <a:noFill/>
        </p:spPr>
        <p:txBody>
          <a:bodyPr wrap="square" rtlCol="0">
            <a:spAutoFit/>
          </a:bodyPr>
          <a:lstStyle/>
          <a:p>
            <a:r>
              <a:rPr lang="en-GB" sz="1000" noProof="0" dirty="0"/>
              <a:t>This pie chart shows that  80% believe that reaction time can be significantly improved. This suggests that improving reaction changes is fundamental for athletes who play sports, and it means there is a high demand for a product that improves reaction times</a:t>
            </a:r>
          </a:p>
        </p:txBody>
      </p:sp>
    </p:spTree>
    <p:extLst>
      <p:ext uri="{BB962C8B-B14F-4D97-AF65-F5344CB8AC3E}">
        <p14:creationId xmlns:p14="http://schemas.microsoft.com/office/powerpoint/2010/main" val="4225219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20080"/>
            <a:ext cx="12449472" cy="504056"/>
            <a:chOff x="1504256" y="120080"/>
            <a:chExt cx="10945216" cy="504056"/>
          </a:xfrm>
          <a:solidFill>
            <a:srgbClr val="00B050"/>
          </a:solidFill>
          <a:effectLst/>
        </p:grpSpPr>
        <p:sp>
          <p:nvSpPr>
            <p:cNvPr id="5" name="Rounded Rectangle 4"/>
            <p:cNvSpPr/>
            <p:nvPr/>
          </p:nvSpPr>
          <p:spPr>
            <a:xfrm>
              <a:off x="1504256" y="120080"/>
              <a:ext cx="2052000" cy="504056"/>
            </a:xfrm>
            <a:prstGeom prst="roundRect">
              <a:avLst/>
            </a:prstGeom>
            <a:grpFill/>
            <a:ln>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noProof="0" dirty="0">
                  <a:latin typeface="+mj-lt"/>
                </a:rPr>
                <a:t>Problem Identification,&amp; Specification </a:t>
              </a:r>
            </a:p>
          </p:txBody>
        </p:sp>
        <p:sp>
          <p:nvSpPr>
            <p:cNvPr id="6" name="Rounded Rectangle 5"/>
            <p:cNvSpPr/>
            <p:nvPr/>
          </p:nvSpPr>
          <p:spPr>
            <a:xfrm>
              <a:off x="3700728" y="120080"/>
              <a:ext cx="2052000" cy="504056"/>
            </a:xfrm>
            <a:prstGeom prst="roundRect">
              <a:avLst/>
            </a:prstGeom>
            <a:grpFill/>
            <a:ln>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noProof="0" dirty="0">
                  <a:latin typeface="+mj-lt"/>
                </a:rPr>
                <a:t>Existing Products, Initial Ideas, Selection of Ideas for Development </a:t>
              </a:r>
            </a:p>
          </p:txBody>
        </p:sp>
        <p:sp>
          <p:nvSpPr>
            <p:cNvPr id="7" name="Rounded Rectangle 6"/>
            <p:cNvSpPr/>
            <p:nvPr/>
          </p:nvSpPr>
          <p:spPr>
            <a:xfrm>
              <a:off x="5932976" y="120080"/>
              <a:ext cx="2052000" cy="504056"/>
            </a:xfrm>
            <a:prstGeom prst="roundRect">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noProof="0" dirty="0">
                  <a:latin typeface="+mj-lt"/>
                </a:rPr>
                <a:t>Development</a:t>
              </a:r>
            </a:p>
          </p:txBody>
        </p:sp>
        <p:sp>
          <p:nvSpPr>
            <p:cNvPr id="8" name="Rounded Rectangle 7"/>
            <p:cNvSpPr/>
            <p:nvPr/>
          </p:nvSpPr>
          <p:spPr>
            <a:xfrm>
              <a:off x="8165224" y="120080"/>
              <a:ext cx="2052000" cy="504056"/>
            </a:xfrm>
            <a:prstGeom prst="roundRect">
              <a:avLst/>
            </a:prstGeom>
            <a:grpFill/>
            <a:ln>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noProof="0" dirty="0">
                  <a:latin typeface="+mj-lt"/>
                </a:rPr>
                <a:t>Manufacture</a:t>
              </a:r>
            </a:p>
          </p:txBody>
        </p:sp>
        <p:sp>
          <p:nvSpPr>
            <p:cNvPr id="9" name="Rounded Rectangle 8"/>
            <p:cNvSpPr/>
            <p:nvPr/>
          </p:nvSpPr>
          <p:spPr>
            <a:xfrm>
              <a:off x="10397472" y="120080"/>
              <a:ext cx="2052000" cy="504056"/>
            </a:xfrm>
            <a:prstGeom prst="roundRect">
              <a:avLst/>
            </a:prstGeom>
            <a:grpFill/>
            <a:ln>
              <a:solidFill>
                <a:srgbClr val="C0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noProof="0" dirty="0">
                  <a:latin typeface="+mj-lt"/>
                </a:rPr>
                <a:t>Testing and Evaluation</a:t>
              </a:r>
            </a:p>
          </p:txBody>
        </p:sp>
      </p:grpSp>
      <p:sp>
        <p:nvSpPr>
          <p:cNvPr id="10" name="Rectangle 9"/>
          <p:cNvSpPr/>
          <p:nvPr/>
        </p:nvSpPr>
        <p:spPr>
          <a:xfrm rot="16200000">
            <a:off x="-4024436" y="4864595"/>
            <a:ext cx="8761040" cy="712169"/>
          </a:xfrm>
          <a:prstGeom prst="rect">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b="1" noProof="0" dirty="0"/>
              <a:t>Testing &amp; Evaluation </a:t>
            </a:r>
          </a:p>
        </p:txBody>
      </p:sp>
      <p:pic>
        <p:nvPicPr>
          <p:cNvPr id="11" name="Picture 2" descr="Cambridge House Grammar School">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0254" y="8869445"/>
            <a:ext cx="1951346" cy="731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6496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20080"/>
            <a:ext cx="12449472" cy="504056"/>
            <a:chOff x="1504256" y="120080"/>
            <a:chExt cx="10945216" cy="504056"/>
          </a:xfrm>
          <a:solidFill>
            <a:srgbClr val="00B050"/>
          </a:solidFill>
          <a:effectLst/>
        </p:grpSpPr>
        <p:sp>
          <p:nvSpPr>
            <p:cNvPr id="5" name="Rounded Rectangle 4"/>
            <p:cNvSpPr/>
            <p:nvPr/>
          </p:nvSpPr>
          <p:spPr>
            <a:xfrm>
              <a:off x="1504256" y="120080"/>
              <a:ext cx="2052000" cy="504056"/>
            </a:xfrm>
            <a:prstGeom prst="roundRect">
              <a:avLst/>
            </a:prstGeom>
            <a:grpFill/>
            <a:ln>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noProof="0" dirty="0">
                  <a:latin typeface="+mj-lt"/>
                </a:rPr>
                <a:t>Problem Identification,&amp; Specification </a:t>
              </a:r>
            </a:p>
          </p:txBody>
        </p:sp>
        <p:sp>
          <p:nvSpPr>
            <p:cNvPr id="6" name="Rounded Rectangle 5"/>
            <p:cNvSpPr/>
            <p:nvPr/>
          </p:nvSpPr>
          <p:spPr>
            <a:xfrm>
              <a:off x="3700728" y="120080"/>
              <a:ext cx="2052000" cy="504056"/>
            </a:xfrm>
            <a:prstGeom prst="roundRect">
              <a:avLst/>
            </a:prstGeom>
            <a:grpFill/>
            <a:ln>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noProof="0" dirty="0">
                  <a:latin typeface="+mj-lt"/>
                </a:rPr>
                <a:t>Existing Products, Initial Ideas, Selection of Ideas for Development </a:t>
              </a:r>
            </a:p>
          </p:txBody>
        </p:sp>
        <p:sp>
          <p:nvSpPr>
            <p:cNvPr id="7" name="Rounded Rectangle 6"/>
            <p:cNvSpPr/>
            <p:nvPr/>
          </p:nvSpPr>
          <p:spPr>
            <a:xfrm>
              <a:off x="5932976" y="120080"/>
              <a:ext cx="2052000" cy="504056"/>
            </a:xfrm>
            <a:prstGeom prst="roundRect">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noProof="0" dirty="0">
                  <a:latin typeface="+mj-lt"/>
                </a:rPr>
                <a:t>Development</a:t>
              </a:r>
            </a:p>
          </p:txBody>
        </p:sp>
        <p:sp>
          <p:nvSpPr>
            <p:cNvPr id="8" name="Rounded Rectangle 7"/>
            <p:cNvSpPr/>
            <p:nvPr/>
          </p:nvSpPr>
          <p:spPr>
            <a:xfrm>
              <a:off x="8165224" y="120080"/>
              <a:ext cx="2052000" cy="504056"/>
            </a:xfrm>
            <a:prstGeom prst="roundRect">
              <a:avLst/>
            </a:prstGeom>
            <a:grpFill/>
            <a:ln>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noProof="0" dirty="0">
                  <a:latin typeface="+mj-lt"/>
                </a:rPr>
                <a:t>Manufacture</a:t>
              </a:r>
            </a:p>
          </p:txBody>
        </p:sp>
        <p:sp>
          <p:nvSpPr>
            <p:cNvPr id="9" name="Rounded Rectangle 8"/>
            <p:cNvSpPr/>
            <p:nvPr/>
          </p:nvSpPr>
          <p:spPr>
            <a:xfrm>
              <a:off x="10397472" y="120080"/>
              <a:ext cx="2052000" cy="504056"/>
            </a:xfrm>
            <a:prstGeom prst="roundRect">
              <a:avLst/>
            </a:prstGeom>
            <a:grpFill/>
            <a:ln>
              <a:solidFill>
                <a:srgbClr val="C0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noProof="0" dirty="0">
                  <a:latin typeface="+mj-lt"/>
                </a:rPr>
                <a:t>Testing and Evaluation</a:t>
              </a:r>
            </a:p>
          </p:txBody>
        </p:sp>
      </p:grpSp>
      <p:sp>
        <p:nvSpPr>
          <p:cNvPr id="10" name="Rectangle 9"/>
          <p:cNvSpPr/>
          <p:nvPr/>
        </p:nvSpPr>
        <p:spPr>
          <a:xfrm rot="16200000">
            <a:off x="-4024436" y="4864595"/>
            <a:ext cx="8761040" cy="712169"/>
          </a:xfrm>
          <a:prstGeom prst="rect">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b="1" noProof="0" dirty="0"/>
              <a:t>Testing &amp; Evaluation </a:t>
            </a:r>
          </a:p>
        </p:txBody>
      </p:sp>
      <p:pic>
        <p:nvPicPr>
          <p:cNvPr id="11" name="Picture 2" descr="Cambridge House Grammar School">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0254" y="8869445"/>
            <a:ext cx="1951346" cy="731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625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5CA86CB2-EE02-4081-86C8-D7E7E9D74014}"/>
              </a:ext>
            </a:extLst>
          </p:cNvPr>
          <p:cNvSpPr>
            <a:spLocks noGrp="1" noRot="1" noMove="1" noResize="1" noEditPoints="1" noAdjustHandles="1" noChangeArrowheads="1" noChangeShapeType="1"/>
          </p:cNvSpPr>
          <p:nvPr/>
        </p:nvSpPr>
        <p:spPr>
          <a:xfrm>
            <a:off x="787326" y="3715306"/>
            <a:ext cx="11843191" cy="2876128"/>
          </a:xfrm>
          <a:prstGeom prst="rect">
            <a:avLst/>
          </a:prstGeom>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noProof="0" dirty="0"/>
          </a:p>
        </p:txBody>
      </p:sp>
      <p:grpSp>
        <p:nvGrpSpPr>
          <p:cNvPr id="4" name="Group 3"/>
          <p:cNvGrpSpPr/>
          <p:nvPr/>
        </p:nvGrpSpPr>
        <p:grpSpPr>
          <a:xfrm>
            <a:off x="0" y="120080"/>
            <a:ext cx="12449472" cy="504056"/>
            <a:chOff x="1504256" y="120080"/>
            <a:chExt cx="10945216" cy="504056"/>
          </a:xfrm>
          <a:solidFill>
            <a:srgbClr val="00B050"/>
          </a:solidFill>
        </p:grpSpPr>
        <p:sp>
          <p:nvSpPr>
            <p:cNvPr id="5" name="Rounded Rectangle 4"/>
            <p:cNvSpPr/>
            <p:nvPr/>
          </p:nvSpPr>
          <p:spPr>
            <a:xfrm>
              <a:off x="1504256" y="120080"/>
              <a:ext cx="2052000" cy="504056"/>
            </a:xfrm>
            <a:prstGeom prst="roundRect">
              <a:avLst/>
            </a:prstGeom>
            <a:grpFill/>
            <a:ln>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noProof="0" dirty="0">
                  <a:latin typeface="+mj-lt"/>
                </a:rPr>
                <a:t>Problem Identification,&amp; Specification </a:t>
              </a:r>
            </a:p>
          </p:txBody>
        </p:sp>
        <p:sp>
          <p:nvSpPr>
            <p:cNvPr id="6" name="Rounded Rectangle 5"/>
            <p:cNvSpPr/>
            <p:nvPr/>
          </p:nvSpPr>
          <p:spPr>
            <a:xfrm>
              <a:off x="3700728" y="120080"/>
              <a:ext cx="2052000" cy="504056"/>
            </a:xfrm>
            <a:prstGeom prst="roundRect">
              <a:avLst/>
            </a:prstGeom>
            <a:grpFill/>
            <a:ln>
              <a:solidFill>
                <a:srgbClr val="C0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noProof="0" dirty="0">
                  <a:latin typeface="+mj-lt"/>
                </a:rPr>
                <a:t>Existing Products, Initial Ideas, Selection of Ideas for Development </a:t>
              </a:r>
            </a:p>
          </p:txBody>
        </p:sp>
        <p:sp>
          <p:nvSpPr>
            <p:cNvPr id="7" name="Rounded Rectangle 6"/>
            <p:cNvSpPr/>
            <p:nvPr/>
          </p:nvSpPr>
          <p:spPr>
            <a:xfrm>
              <a:off x="5932976" y="120080"/>
              <a:ext cx="2052000" cy="504056"/>
            </a:xfrm>
            <a:prstGeom prst="roundRect">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noProof="0" dirty="0">
                  <a:latin typeface="+mj-lt"/>
                </a:rPr>
                <a:t>Development</a:t>
              </a:r>
            </a:p>
          </p:txBody>
        </p:sp>
        <p:sp>
          <p:nvSpPr>
            <p:cNvPr id="8" name="Rounded Rectangle 7"/>
            <p:cNvSpPr/>
            <p:nvPr/>
          </p:nvSpPr>
          <p:spPr>
            <a:xfrm>
              <a:off x="8165224" y="120080"/>
              <a:ext cx="2052000" cy="504056"/>
            </a:xfrm>
            <a:prstGeom prst="roundRect">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noProof="0" dirty="0">
                  <a:latin typeface="+mj-lt"/>
                </a:rPr>
                <a:t>Manufacture</a:t>
              </a:r>
            </a:p>
          </p:txBody>
        </p:sp>
        <p:sp>
          <p:nvSpPr>
            <p:cNvPr id="9" name="Rounded Rectangle 8"/>
            <p:cNvSpPr/>
            <p:nvPr/>
          </p:nvSpPr>
          <p:spPr>
            <a:xfrm>
              <a:off x="10397472" y="120080"/>
              <a:ext cx="2052000" cy="504056"/>
            </a:xfrm>
            <a:prstGeom prst="roundRect">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noProof="0" dirty="0">
                  <a:latin typeface="+mj-lt"/>
                </a:rPr>
                <a:t>Testing and Evaluation</a:t>
              </a:r>
            </a:p>
          </p:txBody>
        </p:sp>
      </p:grpSp>
      <p:sp>
        <p:nvSpPr>
          <p:cNvPr id="10" name="Rectangle 9"/>
          <p:cNvSpPr/>
          <p:nvPr/>
        </p:nvSpPr>
        <p:spPr>
          <a:xfrm rot="16200000">
            <a:off x="-4024436" y="4864595"/>
            <a:ext cx="8761040" cy="712169"/>
          </a:xfrm>
          <a:prstGeom prst="rect">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b="1" noProof="0" dirty="0"/>
              <a:t> Research of Existing Products</a:t>
            </a:r>
          </a:p>
        </p:txBody>
      </p:sp>
      <p:sp>
        <p:nvSpPr>
          <p:cNvPr id="13" name="Rectangle 12">
            <a:extLst>
              <a:ext uri="{FF2B5EF4-FFF2-40B4-BE49-F238E27FC236}">
                <a16:creationId xmlns:a16="http://schemas.microsoft.com/office/drawing/2014/main" id="{72E53137-273E-E3A9-A6DB-B78CE960D8D3}"/>
              </a:ext>
            </a:extLst>
          </p:cNvPr>
          <p:cNvSpPr>
            <a:spLocks noGrp="1" noRot="1" noMove="1" noResize="1" noEditPoints="1" noAdjustHandles="1" noChangeArrowheads="1" noChangeShapeType="1"/>
          </p:cNvSpPr>
          <p:nvPr/>
        </p:nvSpPr>
        <p:spPr>
          <a:xfrm>
            <a:off x="784176" y="6716132"/>
            <a:ext cx="11843191" cy="287612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noProof="0" dirty="0"/>
          </a:p>
        </p:txBody>
      </p:sp>
      <p:sp>
        <p:nvSpPr>
          <p:cNvPr id="15" name="Rectangle 14">
            <a:extLst>
              <a:ext uri="{FF2B5EF4-FFF2-40B4-BE49-F238E27FC236}">
                <a16:creationId xmlns:a16="http://schemas.microsoft.com/office/drawing/2014/main" id="{7C582F0D-1AF4-8A40-187E-11395C9968B1}"/>
              </a:ext>
            </a:extLst>
          </p:cNvPr>
          <p:cNvSpPr>
            <a:spLocks noGrp="1" noRot="1" noMove="1" noResize="1" noEditPoints="1" noAdjustHandles="1" noChangeArrowheads="1" noChangeShapeType="1"/>
          </p:cNvSpPr>
          <p:nvPr/>
        </p:nvSpPr>
        <p:spPr>
          <a:xfrm>
            <a:off x="784176" y="776536"/>
            <a:ext cx="11843191" cy="2876128"/>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noProof="0" dirty="0"/>
          </a:p>
        </p:txBody>
      </p:sp>
      <p:sp>
        <p:nvSpPr>
          <p:cNvPr id="16" name="TextBox 15">
            <a:extLst>
              <a:ext uri="{FF2B5EF4-FFF2-40B4-BE49-F238E27FC236}">
                <a16:creationId xmlns:a16="http://schemas.microsoft.com/office/drawing/2014/main" id="{36448689-F645-FB47-1B68-53585BD83221}"/>
              </a:ext>
            </a:extLst>
          </p:cNvPr>
          <p:cNvSpPr txBox="1"/>
          <p:nvPr/>
        </p:nvSpPr>
        <p:spPr>
          <a:xfrm>
            <a:off x="867128" y="902262"/>
            <a:ext cx="1405825" cy="646331"/>
          </a:xfrm>
          <a:prstGeom prst="rect">
            <a:avLst/>
          </a:prstGeom>
          <a:noFill/>
        </p:spPr>
        <p:txBody>
          <a:bodyPr wrap="square" rtlCol="0">
            <a:spAutoFit/>
          </a:bodyPr>
          <a:lstStyle/>
          <a:p>
            <a:r>
              <a:rPr lang="en-GB" sz="1200" u="sng" noProof="0" dirty="0"/>
              <a:t>AJ-Whack-Electronic-arcade-Hammers</a:t>
            </a:r>
          </a:p>
        </p:txBody>
      </p:sp>
      <p:pic>
        <p:nvPicPr>
          <p:cNvPr id="18" name="Picture 17">
            <a:extLst>
              <a:ext uri="{FF2B5EF4-FFF2-40B4-BE49-F238E27FC236}">
                <a16:creationId xmlns:a16="http://schemas.microsoft.com/office/drawing/2014/main" id="{5C2EB531-5F88-7558-CF25-3D0A3FA47274}"/>
              </a:ext>
            </a:extLst>
          </p:cNvPr>
          <p:cNvPicPr>
            <a:picLocks noChangeAspect="1"/>
          </p:cNvPicPr>
          <p:nvPr/>
        </p:nvPicPr>
        <p:blipFill>
          <a:blip r:embed="rId3"/>
          <a:stretch>
            <a:fillRect/>
          </a:stretch>
        </p:blipFill>
        <p:spPr>
          <a:xfrm>
            <a:off x="784176" y="1578183"/>
            <a:ext cx="1535360" cy="1934087"/>
          </a:xfrm>
          <a:prstGeom prst="rect">
            <a:avLst/>
          </a:prstGeom>
        </p:spPr>
      </p:pic>
      <p:sp>
        <p:nvSpPr>
          <p:cNvPr id="19" name="TextBox 18">
            <a:extLst>
              <a:ext uri="{FF2B5EF4-FFF2-40B4-BE49-F238E27FC236}">
                <a16:creationId xmlns:a16="http://schemas.microsoft.com/office/drawing/2014/main" id="{F27E2CCD-3511-1DF6-6994-7285A78AC836}"/>
              </a:ext>
            </a:extLst>
          </p:cNvPr>
          <p:cNvSpPr txBox="1"/>
          <p:nvPr/>
        </p:nvSpPr>
        <p:spPr>
          <a:xfrm>
            <a:off x="2175656" y="805933"/>
            <a:ext cx="2868569" cy="1477328"/>
          </a:xfrm>
          <a:prstGeom prst="rect">
            <a:avLst/>
          </a:prstGeom>
          <a:noFill/>
        </p:spPr>
        <p:txBody>
          <a:bodyPr wrap="square" rtlCol="0">
            <a:spAutoFit/>
          </a:bodyPr>
          <a:lstStyle/>
          <a:p>
            <a:r>
              <a:rPr lang="en-GB" sz="1000" b="1" noProof="0" dirty="0"/>
              <a:t>Purpose</a:t>
            </a:r>
          </a:p>
          <a:p>
            <a:r>
              <a:rPr lang="en-GB" sz="1000" noProof="0" dirty="0"/>
              <a:t> This product is designed for Children. It includes reaction times and timing awareness. This game is designed to replicate the gameplay of an arcade whack-a-mole game. It aims to teach kids about reaction times and speed by showing them how much time they have left. It also teaches them about spatial awareness.</a:t>
            </a:r>
          </a:p>
          <a:p>
            <a:endParaRPr lang="en-GB" sz="1000" b="1" noProof="0" dirty="0"/>
          </a:p>
        </p:txBody>
      </p:sp>
      <p:sp>
        <p:nvSpPr>
          <p:cNvPr id="20" name="TextBox 19">
            <a:extLst>
              <a:ext uri="{FF2B5EF4-FFF2-40B4-BE49-F238E27FC236}">
                <a16:creationId xmlns:a16="http://schemas.microsoft.com/office/drawing/2014/main" id="{F88661B5-AAC1-A447-21E2-A415FC1BDB2D}"/>
              </a:ext>
            </a:extLst>
          </p:cNvPr>
          <p:cNvSpPr txBox="1"/>
          <p:nvPr/>
        </p:nvSpPr>
        <p:spPr>
          <a:xfrm>
            <a:off x="5088255" y="791587"/>
            <a:ext cx="2257743" cy="1631216"/>
          </a:xfrm>
          <a:prstGeom prst="rect">
            <a:avLst/>
          </a:prstGeom>
          <a:noFill/>
        </p:spPr>
        <p:txBody>
          <a:bodyPr wrap="square" rtlCol="0">
            <a:spAutoFit/>
          </a:bodyPr>
          <a:lstStyle/>
          <a:p>
            <a:r>
              <a:rPr lang="en-GB" sz="1000" b="1" noProof="0" dirty="0"/>
              <a:t>Aesthetics</a:t>
            </a:r>
          </a:p>
          <a:p>
            <a:r>
              <a:rPr lang="en-GB" sz="1000" noProof="0" dirty="0"/>
              <a:t> The product features imagery of zombies wearing eye patches, along with head straps(</a:t>
            </a:r>
            <a:r>
              <a:rPr lang="en-GB" sz="1000" noProof="0" dirty="0">
                <a:solidFill>
                  <a:srgbClr val="FF0000"/>
                </a:solidFill>
              </a:rPr>
              <a:t>1</a:t>
            </a:r>
            <a:r>
              <a:rPr lang="en-GB" sz="1000" noProof="0" dirty="0"/>
              <a:t>), designed to capture the user's attention. The product's shape features actual zombies and has a simple design, making it easy to use while being engaging for the player.</a:t>
            </a:r>
          </a:p>
          <a:p>
            <a:endParaRPr lang="en-GB" sz="1000" b="1" noProof="0" dirty="0"/>
          </a:p>
        </p:txBody>
      </p:sp>
      <p:sp>
        <p:nvSpPr>
          <p:cNvPr id="21" name="TextBox 20">
            <a:extLst>
              <a:ext uri="{FF2B5EF4-FFF2-40B4-BE49-F238E27FC236}">
                <a16:creationId xmlns:a16="http://schemas.microsoft.com/office/drawing/2014/main" id="{FF3D67AB-C9B7-9248-CD44-8A1400A318A8}"/>
              </a:ext>
            </a:extLst>
          </p:cNvPr>
          <p:cNvSpPr txBox="1"/>
          <p:nvPr/>
        </p:nvSpPr>
        <p:spPr>
          <a:xfrm>
            <a:off x="7175961" y="747839"/>
            <a:ext cx="3570566" cy="1323439"/>
          </a:xfrm>
          <a:prstGeom prst="rect">
            <a:avLst/>
          </a:prstGeom>
          <a:noFill/>
        </p:spPr>
        <p:txBody>
          <a:bodyPr wrap="square" rtlCol="0">
            <a:spAutoFit/>
          </a:bodyPr>
          <a:lstStyle/>
          <a:p>
            <a:r>
              <a:rPr lang="en-GB" sz="1000" b="1" noProof="0" dirty="0"/>
              <a:t>Features</a:t>
            </a:r>
          </a:p>
          <a:p>
            <a:r>
              <a:rPr lang="en-GB" sz="1000" noProof="0" dirty="0"/>
              <a:t>The key features are the coin access to start the machine. They also include the zombies (</a:t>
            </a:r>
            <a:r>
              <a:rPr lang="en-GB" sz="1000" noProof="0" dirty="0">
                <a:solidFill>
                  <a:srgbClr val="FF0000"/>
                </a:solidFill>
              </a:rPr>
              <a:t>1</a:t>
            </a:r>
            <a:r>
              <a:rPr lang="en-GB" sz="1000" noProof="0" dirty="0"/>
              <a:t>) that you hit with a hammer (</a:t>
            </a:r>
            <a:r>
              <a:rPr lang="en-GB" sz="1000" noProof="0" dirty="0">
                <a:solidFill>
                  <a:srgbClr val="FF0000"/>
                </a:solidFill>
              </a:rPr>
              <a:t>2</a:t>
            </a:r>
            <a:r>
              <a:rPr lang="en-GB" sz="1000" noProof="0" dirty="0"/>
              <a:t>) as the primary objective of the game. The manufacturer also includes a timing system (</a:t>
            </a:r>
            <a:r>
              <a:rPr lang="en-GB" sz="1000" noProof="0" dirty="0">
                <a:solidFill>
                  <a:srgbClr val="FF0000"/>
                </a:solidFill>
              </a:rPr>
              <a:t>3</a:t>
            </a:r>
            <a:r>
              <a:rPr lang="en-GB" sz="1000" noProof="0" dirty="0"/>
              <a:t>) to track the time as they hit the zombies. An interesting feature of this game is making the zombies move up and down, which helps maintain the child’s interest in the game.</a:t>
            </a:r>
          </a:p>
          <a:p>
            <a:endParaRPr lang="en-GB" sz="1000" b="1" noProof="0" dirty="0"/>
          </a:p>
        </p:txBody>
      </p:sp>
      <p:sp>
        <p:nvSpPr>
          <p:cNvPr id="22" name="TextBox 21">
            <a:extLst>
              <a:ext uri="{FF2B5EF4-FFF2-40B4-BE49-F238E27FC236}">
                <a16:creationId xmlns:a16="http://schemas.microsoft.com/office/drawing/2014/main" id="{5CA6C902-4D07-4786-4EED-B5B5E4774254}"/>
              </a:ext>
            </a:extLst>
          </p:cNvPr>
          <p:cNvSpPr txBox="1"/>
          <p:nvPr/>
        </p:nvSpPr>
        <p:spPr>
          <a:xfrm>
            <a:off x="10626462" y="782685"/>
            <a:ext cx="1792265" cy="2246769"/>
          </a:xfrm>
          <a:prstGeom prst="rect">
            <a:avLst/>
          </a:prstGeom>
          <a:noFill/>
        </p:spPr>
        <p:txBody>
          <a:bodyPr wrap="square" rtlCol="0">
            <a:spAutoFit/>
          </a:bodyPr>
          <a:lstStyle/>
          <a:p>
            <a:r>
              <a:rPr lang="en-GB" sz="1000" b="1" noProof="0" dirty="0"/>
              <a:t>System</a:t>
            </a:r>
          </a:p>
          <a:p>
            <a:r>
              <a:rPr lang="en-GB" sz="1000" noProof="0" dirty="0"/>
              <a:t>The circuit for this product features three 7-segment displays to visualise the game’s countdown. (</a:t>
            </a:r>
            <a:r>
              <a:rPr lang="en-GB" sz="1000" noProof="0" dirty="0">
                <a:solidFill>
                  <a:srgbClr val="FF0000"/>
                </a:solidFill>
              </a:rPr>
              <a:t>3</a:t>
            </a:r>
            <a:r>
              <a:rPr lang="en-GB" sz="1000" noProof="0" dirty="0"/>
              <a:t>) Additionally, it includes a rocker switch that, once triggered, shows the score on the three 7-segment displays. Lastly, the product features a coin that passes by an infrared laser switch, which counts the coins as they are inserted into the game slot.</a:t>
            </a:r>
          </a:p>
          <a:p>
            <a:endParaRPr lang="en-GB" sz="1000" b="1" noProof="0" dirty="0"/>
          </a:p>
        </p:txBody>
      </p:sp>
      <p:sp>
        <p:nvSpPr>
          <p:cNvPr id="24" name="TextBox 23">
            <a:extLst>
              <a:ext uri="{FF2B5EF4-FFF2-40B4-BE49-F238E27FC236}">
                <a16:creationId xmlns:a16="http://schemas.microsoft.com/office/drawing/2014/main" id="{16D64BAA-E13B-2CFD-819B-7D2872A204D5}"/>
              </a:ext>
            </a:extLst>
          </p:cNvPr>
          <p:cNvSpPr txBox="1"/>
          <p:nvPr/>
        </p:nvSpPr>
        <p:spPr>
          <a:xfrm>
            <a:off x="2152327" y="2031349"/>
            <a:ext cx="2257743" cy="1785104"/>
          </a:xfrm>
          <a:prstGeom prst="rect">
            <a:avLst/>
          </a:prstGeom>
          <a:noFill/>
        </p:spPr>
        <p:txBody>
          <a:bodyPr wrap="square" rtlCol="0">
            <a:spAutoFit/>
          </a:bodyPr>
          <a:lstStyle/>
          <a:p>
            <a:r>
              <a:rPr lang="en-GB" sz="1000" b="1" noProof="0" dirty="0"/>
              <a:t>Safety</a:t>
            </a:r>
          </a:p>
          <a:p>
            <a:r>
              <a:rPr lang="en-GB" sz="1000" noProof="0" dirty="0"/>
              <a:t> This product is relatively safe, featuring smooth corners and edges with no sharp parts to harm anyone using the product. No components are small enough to swallow except the coin, and all are in some way connected to the product. The hammer is also lightweight, therefore causing no harm other than to the zombies (</a:t>
            </a:r>
            <a:r>
              <a:rPr lang="en-GB" sz="1000" noProof="0" dirty="0">
                <a:solidFill>
                  <a:srgbClr val="FF0000"/>
                </a:solidFill>
              </a:rPr>
              <a:t>2</a:t>
            </a:r>
            <a:r>
              <a:rPr lang="en-GB" sz="1000" noProof="0" dirty="0"/>
              <a:t>)</a:t>
            </a:r>
          </a:p>
          <a:p>
            <a:endParaRPr lang="en-GB" sz="1000" b="1" noProof="0" dirty="0"/>
          </a:p>
        </p:txBody>
      </p:sp>
      <p:sp>
        <p:nvSpPr>
          <p:cNvPr id="25" name="TextBox 24">
            <a:extLst>
              <a:ext uri="{FF2B5EF4-FFF2-40B4-BE49-F238E27FC236}">
                <a16:creationId xmlns:a16="http://schemas.microsoft.com/office/drawing/2014/main" id="{170FA8DF-C8B7-3E00-8C83-3C705BD6E62A}"/>
              </a:ext>
            </a:extLst>
          </p:cNvPr>
          <p:cNvSpPr txBox="1"/>
          <p:nvPr/>
        </p:nvSpPr>
        <p:spPr>
          <a:xfrm>
            <a:off x="4224375" y="2031349"/>
            <a:ext cx="2649788" cy="1785104"/>
          </a:xfrm>
          <a:prstGeom prst="rect">
            <a:avLst/>
          </a:prstGeom>
          <a:noFill/>
        </p:spPr>
        <p:txBody>
          <a:bodyPr wrap="square" rtlCol="0">
            <a:spAutoFit/>
          </a:bodyPr>
          <a:lstStyle/>
          <a:p>
            <a:r>
              <a:rPr lang="en-GB" sz="1000" b="1" noProof="0" dirty="0"/>
              <a:t>Materials </a:t>
            </a:r>
          </a:p>
          <a:p>
            <a:r>
              <a:rPr lang="en-GB" sz="1000" noProof="0" dirty="0"/>
              <a:t>The materials used are purely thermoplastics, such as acrylic and ABS. They are used for their strong and misshapen strength, and acrylic is also a lot more shock-resistant than glass, preventing easy smashing, shattering, or snapping. They are also used due to their coming in a wide variety of colours and shapes to allow a good selection of materials for the design of the product.  </a:t>
            </a:r>
          </a:p>
          <a:p>
            <a:endParaRPr lang="en-GB" sz="1000" noProof="0" dirty="0"/>
          </a:p>
        </p:txBody>
      </p:sp>
      <p:sp>
        <p:nvSpPr>
          <p:cNvPr id="26" name="TextBox 25">
            <a:extLst>
              <a:ext uri="{FF2B5EF4-FFF2-40B4-BE49-F238E27FC236}">
                <a16:creationId xmlns:a16="http://schemas.microsoft.com/office/drawing/2014/main" id="{01884CB1-C421-E7F5-4A67-98E74F9863D9}"/>
              </a:ext>
            </a:extLst>
          </p:cNvPr>
          <p:cNvSpPr txBox="1"/>
          <p:nvPr/>
        </p:nvSpPr>
        <p:spPr>
          <a:xfrm>
            <a:off x="10635962" y="2732751"/>
            <a:ext cx="2137048" cy="1015663"/>
          </a:xfrm>
          <a:prstGeom prst="rect">
            <a:avLst/>
          </a:prstGeom>
          <a:noFill/>
        </p:spPr>
        <p:txBody>
          <a:bodyPr wrap="square" rtlCol="0">
            <a:spAutoFit/>
          </a:bodyPr>
          <a:lstStyle/>
          <a:p>
            <a:r>
              <a:rPr lang="en-GB" sz="1000" b="1" noProof="0" dirty="0"/>
              <a:t>Cost</a:t>
            </a:r>
          </a:p>
          <a:p>
            <a:r>
              <a:rPr lang="en-GB" sz="1000" noProof="0" dirty="0"/>
              <a:t> £16.99 is the price for this product. This is very well-priced for the material used and the purpose of the product. </a:t>
            </a:r>
          </a:p>
          <a:p>
            <a:endParaRPr lang="en-GB" sz="1000" b="1" noProof="0" dirty="0"/>
          </a:p>
        </p:txBody>
      </p:sp>
      <p:sp>
        <p:nvSpPr>
          <p:cNvPr id="27" name="TextBox 26">
            <a:extLst>
              <a:ext uri="{FF2B5EF4-FFF2-40B4-BE49-F238E27FC236}">
                <a16:creationId xmlns:a16="http://schemas.microsoft.com/office/drawing/2014/main" id="{38B3B25D-70C8-747A-198B-0CC37BB4E00E}"/>
              </a:ext>
            </a:extLst>
          </p:cNvPr>
          <p:cNvSpPr txBox="1"/>
          <p:nvPr/>
        </p:nvSpPr>
        <p:spPr>
          <a:xfrm>
            <a:off x="8896083" y="2033537"/>
            <a:ext cx="1963164" cy="2000548"/>
          </a:xfrm>
          <a:prstGeom prst="rect">
            <a:avLst/>
          </a:prstGeom>
          <a:noFill/>
        </p:spPr>
        <p:txBody>
          <a:bodyPr wrap="square" rtlCol="0">
            <a:spAutoFit/>
          </a:bodyPr>
          <a:lstStyle/>
          <a:p>
            <a:r>
              <a:rPr lang="en-GB" sz="1000" b="1" noProof="0" dirty="0"/>
              <a:t>Portability</a:t>
            </a:r>
          </a:p>
          <a:p>
            <a:r>
              <a:rPr lang="en-GB" sz="1000" noProof="0" dirty="0"/>
              <a:t>This product weighs 810g, making it reasonably light, and features a simple shape with dimensions of 28 x 22 x 21 cm, allowing an adult to easily lift it. However, it would be harder for a younger person to access and transport due to the small coins and the product's shape. It also has no handle for easy carrying.</a:t>
            </a:r>
          </a:p>
          <a:p>
            <a:endParaRPr lang="en-GB" sz="1000" b="1" noProof="0" dirty="0"/>
          </a:p>
        </p:txBody>
      </p:sp>
      <p:sp>
        <p:nvSpPr>
          <p:cNvPr id="28" name="TextBox 27">
            <a:extLst>
              <a:ext uri="{FF2B5EF4-FFF2-40B4-BE49-F238E27FC236}">
                <a16:creationId xmlns:a16="http://schemas.microsoft.com/office/drawing/2014/main" id="{98EC9A48-6861-19DB-D75B-763CC6C4D2DC}"/>
              </a:ext>
            </a:extLst>
          </p:cNvPr>
          <p:cNvSpPr txBox="1"/>
          <p:nvPr/>
        </p:nvSpPr>
        <p:spPr>
          <a:xfrm>
            <a:off x="2280342" y="3768341"/>
            <a:ext cx="2749120" cy="1631216"/>
          </a:xfrm>
          <a:prstGeom prst="rect">
            <a:avLst/>
          </a:prstGeom>
          <a:noFill/>
        </p:spPr>
        <p:txBody>
          <a:bodyPr wrap="square" rtlCol="0">
            <a:spAutoFit/>
          </a:bodyPr>
          <a:lstStyle/>
          <a:p>
            <a:r>
              <a:rPr lang="en-GB" sz="1000" b="1" noProof="0" dirty="0"/>
              <a:t>Purpose</a:t>
            </a:r>
          </a:p>
          <a:p>
            <a:r>
              <a:rPr lang="en-GB" sz="1000" noProof="0" dirty="0"/>
              <a:t>This product is designed to enhance reaction times and agility. It is suitable for sportspeople who want to train their reflexes and coordination. The lights provide (</a:t>
            </a:r>
            <a:r>
              <a:rPr lang="en-GB" sz="1000" noProof="0" dirty="0">
                <a:solidFill>
                  <a:srgbClr val="FF0000"/>
                </a:solidFill>
              </a:rPr>
              <a:t>2</a:t>
            </a:r>
            <a:r>
              <a:rPr lang="en-GB" sz="1000" noProof="0" dirty="0"/>
              <a:t>) an interactive way to test timing and decision-making skills. It also enables users to improve their reaction time to visual stimuli, a crucial skill in sports, which is beneficial for both overall fitness training and games.</a:t>
            </a:r>
          </a:p>
        </p:txBody>
      </p:sp>
      <p:sp>
        <p:nvSpPr>
          <p:cNvPr id="29" name="TextBox 28">
            <a:extLst>
              <a:ext uri="{FF2B5EF4-FFF2-40B4-BE49-F238E27FC236}">
                <a16:creationId xmlns:a16="http://schemas.microsoft.com/office/drawing/2014/main" id="{D9E9AB94-D58F-7607-DBF4-53EF6B10016B}"/>
              </a:ext>
            </a:extLst>
          </p:cNvPr>
          <p:cNvSpPr txBox="1"/>
          <p:nvPr/>
        </p:nvSpPr>
        <p:spPr>
          <a:xfrm>
            <a:off x="4849285" y="3688969"/>
            <a:ext cx="2797023" cy="1938992"/>
          </a:xfrm>
          <a:prstGeom prst="rect">
            <a:avLst/>
          </a:prstGeom>
          <a:noFill/>
        </p:spPr>
        <p:txBody>
          <a:bodyPr wrap="square" rtlCol="0">
            <a:spAutoFit/>
          </a:bodyPr>
          <a:lstStyle/>
          <a:p>
            <a:r>
              <a:rPr lang="en-GB" sz="1000" b="1" noProof="0" dirty="0"/>
              <a:t>Aesthetics</a:t>
            </a:r>
          </a:p>
          <a:p>
            <a:r>
              <a:rPr lang="en-GB" sz="1000" noProof="0" dirty="0"/>
              <a:t>The lights feature a modern, futuristic layout with glowing LED colours. The hexagonal shape and glowing edges make them visually attractive and engaging, especially in dark or indoor environments. The phone app(</a:t>
            </a:r>
            <a:r>
              <a:rPr lang="en-GB" sz="1000" noProof="0" dirty="0">
                <a:solidFill>
                  <a:srgbClr val="FF0000"/>
                </a:solidFill>
              </a:rPr>
              <a:t>3</a:t>
            </a:r>
            <a:r>
              <a:rPr lang="en-GB" sz="1000" noProof="0" dirty="0"/>
              <a:t>) interface uses bright graphics to enhance the training experience. The app layout is aesthetically pleasing, featuring a motivational colour scheme that is particularly important for a sports-based training app.</a:t>
            </a:r>
          </a:p>
          <a:p>
            <a:endParaRPr lang="en-GB" sz="1000" b="1" noProof="0" dirty="0"/>
          </a:p>
        </p:txBody>
      </p:sp>
      <p:sp>
        <p:nvSpPr>
          <p:cNvPr id="30" name="TextBox 29">
            <a:extLst>
              <a:ext uri="{FF2B5EF4-FFF2-40B4-BE49-F238E27FC236}">
                <a16:creationId xmlns:a16="http://schemas.microsoft.com/office/drawing/2014/main" id="{10CB1EC0-6833-6DCB-CC71-316F8CEE40DA}"/>
              </a:ext>
            </a:extLst>
          </p:cNvPr>
          <p:cNvSpPr txBox="1"/>
          <p:nvPr/>
        </p:nvSpPr>
        <p:spPr>
          <a:xfrm>
            <a:off x="7445194" y="3761015"/>
            <a:ext cx="3076064" cy="1477328"/>
          </a:xfrm>
          <a:prstGeom prst="rect">
            <a:avLst/>
          </a:prstGeom>
          <a:noFill/>
        </p:spPr>
        <p:txBody>
          <a:bodyPr wrap="square" rtlCol="0">
            <a:spAutoFit/>
          </a:bodyPr>
          <a:lstStyle/>
          <a:p>
            <a:r>
              <a:rPr lang="en-GB" sz="1000" b="1" noProof="0" dirty="0"/>
              <a:t>Features</a:t>
            </a:r>
          </a:p>
          <a:p>
            <a:r>
              <a:rPr lang="en-GB" sz="1000" noProof="0" dirty="0"/>
              <a:t>Features of this product include multiple hexagonal light pods (</a:t>
            </a:r>
            <a:r>
              <a:rPr lang="en-GB" sz="1000" noProof="0" dirty="0">
                <a:solidFill>
                  <a:srgbClr val="FF0000"/>
                </a:solidFill>
              </a:rPr>
              <a:t>1</a:t>
            </a:r>
            <a:r>
              <a:rPr lang="en-GB" sz="1000" noProof="0" dirty="0"/>
              <a:t>) that light up in different colours(</a:t>
            </a:r>
            <a:r>
              <a:rPr lang="en-GB" sz="1000" noProof="0" dirty="0">
                <a:solidFill>
                  <a:srgbClr val="FF0000"/>
                </a:solidFill>
              </a:rPr>
              <a:t>2</a:t>
            </a:r>
            <a:r>
              <a:rPr lang="en-GB" sz="1000" noProof="0" dirty="0"/>
              <a:t>). The pods can be programmed with over 20 game modes. The lights connect wirelessly and are controlled by a smartphone app (</a:t>
            </a:r>
            <a:r>
              <a:rPr lang="en-GB" sz="1000" noProof="0" dirty="0">
                <a:solidFill>
                  <a:srgbClr val="FF0000"/>
                </a:solidFill>
              </a:rPr>
              <a:t>3</a:t>
            </a:r>
            <a:r>
              <a:rPr lang="en-GB" sz="1000" noProof="0" dirty="0"/>
              <a:t>), allowing users to choose their own training sessions. The user can set specific speeds to tailor the product’s performance to their individual skill level.</a:t>
            </a:r>
          </a:p>
        </p:txBody>
      </p:sp>
      <p:sp>
        <p:nvSpPr>
          <p:cNvPr id="31" name="TextBox 30">
            <a:extLst>
              <a:ext uri="{FF2B5EF4-FFF2-40B4-BE49-F238E27FC236}">
                <a16:creationId xmlns:a16="http://schemas.microsoft.com/office/drawing/2014/main" id="{47B9CE47-B45F-B4F1-79DF-942B9A212132}"/>
              </a:ext>
            </a:extLst>
          </p:cNvPr>
          <p:cNvSpPr txBox="1"/>
          <p:nvPr/>
        </p:nvSpPr>
        <p:spPr>
          <a:xfrm>
            <a:off x="10468515" y="3709759"/>
            <a:ext cx="2294995" cy="1631216"/>
          </a:xfrm>
          <a:prstGeom prst="rect">
            <a:avLst/>
          </a:prstGeom>
          <a:noFill/>
        </p:spPr>
        <p:txBody>
          <a:bodyPr wrap="square" rtlCol="0">
            <a:spAutoFit/>
          </a:bodyPr>
          <a:lstStyle/>
          <a:p>
            <a:r>
              <a:rPr lang="en-GB" sz="1000" b="1" noProof="0" dirty="0"/>
              <a:t>System</a:t>
            </a:r>
          </a:p>
          <a:p>
            <a:r>
              <a:rPr lang="en-GB" sz="1000" noProof="0" dirty="0"/>
              <a:t>The system uses LED lights (</a:t>
            </a:r>
            <a:r>
              <a:rPr lang="en-GB" sz="1000" noProof="0" dirty="0">
                <a:solidFill>
                  <a:srgbClr val="FF0000"/>
                </a:solidFill>
              </a:rPr>
              <a:t>2</a:t>
            </a:r>
            <a:r>
              <a:rPr lang="en-GB" sz="1000" noProof="0" dirty="0"/>
              <a:t>)to provide visual cues. Each pod contains sensors to detect when they are touched. These devices are linked through a wireless system connected to the app, which records data such as reaction times and accuracy. The app functions as a control system, displaying results and enabling mode changes.</a:t>
            </a:r>
            <a:endParaRPr lang="en-GB" sz="1000" b="1" noProof="0" dirty="0"/>
          </a:p>
        </p:txBody>
      </p:sp>
      <p:sp>
        <p:nvSpPr>
          <p:cNvPr id="33" name="TextBox 32">
            <a:extLst>
              <a:ext uri="{FF2B5EF4-FFF2-40B4-BE49-F238E27FC236}">
                <a16:creationId xmlns:a16="http://schemas.microsoft.com/office/drawing/2014/main" id="{E40669C1-1402-2E81-A48D-683518285B8B}"/>
              </a:ext>
            </a:extLst>
          </p:cNvPr>
          <p:cNvSpPr txBox="1"/>
          <p:nvPr/>
        </p:nvSpPr>
        <p:spPr>
          <a:xfrm>
            <a:off x="2235761" y="5291732"/>
            <a:ext cx="1752888" cy="1323439"/>
          </a:xfrm>
          <a:prstGeom prst="rect">
            <a:avLst/>
          </a:prstGeom>
          <a:noFill/>
        </p:spPr>
        <p:txBody>
          <a:bodyPr wrap="square" rtlCol="0">
            <a:spAutoFit/>
          </a:bodyPr>
          <a:lstStyle/>
          <a:p>
            <a:r>
              <a:rPr lang="en-GB" sz="1000" b="1" noProof="0" dirty="0"/>
              <a:t>Safety</a:t>
            </a:r>
            <a:endParaRPr lang="en-GB" sz="1000" noProof="0" dirty="0"/>
          </a:p>
          <a:p>
            <a:r>
              <a:rPr lang="en-GB" sz="1000" noProof="0" dirty="0"/>
              <a:t>This product is safe; it has a hexagonal shape (</a:t>
            </a:r>
            <a:r>
              <a:rPr lang="en-GB" sz="1000" noProof="0" dirty="0">
                <a:solidFill>
                  <a:srgbClr val="FF0000"/>
                </a:solidFill>
              </a:rPr>
              <a:t>1</a:t>
            </a:r>
            <a:r>
              <a:rPr lang="en-GB" sz="1000" noProof="0" dirty="0"/>
              <a:t>) with edges that have rounded corners. The electronics are enclosed within the product, minimising the risk of electric shock.</a:t>
            </a:r>
            <a:r>
              <a:rPr lang="en-GB" sz="1000" b="1" noProof="0" dirty="0"/>
              <a:t> </a:t>
            </a:r>
            <a:endParaRPr lang="en-GB" sz="1000" noProof="0" dirty="0"/>
          </a:p>
        </p:txBody>
      </p:sp>
      <p:sp>
        <p:nvSpPr>
          <p:cNvPr id="35" name="TextBox 34">
            <a:extLst>
              <a:ext uri="{FF2B5EF4-FFF2-40B4-BE49-F238E27FC236}">
                <a16:creationId xmlns:a16="http://schemas.microsoft.com/office/drawing/2014/main" id="{5508F4CC-02F3-F05B-7674-77DA9D2DB58B}"/>
              </a:ext>
            </a:extLst>
          </p:cNvPr>
          <p:cNvSpPr txBox="1"/>
          <p:nvPr/>
        </p:nvSpPr>
        <p:spPr>
          <a:xfrm>
            <a:off x="9977654" y="5223563"/>
            <a:ext cx="2742904" cy="1323439"/>
          </a:xfrm>
          <a:prstGeom prst="rect">
            <a:avLst/>
          </a:prstGeom>
          <a:noFill/>
        </p:spPr>
        <p:txBody>
          <a:bodyPr wrap="square" rtlCol="0">
            <a:spAutoFit/>
          </a:bodyPr>
          <a:lstStyle/>
          <a:p>
            <a:r>
              <a:rPr lang="en-GB" sz="1000" b="1" noProof="0" dirty="0"/>
              <a:t>Cost</a:t>
            </a:r>
          </a:p>
          <a:p>
            <a:r>
              <a:rPr lang="en-GB" sz="1000" noProof="0" dirty="0"/>
              <a:t>The cost varies based on the bundle size (2, 4, or 8 lights). Smaller bundles are targeted at personal use, while larger bundles are targeted for teams or professional training. Prices on Amazon range between £59.99 and £249.99, which reflects the</a:t>
            </a:r>
          </a:p>
          <a:p>
            <a:r>
              <a:rPr lang="en-GB" sz="1000" noProof="0" dirty="0"/>
              <a:t>technology, features, and market purpose.</a:t>
            </a:r>
            <a:endParaRPr lang="en-GB" sz="1000" b="1" noProof="0" dirty="0"/>
          </a:p>
        </p:txBody>
      </p:sp>
      <p:sp>
        <p:nvSpPr>
          <p:cNvPr id="36" name="TextBox 35">
            <a:extLst>
              <a:ext uri="{FF2B5EF4-FFF2-40B4-BE49-F238E27FC236}">
                <a16:creationId xmlns:a16="http://schemas.microsoft.com/office/drawing/2014/main" id="{3CBFD03E-74AA-C042-CC9E-59E7E58E667A}"/>
              </a:ext>
            </a:extLst>
          </p:cNvPr>
          <p:cNvSpPr txBox="1"/>
          <p:nvPr/>
        </p:nvSpPr>
        <p:spPr>
          <a:xfrm>
            <a:off x="7765622" y="5167790"/>
            <a:ext cx="2446020" cy="1323439"/>
          </a:xfrm>
          <a:prstGeom prst="rect">
            <a:avLst/>
          </a:prstGeom>
          <a:noFill/>
        </p:spPr>
        <p:txBody>
          <a:bodyPr wrap="square" rtlCol="0">
            <a:spAutoFit/>
          </a:bodyPr>
          <a:lstStyle/>
          <a:p>
            <a:r>
              <a:rPr lang="en-GB" sz="1000" b="1" noProof="0" dirty="0"/>
              <a:t>Portability</a:t>
            </a:r>
          </a:p>
          <a:p>
            <a:r>
              <a:rPr lang="en-GB" sz="1000" noProof="0" dirty="0"/>
              <a:t>According to Amazon, this product (9.5×8.5×2.5cm) weighs 21kg, which is extremely heavy compared to its competitors. This is a significant drawback for this product; the manufacturer addresses this by including a travel case to enhance its portability.</a:t>
            </a:r>
            <a:endParaRPr lang="en-GB" sz="1000" b="1" noProof="0" dirty="0"/>
          </a:p>
        </p:txBody>
      </p:sp>
      <p:sp>
        <p:nvSpPr>
          <p:cNvPr id="37" name="TextBox 36">
            <a:extLst>
              <a:ext uri="{FF2B5EF4-FFF2-40B4-BE49-F238E27FC236}">
                <a16:creationId xmlns:a16="http://schemas.microsoft.com/office/drawing/2014/main" id="{59ED6DC6-B068-1ECB-130A-9AEBCA54CCD3}"/>
              </a:ext>
            </a:extLst>
          </p:cNvPr>
          <p:cNvSpPr txBox="1"/>
          <p:nvPr/>
        </p:nvSpPr>
        <p:spPr>
          <a:xfrm>
            <a:off x="2080320" y="6744816"/>
            <a:ext cx="2957061" cy="1785104"/>
          </a:xfrm>
          <a:prstGeom prst="rect">
            <a:avLst/>
          </a:prstGeom>
          <a:noFill/>
        </p:spPr>
        <p:txBody>
          <a:bodyPr wrap="square" rtlCol="0">
            <a:spAutoFit/>
          </a:bodyPr>
          <a:lstStyle/>
          <a:p>
            <a:r>
              <a:rPr lang="en-GB" sz="1000" b="1" noProof="0" dirty="0"/>
              <a:t>Purpose</a:t>
            </a:r>
          </a:p>
          <a:p>
            <a:r>
              <a:rPr lang="en-GB" sz="1000" noProof="0" dirty="0"/>
              <a:t>This product is designed for children and young adults. It improves reaction times and helps improve concentration. The user watches the sequence of LED lights (</a:t>
            </a:r>
            <a:r>
              <a:rPr lang="en-GB" sz="1000" noProof="0" dirty="0">
                <a:solidFill>
                  <a:srgbClr val="FF0000"/>
                </a:solidFill>
              </a:rPr>
              <a:t>1</a:t>
            </a:r>
            <a:r>
              <a:rPr lang="en-GB" sz="1000" noProof="0" dirty="0"/>
              <a:t>) turn on and off and repeats the sequence as quickly as possible. As the game continues, the LED pattern continues. The game progressively gets harder with larger patterns and shorter reaction times to input the pattern. The purpose of this game is to improve your memory skills and increase your reaction times while ensuring the user is engaged.</a:t>
            </a:r>
            <a:endParaRPr lang="en-GB" sz="1000" b="1" noProof="0" dirty="0"/>
          </a:p>
        </p:txBody>
      </p:sp>
      <p:sp>
        <p:nvSpPr>
          <p:cNvPr id="38" name="TextBox 37">
            <a:extLst>
              <a:ext uri="{FF2B5EF4-FFF2-40B4-BE49-F238E27FC236}">
                <a16:creationId xmlns:a16="http://schemas.microsoft.com/office/drawing/2014/main" id="{344BE634-0EAD-CB4E-ABED-7E38F769814D}"/>
              </a:ext>
            </a:extLst>
          </p:cNvPr>
          <p:cNvSpPr txBox="1"/>
          <p:nvPr/>
        </p:nvSpPr>
        <p:spPr>
          <a:xfrm>
            <a:off x="4816624" y="6750040"/>
            <a:ext cx="1810259" cy="1631216"/>
          </a:xfrm>
          <a:prstGeom prst="rect">
            <a:avLst/>
          </a:prstGeom>
          <a:noFill/>
        </p:spPr>
        <p:txBody>
          <a:bodyPr wrap="square" rtlCol="0">
            <a:spAutoFit/>
          </a:bodyPr>
          <a:lstStyle/>
          <a:p>
            <a:r>
              <a:rPr lang="en-GB" sz="1000" b="1" noProof="0" dirty="0"/>
              <a:t>Aesthetics</a:t>
            </a:r>
          </a:p>
          <a:p>
            <a:r>
              <a:rPr lang="en-GB" sz="1000" noProof="0" dirty="0"/>
              <a:t>The design of this product is bright and colourful, with each pad having a distinct colour that lights up. The flashing lights make the product visually engaging. The circular shape is intentionally simplistic in design, a key design goal in attracting its target audience.</a:t>
            </a:r>
            <a:endParaRPr lang="en-GB" sz="1000" b="1" noProof="0" dirty="0"/>
          </a:p>
        </p:txBody>
      </p:sp>
      <p:sp>
        <p:nvSpPr>
          <p:cNvPr id="39" name="TextBox 38">
            <a:extLst>
              <a:ext uri="{FF2B5EF4-FFF2-40B4-BE49-F238E27FC236}">
                <a16:creationId xmlns:a16="http://schemas.microsoft.com/office/drawing/2014/main" id="{172D36B5-6451-7D1F-5DD2-95A9AF6ECE70}"/>
              </a:ext>
            </a:extLst>
          </p:cNvPr>
          <p:cNvSpPr txBox="1"/>
          <p:nvPr/>
        </p:nvSpPr>
        <p:spPr>
          <a:xfrm>
            <a:off x="6457874" y="6672807"/>
            <a:ext cx="3480885" cy="1692583"/>
          </a:xfrm>
          <a:prstGeom prst="rect">
            <a:avLst/>
          </a:prstGeom>
          <a:noFill/>
        </p:spPr>
        <p:txBody>
          <a:bodyPr wrap="square" rtlCol="0">
            <a:spAutoFit/>
          </a:bodyPr>
          <a:lstStyle/>
          <a:p>
            <a:r>
              <a:rPr lang="en-GB" sz="1000" b="1" noProof="0" dirty="0"/>
              <a:t>Features</a:t>
            </a:r>
          </a:p>
          <a:p>
            <a:r>
              <a:rPr lang="en-GB" sz="1000" noProof="0" dirty="0"/>
              <a:t>The main feature of this product is the colour LED (</a:t>
            </a:r>
            <a:r>
              <a:rPr lang="en-GB" sz="1000" noProof="0" dirty="0">
                <a:solidFill>
                  <a:srgbClr val="FF0000"/>
                </a:solidFill>
              </a:rPr>
              <a:t>1</a:t>
            </a:r>
            <a:r>
              <a:rPr lang="en-GB" sz="1000" noProof="0" dirty="0"/>
              <a:t>) that lights up in varying sequences. The user must press the correct pads (</a:t>
            </a:r>
            <a:r>
              <a:rPr lang="en-GB" sz="1000" noProof="0" dirty="0">
                <a:solidFill>
                  <a:srgbClr val="FF0000"/>
                </a:solidFill>
              </a:rPr>
              <a:t>2</a:t>
            </a:r>
            <a:r>
              <a:rPr lang="en-GB" sz="1000" noProof="0" dirty="0"/>
              <a:t>) to continue playing the game. If the pads are pushed in the wrong order, the game is over. The game gradually increases in difficulty by making the sequences longer and the speed at which they are played shorter. The product features a scoring system (</a:t>
            </a:r>
            <a:r>
              <a:rPr lang="en-GB" sz="1000" noProof="0" dirty="0">
                <a:solidFill>
                  <a:srgbClr val="FF0000"/>
                </a:solidFill>
              </a:rPr>
              <a:t>3</a:t>
            </a:r>
            <a:r>
              <a:rPr lang="en-GB" sz="1000" noProof="0" dirty="0"/>
              <a:t>), allowing users to track their performance and target a new high score. These features are designed to keep the player engaged.</a:t>
            </a:r>
            <a:endParaRPr lang="en-GB" sz="1000" b="1" noProof="0" dirty="0"/>
          </a:p>
        </p:txBody>
      </p:sp>
      <p:sp>
        <p:nvSpPr>
          <p:cNvPr id="40" name="TextBox 39">
            <a:extLst>
              <a:ext uri="{FF2B5EF4-FFF2-40B4-BE49-F238E27FC236}">
                <a16:creationId xmlns:a16="http://schemas.microsoft.com/office/drawing/2014/main" id="{23FEB7F1-EC64-C59B-E0B0-7DE6BB82DE7D}"/>
              </a:ext>
            </a:extLst>
          </p:cNvPr>
          <p:cNvSpPr txBox="1"/>
          <p:nvPr/>
        </p:nvSpPr>
        <p:spPr>
          <a:xfrm>
            <a:off x="10074902" y="6745122"/>
            <a:ext cx="2688608" cy="1631216"/>
          </a:xfrm>
          <a:prstGeom prst="rect">
            <a:avLst/>
          </a:prstGeom>
          <a:noFill/>
        </p:spPr>
        <p:txBody>
          <a:bodyPr wrap="square" rtlCol="0">
            <a:spAutoFit/>
          </a:bodyPr>
          <a:lstStyle/>
          <a:p>
            <a:r>
              <a:rPr lang="en-GB" sz="1000" b="1" noProof="0" dirty="0"/>
              <a:t>System</a:t>
            </a:r>
          </a:p>
          <a:p>
            <a:r>
              <a:rPr lang="en-GB" sz="1000" noProof="0" dirty="0"/>
              <a:t>The product is a handheld, portable electronic game featuring internal circuits that control both the light and timing systems. The logic of the game is stored inside the electronics. The product is powered by batteries, making it portable without any leads attached. The LED lights up in a specific sequence, which provides the user with visual cues, helping them complete the game. </a:t>
            </a:r>
            <a:endParaRPr lang="en-GB" sz="1000" b="1" noProof="0" dirty="0"/>
          </a:p>
        </p:txBody>
      </p:sp>
      <p:sp>
        <p:nvSpPr>
          <p:cNvPr id="42" name="TextBox 41">
            <a:extLst>
              <a:ext uri="{FF2B5EF4-FFF2-40B4-BE49-F238E27FC236}">
                <a16:creationId xmlns:a16="http://schemas.microsoft.com/office/drawing/2014/main" id="{96D4A4BF-E45D-B32E-7110-DF34474CB889}"/>
              </a:ext>
            </a:extLst>
          </p:cNvPr>
          <p:cNvSpPr txBox="1"/>
          <p:nvPr/>
        </p:nvSpPr>
        <p:spPr>
          <a:xfrm>
            <a:off x="2152327" y="8394727"/>
            <a:ext cx="2680033" cy="1169551"/>
          </a:xfrm>
          <a:prstGeom prst="rect">
            <a:avLst/>
          </a:prstGeom>
          <a:noFill/>
        </p:spPr>
        <p:txBody>
          <a:bodyPr wrap="square" rtlCol="0">
            <a:spAutoFit/>
          </a:bodyPr>
          <a:lstStyle/>
          <a:p>
            <a:r>
              <a:rPr lang="en-GB" sz="1000" b="1" noProof="0" dirty="0"/>
              <a:t>Safety</a:t>
            </a:r>
          </a:p>
          <a:p>
            <a:r>
              <a:rPr lang="en-GB" sz="1000" noProof="0" dirty="0"/>
              <a:t>This product is very safe, featuring a smooth outer casing and a secure inner casing that can only be accessed through screws at the rear. Another key feature is the enclosed battery casing; without mains power, the risk of electric shock is minimised.</a:t>
            </a:r>
            <a:endParaRPr lang="en-GB" sz="1000" b="1" noProof="0" dirty="0"/>
          </a:p>
        </p:txBody>
      </p:sp>
      <p:sp>
        <p:nvSpPr>
          <p:cNvPr id="43" name="TextBox 42">
            <a:extLst>
              <a:ext uri="{FF2B5EF4-FFF2-40B4-BE49-F238E27FC236}">
                <a16:creationId xmlns:a16="http://schemas.microsoft.com/office/drawing/2014/main" id="{95D10236-1FB4-67B4-DD1A-5EED420A0BC1}"/>
              </a:ext>
            </a:extLst>
          </p:cNvPr>
          <p:cNvSpPr txBox="1"/>
          <p:nvPr/>
        </p:nvSpPr>
        <p:spPr>
          <a:xfrm>
            <a:off x="4660991" y="8380059"/>
            <a:ext cx="1812526" cy="1169551"/>
          </a:xfrm>
          <a:prstGeom prst="rect">
            <a:avLst/>
          </a:prstGeom>
          <a:noFill/>
        </p:spPr>
        <p:txBody>
          <a:bodyPr wrap="square" rtlCol="0">
            <a:spAutoFit/>
          </a:bodyPr>
          <a:lstStyle/>
          <a:p>
            <a:r>
              <a:rPr lang="en-GB" sz="1000" b="1" noProof="0" dirty="0"/>
              <a:t>Materials</a:t>
            </a:r>
          </a:p>
          <a:p>
            <a:r>
              <a:rPr lang="en-GB" sz="1000" noProof="0" dirty="0"/>
              <a:t>The primary material used is plastic. Plastic is used for the outer casing as well as the pads (</a:t>
            </a:r>
            <a:r>
              <a:rPr lang="en-GB" sz="1000" noProof="0" dirty="0">
                <a:solidFill>
                  <a:srgbClr val="FF0000"/>
                </a:solidFill>
              </a:rPr>
              <a:t>2</a:t>
            </a:r>
            <a:r>
              <a:rPr lang="en-GB" sz="1000" noProof="0" dirty="0"/>
              <a:t>). The manufacturer uses a rubber switch for the power function.</a:t>
            </a:r>
            <a:endParaRPr lang="en-GB" sz="1000" b="1" noProof="0" dirty="0"/>
          </a:p>
        </p:txBody>
      </p:sp>
      <p:sp>
        <p:nvSpPr>
          <p:cNvPr id="44" name="TextBox 43">
            <a:extLst>
              <a:ext uri="{FF2B5EF4-FFF2-40B4-BE49-F238E27FC236}">
                <a16:creationId xmlns:a16="http://schemas.microsoft.com/office/drawing/2014/main" id="{7CD6FBD6-C303-604E-4230-8CD9813D4959}"/>
              </a:ext>
            </a:extLst>
          </p:cNvPr>
          <p:cNvSpPr txBox="1"/>
          <p:nvPr/>
        </p:nvSpPr>
        <p:spPr>
          <a:xfrm>
            <a:off x="10649272" y="8299268"/>
            <a:ext cx="2091099" cy="1323439"/>
          </a:xfrm>
          <a:prstGeom prst="rect">
            <a:avLst/>
          </a:prstGeom>
          <a:noFill/>
        </p:spPr>
        <p:txBody>
          <a:bodyPr wrap="square" rtlCol="0">
            <a:spAutoFit/>
          </a:bodyPr>
          <a:lstStyle/>
          <a:p>
            <a:r>
              <a:rPr lang="en-GB" sz="1000" b="1" noProof="0" dirty="0"/>
              <a:t>Cost</a:t>
            </a:r>
          </a:p>
          <a:p>
            <a:r>
              <a:rPr lang="en-GB" sz="1000" noProof="0" dirty="0"/>
              <a:t>This product costs around £20. Compared with other reaction-based games, this is competitive. This makes it affordable for sportspeople, allowing them to improve their reaction time</a:t>
            </a:r>
            <a:r>
              <a:rPr lang="en-GB" sz="1000" b="1" noProof="0" dirty="0"/>
              <a:t> </a:t>
            </a:r>
            <a:r>
              <a:rPr lang="en-GB" sz="1000" noProof="0" dirty="0"/>
              <a:t>without significant investment</a:t>
            </a:r>
            <a:r>
              <a:rPr lang="en-GB" sz="1000" b="1" noProof="0" dirty="0"/>
              <a:t>.</a:t>
            </a:r>
          </a:p>
        </p:txBody>
      </p:sp>
      <p:sp>
        <p:nvSpPr>
          <p:cNvPr id="45" name="TextBox 44">
            <a:extLst>
              <a:ext uri="{FF2B5EF4-FFF2-40B4-BE49-F238E27FC236}">
                <a16:creationId xmlns:a16="http://schemas.microsoft.com/office/drawing/2014/main" id="{D6BFE292-FB09-9875-E590-C8F1BB7FC855}"/>
              </a:ext>
            </a:extLst>
          </p:cNvPr>
          <p:cNvSpPr txBox="1"/>
          <p:nvPr/>
        </p:nvSpPr>
        <p:spPr>
          <a:xfrm>
            <a:off x="8708786" y="8190656"/>
            <a:ext cx="2137048" cy="1477328"/>
          </a:xfrm>
          <a:prstGeom prst="rect">
            <a:avLst/>
          </a:prstGeom>
          <a:noFill/>
        </p:spPr>
        <p:txBody>
          <a:bodyPr wrap="square" rtlCol="0">
            <a:spAutoFit/>
          </a:bodyPr>
          <a:lstStyle/>
          <a:p>
            <a:r>
              <a:rPr lang="en-GB" sz="1000" b="1" noProof="0" dirty="0"/>
              <a:t>Portability</a:t>
            </a:r>
          </a:p>
          <a:p>
            <a:r>
              <a:rPr lang="en-GB" sz="1000" noProof="0" dirty="0"/>
              <a:t>This product is highly portable, being both handheld and lightweight. This product weighs 500g and measures 26.7 x 4.1 x 26.7 cm. It is also battery-powered, eliminating the need for a power supply. Because of its size and shape, it can be easily stored in a travel bag.</a:t>
            </a:r>
            <a:endParaRPr lang="en-GB" sz="1000" b="1" noProof="0" dirty="0"/>
          </a:p>
        </p:txBody>
      </p:sp>
      <p:pic>
        <p:nvPicPr>
          <p:cNvPr id="47" name="Picture 46">
            <a:extLst>
              <a:ext uri="{FF2B5EF4-FFF2-40B4-BE49-F238E27FC236}">
                <a16:creationId xmlns:a16="http://schemas.microsoft.com/office/drawing/2014/main" id="{C075346E-9875-DEF2-32CF-7564980BA9F3}"/>
              </a:ext>
            </a:extLst>
          </p:cNvPr>
          <p:cNvPicPr>
            <a:picLocks noChangeAspect="1"/>
          </p:cNvPicPr>
          <p:nvPr/>
        </p:nvPicPr>
        <p:blipFill>
          <a:blip r:embed="rId4"/>
          <a:stretch>
            <a:fillRect/>
          </a:stretch>
        </p:blipFill>
        <p:spPr>
          <a:xfrm>
            <a:off x="784176" y="4650691"/>
            <a:ext cx="1518798" cy="1829297"/>
          </a:xfrm>
          <a:prstGeom prst="rect">
            <a:avLst/>
          </a:prstGeom>
        </p:spPr>
      </p:pic>
      <p:sp>
        <p:nvSpPr>
          <p:cNvPr id="48" name="TextBox 47">
            <a:extLst>
              <a:ext uri="{FF2B5EF4-FFF2-40B4-BE49-F238E27FC236}">
                <a16:creationId xmlns:a16="http://schemas.microsoft.com/office/drawing/2014/main" id="{14CB0F7E-9FE7-8B03-FDEB-10ED9100222B}"/>
              </a:ext>
            </a:extLst>
          </p:cNvPr>
          <p:cNvSpPr txBox="1"/>
          <p:nvPr/>
        </p:nvSpPr>
        <p:spPr>
          <a:xfrm>
            <a:off x="830156" y="3851030"/>
            <a:ext cx="1297641" cy="461665"/>
          </a:xfrm>
          <a:prstGeom prst="rect">
            <a:avLst/>
          </a:prstGeom>
          <a:noFill/>
        </p:spPr>
        <p:txBody>
          <a:bodyPr wrap="square" rtlCol="0">
            <a:spAutoFit/>
          </a:bodyPr>
          <a:lstStyle/>
          <a:p>
            <a:r>
              <a:rPr lang="en-GB" sz="1200" u="sng" noProof="0" dirty="0"/>
              <a:t>METIS Reaction Training Lights </a:t>
            </a:r>
            <a:r>
              <a:rPr lang="en-GB" sz="1200" noProof="0" dirty="0"/>
              <a:t>|</a:t>
            </a:r>
          </a:p>
        </p:txBody>
      </p:sp>
      <p:pic>
        <p:nvPicPr>
          <p:cNvPr id="51" name="Picture 50">
            <a:extLst>
              <a:ext uri="{FF2B5EF4-FFF2-40B4-BE49-F238E27FC236}">
                <a16:creationId xmlns:a16="http://schemas.microsoft.com/office/drawing/2014/main" id="{4E02CB06-5BEF-A37F-CB12-2F44266DFC63}"/>
              </a:ext>
            </a:extLst>
          </p:cNvPr>
          <p:cNvPicPr>
            <a:picLocks noChangeAspect="1"/>
          </p:cNvPicPr>
          <p:nvPr/>
        </p:nvPicPr>
        <p:blipFill>
          <a:blip r:embed="rId5"/>
          <a:stretch>
            <a:fillRect/>
          </a:stretch>
        </p:blipFill>
        <p:spPr>
          <a:xfrm>
            <a:off x="784176" y="7859261"/>
            <a:ext cx="1385819" cy="1413368"/>
          </a:xfrm>
          <a:prstGeom prst="rect">
            <a:avLst/>
          </a:prstGeom>
        </p:spPr>
      </p:pic>
      <p:sp>
        <p:nvSpPr>
          <p:cNvPr id="53" name="TextBox 52">
            <a:extLst>
              <a:ext uri="{FF2B5EF4-FFF2-40B4-BE49-F238E27FC236}">
                <a16:creationId xmlns:a16="http://schemas.microsoft.com/office/drawing/2014/main" id="{BB8A7E88-B5D9-588B-38EB-7F472A58D805}"/>
              </a:ext>
            </a:extLst>
          </p:cNvPr>
          <p:cNvSpPr txBox="1"/>
          <p:nvPr/>
        </p:nvSpPr>
        <p:spPr>
          <a:xfrm>
            <a:off x="860316" y="6960840"/>
            <a:ext cx="1240412" cy="461665"/>
          </a:xfrm>
          <a:prstGeom prst="rect">
            <a:avLst/>
          </a:prstGeom>
          <a:noFill/>
        </p:spPr>
        <p:txBody>
          <a:bodyPr wrap="square" rtlCol="0">
            <a:spAutoFit/>
          </a:bodyPr>
          <a:lstStyle/>
          <a:p>
            <a:r>
              <a:rPr lang="en-GB" sz="1200" noProof="0" dirty="0">
                <a:hlinkClick r:id="rId6">
                  <a:extLst>
                    <a:ext uri="{A12FA001-AC4F-418D-AE19-62706E023703}">
                      <ahyp:hlinkClr xmlns:ahyp="http://schemas.microsoft.com/office/drawing/2018/hyperlinkcolor" val="tx"/>
                    </a:ext>
                  </a:extLst>
                </a:hlinkClick>
              </a:rPr>
              <a:t>Hasbro Gaming Simon Electronic</a:t>
            </a:r>
            <a:endParaRPr lang="en-GB" sz="1200" noProof="0" dirty="0"/>
          </a:p>
        </p:txBody>
      </p:sp>
      <p:sp>
        <p:nvSpPr>
          <p:cNvPr id="54" name="TextBox 53">
            <a:extLst>
              <a:ext uri="{FF2B5EF4-FFF2-40B4-BE49-F238E27FC236}">
                <a16:creationId xmlns:a16="http://schemas.microsoft.com/office/drawing/2014/main" id="{2118C3B3-7576-9C87-9B3A-3BF58F723C25}"/>
              </a:ext>
            </a:extLst>
          </p:cNvPr>
          <p:cNvSpPr txBox="1"/>
          <p:nvPr/>
        </p:nvSpPr>
        <p:spPr>
          <a:xfrm>
            <a:off x="6660649" y="1978539"/>
            <a:ext cx="2344126" cy="1785104"/>
          </a:xfrm>
          <a:prstGeom prst="rect">
            <a:avLst/>
          </a:prstGeom>
          <a:noFill/>
        </p:spPr>
        <p:txBody>
          <a:bodyPr wrap="square" rtlCol="0">
            <a:spAutoFit/>
          </a:bodyPr>
          <a:lstStyle/>
          <a:p>
            <a:r>
              <a:rPr lang="en-GB" sz="1000" b="1" noProof="0" dirty="0"/>
              <a:t>Manufacturing</a:t>
            </a:r>
          </a:p>
          <a:p>
            <a:r>
              <a:rPr lang="en-GB" sz="1000" noProof="0" dirty="0"/>
              <a:t>The manufacturing process for this product involves blow moulding and vacuum forming the main body, as well as using soldering irons to create the circuit board that controls the product. The processes used for this are suitable for the mass production of the product because a single mould can be repeatedly used to produce the product in large quantities.</a:t>
            </a:r>
          </a:p>
        </p:txBody>
      </p:sp>
      <p:cxnSp>
        <p:nvCxnSpPr>
          <p:cNvPr id="58" name="Straight Arrow Connector 57">
            <a:extLst>
              <a:ext uri="{FF2B5EF4-FFF2-40B4-BE49-F238E27FC236}">
                <a16:creationId xmlns:a16="http://schemas.microsoft.com/office/drawing/2014/main" id="{FB89304C-22C3-2B9D-89EE-0F1FBA7DC94B}"/>
              </a:ext>
            </a:extLst>
          </p:cNvPr>
          <p:cNvCxnSpPr/>
          <p:nvPr/>
        </p:nvCxnSpPr>
        <p:spPr>
          <a:xfrm flipV="1">
            <a:off x="1108212" y="2808789"/>
            <a:ext cx="360040" cy="4116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TextBox 58">
            <a:extLst>
              <a:ext uri="{FF2B5EF4-FFF2-40B4-BE49-F238E27FC236}">
                <a16:creationId xmlns:a16="http://schemas.microsoft.com/office/drawing/2014/main" id="{36AB575D-03A1-B13F-0CD3-92AECE97A3D7}"/>
              </a:ext>
            </a:extLst>
          </p:cNvPr>
          <p:cNvSpPr txBox="1"/>
          <p:nvPr/>
        </p:nvSpPr>
        <p:spPr>
          <a:xfrm>
            <a:off x="886847" y="3144416"/>
            <a:ext cx="631325" cy="400110"/>
          </a:xfrm>
          <a:prstGeom prst="rect">
            <a:avLst/>
          </a:prstGeom>
          <a:noFill/>
        </p:spPr>
        <p:txBody>
          <a:bodyPr wrap="square" rtlCol="0">
            <a:spAutoFit/>
          </a:bodyPr>
          <a:lstStyle/>
          <a:p>
            <a:r>
              <a:rPr lang="en-GB" sz="2000" b="1" noProof="0" dirty="0">
                <a:solidFill>
                  <a:srgbClr val="FF0000"/>
                </a:solidFill>
              </a:rPr>
              <a:t>(1)</a:t>
            </a:r>
          </a:p>
        </p:txBody>
      </p:sp>
      <p:cxnSp>
        <p:nvCxnSpPr>
          <p:cNvPr id="61" name="Straight Arrow Connector 60">
            <a:extLst>
              <a:ext uri="{FF2B5EF4-FFF2-40B4-BE49-F238E27FC236}">
                <a16:creationId xmlns:a16="http://schemas.microsoft.com/office/drawing/2014/main" id="{78713CED-56A4-1315-8FF8-33BA46B46A4A}"/>
              </a:ext>
            </a:extLst>
          </p:cNvPr>
          <p:cNvCxnSpPr>
            <a:cxnSpLocks/>
          </p:cNvCxnSpPr>
          <p:nvPr/>
        </p:nvCxnSpPr>
        <p:spPr>
          <a:xfrm>
            <a:off x="1864296" y="2031349"/>
            <a:ext cx="0" cy="4238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0802C989-1EBF-4DBF-5E0F-177D12FBC82E}"/>
              </a:ext>
            </a:extLst>
          </p:cNvPr>
          <p:cNvSpPr txBox="1"/>
          <p:nvPr/>
        </p:nvSpPr>
        <p:spPr>
          <a:xfrm>
            <a:off x="1708179" y="1704256"/>
            <a:ext cx="570543" cy="400110"/>
          </a:xfrm>
          <a:prstGeom prst="rect">
            <a:avLst/>
          </a:prstGeom>
          <a:noFill/>
        </p:spPr>
        <p:txBody>
          <a:bodyPr wrap="square" rtlCol="0">
            <a:spAutoFit/>
          </a:bodyPr>
          <a:lstStyle/>
          <a:p>
            <a:r>
              <a:rPr lang="en-GB" sz="2000" b="1" noProof="0" dirty="0">
                <a:solidFill>
                  <a:srgbClr val="FF0000"/>
                </a:solidFill>
              </a:rPr>
              <a:t>(2)</a:t>
            </a:r>
          </a:p>
        </p:txBody>
      </p:sp>
      <p:cxnSp>
        <p:nvCxnSpPr>
          <p:cNvPr id="65" name="Straight Arrow Connector 64">
            <a:extLst>
              <a:ext uri="{FF2B5EF4-FFF2-40B4-BE49-F238E27FC236}">
                <a16:creationId xmlns:a16="http://schemas.microsoft.com/office/drawing/2014/main" id="{2158C78A-DB69-7FB4-83BB-C78C4CBC73D3}"/>
              </a:ext>
            </a:extLst>
          </p:cNvPr>
          <p:cNvCxnSpPr/>
          <p:nvPr/>
        </p:nvCxnSpPr>
        <p:spPr>
          <a:xfrm>
            <a:off x="1000200" y="1704256"/>
            <a:ext cx="288032" cy="5678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TextBox 66">
            <a:extLst>
              <a:ext uri="{FF2B5EF4-FFF2-40B4-BE49-F238E27FC236}">
                <a16:creationId xmlns:a16="http://schemas.microsoft.com/office/drawing/2014/main" id="{97EAF86B-4810-2831-A97F-F2E235E8B57C}"/>
              </a:ext>
            </a:extLst>
          </p:cNvPr>
          <p:cNvSpPr txBox="1"/>
          <p:nvPr/>
        </p:nvSpPr>
        <p:spPr>
          <a:xfrm>
            <a:off x="769640" y="1409299"/>
            <a:ext cx="518592" cy="400110"/>
          </a:xfrm>
          <a:prstGeom prst="rect">
            <a:avLst/>
          </a:prstGeom>
          <a:noFill/>
        </p:spPr>
        <p:txBody>
          <a:bodyPr wrap="square" rtlCol="0">
            <a:spAutoFit/>
          </a:bodyPr>
          <a:lstStyle/>
          <a:p>
            <a:r>
              <a:rPr lang="en-GB" sz="2000" b="1" noProof="0" dirty="0">
                <a:solidFill>
                  <a:srgbClr val="FF0000"/>
                </a:solidFill>
              </a:rPr>
              <a:t>(3)</a:t>
            </a:r>
          </a:p>
        </p:txBody>
      </p:sp>
      <p:sp>
        <p:nvSpPr>
          <p:cNvPr id="2" name="TextBox 1">
            <a:extLst>
              <a:ext uri="{FF2B5EF4-FFF2-40B4-BE49-F238E27FC236}">
                <a16:creationId xmlns:a16="http://schemas.microsoft.com/office/drawing/2014/main" id="{A94FEC85-6640-F10A-1171-9701A24AE4B2}"/>
              </a:ext>
            </a:extLst>
          </p:cNvPr>
          <p:cNvSpPr txBox="1"/>
          <p:nvPr/>
        </p:nvSpPr>
        <p:spPr>
          <a:xfrm>
            <a:off x="3812804" y="5227239"/>
            <a:ext cx="2448991" cy="1477328"/>
          </a:xfrm>
          <a:prstGeom prst="rect">
            <a:avLst/>
          </a:prstGeom>
          <a:noFill/>
        </p:spPr>
        <p:txBody>
          <a:bodyPr wrap="square" rtlCol="0">
            <a:spAutoFit/>
          </a:bodyPr>
          <a:lstStyle/>
          <a:p>
            <a:r>
              <a:rPr lang="en-GB" sz="1000" b="1" noProof="0" dirty="0"/>
              <a:t>Materials</a:t>
            </a:r>
          </a:p>
          <a:p>
            <a:r>
              <a:rPr lang="en-GB" sz="1000" noProof="0" dirty="0"/>
              <a:t>The materials used are a thermoplastic, and a bright colour has been selected to engage the player. ABS is used because it is very durable and offers good impact resistance, which is essential in a contact trainer. The electronic components are housed inside an energy-efficient casing, which is essential for maximising battery life.</a:t>
            </a:r>
          </a:p>
        </p:txBody>
      </p:sp>
      <p:sp>
        <p:nvSpPr>
          <p:cNvPr id="3" name="TextBox 2">
            <a:extLst>
              <a:ext uri="{FF2B5EF4-FFF2-40B4-BE49-F238E27FC236}">
                <a16:creationId xmlns:a16="http://schemas.microsoft.com/office/drawing/2014/main" id="{F9F73848-5541-56F0-3F7F-F5DFD13945B3}"/>
              </a:ext>
            </a:extLst>
          </p:cNvPr>
          <p:cNvSpPr txBox="1"/>
          <p:nvPr/>
        </p:nvSpPr>
        <p:spPr>
          <a:xfrm>
            <a:off x="6073593" y="5310437"/>
            <a:ext cx="1897357" cy="1169551"/>
          </a:xfrm>
          <a:prstGeom prst="rect">
            <a:avLst/>
          </a:prstGeom>
          <a:noFill/>
        </p:spPr>
        <p:txBody>
          <a:bodyPr wrap="square" rtlCol="0">
            <a:spAutoFit/>
          </a:bodyPr>
          <a:lstStyle/>
          <a:p>
            <a:r>
              <a:rPr lang="en-GB" sz="1000" b="1" noProof="0" dirty="0"/>
              <a:t>Manufacturing</a:t>
            </a:r>
          </a:p>
          <a:p>
            <a:r>
              <a:rPr lang="en-GB" sz="1000" noProof="0" dirty="0"/>
              <a:t>The pods are manufactured using moulded plastic. The circuit boards, LEDs, and sensors are put together using solder. The casing is designed to resist light impacts and regular use.</a:t>
            </a:r>
          </a:p>
        </p:txBody>
      </p:sp>
      <p:cxnSp>
        <p:nvCxnSpPr>
          <p:cNvPr id="34" name="Straight Arrow Connector 33">
            <a:extLst>
              <a:ext uri="{FF2B5EF4-FFF2-40B4-BE49-F238E27FC236}">
                <a16:creationId xmlns:a16="http://schemas.microsoft.com/office/drawing/2014/main" id="{B1DB87E5-B5E7-F7D4-5993-842FC82F839F}"/>
              </a:ext>
            </a:extLst>
          </p:cNvPr>
          <p:cNvCxnSpPr/>
          <p:nvPr/>
        </p:nvCxnSpPr>
        <p:spPr>
          <a:xfrm flipV="1">
            <a:off x="1074394" y="5770387"/>
            <a:ext cx="360040" cy="4116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02799773-A3CA-5551-138F-7F1734CE5390}"/>
              </a:ext>
            </a:extLst>
          </p:cNvPr>
          <p:cNvSpPr txBox="1"/>
          <p:nvPr/>
        </p:nvSpPr>
        <p:spPr>
          <a:xfrm>
            <a:off x="853029" y="6106014"/>
            <a:ext cx="631325" cy="400110"/>
          </a:xfrm>
          <a:prstGeom prst="rect">
            <a:avLst/>
          </a:prstGeom>
          <a:noFill/>
        </p:spPr>
        <p:txBody>
          <a:bodyPr wrap="square" rtlCol="0">
            <a:spAutoFit/>
          </a:bodyPr>
          <a:lstStyle/>
          <a:p>
            <a:r>
              <a:rPr lang="en-GB" sz="2000" b="1" noProof="0" dirty="0">
                <a:solidFill>
                  <a:srgbClr val="FF0000"/>
                </a:solidFill>
              </a:rPr>
              <a:t>(1)</a:t>
            </a:r>
          </a:p>
        </p:txBody>
      </p:sp>
      <p:cxnSp>
        <p:nvCxnSpPr>
          <p:cNvPr id="46" name="Straight Arrow Connector 45">
            <a:extLst>
              <a:ext uri="{FF2B5EF4-FFF2-40B4-BE49-F238E27FC236}">
                <a16:creationId xmlns:a16="http://schemas.microsoft.com/office/drawing/2014/main" id="{F8003CC1-5BF3-B48A-9FEF-415AE218D0AB}"/>
              </a:ext>
            </a:extLst>
          </p:cNvPr>
          <p:cNvCxnSpPr>
            <a:cxnSpLocks/>
          </p:cNvCxnSpPr>
          <p:nvPr/>
        </p:nvCxnSpPr>
        <p:spPr>
          <a:xfrm flipH="1">
            <a:off x="1971555" y="4570952"/>
            <a:ext cx="3926" cy="8458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E008E8-AC27-DEE9-0B72-63CF3D01E681}"/>
              </a:ext>
            </a:extLst>
          </p:cNvPr>
          <p:cNvSpPr txBox="1"/>
          <p:nvPr/>
        </p:nvSpPr>
        <p:spPr>
          <a:xfrm>
            <a:off x="1830478" y="4665854"/>
            <a:ext cx="690357" cy="400110"/>
          </a:xfrm>
          <a:prstGeom prst="rect">
            <a:avLst/>
          </a:prstGeom>
          <a:noFill/>
        </p:spPr>
        <p:txBody>
          <a:bodyPr wrap="square" rtlCol="0">
            <a:spAutoFit/>
          </a:bodyPr>
          <a:lstStyle/>
          <a:p>
            <a:r>
              <a:rPr lang="en-GB" sz="2000" noProof="0" dirty="0"/>
              <a:t>(2)</a:t>
            </a:r>
          </a:p>
        </p:txBody>
      </p:sp>
      <p:sp>
        <p:nvSpPr>
          <p:cNvPr id="50" name="TextBox 49">
            <a:extLst>
              <a:ext uri="{FF2B5EF4-FFF2-40B4-BE49-F238E27FC236}">
                <a16:creationId xmlns:a16="http://schemas.microsoft.com/office/drawing/2014/main" id="{E0E9A24C-1536-A497-6D1A-07160823700C}"/>
              </a:ext>
            </a:extLst>
          </p:cNvPr>
          <p:cNvSpPr txBox="1"/>
          <p:nvPr/>
        </p:nvSpPr>
        <p:spPr>
          <a:xfrm>
            <a:off x="728843" y="4285427"/>
            <a:ext cx="518592" cy="400110"/>
          </a:xfrm>
          <a:prstGeom prst="rect">
            <a:avLst/>
          </a:prstGeom>
          <a:noFill/>
        </p:spPr>
        <p:txBody>
          <a:bodyPr wrap="square" rtlCol="0">
            <a:spAutoFit/>
          </a:bodyPr>
          <a:lstStyle/>
          <a:p>
            <a:r>
              <a:rPr lang="en-GB" sz="2000" b="1" noProof="0" dirty="0">
                <a:solidFill>
                  <a:srgbClr val="FF0000"/>
                </a:solidFill>
              </a:rPr>
              <a:t>(3)</a:t>
            </a:r>
          </a:p>
        </p:txBody>
      </p:sp>
      <p:cxnSp>
        <p:nvCxnSpPr>
          <p:cNvPr id="55" name="Straight Arrow Connector 54">
            <a:extLst>
              <a:ext uri="{FF2B5EF4-FFF2-40B4-BE49-F238E27FC236}">
                <a16:creationId xmlns:a16="http://schemas.microsoft.com/office/drawing/2014/main" id="{B5E061C7-6690-CD7B-9FD3-0E38EF6319A1}"/>
              </a:ext>
            </a:extLst>
          </p:cNvPr>
          <p:cNvCxnSpPr>
            <a:cxnSpLocks/>
          </p:cNvCxnSpPr>
          <p:nvPr/>
        </p:nvCxnSpPr>
        <p:spPr>
          <a:xfrm flipV="1">
            <a:off x="1219397" y="8869445"/>
            <a:ext cx="49425" cy="3542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CA90C077-CE03-E240-E3AB-BABE14A8FEAF}"/>
              </a:ext>
            </a:extLst>
          </p:cNvPr>
          <p:cNvSpPr txBox="1"/>
          <p:nvPr/>
        </p:nvSpPr>
        <p:spPr>
          <a:xfrm>
            <a:off x="998032" y="9147664"/>
            <a:ext cx="631325" cy="400110"/>
          </a:xfrm>
          <a:prstGeom prst="rect">
            <a:avLst/>
          </a:prstGeom>
          <a:noFill/>
        </p:spPr>
        <p:txBody>
          <a:bodyPr wrap="square" rtlCol="0">
            <a:spAutoFit/>
          </a:bodyPr>
          <a:lstStyle/>
          <a:p>
            <a:r>
              <a:rPr lang="en-GB" sz="2000" b="1" noProof="0" dirty="0">
                <a:solidFill>
                  <a:srgbClr val="FF0000"/>
                </a:solidFill>
              </a:rPr>
              <a:t>(1)</a:t>
            </a:r>
          </a:p>
        </p:txBody>
      </p:sp>
      <p:cxnSp>
        <p:nvCxnSpPr>
          <p:cNvPr id="57" name="Straight Arrow Connector 56">
            <a:extLst>
              <a:ext uri="{FF2B5EF4-FFF2-40B4-BE49-F238E27FC236}">
                <a16:creationId xmlns:a16="http://schemas.microsoft.com/office/drawing/2014/main" id="{84653E20-3C4D-540D-88AB-8D9B07C78857}"/>
              </a:ext>
            </a:extLst>
          </p:cNvPr>
          <p:cNvCxnSpPr>
            <a:cxnSpLocks/>
            <a:stCxn id="60" idx="2"/>
          </p:cNvCxnSpPr>
          <p:nvPr/>
        </p:nvCxnSpPr>
        <p:spPr>
          <a:xfrm flipH="1">
            <a:off x="1864296" y="7909101"/>
            <a:ext cx="223151" cy="3478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1B228250-C3F2-882A-1593-16140A8F8793}"/>
              </a:ext>
            </a:extLst>
          </p:cNvPr>
          <p:cNvSpPr txBox="1"/>
          <p:nvPr/>
        </p:nvSpPr>
        <p:spPr>
          <a:xfrm>
            <a:off x="1742268" y="7508991"/>
            <a:ext cx="690357" cy="400110"/>
          </a:xfrm>
          <a:prstGeom prst="rect">
            <a:avLst/>
          </a:prstGeom>
          <a:noFill/>
        </p:spPr>
        <p:txBody>
          <a:bodyPr wrap="square" rtlCol="0">
            <a:spAutoFit/>
          </a:bodyPr>
          <a:lstStyle/>
          <a:p>
            <a:r>
              <a:rPr lang="en-GB" sz="2000" b="1" noProof="0" dirty="0">
                <a:solidFill>
                  <a:srgbClr val="FF0000"/>
                </a:solidFill>
              </a:rPr>
              <a:t>(2)</a:t>
            </a:r>
          </a:p>
        </p:txBody>
      </p:sp>
      <p:sp>
        <p:nvSpPr>
          <p:cNvPr id="62" name="TextBox 61">
            <a:extLst>
              <a:ext uri="{FF2B5EF4-FFF2-40B4-BE49-F238E27FC236}">
                <a16:creationId xmlns:a16="http://schemas.microsoft.com/office/drawing/2014/main" id="{0D855F34-17AD-D7A8-0A79-CEBA9B3492E2}"/>
              </a:ext>
            </a:extLst>
          </p:cNvPr>
          <p:cNvSpPr txBox="1"/>
          <p:nvPr/>
        </p:nvSpPr>
        <p:spPr>
          <a:xfrm>
            <a:off x="880825" y="7412547"/>
            <a:ext cx="518592" cy="400110"/>
          </a:xfrm>
          <a:prstGeom prst="rect">
            <a:avLst/>
          </a:prstGeom>
          <a:noFill/>
        </p:spPr>
        <p:txBody>
          <a:bodyPr wrap="square" rtlCol="0">
            <a:spAutoFit/>
          </a:bodyPr>
          <a:lstStyle/>
          <a:p>
            <a:r>
              <a:rPr lang="en-GB" sz="2000" b="1" noProof="0" dirty="0">
                <a:solidFill>
                  <a:srgbClr val="FF0000"/>
                </a:solidFill>
              </a:rPr>
              <a:t>(3)</a:t>
            </a:r>
          </a:p>
        </p:txBody>
      </p:sp>
      <p:cxnSp>
        <p:nvCxnSpPr>
          <p:cNvPr id="68" name="Straight Arrow Connector 67">
            <a:extLst>
              <a:ext uri="{FF2B5EF4-FFF2-40B4-BE49-F238E27FC236}">
                <a16:creationId xmlns:a16="http://schemas.microsoft.com/office/drawing/2014/main" id="{1169C5E2-8AC0-D57E-219F-B087EAB2CBA8}"/>
              </a:ext>
            </a:extLst>
          </p:cNvPr>
          <p:cNvCxnSpPr>
            <a:cxnSpLocks/>
          </p:cNvCxnSpPr>
          <p:nvPr/>
        </p:nvCxnSpPr>
        <p:spPr>
          <a:xfrm>
            <a:off x="1194440" y="7729966"/>
            <a:ext cx="323732" cy="7673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8E8FA1EA-D116-A3B6-B1EE-D6DBD8A50BAB}"/>
              </a:ext>
            </a:extLst>
          </p:cNvPr>
          <p:cNvSpPr txBox="1"/>
          <p:nvPr/>
        </p:nvSpPr>
        <p:spPr>
          <a:xfrm>
            <a:off x="1755549" y="4210901"/>
            <a:ext cx="690357" cy="400110"/>
          </a:xfrm>
          <a:prstGeom prst="rect">
            <a:avLst/>
          </a:prstGeom>
          <a:noFill/>
        </p:spPr>
        <p:txBody>
          <a:bodyPr wrap="square" rtlCol="0">
            <a:spAutoFit/>
          </a:bodyPr>
          <a:lstStyle/>
          <a:p>
            <a:r>
              <a:rPr lang="en-GB" sz="2000" b="1" noProof="0" dirty="0">
                <a:solidFill>
                  <a:srgbClr val="FF0000"/>
                </a:solidFill>
              </a:rPr>
              <a:t>(2)</a:t>
            </a:r>
          </a:p>
        </p:txBody>
      </p:sp>
      <p:cxnSp>
        <p:nvCxnSpPr>
          <p:cNvPr id="73" name="Straight Arrow Connector 72">
            <a:extLst>
              <a:ext uri="{FF2B5EF4-FFF2-40B4-BE49-F238E27FC236}">
                <a16:creationId xmlns:a16="http://schemas.microsoft.com/office/drawing/2014/main" id="{8A8EB485-D8AC-7757-DEE0-A7CA97850844}"/>
              </a:ext>
            </a:extLst>
          </p:cNvPr>
          <p:cNvCxnSpPr>
            <a:cxnSpLocks/>
          </p:cNvCxnSpPr>
          <p:nvPr/>
        </p:nvCxnSpPr>
        <p:spPr>
          <a:xfrm>
            <a:off x="1040823" y="4626675"/>
            <a:ext cx="785141" cy="3944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AA82F492-DEF5-F68B-F22A-C7E042DC5A0E}"/>
              </a:ext>
            </a:extLst>
          </p:cNvPr>
          <p:cNvSpPr txBox="1"/>
          <p:nvPr/>
        </p:nvSpPr>
        <p:spPr>
          <a:xfrm>
            <a:off x="6344870" y="8388292"/>
            <a:ext cx="2559282" cy="2554545"/>
          </a:xfrm>
          <a:prstGeom prst="rect">
            <a:avLst/>
          </a:prstGeom>
          <a:noFill/>
        </p:spPr>
        <p:txBody>
          <a:bodyPr wrap="square" rtlCol="0">
            <a:spAutoFit/>
          </a:bodyPr>
          <a:lstStyle/>
          <a:p>
            <a:r>
              <a:rPr lang="en-GB" sz="1000" b="1" noProof="0" dirty="0"/>
              <a:t>Manufacturing</a:t>
            </a:r>
          </a:p>
          <a:p>
            <a:r>
              <a:rPr lang="en-GB" sz="1000" noProof="0" dirty="0"/>
              <a:t>The manufacturing for this product involves moulding the plastic into the casing and then assembling the colour pads (</a:t>
            </a:r>
            <a:r>
              <a:rPr lang="en-GB" sz="1000" noProof="0" dirty="0">
                <a:solidFill>
                  <a:srgbClr val="FF0000"/>
                </a:solidFill>
              </a:rPr>
              <a:t>2</a:t>
            </a:r>
            <a:r>
              <a:rPr lang="en-GB" sz="1000" noProof="0" dirty="0"/>
              <a:t>)  to the electronics.  This process can be mass-produced, enabling the manufacturer to produce many products at a low cost.</a:t>
            </a:r>
            <a:endParaRPr lang="en-GB" sz="1000" b="1" noProof="0" dirty="0"/>
          </a:p>
          <a:p>
            <a:endParaRPr lang="en-GB" sz="1000" b="1" noProof="0" dirty="0"/>
          </a:p>
          <a:p>
            <a:endParaRPr lang="en-GB" sz="1000" b="1" noProof="0" dirty="0"/>
          </a:p>
          <a:p>
            <a:endParaRPr lang="en-GB" sz="1000" b="1" noProof="0" dirty="0"/>
          </a:p>
          <a:p>
            <a:endParaRPr lang="en-GB" sz="1000" b="1" noProof="0" dirty="0"/>
          </a:p>
          <a:p>
            <a:endParaRPr lang="en-GB" sz="1000" b="1" noProof="0" dirty="0"/>
          </a:p>
          <a:p>
            <a:endParaRPr lang="en-GB" sz="1000" b="1" noProof="0" dirty="0"/>
          </a:p>
          <a:p>
            <a:endParaRPr lang="en-GB" sz="1000" b="1" noProof="0" dirty="0"/>
          </a:p>
          <a:p>
            <a:r>
              <a:rPr lang="en-GB" sz="1000" b="1" noProof="0" dirty="0"/>
              <a:t>  </a:t>
            </a:r>
          </a:p>
          <a:p>
            <a:endParaRPr lang="en-GB" sz="1000" b="1" noProof="0" dirty="0"/>
          </a:p>
        </p:txBody>
      </p:sp>
    </p:spTree>
    <p:extLst>
      <p:ext uri="{BB962C8B-B14F-4D97-AF65-F5344CB8AC3E}">
        <p14:creationId xmlns:p14="http://schemas.microsoft.com/office/powerpoint/2010/main" val="805782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20080"/>
            <a:ext cx="12449472" cy="504056"/>
            <a:chOff x="1504256" y="120080"/>
            <a:chExt cx="10945216" cy="504056"/>
          </a:xfrm>
        </p:grpSpPr>
        <p:sp>
          <p:nvSpPr>
            <p:cNvPr id="5" name="Rounded Rectangle 4"/>
            <p:cNvSpPr/>
            <p:nvPr/>
          </p:nvSpPr>
          <p:spPr>
            <a:xfrm>
              <a:off x="1504256" y="120080"/>
              <a:ext cx="2052000" cy="504056"/>
            </a:xfrm>
            <a:prstGeom prst="roundRect">
              <a:avLst/>
            </a:prstGeom>
            <a:solidFill>
              <a:srgbClr val="00B050"/>
            </a:solidFill>
            <a:ln>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noProof="0" dirty="0">
                  <a:latin typeface="+mj-lt"/>
                </a:rPr>
                <a:t>Problem Identification,&amp; Specification </a:t>
              </a:r>
            </a:p>
          </p:txBody>
        </p:sp>
        <p:sp>
          <p:nvSpPr>
            <p:cNvPr id="6" name="Rounded Rectangle 5"/>
            <p:cNvSpPr/>
            <p:nvPr/>
          </p:nvSpPr>
          <p:spPr>
            <a:xfrm>
              <a:off x="3700728" y="120080"/>
              <a:ext cx="2052000" cy="504056"/>
            </a:xfrm>
            <a:prstGeom prst="roundRect">
              <a:avLst/>
            </a:prstGeom>
            <a:solidFill>
              <a:srgbClr val="00B050"/>
            </a:solidFill>
            <a:ln>
              <a:solidFill>
                <a:srgbClr val="C0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noProof="0" dirty="0">
                  <a:latin typeface="+mj-lt"/>
                </a:rPr>
                <a:t>Existing Products, Initial Ideas, Selection of Ideas for Development </a:t>
              </a:r>
            </a:p>
          </p:txBody>
        </p:sp>
        <p:sp>
          <p:nvSpPr>
            <p:cNvPr id="7" name="Rounded Rectangle 6"/>
            <p:cNvSpPr/>
            <p:nvPr/>
          </p:nvSpPr>
          <p:spPr>
            <a:xfrm>
              <a:off x="5932976" y="120080"/>
              <a:ext cx="2052000" cy="504056"/>
            </a:xfrm>
            <a:prstGeom prst="roundRect">
              <a:avLst/>
            </a:prstGeom>
            <a:solidFill>
              <a:srgbClr val="00B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noProof="0" dirty="0">
                  <a:latin typeface="+mj-lt"/>
                </a:rPr>
                <a:t>Development</a:t>
              </a:r>
            </a:p>
          </p:txBody>
        </p:sp>
        <p:sp>
          <p:nvSpPr>
            <p:cNvPr id="8" name="Rounded Rectangle 7"/>
            <p:cNvSpPr/>
            <p:nvPr/>
          </p:nvSpPr>
          <p:spPr>
            <a:xfrm>
              <a:off x="8165224" y="120080"/>
              <a:ext cx="2052000" cy="504056"/>
            </a:xfrm>
            <a:prstGeom prst="roundRect">
              <a:avLst/>
            </a:prstGeom>
            <a:solidFill>
              <a:srgbClr val="00B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noProof="0" dirty="0">
                  <a:latin typeface="+mj-lt"/>
                </a:rPr>
                <a:t>Manufacture</a:t>
              </a:r>
            </a:p>
          </p:txBody>
        </p:sp>
        <p:sp>
          <p:nvSpPr>
            <p:cNvPr id="9" name="Rounded Rectangle 8"/>
            <p:cNvSpPr/>
            <p:nvPr/>
          </p:nvSpPr>
          <p:spPr>
            <a:xfrm>
              <a:off x="10397472" y="120080"/>
              <a:ext cx="2052000" cy="504056"/>
            </a:xfrm>
            <a:prstGeom prst="roundRect">
              <a:avLst/>
            </a:prstGeom>
            <a:solidFill>
              <a:srgbClr val="00B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noProof="0" dirty="0">
                  <a:latin typeface="+mj-lt"/>
                </a:rPr>
                <a:t>Testing and Evaluation</a:t>
              </a:r>
            </a:p>
          </p:txBody>
        </p:sp>
      </p:grpSp>
      <p:sp>
        <p:nvSpPr>
          <p:cNvPr id="10" name="Rectangle 9"/>
          <p:cNvSpPr/>
          <p:nvPr/>
        </p:nvSpPr>
        <p:spPr>
          <a:xfrm rot="16200000">
            <a:off x="-4024436" y="4864595"/>
            <a:ext cx="8761040" cy="712169"/>
          </a:xfrm>
          <a:prstGeom prst="rect">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b="1" noProof="0" dirty="0"/>
              <a:t> Research of Existing Products</a:t>
            </a:r>
          </a:p>
        </p:txBody>
      </p:sp>
      <p:sp>
        <p:nvSpPr>
          <p:cNvPr id="2" name="Rectangle 1">
            <a:extLst>
              <a:ext uri="{FF2B5EF4-FFF2-40B4-BE49-F238E27FC236}">
                <a16:creationId xmlns:a16="http://schemas.microsoft.com/office/drawing/2014/main" id="{A36C6D55-DEBA-5F02-F963-EA1226CDD197}"/>
              </a:ext>
            </a:extLst>
          </p:cNvPr>
          <p:cNvSpPr/>
          <p:nvPr/>
        </p:nvSpPr>
        <p:spPr>
          <a:xfrm>
            <a:off x="856183" y="4944617"/>
            <a:ext cx="6691359" cy="4536504"/>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1000" noProof="0" dirty="0"/>
          </a:p>
        </p:txBody>
      </p:sp>
      <p:sp>
        <p:nvSpPr>
          <p:cNvPr id="13" name="Rectangle 12">
            <a:extLst>
              <a:ext uri="{FF2B5EF4-FFF2-40B4-BE49-F238E27FC236}">
                <a16:creationId xmlns:a16="http://schemas.microsoft.com/office/drawing/2014/main" id="{EB13BAA5-E5A7-B31A-C6A1-B6585891399F}"/>
              </a:ext>
            </a:extLst>
          </p:cNvPr>
          <p:cNvSpPr/>
          <p:nvPr/>
        </p:nvSpPr>
        <p:spPr>
          <a:xfrm>
            <a:off x="856184" y="840159"/>
            <a:ext cx="7023406" cy="410445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noProof="0" dirty="0"/>
          </a:p>
        </p:txBody>
      </p:sp>
      <p:sp>
        <p:nvSpPr>
          <p:cNvPr id="15" name="Rectangle 14">
            <a:extLst>
              <a:ext uri="{FF2B5EF4-FFF2-40B4-BE49-F238E27FC236}">
                <a16:creationId xmlns:a16="http://schemas.microsoft.com/office/drawing/2014/main" id="{538820B2-9D87-FA7E-2B2B-5F5A1BC677FB}"/>
              </a:ext>
            </a:extLst>
          </p:cNvPr>
          <p:cNvSpPr/>
          <p:nvPr/>
        </p:nvSpPr>
        <p:spPr>
          <a:xfrm>
            <a:off x="7879591" y="840160"/>
            <a:ext cx="4785905" cy="410445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GB" noProof="0" dirty="0"/>
          </a:p>
        </p:txBody>
      </p:sp>
      <p:sp>
        <p:nvSpPr>
          <p:cNvPr id="16" name="Rectangle 15">
            <a:extLst>
              <a:ext uri="{FF2B5EF4-FFF2-40B4-BE49-F238E27FC236}">
                <a16:creationId xmlns:a16="http://schemas.microsoft.com/office/drawing/2014/main" id="{FEF49866-BC36-56A3-F245-EC39AB43AE86}"/>
              </a:ext>
            </a:extLst>
          </p:cNvPr>
          <p:cNvSpPr/>
          <p:nvPr/>
        </p:nvSpPr>
        <p:spPr>
          <a:xfrm>
            <a:off x="7576419" y="4944617"/>
            <a:ext cx="5089078" cy="453650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GB" noProof="0" dirty="0"/>
          </a:p>
        </p:txBody>
      </p:sp>
      <p:pic>
        <p:nvPicPr>
          <p:cNvPr id="1026" name="Picture 2" descr="L-TEK EX PRO 2 - Dance Pad">
            <a:extLst>
              <a:ext uri="{FF2B5EF4-FFF2-40B4-BE49-F238E27FC236}">
                <a16:creationId xmlns:a16="http://schemas.microsoft.com/office/drawing/2014/main" id="{579DF800-B679-EC7E-97B6-F0E8FAA842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183" y="1560240"/>
            <a:ext cx="1647802" cy="164780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6132508-FF92-F31C-C1D8-F326B2DD7DE3}"/>
              </a:ext>
            </a:extLst>
          </p:cNvPr>
          <p:cNvSpPr txBox="1"/>
          <p:nvPr/>
        </p:nvSpPr>
        <p:spPr>
          <a:xfrm>
            <a:off x="1000200" y="947663"/>
            <a:ext cx="1440160" cy="577081"/>
          </a:xfrm>
          <a:prstGeom prst="rect">
            <a:avLst/>
          </a:prstGeom>
          <a:noFill/>
        </p:spPr>
        <p:txBody>
          <a:bodyPr wrap="square" rtlCol="0">
            <a:spAutoFit/>
          </a:bodyPr>
          <a:lstStyle/>
          <a:p>
            <a:r>
              <a:rPr lang="en-GB" sz="1050" noProof="0" dirty="0">
                <a:hlinkClick r:id="rId4">
                  <a:extLst>
                    <a:ext uri="{A12FA001-AC4F-418D-AE19-62706E023703}">
                      <ahyp:hlinkClr xmlns:ahyp="http://schemas.microsoft.com/office/drawing/2018/hyperlinkcolor" val="tx"/>
                    </a:ext>
                  </a:extLst>
                </a:hlinkClick>
              </a:rPr>
              <a:t>L-TEK EX PRO 2 - Dance Pad – DDRPad.com</a:t>
            </a:r>
            <a:endParaRPr lang="en-GB" sz="1050" noProof="0" dirty="0"/>
          </a:p>
        </p:txBody>
      </p:sp>
      <p:sp>
        <p:nvSpPr>
          <p:cNvPr id="11" name="TextBox 10">
            <a:extLst>
              <a:ext uri="{FF2B5EF4-FFF2-40B4-BE49-F238E27FC236}">
                <a16:creationId xmlns:a16="http://schemas.microsoft.com/office/drawing/2014/main" id="{0F1C171E-BDDA-61C9-7AD4-6FB4A528C11B}"/>
              </a:ext>
            </a:extLst>
          </p:cNvPr>
          <p:cNvSpPr txBox="1"/>
          <p:nvPr/>
        </p:nvSpPr>
        <p:spPr>
          <a:xfrm>
            <a:off x="2284563" y="770893"/>
            <a:ext cx="2868569" cy="1231106"/>
          </a:xfrm>
          <a:prstGeom prst="rect">
            <a:avLst/>
          </a:prstGeom>
          <a:noFill/>
        </p:spPr>
        <p:txBody>
          <a:bodyPr wrap="square" rtlCol="0">
            <a:spAutoFit/>
          </a:bodyPr>
          <a:lstStyle/>
          <a:p>
            <a:r>
              <a:rPr lang="en-GB" sz="1000" b="1" noProof="0" dirty="0"/>
              <a:t>Purpose</a:t>
            </a:r>
          </a:p>
          <a:p>
            <a:r>
              <a:rPr lang="en-GB" sz="800" noProof="0" dirty="0"/>
              <a:t>This product is suitable for its intended purpose. It allows players to play rhythm games such as </a:t>
            </a:r>
            <a:r>
              <a:rPr lang="en-GB" sz="800" i="1" noProof="0" dirty="0"/>
              <a:t>Dance </a:t>
            </a:r>
            <a:r>
              <a:rPr lang="en-GB" sz="800" i="1" noProof="0" dirty="0" err="1"/>
              <a:t>Dance</a:t>
            </a:r>
            <a:r>
              <a:rPr lang="en-GB" sz="800" i="1" noProof="0" dirty="0"/>
              <a:t> Revolution</a:t>
            </a:r>
            <a:r>
              <a:rPr lang="en-GB" sz="800" noProof="0" dirty="0"/>
              <a:t> and </a:t>
            </a:r>
            <a:r>
              <a:rPr lang="en-GB" sz="800" i="1" noProof="0" dirty="0" err="1"/>
              <a:t>StepMania</a:t>
            </a:r>
            <a:r>
              <a:rPr lang="en-GB" sz="800" noProof="0" dirty="0"/>
              <a:t> from the comfort of their own home. It is designed to replicate the experience of an arcade pad by improving fast reactions and accurate timing. It also allows players to practise and improve their rhythm, coordination and footwork. This is essential for sportspeople as most sports require this skill.</a:t>
            </a:r>
            <a:endParaRPr lang="en-GB" sz="800" b="1" noProof="0" dirty="0"/>
          </a:p>
        </p:txBody>
      </p:sp>
      <p:sp>
        <p:nvSpPr>
          <p:cNvPr id="12" name="TextBox 11">
            <a:extLst>
              <a:ext uri="{FF2B5EF4-FFF2-40B4-BE49-F238E27FC236}">
                <a16:creationId xmlns:a16="http://schemas.microsoft.com/office/drawing/2014/main" id="{D8DC0646-4AD8-48B8-CAAE-E1CAD8EDC2E7}"/>
              </a:ext>
            </a:extLst>
          </p:cNvPr>
          <p:cNvSpPr txBox="1"/>
          <p:nvPr/>
        </p:nvSpPr>
        <p:spPr>
          <a:xfrm>
            <a:off x="5088255" y="791587"/>
            <a:ext cx="2257743" cy="1261884"/>
          </a:xfrm>
          <a:prstGeom prst="rect">
            <a:avLst/>
          </a:prstGeom>
          <a:noFill/>
        </p:spPr>
        <p:txBody>
          <a:bodyPr wrap="square" rtlCol="0">
            <a:spAutoFit/>
          </a:bodyPr>
          <a:lstStyle/>
          <a:p>
            <a:r>
              <a:rPr lang="en-GB" sz="1000" b="1" noProof="0" dirty="0"/>
              <a:t>Aesthetics</a:t>
            </a:r>
          </a:p>
          <a:p>
            <a:r>
              <a:rPr lang="en-GB" sz="1000" noProof="0" dirty="0"/>
              <a:t> </a:t>
            </a:r>
            <a:r>
              <a:rPr lang="en-GB" sz="800" noProof="0" dirty="0"/>
              <a:t>The product has been designed to look professional and luxurious. It features a graphical design on the panels, which gives it a sharp finish. The aluminium borders and reinforced corners add to its visual appeal, while also making it look firm and sturdy. The overall look is similar to arcade dance pads, which makes it attractive to users who recognise the game.</a:t>
            </a:r>
            <a:endParaRPr lang="en-GB" sz="1000" b="1" noProof="0" dirty="0"/>
          </a:p>
        </p:txBody>
      </p:sp>
      <p:sp>
        <p:nvSpPr>
          <p:cNvPr id="14" name="TextBox 13">
            <a:extLst>
              <a:ext uri="{FF2B5EF4-FFF2-40B4-BE49-F238E27FC236}">
                <a16:creationId xmlns:a16="http://schemas.microsoft.com/office/drawing/2014/main" id="{5BF9F4EA-F15D-1547-FAAF-0A396C405227}"/>
              </a:ext>
            </a:extLst>
          </p:cNvPr>
          <p:cNvSpPr txBox="1"/>
          <p:nvPr/>
        </p:nvSpPr>
        <p:spPr>
          <a:xfrm>
            <a:off x="2912084" y="3209454"/>
            <a:ext cx="3570566" cy="1231106"/>
          </a:xfrm>
          <a:prstGeom prst="rect">
            <a:avLst/>
          </a:prstGeom>
          <a:noFill/>
        </p:spPr>
        <p:txBody>
          <a:bodyPr wrap="square" rtlCol="0">
            <a:spAutoFit/>
          </a:bodyPr>
          <a:lstStyle/>
          <a:p>
            <a:r>
              <a:rPr lang="en-GB" sz="1000" b="1" noProof="0" dirty="0"/>
              <a:t>Features</a:t>
            </a:r>
          </a:p>
          <a:p>
            <a:r>
              <a:rPr lang="en-GB" sz="800" noProof="0" dirty="0"/>
              <a:t>The key features include a 32-bit ARM controller with a 1000Hz polling rate for accurate inputs, which stops missed input reads(</a:t>
            </a:r>
            <a:r>
              <a:rPr lang="en-GB" sz="800" noProof="0" dirty="0">
                <a:solidFill>
                  <a:srgbClr val="FF0000"/>
                </a:solidFill>
              </a:rPr>
              <a:t>1</a:t>
            </a:r>
            <a:r>
              <a:rPr lang="en-GB" sz="800" noProof="0" dirty="0"/>
              <a:t>). It also has polycarbonate panels that are strong and durable,(</a:t>
            </a:r>
            <a:r>
              <a:rPr lang="en-GB" sz="800" noProof="0" dirty="0">
                <a:solidFill>
                  <a:srgbClr val="FF0000"/>
                </a:solidFill>
              </a:rPr>
              <a:t>2</a:t>
            </a:r>
            <a:r>
              <a:rPr lang="en-GB" sz="800" noProof="0" dirty="0"/>
              <a:t>) as well as aluminium borders.(</a:t>
            </a:r>
            <a:r>
              <a:rPr lang="en-GB" sz="800" noProof="0" dirty="0">
                <a:solidFill>
                  <a:srgbClr val="FF0000"/>
                </a:solidFill>
              </a:rPr>
              <a:t>3</a:t>
            </a:r>
            <a:r>
              <a:rPr lang="en-GB" sz="800" noProof="0" dirty="0"/>
              <a:t>) Anti-slip stands are included to prevent the pad from moving while the user is using the product. It also prevents users from damaging the electronics inside the product. It features a detachable USB cable and a hidden USB port to protect the connection from damage. These features make the pad more reliable and long-lasting compared to cheaper mats.</a:t>
            </a:r>
            <a:endParaRPr lang="en-GB" sz="800" b="1" noProof="0" dirty="0"/>
          </a:p>
        </p:txBody>
      </p:sp>
      <p:sp>
        <p:nvSpPr>
          <p:cNvPr id="17" name="TextBox 16">
            <a:extLst>
              <a:ext uri="{FF2B5EF4-FFF2-40B4-BE49-F238E27FC236}">
                <a16:creationId xmlns:a16="http://schemas.microsoft.com/office/drawing/2014/main" id="{6C28897C-7EB8-CFD2-E549-F604CB4BA50D}"/>
              </a:ext>
            </a:extLst>
          </p:cNvPr>
          <p:cNvSpPr txBox="1"/>
          <p:nvPr/>
        </p:nvSpPr>
        <p:spPr>
          <a:xfrm>
            <a:off x="4466389" y="4130392"/>
            <a:ext cx="3395448" cy="861774"/>
          </a:xfrm>
          <a:prstGeom prst="rect">
            <a:avLst/>
          </a:prstGeom>
          <a:noFill/>
        </p:spPr>
        <p:txBody>
          <a:bodyPr wrap="square" rtlCol="0">
            <a:spAutoFit/>
          </a:bodyPr>
          <a:lstStyle/>
          <a:p>
            <a:r>
              <a:rPr lang="en-GB" sz="1000" b="1" noProof="0" dirty="0"/>
              <a:t>System</a:t>
            </a:r>
          </a:p>
          <a:p>
            <a:r>
              <a:rPr lang="en-GB" sz="800" noProof="0" dirty="0"/>
              <a:t>This product can be used with a wide range of systems. It connects to PC and Mac for games such as </a:t>
            </a:r>
            <a:r>
              <a:rPr lang="en-GB" sz="800" i="1" noProof="0" dirty="0" err="1"/>
              <a:t>StepMania</a:t>
            </a:r>
            <a:r>
              <a:rPr lang="en-GB" sz="800" noProof="0" dirty="0"/>
              <a:t>. It can also be used with PlayStation 1 and PlayStation 2 through an adapter, allowing it to work with older consoles as well. This means it can be enjoyed by both modern players and those who want a nostalgic DDR experience.</a:t>
            </a:r>
            <a:endParaRPr lang="en-GB" sz="800" b="1" noProof="0" dirty="0"/>
          </a:p>
        </p:txBody>
      </p:sp>
      <p:sp>
        <p:nvSpPr>
          <p:cNvPr id="18" name="TextBox 17">
            <a:extLst>
              <a:ext uri="{FF2B5EF4-FFF2-40B4-BE49-F238E27FC236}">
                <a16:creationId xmlns:a16="http://schemas.microsoft.com/office/drawing/2014/main" id="{077C5800-B59F-6C56-ECDE-718CE5DB3C0F}"/>
              </a:ext>
            </a:extLst>
          </p:cNvPr>
          <p:cNvSpPr txBox="1"/>
          <p:nvPr/>
        </p:nvSpPr>
        <p:spPr>
          <a:xfrm>
            <a:off x="2353241" y="1941657"/>
            <a:ext cx="2257743" cy="1354217"/>
          </a:xfrm>
          <a:prstGeom prst="rect">
            <a:avLst/>
          </a:prstGeom>
          <a:noFill/>
        </p:spPr>
        <p:txBody>
          <a:bodyPr wrap="square" rtlCol="0">
            <a:spAutoFit/>
          </a:bodyPr>
          <a:lstStyle/>
          <a:p>
            <a:r>
              <a:rPr lang="en-GB" sz="1000" b="1" noProof="0" dirty="0"/>
              <a:t>Safety</a:t>
            </a:r>
          </a:p>
          <a:p>
            <a:r>
              <a:rPr lang="en-GB" sz="800" noProof="0" dirty="0"/>
              <a:t>This product has been designed with many safety features. Anti-slip stands are used to prevent the device from sliding during gameplay. Rounded and reinforced corners reduce the risk of injury, for example, slipping hazards, while the hidden USB port prevents cables from being pulled or broken. The pad is heavy, which makes it stable, but this also means care must be taken when lifting or moving it from one place to another.</a:t>
            </a:r>
            <a:endParaRPr lang="en-GB" sz="800" b="1" noProof="0" dirty="0"/>
          </a:p>
        </p:txBody>
      </p:sp>
      <p:sp>
        <p:nvSpPr>
          <p:cNvPr id="19" name="TextBox 18">
            <a:extLst>
              <a:ext uri="{FF2B5EF4-FFF2-40B4-BE49-F238E27FC236}">
                <a16:creationId xmlns:a16="http://schemas.microsoft.com/office/drawing/2014/main" id="{AB3C8F3B-8C98-0B31-A81C-D34E3FF8EA46}"/>
              </a:ext>
            </a:extLst>
          </p:cNvPr>
          <p:cNvSpPr txBox="1"/>
          <p:nvPr/>
        </p:nvSpPr>
        <p:spPr>
          <a:xfrm>
            <a:off x="4475777" y="2065121"/>
            <a:ext cx="2057147" cy="1384995"/>
          </a:xfrm>
          <a:prstGeom prst="rect">
            <a:avLst/>
          </a:prstGeom>
          <a:noFill/>
        </p:spPr>
        <p:txBody>
          <a:bodyPr wrap="square" rtlCol="0">
            <a:spAutoFit/>
          </a:bodyPr>
          <a:lstStyle/>
          <a:p>
            <a:r>
              <a:rPr lang="en-GB" sz="1000" b="1" noProof="0" dirty="0"/>
              <a:t>Materials </a:t>
            </a:r>
          </a:p>
          <a:p>
            <a:r>
              <a:rPr lang="en-GB" sz="800" noProof="0" dirty="0"/>
              <a:t>The main materials used are polycarbonate, aluminium, and silicone. Polycarbonate provides a rigid surface for the panels, while aluminium strengthens the edges and frame. Silicone is used to protect and reinforce the corners. These materials have been chosen for their durability and ability to handle repeated pressure from the user's feet during gameplay</a:t>
            </a:r>
            <a:r>
              <a:rPr lang="en-GB" sz="1000" noProof="0" dirty="0"/>
              <a:t>.</a:t>
            </a:r>
          </a:p>
        </p:txBody>
      </p:sp>
      <p:sp>
        <p:nvSpPr>
          <p:cNvPr id="20" name="TextBox 19">
            <a:extLst>
              <a:ext uri="{FF2B5EF4-FFF2-40B4-BE49-F238E27FC236}">
                <a16:creationId xmlns:a16="http://schemas.microsoft.com/office/drawing/2014/main" id="{F0B9670D-274C-5994-6A20-A12834493E70}"/>
              </a:ext>
            </a:extLst>
          </p:cNvPr>
          <p:cNvSpPr txBox="1"/>
          <p:nvPr/>
        </p:nvSpPr>
        <p:spPr>
          <a:xfrm>
            <a:off x="805910" y="4159055"/>
            <a:ext cx="3675357" cy="861774"/>
          </a:xfrm>
          <a:prstGeom prst="rect">
            <a:avLst/>
          </a:prstGeom>
          <a:noFill/>
        </p:spPr>
        <p:txBody>
          <a:bodyPr wrap="square" rtlCol="0">
            <a:spAutoFit/>
          </a:bodyPr>
          <a:lstStyle/>
          <a:p>
            <a:r>
              <a:rPr lang="en-GB" sz="1000" b="1" noProof="0" dirty="0"/>
              <a:t>Cost</a:t>
            </a:r>
          </a:p>
          <a:p>
            <a:r>
              <a:rPr lang="en-GB" sz="800" noProof="0" dirty="0"/>
              <a:t>The product is priced as a premium dance pad. The base model costs about £344, while the version with a PlayStation 2 adapter costs about £386. A version with a bar add-on costs around £656. This is expensive compared to other reaction time-based games, but the high price reflects the stronger materials, better performance, and long-lasting design.</a:t>
            </a:r>
            <a:endParaRPr lang="en-GB" sz="800" b="1" noProof="0" dirty="0"/>
          </a:p>
        </p:txBody>
      </p:sp>
      <p:sp>
        <p:nvSpPr>
          <p:cNvPr id="21" name="TextBox 20">
            <a:extLst>
              <a:ext uri="{FF2B5EF4-FFF2-40B4-BE49-F238E27FC236}">
                <a16:creationId xmlns:a16="http://schemas.microsoft.com/office/drawing/2014/main" id="{93C916A1-A466-87DC-3711-344EE7EFB8B8}"/>
              </a:ext>
            </a:extLst>
          </p:cNvPr>
          <p:cNvSpPr txBox="1"/>
          <p:nvPr/>
        </p:nvSpPr>
        <p:spPr>
          <a:xfrm>
            <a:off x="6350336" y="2001174"/>
            <a:ext cx="1490624" cy="1969770"/>
          </a:xfrm>
          <a:prstGeom prst="rect">
            <a:avLst/>
          </a:prstGeom>
          <a:noFill/>
        </p:spPr>
        <p:txBody>
          <a:bodyPr wrap="square" rtlCol="0">
            <a:spAutoFit/>
          </a:bodyPr>
          <a:lstStyle/>
          <a:p>
            <a:r>
              <a:rPr lang="en-GB" sz="1000" b="1" noProof="0" dirty="0"/>
              <a:t>Portability</a:t>
            </a:r>
          </a:p>
          <a:p>
            <a:r>
              <a:rPr lang="en-GB" sz="800" noProof="0" dirty="0"/>
              <a:t>The product measures 90cm by 90cm and weighs 18 kg. This makes it durable during gameplay, as it doesn't move easily, but also makes it heavy to carry. The panels are slightly smaller and closer together than an arcade pad, which may affect the performance for some users. However, it is large enough to be comfortable for most users, and can be used with shoes or barefoot if size really becomes an issue.</a:t>
            </a:r>
            <a:endParaRPr lang="en-GB" sz="800" b="1" noProof="0" dirty="0"/>
          </a:p>
        </p:txBody>
      </p:sp>
      <p:sp>
        <p:nvSpPr>
          <p:cNvPr id="22" name="TextBox 21">
            <a:extLst>
              <a:ext uri="{FF2B5EF4-FFF2-40B4-BE49-F238E27FC236}">
                <a16:creationId xmlns:a16="http://schemas.microsoft.com/office/drawing/2014/main" id="{F4EB9DAC-D887-9DA4-E97E-A64CF6748423}"/>
              </a:ext>
            </a:extLst>
          </p:cNvPr>
          <p:cNvSpPr txBox="1"/>
          <p:nvPr/>
        </p:nvSpPr>
        <p:spPr>
          <a:xfrm>
            <a:off x="908588" y="3267016"/>
            <a:ext cx="2344126" cy="984885"/>
          </a:xfrm>
          <a:prstGeom prst="rect">
            <a:avLst/>
          </a:prstGeom>
          <a:noFill/>
        </p:spPr>
        <p:txBody>
          <a:bodyPr wrap="square" rtlCol="0">
            <a:spAutoFit/>
          </a:bodyPr>
          <a:lstStyle/>
          <a:p>
            <a:r>
              <a:rPr lang="en-GB" sz="1000" b="1" noProof="0" dirty="0"/>
              <a:t>Manufacturing</a:t>
            </a:r>
          </a:p>
          <a:p>
            <a:r>
              <a:rPr lang="en-GB" sz="800" noProof="0" dirty="0"/>
              <a:t>The frame fabrication involves CNC cutting and shaping of the aluminium</a:t>
            </a:r>
            <a:r>
              <a:rPr lang="en-GB" sz="800" dirty="0"/>
              <a:t>. Similarly, a CNC will be used for the panel fabrication (polycarbonate). The final stage will mount the step dampener pada and the electronic into the frame. A wiring harness will be used to route to the control board. </a:t>
            </a:r>
            <a:endParaRPr lang="en-GB" sz="800" noProof="0" dirty="0"/>
          </a:p>
        </p:txBody>
      </p:sp>
      <p:pic>
        <p:nvPicPr>
          <p:cNvPr id="24" name="Picture 23">
            <a:extLst>
              <a:ext uri="{FF2B5EF4-FFF2-40B4-BE49-F238E27FC236}">
                <a16:creationId xmlns:a16="http://schemas.microsoft.com/office/drawing/2014/main" id="{EFCB3C1D-0E9F-35F1-72F8-8EA66E0DEB80}"/>
              </a:ext>
            </a:extLst>
          </p:cNvPr>
          <p:cNvPicPr>
            <a:picLocks noChangeAspect="1"/>
          </p:cNvPicPr>
          <p:nvPr/>
        </p:nvPicPr>
        <p:blipFill>
          <a:blip r:embed="rId5"/>
          <a:stretch>
            <a:fillRect/>
          </a:stretch>
        </p:blipFill>
        <p:spPr>
          <a:xfrm>
            <a:off x="980014" y="5802150"/>
            <a:ext cx="1653876" cy="1653876"/>
          </a:xfrm>
          <a:prstGeom prst="rect">
            <a:avLst/>
          </a:prstGeom>
        </p:spPr>
      </p:pic>
      <p:sp>
        <p:nvSpPr>
          <p:cNvPr id="25" name="TextBox 24">
            <a:extLst>
              <a:ext uri="{FF2B5EF4-FFF2-40B4-BE49-F238E27FC236}">
                <a16:creationId xmlns:a16="http://schemas.microsoft.com/office/drawing/2014/main" id="{FC440DB1-E48B-14AF-8798-ED50AC18BB8C}"/>
              </a:ext>
            </a:extLst>
          </p:cNvPr>
          <p:cNvSpPr txBox="1"/>
          <p:nvPr/>
        </p:nvSpPr>
        <p:spPr>
          <a:xfrm>
            <a:off x="2267943" y="4919024"/>
            <a:ext cx="2868569" cy="1354217"/>
          </a:xfrm>
          <a:prstGeom prst="rect">
            <a:avLst/>
          </a:prstGeom>
          <a:noFill/>
        </p:spPr>
        <p:txBody>
          <a:bodyPr wrap="square" rtlCol="0">
            <a:spAutoFit/>
          </a:bodyPr>
          <a:lstStyle/>
          <a:p>
            <a:r>
              <a:rPr lang="en-GB" sz="1000" b="1" noProof="0" dirty="0"/>
              <a:t>Purpose</a:t>
            </a:r>
          </a:p>
          <a:p>
            <a:r>
              <a:rPr lang="en-GB" sz="800" noProof="0" dirty="0"/>
              <a:t>The Lightning Reaction Reloaded is designed to improve reaction time and develop hand-eye coordination by giving a low-voltage electric shock. This electronic gaming device serves as a beneficial training tool for athletes to enhance their reaction time. The product makes sportspeople respond quickly to randomised light and sound cues. Its applications are customisable. This product is designed for individuals involved in serious athletic training programs and those engaging in casual reaction time training exercises</a:t>
            </a:r>
            <a:r>
              <a:rPr lang="en-GB" sz="800" b="1" noProof="0" dirty="0"/>
              <a:t>.</a:t>
            </a:r>
          </a:p>
        </p:txBody>
      </p:sp>
      <p:sp>
        <p:nvSpPr>
          <p:cNvPr id="26" name="TextBox 25">
            <a:extLst>
              <a:ext uri="{FF2B5EF4-FFF2-40B4-BE49-F238E27FC236}">
                <a16:creationId xmlns:a16="http://schemas.microsoft.com/office/drawing/2014/main" id="{35B24279-B669-25D2-F0D6-05432C9AE42F}"/>
              </a:ext>
            </a:extLst>
          </p:cNvPr>
          <p:cNvSpPr txBox="1"/>
          <p:nvPr/>
        </p:nvSpPr>
        <p:spPr>
          <a:xfrm>
            <a:off x="4516566" y="6127546"/>
            <a:ext cx="1653876" cy="1261884"/>
          </a:xfrm>
          <a:prstGeom prst="rect">
            <a:avLst/>
          </a:prstGeom>
          <a:noFill/>
        </p:spPr>
        <p:txBody>
          <a:bodyPr wrap="square" rtlCol="0">
            <a:spAutoFit/>
          </a:bodyPr>
          <a:lstStyle/>
          <a:p>
            <a:r>
              <a:rPr lang="en-GB" sz="1000" b="1" noProof="0" dirty="0"/>
              <a:t>Aesthetics</a:t>
            </a:r>
          </a:p>
          <a:p>
            <a:r>
              <a:rPr lang="en-GB" sz="1000" noProof="0" dirty="0"/>
              <a:t> </a:t>
            </a:r>
            <a:r>
              <a:rPr lang="en-GB" sz="800" noProof="0" dirty="0"/>
              <a:t>The Lightning Reaction Reloaded features a modern design with a unique dome-shaped central hub and has challenge pods. The black and silver colour scheme gives it a high-tech appearance that appeals to sportspeople. LED lights provide visual feedback.</a:t>
            </a:r>
            <a:endParaRPr lang="en-GB" sz="1000" b="1" noProof="0" dirty="0"/>
          </a:p>
        </p:txBody>
      </p:sp>
      <p:sp>
        <p:nvSpPr>
          <p:cNvPr id="27" name="TextBox 26">
            <a:extLst>
              <a:ext uri="{FF2B5EF4-FFF2-40B4-BE49-F238E27FC236}">
                <a16:creationId xmlns:a16="http://schemas.microsoft.com/office/drawing/2014/main" id="{891A298A-4E4A-28BD-356E-FEA4C50AA936}"/>
              </a:ext>
            </a:extLst>
          </p:cNvPr>
          <p:cNvSpPr txBox="1"/>
          <p:nvPr/>
        </p:nvSpPr>
        <p:spPr>
          <a:xfrm>
            <a:off x="948604" y="8257419"/>
            <a:ext cx="3865842" cy="1231106"/>
          </a:xfrm>
          <a:prstGeom prst="rect">
            <a:avLst/>
          </a:prstGeom>
          <a:noFill/>
        </p:spPr>
        <p:txBody>
          <a:bodyPr wrap="square" rtlCol="0">
            <a:spAutoFit/>
          </a:bodyPr>
          <a:lstStyle/>
          <a:p>
            <a:r>
              <a:rPr lang="en-GB" sz="1000" b="1" noProof="0" dirty="0"/>
              <a:t>Features</a:t>
            </a:r>
          </a:p>
          <a:p>
            <a:r>
              <a:rPr lang="en-GB" sz="800" noProof="0" dirty="0"/>
              <a:t>The product features various game modes, including single-player challenges, head-to-head competitions, and group tournaments that accommodate up to 8 players. This allows for healthy competition. Key features include different difficulty levels, customisable time limits, and scoring systems that monitor improvement over time. The product features LED lights(</a:t>
            </a:r>
            <a:r>
              <a:rPr lang="en-GB" sz="800" noProof="0" dirty="0">
                <a:solidFill>
                  <a:srgbClr val="FF0000"/>
                </a:solidFill>
              </a:rPr>
              <a:t>1</a:t>
            </a:r>
            <a:r>
              <a:rPr lang="en-GB" sz="800" noProof="0" dirty="0"/>
              <a:t>), audio alerts(</a:t>
            </a:r>
            <a:r>
              <a:rPr lang="en-GB" sz="800" noProof="0" dirty="0">
                <a:solidFill>
                  <a:srgbClr val="FF0000"/>
                </a:solidFill>
              </a:rPr>
              <a:t>2</a:t>
            </a:r>
            <a:r>
              <a:rPr lang="en-GB" sz="800" noProof="0" dirty="0"/>
              <a:t>)</a:t>
            </a:r>
            <a:r>
              <a:rPr lang="en-GB" sz="800" noProof="0" dirty="0">
                <a:solidFill>
                  <a:srgbClr val="FF0000"/>
                </a:solidFill>
              </a:rPr>
              <a:t>,</a:t>
            </a:r>
            <a:r>
              <a:rPr lang="en-GB" sz="800" noProof="0" dirty="0"/>
              <a:t> and ergonomic hand grips (</a:t>
            </a:r>
            <a:r>
              <a:rPr lang="en-GB" sz="800" noProof="0" dirty="0">
                <a:solidFill>
                  <a:srgbClr val="FF0000"/>
                </a:solidFill>
              </a:rPr>
              <a:t>3</a:t>
            </a:r>
            <a:r>
              <a:rPr lang="en-GB" sz="800" noProof="0" dirty="0"/>
              <a:t>), all designed for comfortable extended play. Additional features include automatic shutdown to save battery life, score memory for tracking personal bests, and various challenge modes that test different aspects of reaction speed and hand-eye coordination.</a:t>
            </a:r>
            <a:endParaRPr lang="en-GB" sz="600" noProof="0" dirty="0"/>
          </a:p>
        </p:txBody>
      </p:sp>
      <p:sp>
        <p:nvSpPr>
          <p:cNvPr id="28" name="TextBox 27">
            <a:extLst>
              <a:ext uri="{FF2B5EF4-FFF2-40B4-BE49-F238E27FC236}">
                <a16:creationId xmlns:a16="http://schemas.microsoft.com/office/drawing/2014/main" id="{87C4F6EA-55B6-85C9-2DAE-D0177AA653EC}"/>
              </a:ext>
            </a:extLst>
          </p:cNvPr>
          <p:cNvSpPr txBox="1"/>
          <p:nvPr/>
        </p:nvSpPr>
        <p:spPr>
          <a:xfrm>
            <a:off x="4636101" y="8133927"/>
            <a:ext cx="3088050" cy="1354217"/>
          </a:xfrm>
          <a:prstGeom prst="rect">
            <a:avLst/>
          </a:prstGeom>
          <a:noFill/>
        </p:spPr>
        <p:txBody>
          <a:bodyPr wrap="square" rtlCol="0">
            <a:spAutoFit/>
          </a:bodyPr>
          <a:lstStyle/>
          <a:p>
            <a:r>
              <a:rPr lang="en-GB" sz="1000" b="1" noProof="0" dirty="0"/>
              <a:t>System</a:t>
            </a:r>
          </a:p>
          <a:p>
            <a:r>
              <a:rPr lang="en-GB" sz="800" noProof="0" dirty="0"/>
              <a:t>Lightning Reaction Reloaded uses state-of-the-art microprocessor technology to generate random response patterns, ensuring unpredictable gameplay. The electronic system features timing mechanisms with an accuracy of milliseconds, providing reliable performance measurement. The product operates on a system requiring no complex setup. Internal circuits are designed for consistent performance across multiple environmental conditions, while the digital display gives clear feedback on reaction times and scoring.</a:t>
            </a:r>
            <a:endParaRPr lang="en-GB" sz="800" b="1" noProof="0" dirty="0"/>
          </a:p>
        </p:txBody>
      </p:sp>
      <p:sp>
        <p:nvSpPr>
          <p:cNvPr id="29" name="TextBox 28">
            <a:extLst>
              <a:ext uri="{FF2B5EF4-FFF2-40B4-BE49-F238E27FC236}">
                <a16:creationId xmlns:a16="http://schemas.microsoft.com/office/drawing/2014/main" id="{71C8EF0E-47FE-973C-B889-571E812B1DE3}"/>
              </a:ext>
            </a:extLst>
          </p:cNvPr>
          <p:cNvSpPr txBox="1"/>
          <p:nvPr/>
        </p:nvSpPr>
        <p:spPr>
          <a:xfrm>
            <a:off x="2567904" y="6196088"/>
            <a:ext cx="2150295" cy="1231106"/>
          </a:xfrm>
          <a:prstGeom prst="rect">
            <a:avLst/>
          </a:prstGeom>
          <a:noFill/>
        </p:spPr>
        <p:txBody>
          <a:bodyPr wrap="square" rtlCol="0">
            <a:spAutoFit/>
          </a:bodyPr>
          <a:lstStyle/>
          <a:p>
            <a:r>
              <a:rPr lang="en-GB" sz="1000" b="1" noProof="0" dirty="0"/>
              <a:t>Safety</a:t>
            </a:r>
          </a:p>
          <a:p>
            <a:r>
              <a:rPr lang="en-GB" sz="800" noProof="0" dirty="0"/>
              <a:t>The device has multiple safety features, including rounded edges and secure battery compartments with child-resistant locks. All electrical components are adequately insulated, and the product operates on safe, low-voltage power. The design has no sharp edges, making it suitable for users of all ages, whether in supervised or unsupervised play.</a:t>
            </a:r>
            <a:endParaRPr lang="en-GB" sz="800" b="1" noProof="0" dirty="0"/>
          </a:p>
        </p:txBody>
      </p:sp>
      <p:sp>
        <p:nvSpPr>
          <p:cNvPr id="30" name="TextBox 29">
            <a:extLst>
              <a:ext uri="{FF2B5EF4-FFF2-40B4-BE49-F238E27FC236}">
                <a16:creationId xmlns:a16="http://schemas.microsoft.com/office/drawing/2014/main" id="{039273DD-96E9-DDBC-7D3C-B15A1AE69EA5}"/>
              </a:ext>
            </a:extLst>
          </p:cNvPr>
          <p:cNvSpPr txBox="1"/>
          <p:nvPr/>
        </p:nvSpPr>
        <p:spPr>
          <a:xfrm>
            <a:off x="3614065" y="7429058"/>
            <a:ext cx="3862827" cy="861774"/>
          </a:xfrm>
          <a:prstGeom prst="rect">
            <a:avLst/>
          </a:prstGeom>
          <a:noFill/>
        </p:spPr>
        <p:txBody>
          <a:bodyPr wrap="square" rtlCol="0">
            <a:spAutoFit/>
          </a:bodyPr>
          <a:lstStyle/>
          <a:p>
            <a:r>
              <a:rPr lang="en-GB" sz="1000" b="1" noProof="0" dirty="0"/>
              <a:t>Materials </a:t>
            </a:r>
          </a:p>
          <a:p>
            <a:r>
              <a:rPr lang="en-GB" sz="800" noProof="0" dirty="0"/>
              <a:t>The product is primarily made from high-impact ABS plastic that withstands repeated use and accidental drops. The hand grips feature a non-slip rubber for secure handling during gameplay. Internal components utilise high-quality electronic parts designed for extended operation, while the LED indicators are capable of thousands of hours of continuous use without breaking.</a:t>
            </a:r>
            <a:endParaRPr lang="en-GB" sz="1000" noProof="0" dirty="0"/>
          </a:p>
        </p:txBody>
      </p:sp>
      <p:sp>
        <p:nvSpPr>
          <p:cNvPr id="31" name="TextBox 30">
            <a:extLst>
              <a:ext uri="{FF2B5EF4-FFF2-40B4-BE49-F238E27FC236}">
                <a16:creationId xmlns:a16="http://schemas.microsoft.com/office/drawing/2014/main" id="{F9CEEFE8-BCD7-7137-0DC4-63625A0E08F7}"/>
              </a:ext>
            </a:extLst>
          </p:cNvPr>
          <p:cNvSpPr txBox="1"/>
          <p:nvPr/>
        </p:nvSpPr>
        <p:spPr>
          <a:xfrm>
            <a:off x="5053270" y="5136758"/>
            <a:ext cx="1988535" cy="615553"/>
          </a:xfrm>
          <a:prstGeom prst="rect">
            <a:avLst/>
          </a:prstGeom>
          <a:noFill/>
        </p:spPr>
        <p:txBody>
          <a:bodyPr wrap="square" rtlCol="0">
            <a:spAutoFit/>
          </a:bodyPr>
          <a:lstStyle/>
          <a:p>
            <a:r>
              <a:rPr lang="en-GB" sz="1000" b="1" noProof="0" dirty="0"/>
              <a:t>Cost</a:t>
            </a:r>
          </a:p>
          <a:p>
            <a:r>
              <a:rPr lang="en-GB" sz="800" noProof="0" dirty="0"/>
              <a:t>This product costs between £45 and £65. The cost is good value for a reaction time game, considering the features provided.</a:t>
            </a:r>
            <a:endParaRPr lang="en-GB" sz="800" b="1" noProof="0" dirty="0"/>
          </a:p>
        </p:txBody>
      </p:sp>
      <p:sp>
        <p:nvSpPr>
          <p:cNvPr id="32" name="TextBox 31">
            <a:extLst>
              <a:ext uri="{FF2B5EF4-FFF2-40B4-BE49-F238E27FC236}">
                <a16:creationId xmlns:a16="http://schemas.microsoft.com/office/drawing/2014/main" id="{049AE55B-60A3-4837-D2A3-94A1342B7ABD}"/>
              </a:ext>
            </a:extLst>
          </p:cNvPr>
          <p:cNvSpPr txBox="1"/>
          <p:nvPr/>
        </p:nvSpPr>
        <p:spPr>
          <a:xfrm>
            <a:off x="6158400" y="5718840"/>
            <a:ext cx="1490624" cy="1846659"/>
          </a:xfrm>
          <a:prstGeom prst="rect">
            <a:avLst/>
          </a:prstGeom>
          <a:noFill/>
        </p:spPr>
        <p:txBody>
          <a:bodyPr wrap="square" rtlCol="0">
            <a:spAutoFit/>
          </a:bodyPr>
          <a:lstStyle/>
          <a:p>
            <a:r>
              <a:rPr lang="en-GB" sz="1000" b="1" noProof="0" dirty="0"/>
              <a:t>Portability</a:t>
            </a:r>
          </a:p>
          <a:p>
            <a:r>
              <a:rPr lang="en-GB" sz="800" noProof="0" dirty="0"/>
              <a:t>Weighing approximately 550g and 17.5 × 15.5 × 16 cm, the Lightning Reaction Reloaded is highly portable for both classroom-to-classroom transport and home use. The unit requires no permanent installation and can be easily stored in cabinets. Battery operation eliminates the need for charging leads, making it suitable for outdoor events and field trips.</a:t>
            </a:r>
            <a:endParaRPr lang="en-GB" sz="800" b="1" noProof="0" dirty="0"/>
          </a:p>
        </p:txBody>
      </p:sp>
      <p:sp>
        <p:nvSpPr>
          <p:cNvPr id="33" name="TextBox 32">
            <a:extLst>
              <a:ext uri="{FF2B5EF4-FFF2-40B4-BE49-F238E27FC236}">
                <a16:creationId xmlns:a16="http://schemas.microsoft.com/office/drawing/2014/main" id="{960686BC-2DEB-F5A0-43B2-41422335FC18}"/>
              </a:ext>
            </a:extLst>
          </p:cNvPr>
          <p:cNvSpPr txBox="1"/>
          <p:nvPr/>
        </p:nvSpPr>
        <p:spPr>
          <a:xfrm>
            <a:off x="849121" y="7263844"/>
            <a:ext cx="3052239" cy="1107996"/>
          </a:xfrm>
          <a:prstGeom prst="rect">
            <a:avLst/>
          </a:prstGeom>
          <a:noFill/>
        </p:spPr>
        <p:txBody>
          <a:bodyPr wrap="square" rtlCol="0">
            <a:spAutoFit/>
          </a:bodyPr>
          <a:lstStyle/>
          <a:p>
            <a:r>
              <a:rPr lang="en-GB" sz="1000" b="1" noProof="0" dirty="0"/>
              <a:t>Manufacturing</a:t>
            </a:r>
          </a:p>
          <a:p>
            <a:r>
              <a:rPr lang="en-GB" sz="800" noProof="0" dirty="0"/>
              <a:t>Manufactured by CM School Supply, the main base </a:t>
            </a:r>
            <a:r>
              <a:rPr lang="en-US" sz="800" dirty="0"/>
              <a:t>is made using injection </a:t>
            </a:r>
            <a:r>
              <a:rPr lang="en-US" sz="800" dirty="0" err="1"/>
              <a:t>moulding</a:t>
            </a:r>
            <a:r>
              <a:rPr lang="en-US" sz="800" dirty="0"/>
              <a:t>, with handles featuring</a:t>
            </a:r>
            <a:r>
              <a:rPr lang="en-GB" sz="800" noProof="0" dirty="0"/>
              <a:t> chrome plating. A conductive base layer is applied using electroless plating to give a safe physical shock. </a:t>
            </a:r>
            <a:r>
              <a:rPr lang="en-US" sz="800" dirty="0"/>
              <a:t>A small step-up transformer is inserted to convert a low-voltage battery into a low-current</a:t>
            </a:r>
            <a:r>
              <a:rPr lang="en-GB" sz="800" dirty="0"/>
              <a:t> pulse. </a:t>
            </a:r>
            <a:r>
              <a:rPr lang="en-GB" sz="800" noProof="0" dirty="0"/>
              <a:t>Each product undergoes strict testing for electronic functionality and durability before packaging. This type of manufacturing is cheap and reliable.</a:t>
            </a:r>
          </a:p>
        </p:txBody>
      </p:sp>
      <p:pic>
        <p:nvPicPr>
          <p:cNvPr id="36" name="Picture 35">
            <a:extLst>
              <a:ext uri="{FF2B5EF4-FFF2-40B4-BE49-F238E27FC236}">
                <a16:creationId xmlns:a16="http://schemas.microsoft.com/office/drawing/2014/main" id="{8C16B986-2299-E8DD-A498-600E12A2E899}"/>
              </a:ext>
            </a:extLst>
          </p:cNvPr>
          <p:cNvPicPr>
            <a:picLocks noChangeAspect="1"/>
          </p:cNvPicPr>
          <p:nvPr/>
        </p:nvPicPr>
        <p:blipFill>
          <a:blip r:embed="rId6"/>
          <a:stretch>
            <a:fillRect/>
          </a:stretch>
        </p:blipFill>
        <p:spPr>
          <a:xfrm>
            <a:off x="8190688" y="867870"/>
            <a:ext cx="4163709" cy="3910902"/>
          </a:xfrm>
          <a:prstGeom prst="rect">
            <a:avLst/>
          </a:prstGeom>
        </p:spPr>
      </p:pic>
      <p:sp>
        <p:nvSpPr>
          <p:cNvPr id="23" name="TextBox 22">
            <a:extLst>
              <a:ext uri="{FF2B5EF4-FFF2-40B4-BE49-F238E27FC236}">
                <a16:creationId xmlns:a16="http://schemas.microsoft.com/office/drawing/2014/main" id="{B3669545-8154-F998-DCE7-2B17BE739BA2}"/>
              </a:ext>
            </a:extLst>
          </p:cNvPr>
          <p:cNvSpPr txBox="1"/>
          <p:nvPr/>
        </p:nvSpPr>
        <p:spPr>
          <a:xfrm>
            <a:off x="923171" y="5187837"/>
            <a:ext cx="1440160" cy="577081"/>
          </a:xfrm>
          <a:prstGeom prst="rect">
            <a:avLst/>
          </a:prstGeom>
          <a:noFill/>
        </p:spPr>
        <p:txBody>
          <a:bodyPr wrap="square" rtlCol="0">
            <a:spAutoFit/>
          </a:bodyPr>
          <a:lstStyle/>
          <a:p>
            <a:r>
              <a:rPr lang="en-GB" sz="1050" noProof="0" dirty="0">
                <a:hlinkClick r:id="rId7">
                  <a:extLst>
                    <a:ext uri="{A12FA001-AC4F-418D-AE19-62706E023703}">
                      <ahyp:hlinkClr xmlns:ahyp="http://schemas.microsoft.com/office/drawing/2018/hyperlinkcolor" val="tx"/>
                    </a:ext>
                  </a:extLst>
                </a:hlinkClick>
              </a:rPr>
              <a:t>Lightning Reaction Reloaded – CM School Supply</a:t>
            </a:r>
            <a:endParaRPr lang="en-GB" sz="1050" noProof="0" dirty="0"/>
          </a:p>
        </p:txBody>
      </p:sp>
      <p:sp>
        <p:nvSpPr>
          <p:cNvPr id="34" name="TextBox 33">
            <a:extLst>
              <a:ext uri="{FF2B5EF4-FFF2-40B4-BE49-F238E27FC236}">
                <a16:creationId xmlns:a16="http://schemas.microsoft.com/office/drawing/2014/main" id="{FBFBE237-B613-0DD2-46B0-604CD2EF3560}"/>
              </a:ext>
            </a:extLst>
          </p:cNvPr>
          <p:cNvSpPr txBox="1"/>
          <p:nvPr/>
        </p:nvSpPr>
        <p:spPr>
          <a:xfrm>
            <a:off x="7554604" y="4938555"/>
            <a:ext cx="5398923" cy="4909036"/>
          </a:xfrm>
          <a:prstGeom prst="rect">
            <a:avLst/>
          </a:prstGeom>
          <a:noFill/>
        </p:spPr>
        <p:txBody>
          <a:bodyPr wrap="square" rtlCol="0">
            <a:spAutoFit/>
          </a:bodyPr>
          <a:lstStyle/>
          <a:p>
            <a:r>
              <a:rPr lang="en-GB" sz="1000" b="1" noProof="0" dirty="0"/>
              <a:t>Gaming Products Individual Reviews</a:t>
            </a:r>
          </a:p>
          <a:p>
            <a:r>
              <a:rPr lang="en-GB" sz="1000" noProof="0" dirty="0"/>
              <a:t>Product 1: AI-Whack-a-Mole Arcade Hammers</a:t>
            </a:r>
          </a:p>
          <a:p>
            <a:r>
              <a:rPr lang="en-GB" sz="800" noProof="0" dirty="0"/>
              <a:t>The Whack-a-Mole Arcade Hammers attempt to update the classic carnival game. While it captures nostalgic appeal and provides safe entertainment for children, the build quality appears flimsy, and the gameplay differs significantly from the original. The product leans heavily toward being a children's toy rather than a serious reaction device.</a:t>
            </a:r>
          </a:p>
          <a:p>
            <a:r>
              <a:rPr lang="en-GB" sz="900" b="1" noProof="0" dirty="0"/>
              <a:t>Client Reviews:</a:t>
            </a:r>
            <a:endParaRPr lang="en-GB" sz="900" noProof="0" dirty="0"/>
          </a:p>
          <a:p>
            <a:r>
              <a:rPr lang="en-GB" sz="800" i="1" noProof="0" dirty="0">
                <a:solidFill>
                  <a:srgbClr val="FF0000"/>
                </a:solidFill>
              </a:rPr>
              <a:t>"My 8year old loves it, but it feels cheap, and one hammer broke after two weeks."</a:t>
            </a:r>
            <a:r>
              <a:rPr lang="en-GB" sz="800" noProof="0" dirty="0">
                <a:solidFill>
                  <a:srgbClr val="FF0000"/>
                </a:solidFill>
              </a:rPr>
              <a:t> </a:t>
            </a:r>
          </a:p>
          <a:p>
            <a:r>
              <a:rPr lang="en-GB" sz="1000" noProof="0" dirty="0"/>
              <a:t>Product 2: METIS Reaction Training Lights</a:t>
            </a:r>
          </a:p>
          <a:p>
            <a:r>
              <a:rPr lang="en-GB" sz="800" noProof="0" dirty="0"/>
              <a:t>The METIS Reaction Training Lights is a premium training tool for serious athletes, with instant-response hexagonal pods, wireless connectivity, and wide mobile app integration. The build quality is excellent, and the detailed analytics help track the improvement in reaction times over a specific period. While expensive, it's invaluable for enhancing reaction times and coordination across multiple sports that involve reactions.</a:t>
            </a:r>
          </a:p>
          <a:p>
            <a:r>
              <a:rPr lang="en-GB" sz="900" b="1" noProof="0" dirty="0"/>
              <a:t>Client Reviews:</a:t>
            </a:r>
            <a:endParaRPr lang="en-GB" sz="900" noProof="0" dirty="0"/>
          </a:p>
          <a:p>
            <a:r>
              <a:rPr lang="en-GB" sz="800" i="1" noProof="0" dirty="0">
                <a:solidFill>
                  <a:srgbClr val="FF0000"/>
                </a:solidFill>
              </a:rPr>
              <a:t>"As a tennis coach, these lights have dramatically improved my players' reaction times. The data tracking is incredible"</a:t>
            </a:r>
            <a:endParaRPr lang="en-GB" sz="800" noProof="0" dirty="0">
              <a:solidFill>
                <a:srgbClr val="FF0000"/>
              </a:solidFill>
            </a:endParaRPr>
          </a:p>
          <a:p>
            <a:r>
              <a:rPr lang="en-GB" sz="1000" noProof="0" dirty="0"/>
              <a:t>Product 3: Hasbro Gaming Simon Electronic</a:t>
            </a:r>
          </a:p>
          <a:p>
            <a:r>
              <a:rPr lang="en-GB" sz="800" noProof="0" dirty="0"/>
              <a:t>The Hasbro Gaming Simon Electronic proves that classic gameplay remains excellent as a reaction time game. This modern version retains the addictive, reaction-based gameplay while enhancing portability. With LED lights, clear sounds, and outstanding safety features, it appeals to all ages. The compact design makes it ideal for travel, and its simple yet engaging gameplay provides a great reaction game for sports enthusiasts.</a:t>
            </a:r>
          </a:p>
          <a:p>
            <a:r>
              <a:rPr lang="en-GB" sz="900" b="1" noProof="0" dirty="0"/>
              <a:t>Client Reviews:</a:t>
            </a:r>
            <a:endParaRPr lang="en-GB" sz="900" noProof="0" dirty="0"/>
          </a:p>
          <a:p>
            <a:r>
              <a:rPr lang="en-GB" sz="800" i="1" noProof="0" dirty="0">
                <a:solidFill>
                  <a:srgbClr val="FF0000"/>
                </a:solidFill>
              </a:rPr>
              <a:t>"I use this with my football team for reaction-based exercises. It's perfect - not intimidating but still works as its intended use"</a:t>
            </a:r>
            <a:r>
              <a:rPr lang="en-GB" sz="800" noProof="0" dirty="0">
                <a:solidFill>
                  <a:srgbClr val="FF0000"/>
                </a:solidFill>
              </a:rPr>
              <a:t> </a:t>
            </a:r>
          </a:p>
          <a:p>
            <a:r>
              <a:rPr lang="en-GB" sz="1000" noProof="0" dirty="0"/>
              <a:t>Product 4: L-TEK EX PRO 2 Dance Pad</a:t>
            </a:r>
          </a:p>
          <a:p>
            <a:r>
              <a:rPr lang="en-GB" sz="800" noProof="0" dirty="0"/>
              <a:t>The L-TEK EX PRO 2 Dance Pad is a premium pad offers instantaneous response times and stays perfectly in place during intense sessions. Compatible with multiple platforms and built to last, it's the ultimate choice for serious rhythm game enthusiasts, though the high price point limits its accessibility.</a:t>
            </a:r>
          </a:p>
          <a:p>
            <a:r>
              <a:rPr lang="en-GB" sz="900" b="1" noProof="0" dirty="0"/>
              <a:t>Client Reviews:</a:t>
            </a:r>
            <a:r>
              <a:rPr lang="en-GB" sz="900" noProof="0" dirty="0"/>
              <a:t> </a:t>
            </a:r>
          </a:p>
          <a:p>
            <a:r>
              <a:rPr lang="en-GB" sz="800" i="1" noProof="0" dirty="0">
                <a:solidFill>
                  <a:srgbClr val="FF0000"/>
                </a:solidFill>
              </a:rPr>
              <a:t>"Been using this to improve my reaction times for two years. Still works like new and gives me the precision I need for tournament play."</a:t>
            </a:r>
            <a:r>
              <a:rPr lang="en-GB" sz="800" noProof="0" dirty="0">
                <a:solidFill>
                  <a:srgbClr val="FF0000"/>
                </a:solidFill>
              </a:rPr>
              <a:t> </a:t>
            </a:r>
          </a:p>
          <a:p>
            <a:r>
              <a:rPr lang="en-GB" sz="1000" noProof="0" dirty="0"/>
              <a:t>Product 5: Lightning Reaction Reloaded</a:t>
            </a:r>
          </a:p>
          <a:p>
            <a:r>
              <a:rPr lang="en-GB" sz="800" noProof="0" dirty="0"/>
              <a:t>The Lightning Reaction Reloaded from CM School Supply combines entertainment with reaction time skill development through fast-paced reaction training. It also features multiple game modes and supports up to 8 players, challenging users with random light and sound cues. Designed for improving reactions, it provides excellent value for enhancing hand-eye coordination and reaction times across all age groups.</a:t>
            </a:r>
          </a:p>
          <a:p>
            <a:r>
              <a:rPr lang="en-GB" sz="900" b="1" noProof="0" dirty="0"/>
              <a:t>Client Reviews:</a:t>
            </a:r>
            <a:endParaRPr lang="en-GB" sz="900" noProof="0" dirty="0"/>
          </a:p>
          <a:p>
            <a:r>
              <a:rPr lang="en-GB" sz="800" i="1" noProof="0" dirty="0">
                <a:solidFill>
                  <a:srgbClr val="FF0000"/>
                </a:solidFill>
              </a:rPr>
              <a:t>"Perfect for our PE classes! Kids love the competition and their reaction times have noticeably improved over the semester."</a:t>
            </a:r>
            <a:r>
              <a:rPr lang="en-GB" sz="800" noProof="0" dirty="0">
                <a:solidFill>
                  <a:srgbClr val="FF0000"/>
                </a:solidFill>
              </a:rPr>
              <a:t> </a:t>
            </a:r>
          </a:p>
          <a:p>
            <a:endParaRPr lang="en-GB" sz="800" noProof="0" dirty="0">
              <a:solidFill>
                <a:srgbClr val="FF0000"/>
              </a:solidFill>
            </a:endParaRPr>
          </a:p>
          <a:p>
            <a:endParaRPr lang="en-GB" sz="800" noProof="0" dirty="0"/>
          </a:p>
        </p:txBody>
      </p:sp>
      <p:cxnSp>
        <p:nvCxnSpPr>
          <p:cNvPr id="35" name="Straight Arrow Connector 34">
            <a:extLst>
              <a:ext uri="{FF2B5EF4-FFF2-40B4-BE49-F238E27FC236}">
                <a16:creationId xmlns:a16="http://schemas.microsoft.com/office/drawing/2014/main" id="{5761FF75-CA9E-EAF4-BCA6-ADB030B590CB}"/>
              </a:ext>
            </a:extLst>
          </p:cNvPr>
          <p:cNvCxnSpPr/>
          <p:nvPr/>
        </p:nvCxnSpPr>
        <p:spPr>
          <a:xfrm flipV="1">
            <a:off x="1114659" y="2558825"/>
            <a:ext cx="360040" cy="4116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5ABC3F31-B6EA-CB2F-A386-CC8F5C6AD573}"/>
              </a:ext>
            </a:extLst>
          </p:cNvPr>
          <p:cNvSpPr txBox="1"/>
          <p:nvPr/>
        </p:nvSpPr>
        <p:spPr>
          <a:xfrm>
            <a:off x="893294" y="2894452"/>
            <a:ext cx="631325" cy="400110"/>
          </a:xfrm>
          <a:prstGeom prst="rect">
            <a:avLst/>
          </a:prstGeom>
          <a:noFill/>
        </p:spPr>
        <p:txBody>
          <a:bodyPr wrap="square" rtlCol="0">
            <a:spAutoFit/>
          </a:bodyPr>
          <a:lstStyle/>
          <a:p>
            <a:r>
              <a:rPr lang="en-GB" sz="2000" b="1" noProof="0" dirty="0">
                <a:solidFill>
                  <a:srgbClr val="FF0000"/>
                </a:solidFill>
              </a:rPr>
              <a:t>(1)</a:t>
            </a:r>
          </a:p>
        </p:txBody>
      </p:sp>
      <p:cxnSp>
        <p:nvCxnSpPr>
          <p:cNvPr id="38" name="Straight Arrow Connector 37">
            <a:extLst>
              <a:ext uri="{FF2B5EF4-FFF2-40B4-BE49-F238E27FC236}">
                <a16:creationId xmlns:a16="http://schemas.microsoft.com/office/drawing/2014/main" id="{CFB00D1D-C3F9-4716-6142-6DB88C917801}"/>
              </a:ext>
            </a:extLst>
          </p:cNvPr>
          <p:cNvCxnSpPr>
            <a:cxnSpLocks/>
          </p:cNvCxnSpPr>
          <p:nvPr/>
        </p:nvCxnSpPr>
        <p:spPr>
          <a:xfrm>
            <a:off x="1870743" y="1781385"/>
            <a:ext cx="0" cy="4238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FB24AE4-B948-52ED-A58A-C1E7CB06D663}"/>
              </a:ext>
            </a:extLst>
          </p:cNvPr>
          <p:cNvSpPr txBox="1"/>
          <p:nvPr/>
        </p:nvSpPr>
        <p:spPr>
          <a:xfrm>
            <a:off x="1714626" y="1454292"/>
            <a:ext cx="570543" cy="400110"/>
          </a:xfrm>
          <a:prstGeom prst="rect">
            <a:avLst/>
          </a:prstGeom>
          <a:noFill/>
        </p:spPr>
        <p:txBody>
          <a:bodyPr wrap="square" rtlCol="0">
            <a:spAutoFit/>
          </a:bodyPr>
          <a:lstStyle/>
          <a:p>
            <a:r>
              <a:rPr lang="en-GB" sz="2000" b="1" noProof="0" dirty="0">
                <a:solidFill>
                  <a:srgbClr val="FF0000"/>
                </a:solidFill>
              </a:rPr>
              <a:t>(2)</a:t>
            </a:r>
          </a:p>
        </p:txBody>
      </p:sp>
      <p:cxnSp>
        <p:nvCxnSpPr>
          <p:cNvPr id="40" name="Straight Arrow Connector 39">
            <a:extLst>
              <a:ext uri="{FF2B5EF4-FFF2-40B4-BE49-F238E27FC236}">
                <a16:creationId xmlns:a16="http://schemas.microsoft.com/office/drawing/2014/main" id="{9B501226-7A6A-2EF8-B93E-6D93D9A3AF9C}"/>
              </a:ext>
            </a:extLst>
          </p:cNvPr>
          <p:cNvCxnSpPr>
            <a:cxnSpLocks/>
          </p:cNvCxnSpPr>
          <p:nvPr/>
        </p:nvCxnSpPr>
        <p:spPr>
          <a:xfrm flipH="1">
            <a:off x="1000199" y="1454292"/>
            <a:ext cx="6448" cy="3031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EEFF619E-9343-1C5C-1817-CA205A458360}"/>
              </a:ext>
            </a:extLst>
          </p:cNvPr>
          <p:cNvSpPr txBox="1"/>
          <p:nvPr/>
        </p:nvSpPr>
        <p:spPr>
          <a:xfrm>
            <a:off x="776087" y="1159335"/>
            <a:ext cx="518592" cy="400110"/>
          </a:xfrm>
          <a:prstGeom prst="rect">
            <a:avLst/>
          </a:prstGeom>
          <a:noFill/>
        </p:spPr>
        <p:txBody>
          <a:bodyPr wrap="square" rtlCol="0">
            <a:spAutoFit/>
          </a:bodyPr>
          <a:lstStyle/>
          <a:p>
            <a:r>
              <a:rPr lang="en-GB" sz="2000" b="1" noProof="0" dirty="0">
                <a:solidFill>
                  <a:srgbClr val="FF0000"/>
                </a:solidFill>
              </a:rPr>
              <a:t>(3)</a:t>
            </a:r>
          </a:p>
        </p:txBody>
      </p:sp>
      <p:cxnSp>
        <p:nvCxnSpPr>
          <p:cNvPr id="43" name="Straight Arrow Connector 42">
            <a:extLst>
              <a:ext uri="{FF2B5EF4-FFF2-40B4-BE49-F238E27FC236}">
                <a16:creationId xmlns:a16="http://schemas.microsoft.com/office/drawing/2014/main" id="{A153CD98-FC77-A757-4A6F-EEB9B6A6EFCA}"/>
              </a:ext>
            </a:extLst>
          </p:cNvPr>
          <p:cNvCxnSpPr>
            <a:cxnSpLocks/>
          </p:cNvCxnSpPr>
          <p:nvPr/>
        </p:nvCxnSpPr>
        <p:spPr>
          <a:xfrm flipV="1">
            <a:off x="934639" y="6542844"/>
            <a:ext cx="360040" cy="4116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TextBox 43">
            <a:extLst>
              <a:ext uri="{FF2B5EF4-FFF2-40B4-BE49-F238E27FC236}">
                <a16:creationId xmlns:a16="http://schemas.microsoft.com/office/drawing/2014/main" id="{5E7EBD5E-3307-542E-D8BA-B277954922A8}"/>
              </a:ext>
            </a:extLst>
          </p:cNvPr>
          <p:cNvSpPr txBox="1"/>
          <p:nvPr/>
        </p:nvSpPr>
        <p:spPr>
          <a:xfrm>
            <a:off x="713274" y="6878471"/>
            <a:ext cx="631325" cy="400110"/>
          </a:xfrm>
          <a:prstGeom prst="rect">
            <a:avLst/>
          </a:prstGeom>
          <a:noFill/>
        </p:spPr>
        <p:txBody>
          <a:bodyPr wrap="square" rtlCol="0">
            <a:spAutoFit/>
          </a:bodyPr>
          <a:lstStyle/>
          <a:p>
            <a:r>
              <a:rPr lang="en-GB" sz="2000" b="1" noProof="0" dirty="0">
                <a:solidFill>
                  <a:srgbClr val="FF0000"/>
                </a:solidFill>
              </a:rPr>
              <a:t>(1)</a:t>
            </a:r>
          </a:p>
        </p:txBody>
      </p:sp>
      <p:cxnSp>
        <p:nvCxnSpPr>
          <p:cNvPr id="45" name="Straight Arrow Connector 44">
            <a:extLst>
              <a:ext uri="{FF2B5EF4-FFF2-40B4-BE49-F238E27FC236}">
                <a16:creationId xmlns:a16="http://schemas.microsoft.com/office/drawing/2014/main" id="{7D0CF778-493B-F361-599D-610307C5B640}"/>
              </a:ext>
            </a:extLst>
          </p:cNvPr>
          <p:cNvCxnSpPr>
            <a:cxnSpLocks/>
          </p:cNvCxnSpPr>
          <p:nvPr/>
        </p:nvCxnSpPr>
        <p:spPr>
          <a:xfrm>
            <a:off x="1690723" y="5765404"/>
            <a:ext cx="108974" cy="9385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49595FB6-7405-DFFB-F71E-DE77DCC2DE8A}"/>
              </a:ext>
            </a:extLst>
          </p:cNvPr>
          <p:cNvSpPr txBox="1"/>
          <p:nvPr/>
        </p:nvSpPr>
        <p:spPr>
          <a:xfrm>
            <a:off x="1534606" y="5438311"/>
            <a:ext cx="570543" cy="400110"/>
          </a:xfrm>
          <a:prstGeom prst="rect">
            <a:avLst/>
          </a:prstGeom>
          <a:noFill/>
        </p:spPr>
        <p:txBody>
          <a:bodyPr wrap="square" rtlCol="0">
            <a:spAutoFit/>
          </a:bodyPr>
          <a:lstStyle/>
          <a:p>
            <a:r>
              <a:rPr lang="en-GB" sz="2000" b="1" noProof="0" dirty="0">
                <a:solidFill>
                  <a:srgbClr val="FF0000"/>
                </a:solidFill>
              </a:rPr>
              <a:t>(2)</a:t>
            </a:r>
          </a:p>
        </p:txBody>
      </p:sp>
      <p:cxnSp>
        <p:nvCxnSpPr>
          <p:cNvPr id="47" name="Straight Arrow Connector 46">
            <a:extLst>
              <a:ext uri="{FF2B5EF4-FFF2-40B4-BE49-F238E27FC236}">
                <a16:creationId xmlns:a16="http://schemas.microsoft.com/office/drawing/2014/main" id="{4F4AFA01-A171-67FD-CDC9-316BE574CD9D}"/>
              </a:ext>
            </a:extLst>
          </p:cNvPr>
          <p:cNvCxnSpPr>
            <a:cxnSpLocks/>
          </p:cNvCxnSpPr>
          <p:nvPr/>
        </p:nvCxnSpPr>
        <p:spPr>
          <a:xfrm>
            <a:off x="1056465" y="5843626"/>
            <a:ext cx="288032" cy="5678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FD0294BA-BB28-BCC9-0F43-4EBED7AFC3B1}"/>
              </a:ext>
            </a:extLst>
          </p:cNvPr>
          <p:cNvSpPr txBox="1"/>
          <p:nvPr/>
        </p:nvSpPr>
        <p:spPr>
          <a:xfrm>
            <a:off x="826007" y="5633154"/>
            <a:ext cx="518592" cy="400110"/>
          </a:xfrm>
          <a:prstGeom prst="rect">
            <a:avLst/>
          </a:prstGeom>
          <a:noFill/>
        </p:spPr>
        <p:txBody>
          <a:bodyPr wrap="square" rtlCol="0">
            <a:spAutoFit/>
          </a:bodyPr>
          <a:lstStyle/>
          <a:p>
            <a:r>
              <a:rPr lang="en-GB" sz="2000" b="1" noProof="0" dirty="0">
                <a:solidFill>
                  <a:srgbClr val="FF0000"/>
                </a:solidFill>
              </a:rPr>
              <a:t>(3)</a:t>
            </a:r>
          </a:p>
        </p:txBody>
      </p:sp>
    </p:spTree>
    <p:extLst>
      <p:ext uri="{BB962C8B-B14F-4D97-AF65-F5344CB8AC3E}">
        <p14:creationId xmlns:p14="http://schemas.microsoft.com/office/powerpoint/2010/main" val="805782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20080"/>
            <a:ext cx="12449472" cy="504056"/>
            <a:chOff x="1504256" y="120080"/>
            <a:chExt cx="10945216" cy="504056"/>
          </a:xfrm>
          <a:solidFill>
            <a:srgbClr val="00B050"/>
          </a:solidFill>
        </p:grpSpPr>
        <p:sp>
          <p:nvSpPr>
            <p:cNvPr id="5" name="Rounded Rectangle 4"/>
            <p:cNvSpPr/>
            <p:nvPr/>
          </p:nvSpPr>
          <p:spPr>
            <a:xfrm>
              <a:off x="1504256" y="120080"/>
              <a:ext cx="2052000" cy="504056"/>
            </a:xfrm>
            <a:prstGeom prst="roundRect">
              <a:avLst/>
            </a:prstGeom>
            <a:grpFill/>
            <a:ln>
              <a:solidFill>
                <a:srgbClr val="C00000"/>
              </a:solidFill>
            </a:ln>
            <a:effectLst>
              <a:glow rad="2286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noProof="0" dirty="0">
                  <a:latin typeface="+mj-lt"/>
                </a:rPr>
                <a:t>Problem Identification,&amp; Specification </a:t>
              </a:r>
            </a:p>
          </p:txBody>
        </p:sp>
        <p:sp>
          <p:nvSpPr>
            <p:cNvPr id="6" name="Rounded Rectangle 5"/>
            <p:cNvSpPr/>
            <p:nvPr/>
          </p:nvSpPr>
          <p:spPr>
            <a:xfrm>
              <a:off x="3700728" y="120080"/>
              <a:ext cx="2052000" cy="504056"/>
            </a:xfrm>
            <a:prstGeom prst="roundRect">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noProof="0" dirty="0">
                  <a:latin typeface="+mj-lt"/>
                </a:rPr>
                <a:t>Existing Products, Initial Ideas, Selection of Ideas for Development </a:t>
              </a:r>
            </a:p>
          </p:txBody>
        </p:sp>
        <p:sp>
          <p:nvSpPr>
            <p:cNvPr id="7" name="Rounded Rectangle 6"/>
            <p:cNvSpPr/>
            <p:nvPr/>
          </p:nvSpPr>
          <p:spPr>
            <a:xfrm>
              <a:off x="5932976" y="120080"/>
              <a:ext cx="2052000" cy="504056"/>
            </a:xfrm>
            <a:prstGeom prst="roundRect">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noProof="0" dirty="0">
                  <a:latin typeface="+mj-lt"/>
                </a:rPr>
                <a:t>Development</a:t>
              </a:r>
            </a:p>
          </p:txBody>
        </p:sp>
        <p:sp>
          <p:nvSpPr>
            <p:cNvPr id="8" name="Rounded Rectangle 7"/>
            <p:cNvSpPr/>
            <p:nvPr/>
          </p:nvSpPr>
          <p:spPr>
            <a:xfrm>
              <a:off x="8165224" y="120080"/>
              <a:ext cx="2052000" cy="504056"/>
            </a:xfrm>
            <a:prstGeom prst="roundRect">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noProof="0" dirty="0">
                  <a:latin typeface="+mj-lt"/>
                </a:rPr>
                <a:t>Manufacture</a:t>
              </a:r>
            </a:p>
          </p:txBody>
        </p:sp>
        <p:sp>
          <p:nvSpPr>
            <p:cNvPr id="9" name="Rounded Rectangle 8"/>
            <p:cNvSpPr/>
            <p:nvPr/>
          </p:nvSpPr>
          <p:spPr>
            <a:xfrm>
              <a:off x="10397472" y="120080"/>
              <a:ext cx="2052000" cy="504056"/>
            </a:xfrm>
            <a:prstGeom prst="roundRect">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noProof="0" dirty="0">
                  <a:latin typeface="+mj-lt"/>
                </a:rPr>
                <a:t>Testing and Evaluation</a:t>
              </a:r>
            </a:p>
          </p:txBody>
        </p:sp>
      </p:grpSp>
      <p:sp>
        <p:nvSpPr>
          <p:cNvPr id="10" name="Rectangle 9"/>
          <p:cNvSpPr/>
          <p:nvPr/>
        </p:nvSpPr>
        <p:spPr>
          <a:xfrm rot="16200000">
            <a:off x="-4024436" y="4864595"/>
            <a:ext cx="8761040" cy="712169"/>
          </a:xfrm>
          <a:prstGeom prst="rect">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noProof="0" dirty="0"/>
              <a:t> Specification</a:t>
            </a:r>
          </a:p>
        </p:txBody>
      </p:sp>
      <p:sp>
        <p:nvSpPr>
          <p:cNvPr id="2" name="Rectangle 1">
            <a:extLst>
              <a:ext uri="{FF2B5EF4-FFF2-40B4-BE49-F238E27FC236}">
                <a16:creationId xmlns:a16="http://schemas.microsoft.com/office/drawing/2014/main" id="{926BCEF1-0026-FC1D-5933-C9192A61F73D}"/>
              </a:ext>
            </a:extLst>
          </p:cNvPr>
          <p:cNvSpPr/>
          <p:nvPr/>
        </p:nvSpPr>
        <p:spPr>
          <a:xfrm>
            <a:off x="872928" y="912167"/>
            <a:ext cx="3541386" cy="20882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noProof="0" dirty="0">
              <a:solidFill>
                <a:schemeClr val="tx1"/>
              </a:solidFill>
            </a:endParaRPr>
          </a:p>
        </p:txBody>
      </p:sp>
      <p:sp>
        <p:nvSpPr>
          <p:cNvPr id="3" name="Rectangle 2">
            <a:extLst>
              <a:ext uri="{FF2B5EF4-FFF2-40B4-BE49-F238E27FC236}">
                <a16:creationId xmlns:a16="http://schemas.microsoft.com/office/drawing/2014/main" id="{0A449CFE-63AF-C2F3-1A6C-6D19F7C0A409}"/>
              </a:ext>
            </a:extLst>
          </p:cNvPr>
          <p:cNvSpPr/>
          <p:nvPr/>
        </p:nvSpPr>
        <p:spPr>
          <a:xfrm>
            <a:off x="879021" y="3168450"/>
            <a:ext cx="3543925" cy="20882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noProof="0" dirty="0">
              <a:solidFill>
                <a:schemeClr val="tx1"/>
              </a:solidFill>
            </a:endParaRPr>
          </a:p>
        </p:txBody>
      </p:sp>
      <p:sp>
        <p:nvSpPr>
          <p:cNvPr id="12" name="Rectangle 11">
            <a:extLst>
              <a:ext uri="{FF2B5EF4-FFF2-40B4-BE49-F238E27FC236}">
                <a16:creationId xmlns:a16="http://schemas.microsoft.com/office/drawing/2014/main" id="{64FEBA12-1CD2-464D-8642-B357738C7E7B}"/>
              </a:ext>
            </a:extLst>
          </p:cNvPr>
          <p:cNvSpPr/>
          <p:nvPr/>
        </p:nvSpPr>
        <p:spPr>
          <a:xfrm>
            <a:off x="872928" y="5327510"/>
            <a:ext cx="3516380" cy="4009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noProof="0" dirty="0">
              <a:solidFill>
                <a:schemeClr val="tx1"/>
              </a:solidFill>
            </a:endParaRPr>
          </a:p>
        </p:txBody>
      </p:sp>
      <p:sp>
        <p:nvSpPr>
          <p:cNvPr id="13" name="Rectangle 12">
            <a:extLst>
              <a:ext uri="{FF2B5EF4-FFF2-40B4-BE49-F238E27FC236}">
                <a16:creationId xmlns:a16="http://schemas.microsoft.com/office/drawing/2014/main" id="{05B0C0E9-A16C-EC88-B94C-DE694B9CBBCC}"/>
              </a:ext>
            </a:extLst>
          </p:cNvPr>
          <p:cNvSpPr/>
          <p:nvPr/>
        </p:nvSpPr>
        <p:spPr>
          <a:xfrm>
            <a:off x="4414314" y="912167"/>
            <a:ext cx="4320480" cy="18002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noProof="0" dirty="0">
              <a:solidFill>
                <a:schemeClr val="tx1"/>
              </a:solidFill>
            </a:endParaRPr>
          </a:p>
        </p:txBody>
      </p:sp>
      <p:sp>
        <p:nvSpPr>
          <p:cNvPr id="15" name="Rectangle 14">
            <a:extLst>
              <a:ext uri="{FF2B5EF4-FFF2-40B4-BE49-F238E27FC236}">
                <a16:creationId xmlns:a16="http://schemas.microsoft.com/office/drawing/2014/main" id="{F4929ACA-0A5F-D4E4-0606-FA63BAD691A3}"/>
              </a:ext>
            </a:extLst>
          </p:cNvPr>
          <p:cNvSpPr/>
          <p:nvPr/>
        </p:nvSpPr>
        <p:spPr>
          <a:xfrm>
            <a:off x="8763765" y="912167"/>
            <a:ext cx="3993317" cy="30138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noProof="0" dirty="0">
              <a:solidFill>
                <a:schemeClr val="tx1"/>
              </a:solidFill>
            </a:endParaRPr>
          </a:p>
        </p:txBody>
      </p:sp>
      <p:sp>
        <p:nvSpPr>
          <p:cNvPr id="16" name="Rectangle 15">
            <a:extLst>
              <a:ext uri="{FF2B5EF4-FFF2-40B4-BE49-F238E27FC236}">
                <a16:creationId xmlns:a16="http://schemas.microsoft.com/office/drawing/2014/main" id="{05F4D6AA-61CC-2C8A-7F34-7AF773770286}"/>
              </a:ext>
            </a:extLst>
          </p:cNvPr>
          <p:cNvSpPr/>
          <p:nvPr/>
        </p:nvSpPr>
        <p:spPr>
          <a:xfrm>
            <a:off x="4414314" y="2712368"/>
            <a:ext cx="4320480" cy="20882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noProof="0" dirty="0">
              <a:solidFill>
                <a:schemeClr val="tx1"/>
              </a:solidFill>
            </a:endParaRPr>
          </a:p>
        </p:txBody>
      </p:sp>
      <p:sp>
        <p:nvSpPr>
          <p:cNvPr id="17" name="Rectangle 16">
            <a:extLst>
              <a:ext uri="{FF2B5EF4-FFF2-40B4-BE49-F238E27FC236}">
                <a16:creationId xmlns:a16="http://schemas.microsoft.com/office/drawing/2014/main" id="{DFA8FE7C-FEBB-A5B7-0EF5-1E50AEE23B79}"/>
              </a:ext>
            </a:extLst>
          </p:cNvPr>
          <p:cNvSpPr/>
          <p:nvPr/>
        </p:nvSpPr>
        <p:spPr>
          <a:xfrm>
            <a:off x="4422946" y="4800600"/>
            <a:ext cx="4320480" cy="14832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noProof="0" dirty="0">
              <a:solidFill>
                <a:schemeClr val="tx1"/>
              </a:solidFill>
            </a:endParaRPr>
          </a:p>
        </p:txBody>
      </p:sp>
      <p:sp>
        <p:nvSpPr>
          <p:cNvPr id="18" name="Rectangle 17">
            <a:extLst>
              <a:ext uri="{FF2B5EF4-FFF2-40B4-BE49-F238E27FC236}">
                <a16:creationId xmlns:a16="http://schemas.microsoft.com/office/drawing/2014/main" id="{85BB84CD-8EC8-206C-B52E-F7EFF2D5B699}"/>
              </a:ext>
            </a:extLst>
          </p:cNvPr>
          <p:cNvSpPr/>
          <p:nvPr/>
        </p:nvSpPr>
        <p:spPr>
          <a:xfrm>
            <a:off x="4422946" y="7752928"/>
            <a:ext cx="4320480" cy="15901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noProof="0" dirty="0">
              <a:solidFill>
                <a:schemeClr val="tx1"/>
              </a:solidFill>
            </a:endParaRPr>
          </a:p>
        </p:txBody>
      </p:sp>
      <p:sp>
        <p:nvSpPr>
          <p:cNvPr id="19" name="Rectangle 18">
            <a:extLst>
              <a:ext uri="{FF2B5EF4-FFF2-40B4-BE49-F238E27FC236}">
                <a16:creationId xmlns:a16="http://schemas.microsoft.com/office/drawing/2014/main" id="{0C193A2C-1AB7-79CF-72F0-6AE62A2AB943}"/>
              </a:ext>
            </a:extLst>
          </p:cNvPr>
          <p:cNvSpPr/>
          <p:nvPr/>
        </p:nvSpPr>
        <p:spPr>
          <a:xfrm>
            <a:off x="8777063" y="3993373"/>
            <a:ext cx="3980020" cy="1246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noProof="0" dirty="0">
              <a:solidFill>
                <a:schemeClr val="tx1"/>
              </a:solidFill>
            </a:endParaRPr>
          </a:p>
        </p:txBody>
      </p:sp>
      <p:sp>
        <p:nvSpPr>
          <p:cNvPr id="20" name="Rectangle 19">
            <a:extLst>
              <a:ext uri="{FF2B5EF4-FFF2-40B4-BE49-F238E27FC236}">
                <a16:creationId xmlns:a16="http://schemas.microsoft.com/office/drawing/2014/main" id="{AEF9412C-8EB1-2322-0664-C13BE6AEAB06}"/>
              </a:ext>
            </a:extLst>
          </p:cNvPr>
          <p:cNvSpPr/>
          <p:nvPr/>
        </p:nvSpPr>
        <p:spPr>
          <a:xfrm>
            <a:off x="8777063" y="5374939"/>
            <a:ext cx="3993316" cy="1246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noProof="0" dirty="0">
              <a:solidFill>
                <a:schemeClr val="tx1"/>
              </a:solidFill>
            </a:endParaRPr>
          </a:p>
        </p:txBody>
      </p:sp>
      <p:sp>
        <p:nvSpPr>
          <p:cNvPr id="21" name="Rectangle 20">
            <a:extLst>
              <a:ext uri="{FF2B5EF4-FFF2-40B4-BE49-F238E27FC236}">
                <a16:creationId xmlns:a16="http://schemas.microsoft.com/office/drawing/2014/main" id="{863EC924-E547-45AE-A946-D8F8D1BCC370}"/>
              </a:ext>
            </a:extLst>
          </p:cNvPr>
          <p:cNvSpPr/>
          <p:nvPr/>
        </p:nvSpPr>
        <p:spPr>
          <a:xfrm>
            <a:off x="8777063" y="6816824"/>
            <a:ext cx="3993315" cy="1246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noProof="0" dirty="0">
              <a:solidFill>
                <a:schemeClr val="tx1"/>
              </a:solidFill>
            </a:endParaRPr>
          </a:p>
        </p:txBody>
      </p:sp>
      <p:sp>
        <p:nvSpPr>
          <p:cNvPr id="22" name="Rectangle 21">
            <a:extLst>
              <a:ext uri="{FF2B5EF4-FFF2-40B4-BE49-F238E27FC236}">
                <a16:creationId xmlns:a16="http://schemas.microsoft.com/office/drawing/2014/main" id="{AE4FDAF0-4CF0-E1E9-5C4E-9D0357436551}"/>
              </a:ext>
            </a:extLst>
          </p:cNvPr>
          <p:cNvSpPr/>
          <p:nvPr/>
        </p:nvSpPr>
        <p:spPr>
          <a:xfrm>
            <a:off x="8777064" y="8184976"/>
            <a:ext cx="3960440" cy="11521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noProof="0" dirty="0">
              <a:solidFill>
                <a:schemeClr val="tx1"/>
              </a:solidFill>
            </a:endParaRPr>
          </a:p>
        </p:txBody>
      </p:sp>
      <p:sp>
        <p:nvSpPr>
          <p:cNvPr id="23" name="TextBox 22">
            <a:extLst>
              <a:ext uri="{FF2B5EF4-FFF2-40B4-BE49-F238E27FC236}">
                <a16:creationId xmlns:a16="http://schemas.microsoft.com/office/drawing/2014/main" id="{E38FE683-92B3-9467-05C9-9679A2393F46}"/>
              </a:ext>
            </a:extLst>
          </p:cNvPr>
          <p:cNvSpPr txBox="1"/>
          <p:nvPr/>
        </p:nvSpPr>
        <p:spPr>
          <a:xfrm>
            <a:off x="1000200" y="1056184"/>
            <a:ext cx="3240360" cy="1015663"/>
          </a:xfrm>
          <a:prstGeom prst="rect">
            <a:avLst/>
          </a:prstGeom>
          <a:noFill/>
        </p:spPr>
        <p:txBody>
          <a:bodyPr wrap="square" rtlCol="0">
            <a:spAutoFit/>
          </a:bodyPr>
          <a:lstStyle/>
          <a:p>
            <a:r>
              <a:rPr lang="en-US" sz="1000" b="1" dirty="0"/>
              <a:t>1.0 Purpose</a:t>
            </a:r>
            <a:endParaRPr lang="en-US" sz="1000" dirty="0"/>
          </a:p>
          <a:p>
            <a:r>
              <a:rPr lang="en-US" sz="1000" dirty="0"/>
              <a:t>To improve athletes’ reaction times.</a:t>
            </a:r>
          </a:p>
          <a:p>
            <a:r>
              <a:rPr lang="en-US" sz="1000" dirty="0"/>
              <a:t>To measure and track reaction performance over time.</a:t>
            </a:r>
          </a:p>
          <a:p>
            <a:r>
              <a:rPr lang="en-US" sz="1000" dirty="0"/>
              <a:t>To provide competitive training feedback.</a:t>
            </a:r>
          </a:p>
          <a:p>
            <a:r>
              <a:rPr lang="en-US" sz="1000" b="1" dirty="0"/>
              <a:t>Test:</a:t>
            </a:r>
            <a:r>
              <a:rPr lang="en-US" sz="1000" dirty="0"/>
              <a:t> Check if the device records measurable improvements during training sessions.</a:t>
            </a:r>
          </a:p>
        </p:txBody>
      </p:sp>
      <p:sp>
        <p:nvSpPr>
          <p:cNvPr id="25" name="TextBox 24">
            <a:extLst>
              <a:ext uri="{FF2B5EF4-FFF2-40B4-BE49-F238E27FC236}">
                <a16:creationId xmlns:a16="http://schemas.microsoft.com/office/drawing/2014/main" id="{A17E74DA-F8B3-EA07-D4DB-9880BB18143E}"/>
              </a:ext>
            </a:extLst>
          </p:cNvPr>
          <p:cNvSpPr txBox="1"/>
          <p:nvPr/>
        </p:nvSpPr>
        <p:spPr>
          <a:xfrm>
            <a:off x="900356" y="3269431"/>
            <a:ext cx="3240360" cy="1277273"/>
          </a:xfrm>
          <a:prstGeom prst="rect">
            <a:avLst/>
          </a:prstGeom>
          <a:noFill/>
        </p:spPr>
        <p:txBody>
          <a:bodyPr wrap="square" rtlCol="0">
            <a:spAutoFit/>
          </a:bodyPr>
          <a:lstStyle/>
          <a:p>
            <a:r>
              <a:rPr lang="en-GB" sz="1100" b="1" dirty="0">
                <a:solidFill>
                  <a:srgbClr val="FF0000"/>
                </a:solidFill>
              </a:rPr>
              <a:t>Sustainability  4.0-</a:t>
            </a:r>
          </a:p>
          <a:p>
            <a:endParaRPr lang="en-GB" sz="1100" b="1" dirty="0">
              <a:solidFill>
                <a:srgbClr val="FF0000"/>
              </a:solidFill>
            </a:endParaRPr>
          </a:p>
          <a:p>
            <a:r>
              <a:rPr lang="en-GB" sz="1100" b="1" dirty="0">
                <a:solidFill>
                  <a:srgbClr val="FF0000"/>
                </a:solidFill>
              </a:rPr>
              <a:t>4.1-</a:t>
            </a:r>
          </a:p>
          <a:p>
            <a:endParaRPr lang="en-GB" sz="1100" b="1" dirty="0">
              <a:solidFill>
                <a:srgbClr val="FF0000"/>
              </a:solidFill>
            </a:endParaRPr>
          </a:p>
          <a:p>
            <a:r>
              <a:rPr lang="en-GB" sz="1100" b="1" dirty="0">
                <a:solidFill>
                  <a:srgbClr val="FF0000"/>
                </a:solidFill>
              </a:rPr>
              <a:t>4.2-</a:t>
            </a:r>
          </a:p>
          <a:p>
            <a:endParaRPr lang="en-GB" sz="1100" b="1" dirty="0">
              <a:solidFill>
                <a:srgbClr val="FF0000"/>
              </a:solidFill>
            </a:endParaRPr>
          </a:p>
          <a:p>
            <a:endParaRPr lang="en-GB" sz="1100" b="1" dirty="0">
              <a:solidFill>
                <a:srgbClr val="FF0000"/>
              </a:solidFill>
            </a:endParaRPr>
          </a:p>
        </p:txBody>
      </p:sp>
      <p:sp>
        <p:nvSpPr>
          <p:cNvPr id="26" name="TextBox 25">
            <a:extLst>
              <a:ext uri="{FF2B5EF4-FFF2-40B4-BE49-F238E27FC236}">
                <a16:creationId xmlns:a16="http://schemas.microsoft.com/office/drawing/2014/main" id="{ACB7D34D-4A85-2DE5-3356-ED7267B323BE}"/>
              </a:ext>
            </a:extLst>
          </p:cNvPr>
          <p:cNvSpPr txBox="1"/>
          <p:nvPr/>
        </p:nvSpPr>
        <p:spPr>
          <a:xfrm>
            <a:off x="8783589" y="1012322"/>
            <a:ext cx="3240360" cy="2292935"/>
          </a:xfrm>
          <a:prstGeom prst="rect">
            <a:avLst/>
          </a:prstGeom>
          <a:noFill/>
        </p:spPr>
        <p:txBody>
          <a:bodyPr wrap="square" rtlCol="0">
            <a:spAutoFit/>
          </a:bodyPr>
          <a:lstStyle/>
          <a:p>
            <a:r>
              <a:rPr lang="en-GB" sz="1100" b="1" dirty="0">
                <a:solidFill>
                  <a:srgbClr val="FF0000"/>
                </a:solidFill>
              </a:rPr>
              <a:t>Materials 3.0-</a:t>
            </a:r>
          </a:p>
          <a:p>
            <a:endParaRPr lang="en-GB" sz="1100" b="1" dirty="0">
              <a:solidFill>
                <a:srgbClr val="FF0000"/>
              </a:solidFill>
            </a:endParaRPr>
          </a:p>
          <a:p>
            <a:r>
              <a:rPr lang="en-GB" sz="1100" b="1" dirty="0">
                <a:solidFill>
                  <a:srgbClr val="FF0000"/>
                </a:solidFill>
              </a:rPr>
              <a:t>3.1-</a:t>
            </a:r>
          </a:p>
          <a:p>
            <a:endParaRPr lang="en-GB" sz="1100" b="1" dirty="0">
              <a:solidFill>
                <a:srgbClr val="FF0000"/>
              </a:solidFill>
            </a:endParaRPr>
          </a:p>
          <a:p>
            <a:r>
              <a:rPr lang="en-GB" sz="1100" b="1" dirty="0">
                <a:solidFill>
                  <a:srgbClr val="FF0000"/>
                </a:solidFill>
              </a:rPr>
              <a:t>3.2-</a:t>
            </a:r>
          </a:p>
          <a:p>
            <a:endParaRPr lang="en-GB" sz="1100" b="1" dirty="0">
              <a:solidFill>
                <a:srgbClr val="FF0000"/>
              </a:solidFill>
            </a:endParaRPr>
          </a:p>
          <a:p>
            <a:r>
              <a:rPr lang="en-GB" sz="1100" b="1" dirty="0">
                <a:solidFill>
                  <a:srgbClr val="FF0000"/>
                </a:solidFill>
              </a:rPr>
              <a:t>3.3-</a:t>
            </a:r>
          </a:p>
          <a:p>
            <a:endParaRPr lang="en-GB" sz="1100" b="1" dirty="0">
              <a:solidFill>
                <a:srgbClr val="FF0000"/>
              </a:solidFill>
            </a:endParaRPr>
          </a:p>
          <a:p>
            <a:r>
              <a:rPr lang="en-GB" sz="1100" b="1" dirty="0">
                <a:solidFill>
                  <a:srgbClr val="FF0000"/>
                </a:solidFill>
              </a:rPr>
              <a:t>3.4-</a:t>
            </a:r>
          </a:p>
          <a:p>
            <a:endParaRPr lang="en-GB" sz="1100" b="1" dirty="0">
              <a:solidFill>
                <a:srgbClr val="FF0000"/>
              </a:solidFill>
            </a:endParaRPr>
          </a:p>
          <a:p>
            <a:r>
              <a:rPr lang="en-GB" sz="1100" b="1" dirty="0">
                <a:solidFill>
                  <a:srgbClr val="FF0000"/>
                </a:solidFill>
              </a:rPr>
              <a:t>3.5-</a:t>
            </a:r>
          </a:p>
          <a:p>
            <a:endParaRPr lang="en-GB" sz="1100" b="1" dirty="0">
              <a:solidFill>
                <a:srgbClr val="FF0000"/>
              </a:solidFill>
            </a:endParaRPr>
          </a:p>
          <a:p>
            <a:r>
              <a:rPr lang="en-GB" sz="1100" b="1" dirty="0">
                <a:solidFill>
                  <a:srgbClr val="FF0000"/>
                </a:solidFill>
              </a:rPr>
              <a:t>3.6-</a:t>
            </a:r>
          </a:p>
        </p:txBody>
      </p:sp>
      <p:sp>
        <p:nvSpPr>
          <p:cNvPr id="27" name="TextBox 26">
            <a:extLst>
              <a:ext uri="{FF2B5EF4-FFF2-40B4-BE49-F238E27FC236}">
                <a16:creationId xmlns:a16="http://schemas.microsoft.com/office/drawing/2014/main" id="{F6288002-7818-28C9-7623-7D78B489C6C6}"/>
              </a:ext>
            </a:extLst>
          </p:cNvPr>
          <p:cNvSpPr txBox="1"/>
          <p:nvPr/>
        </p:nvSpPr>
        <p:spPr>
          <a:xfrm>
            <a:off x="8993088" y="3962921"/>
            <a:ext cx="3240360" cy="1277273"/>
          </a:xfrm>
          <a:prstGeom prst="rect">
            <a:avLst/>
          </a:prstGeom>
          <a:noFill/>
        </p:spPr>
        <p:txBody>
          <a:bodyPr wrap="square" rtlCol="0">
            <a:spAutoFit/>
          </a:bodyPr>
          <a:lstStyle/>
          <a:p>
            <a:r>
              <a:rPr lang="en-GB" sz="1100" b="1" dirty="0">
                <a:solidFill>
                  <a:srgbClr val="FF0000"/>
                </a:solidFill>
              </a:rPr>
              <a:t>PCB 10.0-</a:t>
            </a:r>
          </a:p>
          <a:p>
            <a:endParaRPr lang="en-GB" sz="1100" b="1" dirty="0">
              <a:solidFill>
                <a:srgbClr val="FF0000"/>
              </a:solidFill>
            </a:endParaRPr>
          </a:p>
          <a:p>
            <a:r>
              <a:rPr lang="en-GB" sz="1100" b="1" dirty="0">
                <a:solidFill>
                  <a:srgbClr val="FF0000"/>
                </a:solidFill>
              </a:rPr>
              <a:t>10.1-</a:t>
            </a:r>
          </a:p>
          <a:p>
            <a:endParaRPr lang="en-GB" sz="1100" b="1" dirty="0">
              <a:solidFill>
                <a:srgbClr val="FF0000"/>
              </a:solidFill>
            </a:endParaRPr>
          </a:p>
          <a:p>
            <a:r>
              <a:rPr lang="en-GB" sz="1100" b="1" dirty="0">
                <a:solidFill>
                  <a:srgbClr val="FF0000"/>
                </a:solidFill>
              </a:rPr>
              <a:t>10.2-</a:t>
            </a:r>
          </a:p>
          <a:p>
            <a:endParaRPr lang="en-GB" sz="1100" b="1" dirty="0">
              <a:solidFill>
                <a:srgbClr val="FF0000"/>
              </a:solidFill>
            </a:endParaRPr>
          </a:p>
          <a:p>
            <a:r>
              <a:rPr lang="en-GB" sz="1100" b="1" dirty="0">
                <a:solidFill>
                  <a:srgbClr val="FF0000"/>
                </a:solidFill>
              </a:rPr>
              <a:t>10.3-</a:t>
            </a:r>
          </a:p>
        </p:txBody>
      </p:sp>
      <p:sp>
        <p:nvSpPr>
          <p:cNvPr id="28" name="TextBox 27">
            <a:extLst>
              <a:ext uri="{FF2B5EF4-FFF2-40B4-BE49-F238E27FC236}">
                <a16:creationId xmlns:a16="http://schemas.microsoft.com/office/drawing/2014/main" id="{16B09DFD-8EB7-D9A1-1C9B-5F78F1BD0CCC}"/>
              </a:ext>
            </a:extLst>
          </p:cNvPr>
          <p:cNvSpPr txBox="1"/>
          <p:nvPr/>
        </p:nvSpPr>
        <p:spPr>
          <a:xfrm>
            <a:off x="8849072" y="5327510"/>
            <a:ext cx="3240360" cy="1277273"/>
          </a:xfrm>
          <a:prstGeom prst="rect">
            <a:avLst/>
          </a:prstGeom>
          <a:noFill/>
        </p:spPr>
        <p:txBody>
          <a:bodyPr wrap="square" rtlCol="0">
            <a:spAutoFit/>
          </a:bodyPr>
          <a:lstStyle/>
          <a:p>
            <a:r>
              <a:rPr lang="en-GB" sz="1100" b="1" dirty="0">
                <a:solidFill>
                  <a:srgbClr val="FF0000"/>
                </a:solidFill>
              </a:rPr>
              <a:t>Aesthetics 11.0-</a:t>
            </a:r>
          </a:p>
          <a:p>
            <a:endParaRPr lang="en-GB" sz="1100" b="1" dirty="0">
              <a:solidFill>
                <a:srgbClr val="FF0000"/>
              </a:solidFill>
            </a:endParaRPr>
          </a:p>
          <a:p>
            <a:r>
              <a:rPr lang="en-GB" sz="1100" b="1" dirty="0">
                <a:solidFill>
                  <a:srgbClr val="FF0000"/>
                </a:solidFill>
              </a:rPr>
              <a:t>11.1-</a:t>
            </a:r>
          </a:p>
          <a:p>
            <a:endParaRPr lang="en-GB" sz="1100" b="1" dirty="0">
              <a:solidFill>
                <a:srgbClr val="FF0000"/>
              </a:solidFill>
            </a:endParaRPr>
          </a:p>
          <a:p>
            <a:r>
              <a:rPr lang="en-GB" sz="1100" b="1" dirty="0">
                <a:solidFill>
                  <a:srgbClr val="FF0000"/>
                </a:solidFill>
              </a:rPr>
              <a:t>11.2-</a:t>
            </a:r>
          </a:p>
          <a:p>
            <a:endParaRPr lang="en-GB" sz="1100" b="1" dirty="0">
              <a:solidFill>
                <a:srgbClr val="FF0000"/>
              </a:solidFill>
            </a:endParaRPr>
          </a:p>
          <a:p>
            <a:r>
              <a:rPr lang="en-GB" sz="1100" b="1" dirty="0">
                <a:solidFill>
                  <a:srgbClr val="FF0000"/>
                </a:solidFill>
              </a:rPr>
              <a:t>11.3-</a:t>
            </a:r>
          </a:p>
        </p:txBody>
      </p:sp>
      <p:sp>
        <p:nvSpPr>
          <p:cNvPr id="29" name="TextBox 28">
            <a:extLst>
              <a:ext uri="{FF2B5EF4-FFF2-40B4-BE49-F238E27FC236}">
                <a16:creationId xmlns:a16="http://schemas.microsoft.com/office/drawing/2014/main" id="{52351DE9-5BDF-CC4D-450C-AE93FE7F9B5C}"/>
              </a:ext>
            </a:extLst>
          </p:cNvPr>
          <p:cNvSpPr txBox="1"/>
          <p:nvPr/>
        </p:nvSpPr>
        <p:spPr>
          <a:xfrm>
            <a:off x="8993088" y="6786372"/>
            <a:ext cx="3240360" cy="1277273"/>
          </a:xfrm>
          <a:prstGeom prst="rect">
            <a:avLst/>
          </a:prstGeom>
          <a:noFill/>
        </p:spPr>
        <p:txBody>
          <a:bodyPr wrap="square" rtlCol="0">
            <a:spAutoFit/>
          </a:bodyPr>
          <a:lstStyle/>
          <a:p>
            <a:r>
              <a:rPr lang="en-GB" sz="1100" b="1" dirty="0">
                <a:solidFill>
                  <a:srgbClr val="FF0000"/>
                </a:solidFill>
              </a:rPr>
              <a:t>Cost+ Timescale 12.0-</a:t>
            </a:r>
          </a:p>
          <a:p>
            <a:endParaRPr lang="en-GB" sz="1100" b="1" dirty="0">
              <a:solidFill>
                <a:srgbClr val="FF0000"/>
              </a:solidFill>
            </a:endParaRPr>
          </a:p>
          <a:p>
            <a:r>
              <a:rPr lang="en-GB" sz="1100" b="1" dirty="0">
                <a:solidFill>
                  <a:srgbClr val="FF0000"/>
                </a:solidFill>
              </a:rPr>
              <a:t>12.1-</a:t>
            </a:r>
          </a:p>
          <a:p>
            <a:endParaRPr lang="en-GB" sz="1100" b="1" dirty="0">
              <a:solidFill>
                <a:srgbClr val="FF0000"/>
              </a:solidFill>
            </a:endParaRPr>
          </a:p>
          <a:p>
            <a:r>
              <a:rPr lang="en-GB" sz="1100" b="1" dirty="0">
                <a:solidFill>
                  <a:srgbClr val="FF0000"/>
                </a:solidFill>
              </a:rPr>
              <a:t>12.2-</a:t>
            </a:r>
          </a:p>
          <a:p>
            <a:endParaRPr lang="en-GB" sz="1100" b="1" dirty="0">
              <a:solidFill>
                <a:srgbClr val="FF0000"/>
              </a:solidFill>
            </a:endParaRPr>
          </a:p>
          <a:p>
            <a:r>
              <a:rPr lang="en-GB" sz="1100" b="1" dirty="0">
                <a:solidFill>
                  <a:srgbClr val="FF0000"/>
                </a:solidFill>
              </a:rPr>
              <a:t>12.3-</a:t>
            </a:r>
          </a:p>
        </p:txBody>
      </p:sp>
      <p:sp>
        <p:nvSpPr>
          <p:cNvPr id="30" name="TextBox 29">
            <a:extLst>
              <a:ext uri="{FF2B5EF4-FFF2-40B4-BE49-F238E27FC236}">
                <a16:creationId xmlns:a16="http://schemas.microsoft.com/office/drawing/2014/main" id="{3F1E0031-36F1-DA7C-D57E-6EC9362B836E}"/>
              </a:ext>
            </a:extLst>
          </p:cNvPr>
          <p:cNvSpPr txBox="1"/>
          <p:nvPr/>
        </p:nvSpPr>
        <p:spPr>
          <a:xfrm>
            <a:off x="8847691" y="8122403"/>
            <a:ext cx="3240360" cy="1277273"/>
          </a:xfrm>
          <a:prstGeom prst="rect">
            <a:avLst/>
          </a:prstGeom>
          <a:noFill/>
        </p:spPr>
        <p:txBody>
          <a:bodyPr wrap="square" rtlCol="0">
            <a:spAutoFit/>
          </a:bodyPr>
          <a:lstStyle/>
          <a:p>
            <a:r>
              <a:rPr lang="en-GB" sz="1100" b="1" dirty="0">
                <a:solidFill>
                  <a:srgbClr val="FF0000"/>
                </a:solidFill>
              </a:rPr>
              <a:t>portability13.0-</a:t>
            </a:r>
          </a:p>
          <a:p>
            <a:endParaRPr lang="en-GB" sz="1100" b="1" dirty="0">
              <a:solidFill>
                <a:srgbClr val="FF0000"/>
              </a:solidFill>
            </a:endParaRPr>
          </a:p>
          <a:p>
            <a:r>
              <a:rPr lang="en-GB" sz="1100" b="1" dirty="0">
                <a:solidFill>
                  <a:srgbClr val="FF0000"/>
                </a:solidFill>
              </a:rPr>
              <a:t>13.1-</a:t>
            </a:r>
          </a:p>
          <a:p>
            <a:endParaRPr lang="en-GB" sz="1100" b="1" dirty="0">
              <a:solidFill>
                <a:srgbClr val="FF0000"/>
              </a:solidFill>
            </a:endParaRPr>
          </a:p>
          <a:p>
            <a:r>
              <a:rPr lang="en-GB" sz="1100" b="1" dirty="0">
                <a:solidFill>
                  <a:srgbClr val="FF0000"/>
                </a:solidFill>
              </a:rPr>
              <a:t>13.2-</a:t>
            </a:r>
          </a:p>
          <a:p>
            <a:endParaRPr lang="en-GB" sz="1100" b="1" dirty="0">
              <a:solidFill>
                <a:srgbClr val="FF0000"/>
              </a:solidFill>
            </a:endParaRPr>
          </a:p>
          <a:p>
            <a:r>
              <a:rPr lang="en-GB" sz="1100" b="1" dirty="0">
                <a:solidFill>
                  <a:srgbClr val="FF0000"/>
                </a:solidFill>
              </a:rPr>
              <a:t>13.3-</a:t>
            </a:r>
          </a:p>
        </p:txBody>
      </p:sp>
      <p:sp>
        <p:nvSpPr>
          <p:cNvPr id="31" name="TextBox 30">
            <a:extLst>
              <a:ext uri="{FF2B5EF4-FFF2-40B4-BE49-F238E27FC236}">
                <a16:creationId xmlns:a16="http://schemas.microsoft.com/office/drawing/2014/main" id="{4C2BD885-048B-25BF-90E9-CEEAB6795956}"/>
              </a:ext>
            </a:extLst>
          </p:cNvPr>
          <p:cNvSpPr txBox="1"/>
          <p:nvPr/>
        </p:nvSpPr>
        <p:spPr>
          <a:xfrm>
            <a:off x="4409772" y="7909384"/>
            <a:ext cx="3240360" cy="1277273"/>
          </a:xfrm>
          <a:prstGeom prst="rect">
            <a:avLst/>
          </a:prstGeom>
          <a:noFill/>
        </p:spPr>
        <p:txBody>
          <a:bodyPr wrap="square" rtlCol="0">
            <a:spAutoFit/>
          </a:bodyPr>
          <a:lstStyle/>
          <a:p>
            <a:r>
              <a:rPr lang="en-GB" sz="1100" b="1" dirty="0">
                <a:solidFill>
                  <a:srgbClr val="FF0000"/>
                </a:solidFill>
              </a:rPr>
              <a:t>Safty9.0-</a:t>
            </a:r>
          </a:p>
          <a:p>
            <a:endParaRPr lang="en-GB" sz="1100" b="1" dirty="0">
              <a:solidFill>
                <a:srgbClr val="FF0000"/>
              </a:solidFill>
            </a:endParaRPr>
          </a:p>
          <a:p>
            <a:r>
              <a:rPr lang="en-GB" sz="1100" b="1" dirty="0">
                <a:solidFill>
                  <a:srgbClr val="FF0000"/>
                </a:solidFill>
              </a:rPr>
              <a:t>9.1-</a:t>
            </a:r>
          </a:p>
          <a:p>
            <a:endParaRPr lang="en-GB" sz="1100" b="1" dirty="0">
              <a:solidFill>
                <a:srgbClr val="FF0000"/>
              </a:solidFill>
            </a:endParaRPr>
          </a:p>
          <a:p>
            <a:r>
              <a:rPr lang="en-GB" sz="1100" b="1" dirty="0">
                <a:solidFill>
                  <a:srgbClr val="FF0000"/>
                </a:solidFill>
              </a:rPr>
              <a:t>9.2-</a:t>
            </a:r>
          </a:p>
          <a:p>
            <a:endParaRPr lang="en-GB" sz="1100" b="1" dirty="0">
              <a:solidFill>
                <a:srgbClr val="FF0000"/>
              </a:solidFill>
            </a:endParaRPr>
          </a:p>
          <a:p>
            <a:r>
              <a:rPr lang="en-GB" sz="1100" b="1" dirty="0">
                <a:solidFill>
                  <a:srgbClr val="FF0000"/>
                </a:solidFill>
              </a:rPr>
              <a:t>9.3-</a:t>
            </a:r>
          </a:p>
        </p:txBody>
      </p:sp>
      <p:sp>
        <p:nvSpPr>
          <p:cNvPr id="32" name="TextBox 31">
            <a:extLst>
              <a:ext uri="{FF2B5EF4-FFF2-40B4-BE49-F238E27FC236}">
                <a16:creationId xmlns:a16="http://schemas.microsoft.com/office/drawing/2014/main" id="{DBE2FE91-834E-AB5C-A181-D69CDD15E3CA}"/>
              </a:ext>
            </a:extLst>
          </p:cNvPr>
          <p:cNvSpPr txBox="1"/>
          <p:nvPr/>
        </p:nvSpPr>
        <p:spPr>
          <a:xfrm>
            <a:off x="4526214" y="4872608"/>
            <a:ext cx="3240360" cy="1277273"/>
          </a:xfrm>
          <a:prstGeom prst="rect">
            <a:avLst/>
          </a:prstGeom>
          <a:noFill/>
        </p:spPr>
        <p:txBody>
          <a:bodyPr wrap="square" rtlCol="0">
            <a:spAutoFit/>
          </a:bodyPr>
          <a:lstStyle/>
          <a:p>
            <a:r>
              <a:rPr lang="en-GB" sz="1100" b="1" dirty="0">
                <a:solidFill>
                  <a:srgbClr val="FF0000"/>
                </a:solidFill>
              </a:rPr>
              <a:t>System 7.0-</a:t>
            </a:r>
          </a:p>
          <a:p>
            <a:endParaRPr lang="en-GB" sz="1100" b="1" dirty="0">
              <a:solidFill>
                <a:srgbClr val="FF0000"/>
              </a:solidFill>
            </a:endParaRPr>
          </a:p>
          <a:p>
            <a:r>
              <a:rPr lang="en-GB" sz="1100" b="1" dirty="0">
                <a:solidFill>
                  <a:srgbClr val="FF0000"/>
                </a:solidFill>
              </a:rPr>
              <a:t>7.1-</a:t>
            </a:r>
          </a:p>
          <a:p>
            <a:endParaRPr lang="en-GB" sz="1100" b="1" dirty="0">
              <a:solidFill>
                <a:srgbClr val="FF0000"/>
              </a:solidFill>
            </a:endParaRPr>
          </a:p>
          <a:p>
            <a:r>
              <a:rPr lang="en-GB" sz="1100" b="1" dirty="0">
                <a:solidFill>
                  <a:srgbClr val="FF0000"/>
                </a:solidFill>
              </a:rPr>
              <a:t>7.2-</a:t>
            </a:r>
          </a:p>
          <a:p>
            <a:endParaRPr lang="en-GB" sz="1100" b="1" dirty="0">
              <a:solidFill>
                <a:srgbClr val="FF0000"/>
              </a:solidFill>
            </a:endParaRPr>
          </a:p>
          <a:p>
            <a:r>
              <a:rPr lang="en-GB" sz="1100" b="1" dirty="0">
                <a:solidFill>
                  <a:srgbClr val="FF0000"/>
                </a:solidFill>
              </a:rPr>
              <a:t>7.3-</a:t>
            </a:r>
          </a:p>
        </p:txBody>
      </p:sp>
      <p:sp>
        <p:nvSpPr>
          <p:cNvPr id="33" name="TextBox 32">
            <a:extLst>
              <a:ext uri="{FF2B5EF4-FFF2-40B4-BE49-F238E27FC236}">
                <a16:creationId xmlns:a16="http://schemas.microsoft.com/office/drawing/2014/main" id="{9E25BA43-7F94-09F4-F043-B8C632605970}"/>
              </a:ext>
            </a:extLst>
          </p:cNvPr>
          <p:cNvSpPr txBox="1"/>
          <p:nvPr/>
        </p:nvSpPr>
        <p:spPr>
          <a:xfrm>
            <a:off x="4463109" y="2761870"/>
            <a:ext cx="3240360" cy="1277273"/>
          </a:xfrm>
          <a:prstGeom prst="rect">
            <a:avLst/>
          </a:prstGeom>
          <a:noFill/>
        </p:spPr>
        <p:txBody>
          <a:bodyPr wrap="square" rtlCol="0">
            <a:spAutoFit/>
          </a:bodyPr>
          <a:lstStyle/>
          <a:p>
            <a:r>
              <a:rPr lang="en-GB" sz="1100" b="1" dirty="0">
                <a:solidFill>
                  <a:srgbClr val="FF0000"/>
                </a:solidFill>
              </a:rPr>
              <a:t>Manufacturing 5.0-</a:t>
            </a:r>
          </a:p>
          <a:p>
            <a:endParaRPr lang="en-GB" sz="1100" b="1" dirty="0">
              <a:solidFill>
                <a:srgbClr val="FF0000"/>
              </a:solidFill>
            </a:endParaRPr>
          </a:p>
          <a:p>
            <a:r>
              <a:rPr lang="en-GB" sz="1100" b="1" dirty="0">
                <a:solidFill>
                  <a:srgbClr val="FF0000"/>
                </a:solidFill>
              </a:rPr>
              <a:t>5.1-</a:t>
            </a:r>
          </a:p>
          <a:p>
            <a:endParaRPr lang="en-GB" sz="1100" b="1" dirty="0">
              <a:solidFill>
                <a:srgbClr val="FF0000"/>
              </a:solidFill>
            </a:endParaRPr>
          </a:p>
          <a:p>
            <a:r>
              <a:rPr lang="en-GB" sz="1100" b="1" dirty="0">
                <a:solidFill>
                  <a:srgbClr val="FF0000"/>
                </a:solidFill>
              </a:rPr>
              <a:t>5.2-</a:t>
            </a:r>
          </a:p>
          <a:p>
            <a:endParaRPr lang="en-GB" sz="1100" b="1" dirty="0">
              <a:solidFill>
                <a:srgbClr val="FF0000"/>
              </a:solidFill>
            </a:endParaRPr>
          </a:p>
          <a:p>
            <a:r>
              <a:rPr lang="en-GB" sz="1100" b="1" dirty="0">
                <a:solidFill>
                  <a:srgbClr val="FF0000"/>
                </a:solidFill>
              </a:rPr>
              <a:t>5.3-</a:t>
            </a:r>
          </a:p>
        </p:txBody>
      </p:sp>
      <p:sp>
        <p:nvSpPr>
          <p:cNvPr id="34" name="TextBox 33">
            <a:extLst>
              <a:ext uri="{FF2B5EF4-FFF2-40B4-BE49-F238E27FC236}">
                <a16:creationId xmlns:a16="http://schemas.microsoft.com/office/drawing/2014/main" id="{FA19B9F4-6D2B-5BAF-E79D-FF82A8759A23}"/>
              </a:ext>
            </a:extLst>
          </p:cNvPr>
          <p:cNvSpPr txBox="1"/>
          <p:nvPr/>
        </p:nvSpPr>
        <p:spPr>
          <a:xfrm>
            <a:off x="4503375" y="972774"/>
            <a:ext cx="3240360" cy="1615827"/>
          </a:xfrm>
          <a:prstGeom prst="rect">
            <a:avLst/>
          </a:prstGeom>
          <a:noFill/>
        </p:spPr>
        <p:txBody>
          <a:bodyPr wrap="square" rtlCol="0">
            <a:spAutoFit/>
          </a:bodyPr>
          <a:lstStyle/>
          <a:p>
            <a:r>
              <a:rPr lang="en-GB" sz="1100" b="1" dirty="0">
                <a:solidFill>
                  <a:srgbClr val="FF0000"/>
                </a:solidFill>
              </a:rPr>
              <a:t>Features 2.0-</a:t>
            </a:r>
          </a:p>
          <a:p>
            <a:endParaRPr lang="en-GB" sz="1100" b="1" dirty="0">
              <a:solidFill>
                <a:srgbClr val="FF0000"/>
              </a:solidFill>
            </a:endParaRPr>
          </a:p>
          <a:p>
            <a:r>
              <a:rPr lang="en-GB" sz="1100" b="1" dirty="0">
                <a:solidFill>
                  <a:srgbClr val="FF0000"/>
                </a:solidFill>
              </a:rPr>
              <a:t>2.1-</a:t>
            </a:r>
          </a:p>
          <a:p>
            <a:endParaRPr lang="en-GB" sz="1100" b="1" dirty="0">
              <a:solidFill>
                <a:srgbClr val="FF0000"/>
              </a:solidFill>
            </a:endParaRPr>
          </a:p>
          <a:p>
            <a:r>
              <a:rPr lang="en-GB" sz="1100" b="1" dirty="0">
                <a:solidFill>
                  <a:srgbClr val="FF0000"/>
                </a:solidFill>
              </a:rPr>
              <a:t>2.2-</a:t>
            </a:r>
          </a:p>
          <a:p>
            <a:endParaRPr lang="en-GB" sz="1100" b="1" dirty="0">
              <a:solidFill>
                <a:srgbClr val="FF0000"/>
              </a:solidFill>
            </a:endParaRPr>
          </a:p>
          <a:p>
            <a:r>
              <a:rPr lang="en-GB" sz="1100" b="1" dirty="0">
                <a:solidFill>
                  <a:srgbClr val="FF0000"/>
                </a:solidFill>
              </a:rPr>
              <a:t>2.3-</a:t>
            </a:r>
          </a:p>
          <a:p>
            <a:endParaRPr lang="en-GB" sz="1100" b="1" dirty="0">
              <a:solidFill>
                <a:srgbClr val="FF0000"/>
              </a:solidFill>
            </a:endParaRPr>
          </a:p>
          <a:p>
            <a:r>
              <a:rPr lang="en-GB" sz="1100" b="1" dirty="0">
                <a:solidFill>
                  <a:srgbClr val="FF0000"/>
                </a:solidFill>
              </a:rPr>
              <a:t>2.4-</a:t>
            </a:r>
          </a:p>
        </p:txBody>
      </p:sp>
      <p:sp>
        <p:nvSpPr>
          <p:cNvPr id="35" name="TextBox 34">
            <a:extLst>
              <a:ext uri="{FF2B5EF4-FFF2-40B4-BE49-F238E27FC236}">
                <a16:creationId xmlns:a16="http://schemas.microsoft.com/office/drawing/2014/main" id="{4DE50002-BE1E-B18B-780A-53A3C88AC80D}"/>
              </a:ext>
            </a:extLst>
          </p:cNvPr>
          <p:cNvSpPr txBox="1"/>
          <p:nvPr/>
        </p:nvSpPr>
        <p:spPr>
          <a:xfrm>
            <a:off x="1058660" y="5589048"/>
            <a:ext cx="3240360" cy="1277273"/>
          </a:xfrm>
          <a:prstGeom prst="rect">
            <a:avLst/>
          </a:prstGeom>
          <a:noFill/>
        </p:spPr>
        <p:txBody>
          <a:bodyPr wrap="square" rtlCol="0">
            <a:spAutoFit/>
          </a:bodyPr>
          <a:lstStyle/>
          <a:p>
            <a:r>
              <a:rPr lang="en-GB" sz="1100" b="1" dirty="0">
                <a:solidFill>
                  <a:srgbClr val="FF0000"/>
                </a:solidFill>
              </a:rPr>
              <a:t>Function 6.0-</a:t>
            </a:r>
          </a:p>
          <a:p>
            <a:endParaRPr lang="en-GB" sz="1100" b="1" dirty="0">
              <a:solidFill>
                <a:srgbClr val="FF0000"/>
              </a:solidFill>
            </a:endParaRPr>
          </a:p>
          <a:p>
            <a:r>
              <a:rPr lang="en-GB" sz="1100" b="1" dirty="0">
                <a:solidFill>
                  <a:srgbClr val="FF0000"/>
                </a:solidFill>
              </a:rPr>
              <a:t>6.1-</a:t>
            </a:r>
          </a:p>
          <a:p>
            <a:endParaRPr lang="en-GB" sz="1100" b="1" dirty="0">
              <a:solidFill>
                <a:srgbClr val="FF0000"/>
              </a:solidFill>
            </a:endParaRPr>
          </a:p>
          <a:p>
            <a:r>
              <a:rPr lang="en-GB" sz="1100" b="1" dirty="0">
                <a:solidFill>
                  <a:srgbClr val="FF0000"/>
                </a:solidFill>
              </a:rPr>
              <a:t>6.2-</a:t>
            </a:r>
          </a:p>
          <a:p>
            <a:endParaRPr lang="en-GB" sz="1100" b="1" dirty="0">
              <a:solidFill>
                <a:srgbClr val="FF0000"/>
              </a:solidFill>
            </a:endParaRPr>
          </a:p>
          <a:p>
            <a:r>
              <a:rPr lang="en-GB" sz="1100" b="1" dirty="0">
                <a:solidFill>
                  <a:srgbClr val="FF0000"/>
                </a:solidFill>
              </a:rPr>
              <a:t>6.3-</a:t>
            </a:r>
          </a:p>
        </p:txBody>
      </p:sp>
      <p:sp>
        <p:nvSpPr>
          <p:cNvPr id="37" name="Rectangle 36">
            <a:extLst>
              <a:ext uri="{FF2B5EF4-FFF2-40B4-BE49-F238E27FC236}">
                <a16:creationId xmlns:a16="http://schemas.microsoft.com/office/drawing/2014/main" id="{D581B13C-65CA-09EF-F814-F30A59961AE0}"/>
              </a:ext>
            </a:extLst>
          </p:cNvPr>
          <p:cNvSpPr/>
          <p:nvPr/>
        </p:nvSpPr>
        <p:spPr>
          <a:xfrm>
            <a:off x="4440216" y="6269696"/>
            <a:ext cx="4320480" cy="15901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noProof="0" dirty="0">
              <a:solidFill>
                <a:schemeClr val="tx1"/>
              </a:solidFill>
            </a:endParaRPr>
          </a:p>
        </p:txBody>
      </p:sp>
      <p:sp>
        <p:nvSpPr>
          <p:cNvPr id="38" name="TextBox 37">
            <a:extLst>
              <a:ext uri="{FF2B5EF4-FFF2-40B4-BE49-F238E27FC236}">
                <a16:creationId xmlns:a16="http://schemas.microsoft.com/office/drawing/2014/main" id="{FDD9B96B-2ACD-A90F-96A7-0CFE548332C7}"/>
              </a:ext>
            </a:extLst>
          </p:cNvPr>
          <p:cNvSpPr txBox="1"/>
          <p:nvPr/>
        </p:nvSpPr>
        <p:spPr>
          <a:xfrm>
            <a:off x="4427042" y="6426152"/>
            <a:ext cx="3240360" cy="1277273"/>
          </a:xfrm>
          <a:prstGeom prst="rect">
            <a:avLst/>
          </a:prstGeom>
          <a:noFill/>
        </p:spPr>
        <p:txBody>
          <a:bodyPr wrap="square" rtlCol="0">
            <a:spAutoFit/>
          </a:bodyPr>
          <a:lstStyle/>
          <a:p>
            <a:r>
              <a:rPr lang="en-GB" sz="1100" b="1" dirty="0">
                <a:solidFill>
                  <a:srgbClr val="FF0000"/>
                </a:solidFill>
              </a:rPr>
              <a:t>Ergonomics and Arthrometric 8.0-</a:t>
            </a:r>
          </a:p>
          <a:p>
            <a:endParaRPr lang="en-GB" sz="1100" b="1" dirty="0">
              <a:solidFill>
                <a:srgbClr val="FF0000"/>
              </a:solidFill>
            </a:endParaRPr>
          </a:p>
          <a:p>
            <a:r>
              <a:rPr lang="en-GB" sz="1100" b="1" dirty="0">
                <a:solidFill>
                  <a:srgbClr val="FF0000"/>
                </a:solidFill>
              </a:rPr>
              <a:t>8.1-</a:t>
            </a:r>
          </a:p>
          <a:p>
            <a:endParaRPr lang="en-GB" sz="1100" b="1" dirty="0">
              <a:solidFill>
                <a:srgbClr val="FF0000"/>
              </a:solidFill>
            </a:endParaRPr>
          </a:p>
          <a:p>
            <a:r>
              <a:rPr lang="en-GB" sz="1100" b="1" dirty="0">
                <a:solidFill>
                  <a:srgbClr val="FF0000"/>
                </a:solidFill>
              </a:rPr>
              <a:t>8.2-</a:t>
            </a:r>
          </a:p>
          <a:p>
            <a:endParaRPr lang="en-GB" sz="1100" b="1" dirty="0">
              <a:solidFill>
                <a:srgbClr val="FF0000"/>
              </a:solidFill>
            </a:endParaRPr>
          </a:p>
          <a:p>
            <a:r>
              <a:rPr lang="en-GB" sz="1100" b="1" dirty="0">
                <a:solidFill>
                  <a:srgbClr val="FF0000"/>
                </a:solidFill>
              </a:rPr>
              <a:t>8.3-</a:t>
            </a:r>
          </a:p>
        </p:txBody>
      </p:sp>
    </p:spTree>
    <p:extLst>
      <p:ext uri="{BB962C8B-B14F-4D97-AF65-F5344CB8AC3E}">
        <p14:creationId xmlns:p14="http://schemas.microsoft.com/office/powerpoint/2010/main" val="3066291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20080"/>
            <a:ext cx="12449472" cy="504056"/>
            <a:chOff x="1504256" y="120080"/>
            <a:chExt cx="10945216" cy="504056"/>
          </a:xfrm>
          <a:solidFill>
            <a:srgbClr val="00B050"/>
          </a:solidFill>
        </p:grpSpPr>
        <p:sp>
          <p:nvSpPr>
            <p:cNvPr id="5" name="Rounded Rectangle 4"/>
            <p:cNvSpPr/>
            <p:nvPr/>
          </p:nvSpPr>
          <p:spPr>
            <a:xfrm>
              <a:off x="1504256" y="120080"/>
              <a:ext cx="2052000" cy="504056"/>
            </a:xfrm>
            <a:prstGeom prst="roundRect">
              <a:avLst/>
            </a:prstGeom>
            <a:grpFill/>
            <a:ln>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noProof="0" dirty="0">
                  <a:latin typeface="+mj-lt"/>
                </a:rPr>
                <a:t>Problem Identification,&amp; Specification </a:t>
              </a:r>
            </a:p>
          </p:txBody>
        </p:sp>
        <p:sp>
          <p:nvSpPr>
            <p:cNvPr id="6" name="Rounded Rectangle 5"/>
            <p:cNvSpPr/>
            <p:nvPr/>
          </p:nvSpPr>
          <p:spPr>
            <a:xfrm>
              <a:off x="3700728" y="120080"/>
              <a:ext cx="2052000" cy="504056"/>
            </a:xfrm>
            <a:prstGeom prst="roundRect">
              <a:avLst/>
            </a:prstGeom>
            <a:grpFill/>
            <a:ln>
              <a:solidFill>
                <a:srgbClr val="C0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noProof="0" dirty="0">
                  <a:latin typeface="+mj-lt"/>
                </a:rPr>
                <a:t>Existing Products, Initial Ideas, Selection of Ideas for Development </a:t>
              </a:r>
            </a:p>
          </p:txBody>
        </p:sp>
        <p:sp>
          <p:nvSpPr>
            <p:cNvPr id="7" name="Rounded Rectangle 6"/>
            <p:cNvSpPr/>
            <p:nvPr/>
          </p:nvSpPr>
          <p:spPr>
            <a:xfrm>
              <a:off x="5932976" y="120080"/>
              <a:ext cx="2052000" cy="504056"/>
            </a:xfrm>
            <a:prstGeom prst="roundRect">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noProof="0" dirty="0">
                  <a:latin typeface="+mj-lt"/>
                </a:rPr>
                <a:t>Development</a:t>
              </a:r>
            </a:p>
          </p:txBody>
        </p:sp>
        <p:sp>
          <p:nvSpPr>
            <p:cNvPr id="8" name="Rounded Rectangle 7"/>
            <p:cNvSpPr/>
            <p:nvPr/>
          </p:nvSpPr>
          <p:spPr>
            <a:xfrm>
              <a:off x="8165224" y="120080"/>
              <a:ext cx="2052000" cy="504056"/>
            </a:xfrm>
            <a:prstGeom prst="roundRect">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noProof="0" dirty="0">
                  <a:latin typeface="+mj-lt"/>
                </a:rPr>
                <a:t>Manufacture</a:t>
              </a:r>
            </a:p>
          </p:txBody>
        </p:sp>
        <p:sp>
          <p:nvSpPr>
            <p:cNvPr id="9" name="Rounded Rectangle 8"/>
            <p:cNvSpPr/>
            <p:nvPr/>
          </p:nvSpPr>
          <p:spPr>
            <a:xfrm>
              <a:off x="10397472" y="120080"/>
              <a:ext cx="2052000" cy="504056"/>
            </a:xfrm>
            <a:prstGeom prst="roundRect">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noProof="0" dirty="0">
                  <a:latin typeface="+mj-lt"/>
                </a:rPr>
                <a:t>Testing and Evaluation</a:t>
              </a:r>
            </a:p>
          </p:txBody>
        </p:sp>
      </p:grpSp>
      <p:sp>
        <p:nvSpPr>
          <p:cNvPr id="10" name="Rectangle 9"/>
          <p:cNvSpPr/>
          <p:nvPr/>
        </p:nvSpPr>
        <p:spPr>
          <a:xfrm rot="16200000">
            <a:off x="-4024436" y="4864595"/>
            <a:ext cx="8761040" cy="712169"/>
          </a:xfrm>
          <a:prstGeom prst="rect">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b="1" noProof="0" dirty="0"/>
              <a:t>Brainstorming Concepts</a:t>
            </a:r>
          </a:p>
        </p:txBody>
      </p:sp>
      <p:pic>
        <p:nvPicPr>
          <p:cNvPr id="11" name="Picture 2" descr="Cambridge House Grammar School">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0254" y="8869445"/>
            <a:ext cx="1951346" cy="731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0189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20080"/>
            <a:ext cx="12449472" cy="504056"/>
            <a:chOff x="1504256" y="120080"/>
            <a:chExt cx="10945216" cy="504056"/>
          </a:xfrm>
          <a:solidFill>
            <a:srgbClr val="00B050"/>
          </a:solidFill>
        </p:grpSpPr>
        <p:sp>
          <p:nvSpPr>
            <p:cNvPr id="5" name="Rounded Rectangle 4"/>
            <p:cNvSpPr/>
            <p:nvPr/>
          </p:nvSpPr>
          <p:spPr>
            <a:xfrm>
              <a:off x="1504256" y="120080"/>
              <a:ext cx="2052000" cy="504056"/>
            </a:xfrm>
            <a:prstGeom prst="roundRect">
              <a:avLst/>
            </a:prstGeom>
            <a:grpFill/>
            <a:ln>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noProof="0" dirty="0">
                  <a:latin typeface="+mj-lt"/>
                </a:rPr>
                <a:t>Problem Identification,&amp; Specification </a:t>
              </a:r>
            </a:p>
          </p:txBody>
        </p:sp>
        <p:sp>
          <p:nvSpPr>
            <p:cNvPr id="6" name="Rounded Rectangle 5"/>
            <p:cNvSpPr/>
            <p:nvPr/>
          </p:nvSpPr>
          <p:spPr>
            <a:xfrm>
              <a:off x="3700728" y="120080"/>
              <a:ext cx="2052000" cy="504056"/>
            </a:xfrm>
            <a:prstGeom prst="roundRect">
              <a:avLst/>
            </a:prstGeom>
            <a:grpFill/>
            <a:ln>
              <a:solidFill>
                <a:srgbClr val="C0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noProof="0" dirty="0">
                  <a:latin typeface="+mj-lt"/>
                </a:rPr>
                <a:t>Existing Products, Initial Ideas, Selection of Ideas for Development </a:t>
              </a:r>
            </a:p>
          </p:txBody>
        </p:sp>
        <p:sp>
          <p:nvSpPr>
            <p:cNvPr id="7" name="Rounded Rectangle 6"/>
            <p:cNvSpPr/>
            <p:nvPr/>
          </p:nvSpPr>
          <p:spPr>
            <a:xfrm>
              <a:off x="5932976" y="120080"/>
              <a:ext cx="2052000" cy="504056"/>
            </a:xfrm>
            <a:prstGeom prst="roundRect">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noProof="0" dirty="0">
                  <a:latin typeface="+mj-lt"/>
                </a:rPr>
                <a:t>Development</a:t>
              </a:r>
            </a:p>
          </p:txBody>
        </p:sp>
        <p:sp>
          <p:nvSpPr>
            <p:cNvPr id="8" name="Rounded Rectangle 7"/>
            <p:cNvSpPr/>
            <p:nvPr/>
          </p:nvSpPr>
          <p:spPr>
            <a:xfrm>
              <a:off x="8165224" y="120080"/>
              <a:ext cx="2052000" cy="504056"/>
            </a:xfrm>
            <a:prstGeom prst="roundRect">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noProof="0" dirty="0">
                  <a:latin typeface="+mj-lt"/>
                </a:rPr>
                <a:t>Manufacture</a:t>
              </a:r>
            </a:p>
          </p:txBody>
        </p:sp>
        <p:sp>
          <p:nvSpPr>
            <p:cNvPr id="9" name="Rounded Rectangle 8"/>
            <p:cNvSpPr/>
            <p:nvPr/>
          </p:nvSpPr>
          <p:spPr>
            <a:xfrm>
              <a:off x="10397472" y="120080"/>
              <a:ext cx="2052000" cy="504056"/>
            </a:xfrm>
            <a:prstGeom prst="roundRect">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noProof="0" dirty="0">
                  <a:latin typeface="+mj-lt"/>
                </a:rPr>
                <a:t>Testing and Evaluation</a:t>
              </a:r>
            </a:p>
          </p:txBody>
        </p:sp>
      </p:grpSp>
      <p:sp>
        <p:nvSpPr>
          <p:cNvPr id="10" name="Rectangle 9"/>
          <p:cNvSpPr/>
          <p:nvPr/>
        </p:nvSpPr>
        <p:spPr>
          <a:xfrm rot="16200000">
            <a:off x="-4024436" y="4864595"/>
            <a:ext cx="8761040" cy="712169"/>
          </a:xfrm>
          <a:prstGeom prst="rect">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b="1" noProof="0" dirty="0"/>
              <a:t>Innovative Idea 1:Casing</a:t>
            </a:r>
          </a:p>
        </p:txBody>
      </p:sp>
      <p:pic>
        <p:nvPicPr>
          <p:cNvPr id="11" name="Picture 2" descr="Cambridge House Grammar School">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0254" y="8869445"/>
            <a:ext cx="1951346" cy="731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6291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20080"/>
            <a:ext cx="12449472" cy="504056"/>
            <a:chOff x="1504256" y="120080"/>
            <a:chExt cx="10945216" cy="504056"/>
          </a:xfrm>
          <a:solidFill>
            <a:srgbClr val="00B050"/>
          </a:solidFill>
        </p:grpSpPr>
        <p:sp>
          <p:nvSpPr>
            <p:cNvPr id="5" name="Rounded Rectangle 4"/>
            <p:cNvSpPr/>
            <p:nvPr/>
          </p:nvSpPr>
          <p:spPr>
            <a:xfrm>
              <a:off x="1504256" y="120080"/>
              <a:ext cx="2052000" cy="504056"/>
            </a:xfrm>
            <a:prstGeom prst="roundRect">
              <a:avLst/>
            </a:prstGeom>
            <a:grpFill/>
            <a:ln>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noProof="0" dirty="0">
                  <a:latin typeface="+mj-lt"/>
                </a:rPr>
                <a:t>Problem Identification,&amp; Specification </a:t>
              </a:r>
            </a:p>
          </p:txBody>
        </p:sp>
        <p:sp>
          <p:nvSpPr>
            <p:cNvPr id="6" name="Rounded Rectangle 5"/>
            <p:cNvSpPr/>
            <p:nvPr/>
          </p:nvSpPr>
          <p:spPr>
            <a:xfrm>
              <a:off x="3700728" y="120080"/>
              <a:ext cx="2052000" cy="504056"/>
            </a:xfrm>
            <a:prstGeom prst="roundRect">
              <a:avLst/>
            </a:prstGeom>
            <a:grpFill/>
            <a:ln>
              <a:solidFill>
                <a:srgbClr val="C0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noProof="0" dirty="0">
                  <a:latin typeface="+mj-lt"/>
                </a:rPr>
                <a:t>Existing Products, Initial Ideas, Selection of Ideas for Development </a:t>
              </a:r>
            </a:p>
          </p:txBody>
        </p:sp>
        <p:sp>
          <p:nvSpPr>
            <p:cNvPr id="7" name="Rounded Rectangle 6"/>
            <p:cNvSpPr/>
            <p:nvPr/>
          </p:nvSpPr>
          <p:spPr>
            <a:xfrm>
              <a:off x="5932976" y="120080"/>
              <a:ext cx="2052000" cy="504056"/>
            </a:xfrm>
            <a:prstGeom prst="roundRect">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noProof="0" dirty="0">
                  <a:latin typeface="+mj-lt"/>
                </a:rPr>
                <a:t>Development</a:t>
              </a:r>
            </a:p>
          </p:txBody>
        </p:sp>
        <p:sp>
          <p:nvSpPr>
            <p:cNvPr id="8" name="Rounded Rectangle 7"/>
            <p:cNvSpPr/>
            <p:nvPr/>
          </p:nvSpPr>
          <p:spPr>
            <a:xfrm>
              <a:off x="8165224" y="120080"/>
              <a:ext cx="2052000" cy="504056"/>
            </a:xfrm>
            <a:prstGeom prst="roundRect">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noProof="0" dirty="0">
                  <a:latin typeface="+mj-lt"/>
                </a:rPr>
                <a:t>Manufacture</a:t>
              </a:r>
            </a:p>
          </p:txBody>
        </p:sp>
        <p:sp>
          <p:nvSpPr>
            <p:cNvPr id="9" name="Rounded Rectangle 8"/>
            <p:cNvSpPr/>
            <p:nvPr/>
          </p:nvSpPr>
          <p:spPr>
            <a:xfrm>
              <a:off x="10397472" y="120080"/>
              <a:ext cx="2052000" cy="504056"/>
            </a:xfrm>
            <a:prstGeom prst="roundRect">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noProof="0" dirty="0">
                  <a:latin typeface="+mj-lt"/>
                </a:rPr>
                <a:t>Testing and Evaluation</a:t>
              </a:r>
            </a:p>
          </p:txBody>
        </p:sp>
      </p:grpSp>
      <p:sp>
        <p:nvSpPr>
          <p:cNvPr id="11" name="Rectangle 10"/>
          <p:cNvSpPr/>
          <p:nvPr/>
        </p:nvSpPr>
        <p:spPr>
          <a:xfrm rot="16200000">
            <a:off x="-4024436" y="4864595"/>
            <a:ext cx="8761040" cy="712169"/>
          </a:xfrm>
          <a:prstGeom prst="rect">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b="1" noProof="0" dirty="0"/>
              <a:t>Innovative Idea 1:System</a:t>
            </a:r>
          </a:p>
        </p:txBody>
      </p:sp>
      <p:pic>
        <p:nvPicPr>
          <p:cNvPr id="12" name="Picture 2" descr="Cambridge House Grammar School">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0254" y="8869445"/>
            <a:ext cx="1951346" cy="731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311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20080"/>
            <a:ext cx="12449472" cy="504056"/>
            <a:chOff x="1504256" y="120080"/>
            <a:chExt cx="10945216" cy="504056"/>
          </a:xfrm>
          <a:solidFill>
            <a:srgbClr val="00B050"/>
          </a:solidFill>
        </p:grpSpPr>
        <p:sp>
          <p:nvSpPr>
            <p:cNvPr id="5" name="Rounded Rectangle 4"/>
            <p:cNvSpPr/>
            <p:nvPr/>
          </p:nvSpPr>
          <p:spPr>
            <a:xfrm>
              <a:off x="1504256" y="120080"/>
              <a:ext cx="2052000" cy="504056"/>
            </a:xfrm>
            <a:prstGeom prst="roundRect">
              <a:avLst/>
            </a:prstGeom>
            <a:grpFill/>
            <a:ln>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noProof="0" dirty="0">
                  <a:latin typeface="+mj-lt"/>
                </a:rPr>
                <a:t>Problem Identification,&amp; Specification </a:t>
              </a:r>
            </a:p>
          </p:txBody>
        </p:sp>
        <p:sp>
          <p:nvSpPr>
            <p:cNvPr id="6" name="Rounded Rectangle 5"/>
            <p:cNvSpPr/>
            <p:nvPr/>
          </p:nvSpPr>
          <p:spPr>
            <a:xfrm>
              <a:off x="3700728" y="120080"/>
              <a:ext cx="2052000" cy="504056"/>
            </a:xfrm>
            <a:prstGeom prst="roundRect">
              <a:avLst/>
            </a:prstGeom>
            <a:grpFill/>
            <a:ln>
              <a:solidFill>
                <a:srgbClr val="C0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noProof="0" dirty="0">
                  <a:latin typeface="+mj-lt"/>
                </a:rPr>
                <a:t>Existing Products, Initial Ideas, Selection of Ideas for Development </a:t>
              </a:r>
            </a:p>
          </p:txBody>
        </p:sp>
        <p:sp>
          <p:nvSpPr>
            <p:cNvPr id="7" name="Rounded Rectangle 6"/>
            <p:cNvSpPr/>
            <p:nvPr/>
          </p:nvSpPr>
          <p:spPr>
            <a:xfrm>
              <a:off x="5932976" y="120080"/>
              <a:ext cx="2052000" cy="504056"/>
            </a:xfrm>
            <a:prstGeom prst="roundRect">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noProof="0" dirty="0">
                  <a:latin typeface="+mj-lt"/>
                </a:rPr>
                <a:t>Development</a:t>
              </a:r>
            </a:p>
          </p:txBody>
        </p:sp>
        <p:sp>
          <p:nvSpPr>
            <p:cNvPr id="8" name="Rounded Rectangle 7"/>
            <p:cNvSpPr/>
            <p:nvPr/>
          </p:nvSpPr>
          <p:spPr>
            <a:xfrm>
              <a:off x="8165224" y="120080"/>
              <a:ext cx="2052000" cy="504056"/>
            </a:xfrm>
            <a:prstGeom prst="roundRect">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noProof="0" dirty="0">
                  <a:latin typeface="+mj-lt"/>
                </a:rPr>
                <a:t>Manufacture</a:t>
              </a:r>
            </a:p>
          </p:txBody>
        </p:sp>
        <p:sp>
          <p:nvSpPr>
            <p:cNvPr id="9" name="Rounded Rectangle 8"/>
            <p:cNvSpPr/>
            <p:nvPr/>
          </p:nvSpPr>
          <p:spPr>
            <a:xfrm>
              <a:off x="10397472" y="120080"/>
              <a:ext cx="2052000" cy="504056"/>
            </a:xfrm>
            <a:prstGeom prst="roundRect">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noProof="0" dirty="0">
                  <a:latin typeface="+mj-lt"/>
                </a:rPr>
                <a:t>Testing and Evaluation</a:t>
              </a:r>
            </a:p>
          </p:txBody>
        </p:sp>
      </p:grpSp>
      <p:sp>
        <p:nvSpPr>
          <p:cNvPr id="10" name="Rectangle 9"/>
          <p:cNvSpPr/>
          <p:nvPr/>
        </p:nvSpPr>
        <p:spPr>
          <a:xfrm rot="16200000">
            <a:off x="-4024436" y="4864595"/>
            <a:ext cx="8761040" cy="712169"/>
          </a:xfrm>
          <a:prstGeom prst="rect">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b="1" noProof="0" dirty="0"/>
              <a:t>Innovative Idea 2: Casing </a:t>
            </a:r>
          </a:p>
        </p:txBody>
      </p:sp>
      <p:pic>
        <p:nvPicPr>
          <p:cNvPr id="11" name="Picture 2" descr="Cambridge House Grammar School">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0254" y="8869445"/>
            <a:ext cx="1951346" cy="731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311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23704</TotalTime>
  <Words>6231</Words>
  <Application>Microsoft Office PowerPoint</Application>
  <PresentationFormat>A3 Paper (297x420 mm)</PresentationFormat>
  <Paragraphs>480</Paragraphs>
  <Slides>21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Aptos</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C2K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 Brogan</dc:creator>
  <cp:lastModifiedBy>Seth ONeill</cp:lastModifiedBy>
  <cp:revision>71</cp:revision>
  <dcterms:created xsi:type="dcterms:W3CDTF">2015-09-14T14:09:55Z</dcterms:created>
  <dcterms:modified xsi:type="dcterms:W3CDTF">2025-09-28T14:19:25Z</dcterms:modified>
</cp:coreProperties>
</file>