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4" r:id="rId1"/>
  </p:sldMasterIdLst>
  <p:notesMasterIdLst>
    <p:notesMasterId r:id="rId26"/>
  </p:notesMasterIdLst>
  <p:handoutMasterIdLst>
    <p:handoutMasterId r:id="rId27"/>
  </p:handoutMasterIdLst>
  <p:sldIdLst>
    <p:sldId id="256" r:id="rId2"/>
    <p:sldId id="292" r:id="rId3"/>
    <p:sldId id="284" r:id="rId4"/>
    <p:sldId id="311" r:id="rId5"/>
    <p:sldId id="312" r:id="rId6"/>
    <p:sldId id="313" r:id="rId7"/>
    <p:sldId id="295" r:id="rId8"/>
    <p:sldId id="289" r:id="rId9"/>
    <p:sldId id="314" r:id="rId10"/>
    <p:sldId id="293" r:id="rId11"/>
    <p:sldId id="315" r:id="rId12"/>
    <p:sldId id="296" r:id="rId13"/>
    <p:sldId id="291" r:id="rId14"/>
    <p:sldId id="297" r:id="rId15"/>
    <p:sldId id="298" r:id="rId16"/>
    <p:sldId id="299" r:id="rId17"/>
    <p:sldId id="308" r:id="rId18"/>
    <p:sldId id="279" r:id="rId19"/>
    <p:sldId id="300" r:id="rId20"/>
    <p:sldId id="316" r:id="rId21"/>
    <p:sldId id="317" r:id="rId22"/>
    <p:sldId id="301" r:id="rId23"/>
    <p:sldId id="302" r:id="rId24"/>
    <p:sldId id="303" r:id="rId25"/>
  </p:sldIdLst>
  <p:sldSz cx="9144000" cy="6858000" type="screen4x3"/>
  <p:notesSz cx="6662738" cy="9926638"/>
  <p:custDataLst>
    <p:tags r:id="rId28"/>
  </p:custDataLst>
  <p:defaultTextStyle>
    <a:defPPr>
      <a:defRPr lang="en-US"/>
    </a:defPPr>
    <a:lvl1pPr algn="ctr" rtl="0" eaLnBrk="0" fontAlgn="base" hangingPunct="0">
      <a:spcBef>
        <a:spcPct val="0"/>
      </a:spcBef>
      <a:spcAft>
        <a:spcPct val="0"/>
      </a:spcAft>
      <a:defRPr sz="2400" kern="1200">
        <a:solidFill>
          <a:srgbClr val="000000"/>
        </a:solidFill>
        <a:latin typeface="Arial" pitchFamily="34" charset="0"/>
        <a:ea typeface="+mn-ea"/>
        <a:cs typeface="+mn-cs"/>
      </a:defRPr>
    </a:lvl1pPr>
    <a:lvl2pPr marL="457200" algn="ctr" rtl="0" eaLnBrk="0" fontAlgn="base" hangingPunct="0">
      <a:spcBef>
        <a:spcPct val="0"/>
      </a:spcBef>
      <a:spcAft>
        <a:spcPct val="0"/>
      </a:spcAft>
      <a:defRPr sz="2400" kern="1200">
        <a:solidFill>
          <a:srgbClr val="000000"/>
        </a:solidFill>
        <a:latin typeface="Arial" pitchFamily="34" charset="0"/>
        <a:ea typeface="+mn-ea"/>
        <a:cs typeface="+mn-cs"/>
      </a:defRPr>
    </a:lvl2pPr>
    <a:lvl3pPr marL="914400" algn="ctr" rtl="0" eaLnBrk="0" fontAlgn="base" hangingPunct="0">
      <a:spcBef>
        <a:spcPct val="0"/>
      </a:spcBef>
      <a:spcAft>
        <a:spcPct val="0"/>
      </a:spcAft>
      <a:defRPr sz="2400" kern="1200">
        <a:solidFill>
          <a:srgbClr val="000000"/>
        </a:solidFill>
        <a:latin typeface="Arial" pitchFamily="34" charset="0"/>
        <a:ea typeface="+mn-ea"/>
        <a:cs typeface="+mn-cs"/>
      </a:defRPr>
    </a:lvl3pPr>
    <a:lvl4pPr marL="1371600" algn="ctr" rtl="0" eaLnBrk="0" fontAlgn="base" hangingPunct="0">
      <a:spcBef>
        <a:spcPct val="0"/>
      </a:spcBef>
      <a:spcAft>
        <a:spcPct val="0"/>
      </a:spcAft>
      <a:defRPr sz="2400" kern="1200">
        <a:solidFill>
          <a:srgbClr val="000000"/>
        </a:solidFill>
        <a:latin typeface="Arial" pitchFamily="34" charset="0"/>
        <a:ea typeface="+mn-ea"/>
        <a:cs typeface="+mn-cs"/>
      </a:defRPr>
    </a:lvl4pPr>
    <a:lvl5pPr marL="1828800" algn="ctr" rtl="0" eaLnBrk="0" fontAlgn="base" hangingPunct="0">
      <a:spcBef>
        <a:spcPct val="0"/>
      </a:spcBef>
      <a:spcAft>
        <a:spcPct val="0"/>
      </a:spcAft>
      <a:defRPr sz="2400" kern="1200">
        <a:solidFill>
          <a:srgbClr val="000000"/>
        </a:solidFill>
        <a:latin typeface="Arial" pitchFamily="34" charset="0"/>
        <a:ea typeface="+mn-ea"/>
        <a:cs typeface="+mn-cs"/>
      </a:defRPr>
    </a:lvl5pPr>
    <a:lvl6pPr marL="2286000" algn="l" defTabSz="914400" rtl="0" eaLnBrk="1" latinLnBrk="0" hangingPunct="1">
      <a:defRPr sz="2400" kern="1200">
        <a:solidFill>
          <a:srgbClr val="000000"/>
        </a:solidFill>
        <a:latin typeface="Arial" pitchFamily="34" charset="0"/>
        <a:ea typeface="+mn-ea"/>
        <a:cs typeface="+mn-cs"/>
      </a:defRPr>
    </a:lvl6pPr>
    <a:lvl7pPr marL="2743200" algn="l" defTabSz="914400" rtl="0" eaLnBrk="1" latinLnBrk="0" hangingPunct="1">
      <a:defRPr sz="2400" kern="1200">
        <a:solidFill>
          <a:srgbClr val="000000"/>
        </a:solidFill>
        <a:latin typeface="Arial" pitchFamily="34" charset="0"/>
        <a:ea typeface="+mn-ea"/>
        <a:cs typeface="+mn-cs"/>
      </a:defRPr>
    </a:lvl7pPr>
    <a:lvl8pPr marL="3200400" algn="l" defTabSz="914400" rtl="0" eaLnBrk="1" latinLnBrk="0" hangingPunct="1">
      <a:defRPr sz="2400" kern="1200">
        <a:solidFill>
          <a:srgbClr val="000000"/>
        </a:solidFill>
        <a:latin typeface="Arial" pitchFamily="34" charset="0"/>
        <a:ea typeface="+mn-ea"/>
        <a:cs typeface="+mn-cs"/>
      </a:defRPr>
    </a:lvl8pPr>
    <a:lvl9pPr marL="3657600" algn="l" defTabSz="914400" rtl="0" eaLnBrk="1" latinLnBrk="0" hangingPunct="1">
      <a:defRPr sz="2400" kern="1200">
        <a:solidFill>
          <a:srgbClr val="000000"/>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6699FF"/>
    <a:srgbClr val="990033"/>
    <a:srgbClr val="660066"/>
    <a:srgbClr val="66CCFF"/>
    <a:srgbClr val="FFFF00"/>
    <a:srgbClr val="000000"/>
    <a:srgbClr val="00D400"/>
    <a:srgbClr val="FF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81221" autoAdjust="0"/>
  </p:normalViewPr>
  <p:slideViewPr>
    <p:cSldViewPr>
      <p:cViewPr>
        <p:scale>
          <a:sx n="75" d="100"/>
          <a:sy n="75" d="100"/>
        </p:scale>
        <p:origin x="-2664" y="-81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5" name="Rectangle 3"/>
          <p:cNvSpPr>
            <a:spLocks noGrp="1" noChangeArrowheads="1"/>
          </p:cNvSpPr>
          <p:nvPr>
            <p:ph type="dt" sz="quarter" idx="1"/>
          </p:nvPr>
        </p:nvSpPr>
        <p:spPr bwMode="auto">
          <a:xfrm>
            <a:off x="3775552" y="0"/>
            <a:ext cx="2887186"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solidFill>
                  <a:schemeClr val="tx1"/>
                </a:solidFill>
                <a:latin typeface="Times" pitchFamily="18" charset="0"/>
              </a:defRPr>
            </a:lvl1pPr>
          </a:lstStyle>
          <a:p>
            <a:pPr>
              <a:defRPr/>
            </a:pPr>
            <a:endParaRPr lang="en-US"/>
          </a:p>
        </p:txBody>
      </p:sp>
      <p:sp>
        <p:nvSpPr>
          <p:cNvPr id="13316" name="Rectangle 4"/>
          <p:cNvSpPr>
            <a:spLocks noGrp="1" noChangeArrowheads="1"/>
          </p:cNvSpPr>
          <p:nvPr>
            <p:ph type="ftr" sz="quarter" idx="2"/>
          </p:nvPr>
        </p:nvSpPr>
        <p:spPr bwMode="auto">
          <a:xfrm>
            <a:off x="0" y="9430306"/>
            <a:ext cx="2887186"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solidFill>
                  <a:schemeClr val="tx1"/>
                </a:solidFill>
                <a:latin typeface="Times" pitchFamily="18" charset="0"/>
              </a:defRPr>
            </a:lvl1pPr>
          </a:lstStyle>
          <a:p>
            <a:pPr>
              <a:defRPr/>
            </a:pPr>
            <a:endParaRPr lang="en-US"/>
          </a:p>
        </p:txBody>
      </p:sp>
      <p:sp>
        <p:nvSpPr>
          <p:cNvPr id="13317" name="Rectangle 5"/>
          <p:cNvSpPr>
            <a:spLocks noGrp="1" noChangeArrowheads="1"/>
          </p:cNvSpPr>
          <p:nvPr>
            <p:ph type="sldNum" sz="quarter" idx="3"/>
          </p:nvPr>
        </p:nvSpPr>
        <p:spPr bwMode="auto">
          <a:xfrm>
            <a:off x="3775552" y="9430306"/>
            <a:ext cx="2887186"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solidFill>
                  <a:schemeClr val="tx1"/>
                </a:solidFill>
                <a:latin typeface="Times" pitchFamily="18" charset="0"/>
              </a:defRPr>
            </a:lvl1pPr>
          </a:lstStyle>
          <a:p>
            <a:pPr>
              <a:defRPr/>
            </a:pPr>
            <a:fld id="{9167387C-B9FF-4067-9A5C-7E7FD0552FC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887186"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solidFill>
                  <a:schemeClr val="tx1"/>
                </a:solidFill>
                <a:latin typeface="Times" pitchFamily="18" charset="0"/>
              </a:defRPr>
            </a:lvl1pPr>
          </a:lstStyle>
          <a:p>
            <a:pPr>
              <a:defRPr/>
            </a:pPr>
            <a:endParaRPr lang="en-US"/>
          </a:p>
        </p:txBody>
      </p:sp>
      <p:sp>
        <p:nvSpPr>
          <p:cNvPr id="15363" name="Rectangle 3"/>
          <p:cNvSpPr>
            <a:spLocks noGrp="1" noChangeArrowheads="1"/>
          </p:cNvSpPr>
          <p:nvPr>
            <p:ph type="dt" idx="1"/>
          </p:nvPr>
        </p:nvSpPr>
        <p:spPr bwMode="auto">
          <a:xfrm>
            <a:off x="3775552" y="0"/>
            <a:ext cx="2887186"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solidFill>
                  <a:schemeClr val="tx1"/>
                </a:solidFill>
                <a:latin typeface="Times" pitchFamily="18" charset="0"/>
              </a:defRPr>
            </a:lvl1pPr>
          </a:lstStyle>
          <a:p>
            <a:pPr>
              <a:defRPr/>
            </a:pPr>
            <a:endParaRPr lang="en-US"/>
          </a:p>
        </p:txBody>
      </p:sp>
      <p:sp>
        <p:nvSpPr>
          <p:cNvPr id="23556" name="Rectangle 4"/>
          <p:cNvSpPr>
            <a:spLocks noGrp="1" noRot="1" noChangeAspect="1" noChangeArrowheads="1" noTextEdit="1"/>
          </p:cNvSpPr>
          <p:nvPr>
            <p:ph type="sldImg" idx="2"/>
          </p:nvPr>
        </p:nvSpPr>
        <p:spPr bwMode="auto">
          <a:xfrm>
            <a:off x="850900" y="744538"/>
            <a:ext cx="4962525" cy="3722687"/>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888365" y="4715153"/>
            <a:ext cx="4886008"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6"/>
          <p:cNvSpPr>
            <a:spLocks noGrp="1" noChangeArrowheads="1"/>
          </p:cNvSpPr>
          <p:nvPr>
            <p:ph type="ftr" sz="quarter" idx="4"/>
          </p:nvPr>
        </p:nvSpPr>
        <p:spPr bwMode="auto">
          <a:xfrm>
            <a:off x="0" y="9430306"/>
            <a:ext cx="2887186"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solidFill>
                  <a:schemeClr val="tx1"/>
                </a:solidFill>
                <a:latin typeface="Times" pitchFamily="18" charset="0"/>
              </a:defRPr>
            </a:lvl1pPr>
          </a:lstStyle>
          <a:p>
            <a:pPr>
              <a:defRPr/>
            </a:pPr>
            <a:endParaRPr lang="en-US"/>
          </a:p>
        </p:txBody>
      </p:sp>
      <p:sp>
        <p:nvSpPr>
          <p:cNvPr id="15367" name="Rectangle 7"/>
          <p:cNvSpPr>
            <a:spLocks noGrp="1" noChangeArrowheads="1"/>
          </p:cNvSpPr>
          <p:nvPr>
            <p:ph type="sldNum" sz="quarter" idx="5"/>
          </p:nvPr>
        </p:nvSpPr>
        <p:spPr bwMode="auto">
          <a:xfrm>
            <a:off x="3775552" y="9430306"/>
            <a:ext cx="2887186"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solidFill>
                  <a:schemeClr val="tx1"/>
                </a:solidFill>
                <a:latin typeface="Times" pitchFamily="18" charset="0"/>
              </a:defRPr>
            </a:lvl1pPr>
          </a:lstStyle>
          <a:p>
            <a:pPr>
              <a:defRPr/>
            </a:pPr>
            <a:fld id="{8F3F73C1-15A2-4A22-84AF-11B64A1FBC9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7B5D5234-BD5C-4EA0-AA6C-DAEF7AC0C357}" type="slidenum">
              <a:rPr lang="en-US"/>
              <a:pPr/>
              <a:t>1</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endParaRPr lang="sv-SE"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xfrm>
            <a:off x="850900" y="744538"/>
            <a:ext cx="4960938" cy="3722687"/>
          </a:xfrm>
          <a:ln/>
        </p:spPr>
      </p:sp>
      <p:sp>
        <p:nvSpPr>
          <p:cNvPr id="113667" name="Rectangle 3"/>
          <p:cNvSpPr>
            <a:spLocks noGrp="1" noChangeArrowheads="1"/>
          </p:cNvSpPr>
          <p:nvPr>
            <p:ph type="body" idx="1"/>
          </p:nvPr>
        </p:nvSpPr>
        <p:spPr>
          <a:noFill/>
          <a:ln/>
        </p:spPr>
        <p:txBody>
          <a:bodyPr/>
          <a:lstStyle/>
          <a:p>
            <a:pPr eaLnBrk="1" hangingPunct="1"/>
            <a:r>
              <a:rPr lang="en-US" smtClean="0">
                <a:latin typeface="Arial" pitchFamily="34" charset="0"/>
              </a:rPr>
              <a:t>The microwave propagation is guided along the probes down through the process media. Rosemount GWR Series uses three different basic designs of probes to best match different applications.</a:t>
            </a:r>
          </a:p>
          <a:p>
            <a:pPr eaLnBrk="1" hangingPunct="1"/>
            <a:endParaRPr lang="en-US" smtClean="0">
              <a:latin typeface="Arial" pitchFamily="34" charset="0"/>
            </a:endParaRPr>
          </a:p>
          <a:p>
            <a:pPr eaLnBrk="1" hangingPunct="1"/>
            <a:r>
              <a:rPr lang="en-US" smtClean="0">
                <a:latin typeface="Arial" pitchFamily="34" charset="0"/>
              </a:rPr>
              <a:t>First, the </a:t>
            </a:r>
            <a:r>
              <a:rPr lang="en-US" b="1" smtClean="0">
                <a:latin typeface="Arial" pitchFamily="34" charset="0"/>
              </a:rPr>
              <a:t>coaxial</a:t>
            </a:r>
            <a:r>
              <a:rPr lang="en-US" smtClean="0">
                <a:latin typeface="Arial" pitchFamily="34" charset="0"/>
              </a:rPr>
              <a:t> type has a wave propagation between an inner rod and an outer pipe. This means that all microwaves is contained inside the pipe without losses. Thus it is the o</a:t>
            </a:r>
            <a:r>
              <a:rPr lang="en-US" smtClean="0">
                <a:solidFill>
                  <a:srgbClr val="040916"/>
                </a:solidFill>
              </a:rPr>
              <a:t>ptimum solution for applications with disturbing objects, turbulence, low dielectrics, but it is for clean liquid applications only. Avoid dirty, thick or viscous media.</a:t>
            </a:r>
          </a:p>
          <a:p>
            <a:pPr eaLnBrk="1" hangingPunct="1"/>
            <a:endParaRPr lang="en-US" smtClean="0">
              <a:latin typeface="Arial" pitchFamily="34" charset="0"/>
            </a:endParaRPr>
          </a:p>
          <a:p>
            <a:pPr eaLnBrk="1" hangingPunct="1"/>
            <a:r>
              <a:rPr lang="en-US" smtClean="0">
                <a:latin typeface="Arial" pitchFamily="34" charset="0"/>
              </a:rPr>
              <a:t>The </a:t>
            </a:r>
            <a:r>
              <a:rPr lang="en-US" b="1" smtClean="0">
                <a:latin typeface="Arial" pitchFamily="34" charset="0"/>
              </a:rPr>
              <a:t>twin</a:t>
            </a:r>
            <a:r>
              <a:rPr lang="en-US" smtClean="0">
                <a:latin typeface="Arial" pitchFamily="34" charset="0"/>
              </a:rPr>
              <a:t>-lead probes uses two parallel rods where the wave propagation is concentrated between the rods. This means that </a:t>
            </a:r>
            <a:r>
              <a:rPr lang="en-US" smtClean="0">
                <a:solidFill>
                  <a:srgbClr val="040916"/>
                </a:solidFill>
                <a:latin typeface="Arial" pitchFamily="34" charset="0"/>
              </a:rPr>
              <a:t>the wave propagation is less dispersed than for a single lead probe. This probe is something in between the coaxial and the single lead probe in performance. It is not as optimal as the Coaxial for disturbances but is better for viscous media. Avoid sticky media where there is risk for product bridging between probes.</a:t>
            </a:r>
            <a:endParaRPr lang="en-US" smtClean="0">
              <a:latin typeface="Arial" pitchFamily="34" charset="0"/>
            </a:endParaRPr>
          </a:p>
          <a:p>
            <a:pPr eaLnBrk="1" hangingPunct="1"/>
            <a:endParaRPr lang="en-US" smtClean="0">
              <a:latin typeface="Arial" pitchFamily="34" charset="0"/>
            </a:endParaRPr>
          </a:p>
          <a:p>
            <a:pPr eaLnBrk="1" hangingPunct="1"/>
            <a:r>
              <a:rPr lang="en-US" smtClean="0">
                <a:latin typeface="Arial" pitchFamily="34" charset="0"/>
              </a:rPr>
              <a:t>The </a:t>
            </a:r>
            <a:r>
              <a:rPr lang="en-US" b="1" smtClean="0">
                <a:latin typeface="Arial" pitchFamily="34" charset="0"/>
              </a:rPr>
              <a:t>single</a:t>
            </a:r>
            <a:r>
              <a:rPr lang="en-US" smtClean="0">
                <a:latin typeface="Arial" pitchFamily="34" charset="0"/>
              </a:rPr>
              <a:t>-lead probe only uses one rod. Here, the signal propagates freely around the rod but the concentration is highest close to the rod. Thus, among the different probes, the single is most </a:t>
            </a:r>
            <a:r>
              <a:rPr lang="en-US" smtClean="0">
                <a:solidFill>
                  <a:srgbClr val="040916"/>
                </a:solidFill>
              </a:rPr>
              <a:t>affected by disturbing objects but is the best choice for high viscous, thick or dirty media. Avoid mounting to close to non-smooth metallic tank walls or disturbing objects and in longer, small diameter nozzles.</a:t>
            </a:r>
            <a:endParaRPr lang="en-US" smtClean="0">
              <a:latin typeface="Arial" pitchFamily="34" charset="0"/>
            </a:endParaRPr>
          </a:p>
          <a:p>
            <a:pPr eaLnBrk="1" hangingPunct="1"/>
            <a:endParaRPr lang="en-US" smtClean="0">
              <a:latin typeface="Arial" pitchFamily="34" charset="0"/>
            </a:endParaRPr>
          </a:p>
          <a:p>
            <a:pPr eaLnBrk="1" hangingPunct="1"/>
            <a:r>
              <a:rPr lang="en-US" smtClean="0">
                <a:latin typeface="Arial" pitchFamily="34" charset="0"/>
              </a:rPr>
              <a:t>Furthermore, the twin- and single-lead probe can be obtained in both a </a:t>
            </a:r>
            <a:r>
              <a:rPr lang="en-US" b="1" smtClean="0">
                <a:latin typeface="Arial" pitchFamily="34" charset="0"/>
              </a:rPr>
              <a:t>rigid </a:t>
            </a:r>
            <a:r>
              <a:rPr lang="en-US" smtClean="0">
                <a:latin typeface="Arial" pitchFamily="34" charset="0"/>
              </a:rPr>
              <a:t>and in a </a:t>
            </a:r>
            <a:r>
              <a:rPr lang="en-US" b="1" smtClean="0">
                <a:latin typeface="Arial" pitchFamily="34" charset="0"/>
              </a:rPr>
              <a:t>flexible </a:t>
            </a:r>
            <a:r>
              <a:rPr lang="en-US" smtClean="0">
                <a:latin typeface="Arial" pitchFamily="34" charset="0"/>
              </a:rPr>
              <a:t>design. The flexible design is for long distance measurements and r</a:t>
            </a:r>
            <a:r>
              <a:rPr lang="en-US" smtClean="0"/>
              <a:t>equires less head-room above tank during installation. </a:t>
            </a:r>
          </a:p>
          <a:p>
            <a:pPr eaLnBrk="1" hangingPunct="1"/>
            <a:endParaRPr lang="en-US" smtClean="0"/>
          </a:p>
          <a:p>
            <a:pPr eaLnBrk="1" hangingPunct="1"/>
            <a:r>
              <a:rPr lang="en-US" smtClean="0"/>
              <a:t>Because of the higher signal strength of the </a:t>
            </a:r>
            <a:r>
              <a:rPr lang="en-US" b="1" smtClean="0"/>
              <a:t>5300, it can manage more applications using the single lead probe </a:t>
            </a:r>
            <a:r>
              <a:rPr lang="en-US" smtClean="0"/>
              <a:t>including low dielectric dirty or sticky product as some crude oils where the coaxial or twin is not a good choice. With 5300 you can also measure interface with the single probe. </a:t>
            </a:r>
          </a:p>
          <a:p>
            <a:pPr eaLnBrk="1" hangingPunct="1"/>
            <a:endParaRPr lang="sv-S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sv-SE" dirty="0" smtClean="0"/>
          </a:p>
        </p:txBody>
      </p:sp>
      <p:sp>
        <p:nvSpPr>
          <p:cNvPr id="60420" name="Slide Number Placeholder 3"/>
          <p:cNvSpPr>
            <a:spLocks noGrp="1"/>
          </p:cNvSpPr>
          <p:nvPr>
            <p:ph type="sldNum" sz="quarter" idx="5"/>
          </p:nvPr>
        </p:nvSpPr>
        <p:spPr>
          <a:noFill/>
        </p:spPr>
        <p:txBody>
          <a:bodyPr/>
          <a:lstStyle/>
          <a:p>
            <a:fld id="{4182D2A7-5030-41A0-A7F7-98F593E32C5D}" type="slidenum">
              <a:rPr lang="en-US" smtClean="0"/>
              <a:pPr/>
              <a:t>12</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r>
              <a:rPr lang="en-US" sz="1200" kern="1200" baseline="0" dirty="0" smtClean="0">
                <a:solidFill>
                  <a:schemeClr val="tx1"/>
                </a:solidFill>
                <a:latin typeface="Times" pitchFamily="18" charset="0"/>
                <a:ea typeface="+mn-ea"/>
                <a:cs typeface="+mn-cs"/>
              </a:rPr>
              <a:t>To get best possible performance, the following must be considered before installing the transmitter:</a:t>
            </a:r>
          </a:p>
          <a:p>
            <a:r>
              <a:rPr lang="en-US" sz="1200" kern="1200" baseline="0" dirty="0" smtClean="0">
                <a:solidFill>
                  <a:schemeClr val="tx1"/>
                </a:solidFill>
                <a:latin typeface="Times" pitchFamily="18" charset="0"/>
                <a:ea typeface="+mn-ea"/>
                <a:cs typeface="+mn-cs"/>
              </a:rPr>
              <a:t>• Maximum recommended nozzle height is 10 cm (4 in.) + the nozzle diameter for single lead probes. For the coaxial probe there are </a:t>
            </a:r>
            <a:r>
              <a:rPr lang="sv-SE" sz="1200" kern="1200" baseline="0" dirty="0" smtClean="0">
                <a:solidFill>
                  <a:schemeClr val="tx1"/>
                </a:solidFill>
                <a:latin typeface="Times" pitchFamily="18" charset="0"/>
                <a:ea typeface="+mn-ea"/>
                <a:cs typeface="+mn-cs"/>
              </a:rPr>
              <a:t>no such restric</a:t>
            </a:r>
          </a:p>
          <a:p>
            <a:r>
              <a:rPr lang="en-US" sz="1200" kern="1200" baseline="0" dirty="0" smtClean="0">
                <a:solidFill>
                  <a:schemeClr val="tx1"/>
                </a:solidFill>
                <a:latin typeface="Times" pitchFamily="18" charset="0"/>
                <a:ea typeface="+mn-ea"/>
                <a:cs typeface="+mn-cs"/>
              </a:rPr>
              <a:t>• Inlets should be kept at a distance in order to avoid product filling on the probe</a:t>
            </a:r>
            <a:r>
              <a:rPr lang="sv-SE" sz="1200" kern="1200" baseline="0" dirty="0" smtClean="0">
                <a:solidFill>
                  <a:schemeClr val="tx1"/>
                </a:solidFill>
                <a:latin typeface="Times" pitchFamily="18" charset="0"/>
                <a:ea typeface="+mn-ea"/>
                <a:cs typeface="+mn-cs"/>
              </a:rPr>
              <a:t>tions</a:t>
            </a:r>
          </a:p>
          <a:p>
            <a:r>
              <a:rPr lang="en-US" sz="1200" kern="1200" baseline="0" dirty="0" smtClean="0">
                <a:solidFill>
                  <a:schemeClr val="tx1"/>
                </a:solidFill>
                <a:latin typeface="Times" pitchFamily="18" charset="0"/>
                <a:ea typeface="+mn-ea"/>
                <a:cs typeface="+mn-cs"/>
              </a:rPr>
              <a:t>• Avoid physical contact between probes and agitators as well as applications with strong fluid movement unless the probe is anchored. If the probe can move to within 30 cm (1 ft) of any object during operation then probe </a:t>
            </a:r>
            <a:r>
              <a:rPr lang="sv-SE" sz="1200" kern="1200" baseline="0" dirty="0" smtClean="0">
                <a:solidFill>
                  <a:schemeClr val="tx1"/>
                </a:solidFill>
                <a:latin typeface="Times" pitchFamily="18" charset="0"/>
                <a:ea typeface="+mn-ea"/>
                <a:cs typeface="+mn-cs"/>
              </a:rPr>
              <a:t>tie-down is recommended </a:t>
            </a:r>
          </a:p>
          <a:p>
            <a:r>
              <a:rPr lang="en-US" sz="1200" kern="1200" baseline="0" dirty="0" smtClean="0">
                <a:solidFill>
                  <a:schemeClr val="tx1"/>
                </a:solidFill>
                <a:latin typeface="Times" pitchFamily="18" charset="0"/>
                <a:ea typeface="+mn-ea"/>
                <a:cs typeface="+mn-cs"/>
              </a:rPr>
              <a:t>• In order to stabilize the probe for side forces, it is possible to fix or guide the probe to the tank </a:t>
            </a:r>
            <a:r>
              <a:rPr lang="sv-SE" sz="1200" kern="1200" baseline="0" dirty="0" smtClean="0">
                <a:solidFill>
                  <a:schemeClr val="tx1"/>
                </a:solidFill>
                <a:latin typeface="Times" pitchFamily="18" charset="0"/>
                <a:ea typeface="+mn-ea"/>
                <a:cs typeface="+mn-cs"/>
              </a:rPr>
              <a:t>bottom</a:t>
            </a:r>
          </a:p>
          <a:p>
            <a:r>
              <a:rPr lang="en-US" sz="1200" kern="1200" baseline="0" dirty="0" smtClean="0">
                <a:solidFill>
                  <a:schemeClr val="tx1"/>
                </a:solidFill>
                <a:latin typeface="Times" pitchFamily="18" charset="0"/>
                <a:ea typeface="+mn-ea"/>
                <a:cs typeface="+mn-cs"/>
              </a:rPr>
              <a:t>• If there is a chance the probe comes into contact with a wall, nozzle or other tank obstruction, the coaxial probe is the only </a:t>
            </a:r>
            <a:r>
              <a:rPr lang="sv-SE" sz="1200" kern="1200" baseline="0" dirty="0" smtClean="0">
                <a:solidFill>
                  <a:schemeClr val="tx1"/>
                </a:solidFill>
                <a:latin typeface="Times" pitchFamily="18" charset="0"/>
                <a:ea typeface="+mn-ea"/>
                <a:cs typeface="+mn-cs"/>
              </a:rPr>
              <a:t>recommended choice</a:t>
            </a:r>
          </a:p>
          <a:p>
            <a:r>
              <a:rPr lang="en-US" sz="1200" kern="1200" baseline="0" dirty="0" smtClean="0">
                <a:solidFill>
                  <a:schemeClr val="tx1"/>
                </a:solidFill>
                <a:latin typeface="Times" pitchFamily="18" charset="0"/>
                <a:ea typeface="+mn-ea"/>
                <a:cs typeface="+mn-cs"/>
              </a:rPr>
              <a:t>• Select probe length according to the required </a:t>
            </a:r>
            <a:r>
              <a:rPr lang="sv-SE" sz="1200" kern="1200" baseline="0" dirty="0" smtClean="0">
                <a:solidFill>
                  <a:schemeClr val="tx1"/>
                </a:solidFill>
                <a:latin typeface="Times" pitchFamily="18" charset="0"/>
                <a:ea typeface="+mn-ea"/>
                <a:cs typeface="+mn-cs"/>
              </a:rPr>
              <a:t>measuring range. P</a:t>
            </a:r>
            <a:r>
              <a:rPr lang="en-US" sz="1200" kern="1200" baseline="0" dirty="0" smtClean="0">
                <a:solidFill>
                  <a:schemeClr val="tx1"/>
                </a:solidFill>
                <a:latin typeface="Times" pitchFamily="18" charset="0"/>
                <a:ea typeface="+mn-ea"/>
                <a:cs typeface="+mn-cs"/>
              </a:rPr>
              <a:t>robes can be cut in field, but there are some restrictions for the coaxial probe: It can be cut up to 0.6 m (2 ft). Probes shorter than 1.25 m (4.1 ft) can be cut to the minimum length of 0.4 m (1.3 ft).</a:t>
            </a:r>
            <a:endParaRPr lang="sv-SE"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v-SE" sz="1200" b="1" kern="1200" baseline="0" dirty="0" smtClean="0">
                <a:solidFill>
                  <a:schemeClr val="tx1"/>
                </a:solidFill>
                <a:latin typeface="Times" pitchFamily="18" charset="0"/>
                <a:ea typeface="+mn-ea"/>
                <a:cs typeface="+mn-cs"/>
              </a:rPr>
              <a:t>NOTE!</a:t>
            </a:r>
          </a:p>
          <a:p>
            <a:r>
              <a:rPr lang="en-US" sz="1200" kern="1200" baseline="0" dirty="0" smtClean="0">
                <a:solidFill>
                  <a:schemeClr val="tx1"/>
                </a:solidFill>
                <a:latin typeface="Times" pitchFamily="18" charset="0"/>
                <a:ea typeface="+mn-ea"/>
                <a:cs typeface="+mn-cs"/>
              </a:rPr>
              <a:t>Make sure the instruments in the loop are installed in accordance with</a:t>
            </a:r>
          </a:p>
          <a:p>
            <a:r>
              <a:rPr lang="en-US" sz="1200" kern="1200" baseline="0" dirty="0" smtClean="0">
                <a:solidFill>
                  <a:schemeClr val="tx1"/>
                </a:solidFill>
                <a:latin typeface="Times" pitchFamily="18" charset="0"/>
                <a:ea typeface="+mn-ea"/>
                <a:cs typeface="+mn-cs"/>
              </a:rPr>
              <a:t>intrinsically safe field wiring practices and System Control Drawings when</a:t>
            </a:r>
          </a:p>
          <a:p>
            <a:r>
              <a:rPr lang="sv-SE" sz="1200" kern="1200" baseline="0" dirty="0" smtClean="0">
                <a:solidFill>
                  <a:schemeClr val="tx1"/>
                </a:solidFill>
                <a:latin typeface="Times" pitchFamily="18" charset="0"/>
                <a:ea typeface="+mn-ea"/>
                <a:cs typeface="+mn-cs"/>
              </a:rPr>
              <a:t>applicable.</a:t>
            </a:r>
          </a:p>
          <a:p>
            <a:r>
              <a:rPr lang="en-US" sz="1200" kern="1200" baseline="0" dirty="0" smtClean="0">
                <a:solidFill>
                  <a:schemeClr val="tx1"/>
                </a:solidFill>
                <a:latin typeface="Times" pitchFamily="18" charset="0"/>
                <a:ea typeface="+mn-ea"/>
                <a:cs typeface="+mn-cs"/>
              </a:rPr>
              <a:t>For HART communication, a minimum load resistance of 250  within the</a:t>
            </a:r>
          </a:p>
          <a:p>
            <a:r>
              <a:rPr lang="sv-SE" sz="1200" kern="1200" baseline="0" dirty="0" smtClean="0">
                <a:solidFill>
                  <a:schemeClr val="tx1"/>
                </a:solidFill>
                <a:latin typeface="Times" pitchFamily="18" charset="0"/>
                <a:ea typeface="+mn-ea"/>
                <a:cs typeface="+mn-cs"/>
              </a:rPr>
              <a:t>loop is required.</a:t>
            </a:r>
            <a:endParaRPr lang="sv-SE" dirty="0"/>
          </a:p>
        </p:txBody>
      </p:sp>
      <p:sp>
        <p:nvSpPr>
          <p:cNvPr id="4" name="Slide Number Placeholder 3"/>
          <p:cNvSpPr>
            <a:spLocks noGrp="1"/>
          </p:cNvSpPr>
          <p:nvPr>
            <p:ph type="sldNum" sz="quarter" idx="10"/>
          </p:nvPr>
        </p:nvSpPr>
        <p:spPr/>
        <p:txBody>
          <a:bodyPr/>
          <a:lstStyle/>
          <a:p>
            <a:pPr>
              <a:defRPr/>
            </a:pPr>
            <a:fld id="{8F3F73C1-15A2-4A22-84AF-11B64A1FBC9E}" type="slidenum">
              <a:rPr lang="en-US" smtClean="0"/>
              <a:pPr>
                <a:defRPr/>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pitchFamily="18" charset="0"/>
                <a:ea typeface="+mn-ea"/>
                <a:cs typeface="+mn-cs"/>
              </a:rPr>
              <a:t>For HART communication a minimum load resistance of 250 ohm within the loop</a:t>
            </a:r>
          </a:p>
          <a:p>
            <a:r>
              <a:rPr lang="en-US" sz="1200" kern="1200" baseline="0" dirty="0" smtClean="0">
                <a:solidFill>
                  <a:schemeClr val="tx1"/>
                </a:solidFill>
                <a:latin typeface="Times" pitchFamily="18" charset="0"/>
                <a:ea typeface="+mn-ea"/>
                <a:cs typeface="+mn-cs"/>
              </a:rPr>
              <a:t>is required. For maximum load resistance. For Explosion-proof/Flameproof applications the resistance between the</a:t>
            </a:r>
          </a:p>
          <a:p>
            <a:r>
              <a:rPr lang="en-US" sz="1200" kern="1200" baseline="0" dirty="0" smtClean="0">
                <a:solidFill>
                  <a:schemeClr val="tx1"/>
                </a:solidFill>
                <a:latin typeface="Times" pitchFamily="18" charset="0"/>
                <a:ea typeface="+mn-ea"/>
                <a:cs typeface="+mn-cs"/>
              </a:rPr>
              <a:t>negative terminal on the transmitter and the power supply must not exceed</a:t>
            </a:r>
          </a:p>
          <a:p>
            <a:r>
              <a:rPr lang="sv-SE" sz="1200" kern="1200" baseline="0" dirty="0" smtClean="0">
                <a:solidFill>
                  <a:schemeClr val="tx1"/>
                </a:solidFill>
                <a:latin typeface="Times" pitchFamily="18" charset="0"/>
                <a:ea typeface="+mn-ea"/>
                <a:cs typeface="+mn-cs"/>
              </a:rPr>
              <a:t>435 Ohm.</a:t>
            </a:r>
          </a:p>
          <a:p>
            <a:r>
              <a:rPr lang="sv-SE" sz="1200" b="1" kern="1200" baseline="0" dirty="0" smtClean="0">
                <a:solidFill>
                  <a:schemeClr val="tx1"/>
                </a:solidFill>
                <a:latin typeface="Times" pitchFamily="18" charset="0"/>
                <a:ea typeface="+mn-ea"/>
                <a:cs typeface="+mn-cs"/>
              </a:rPr>
              <a:t>NOTE!</a:t>
            </a:r>
          </a:p>
          <a:p>
            <a:r>
              <a:rPr lang="en-US" sz="1200" kern="1200" baseline="0" dirty="0" smtClean="0">
                <a:solidFill>
                  <a:schemeClr val="tx1"/>
                </a:solidFill>
                <a:latin typeface="Times" pitchFamily="18" charset="0"/>
                <a:ea typeface="+mn-ea"/>
                <a:cs typeface="+mn-cs"/>
              </a:rPr>
              <a:t>For Explosion-proof/Flameproof installations, make sure the transmitter is</a:t>
            </a:r>
          </a:p>
          <a:p>
            <a:r>
              <a:rPr lang="en-US" sz="1200" kern="1200" baseline="0" dirty="0" smtClean="0">
                <a:solidFill>
                  <a:schemeClr val="tx1"/>
                </a:solidFill>
                <a:latin typeface="Times" pitchFamily="18" charset="0"/>
                <a:ea typeface="+mn-ea"/>
                <a:cs typeface="+mn-cs"/>
              </a:rPr>
              <a:t>grounded to the internal ground terminal inside the terminal compartment in</a:t>
            </a:r>
          </a:p>
          <a:p>
            <a:r>
              <a:rPr lang="en-US" sz="1200" kern="1200" baseline="0" dirty="0" smtClean="0">
                <a:solidFill>
                  <a:schemeClr val="tx1"/>
                </a:solidFill>
                <a:latin typeface="Times" pitchFamily="18" charset="0"/>
                <a:ea typeface="+mn-ea"/>
                <a:cs typeface="+mn-cs"/>
              </a:rPr>
              <a:t>accordance with national and local electrical codes.</a:t>
            </a:r>
            <a:endParaRPr lang="sv-SE" dirty="0"/>
          </a:p>
        </p:txBody>
      </p:sp>
      <p:sp>
        <p:nvSpPr>
          <p:cNvPr id="4" name="Slide Number Placeholder 3"/>
          <p:cNvSpPr>
            <a:spLocks noGrp="1"/>
          </p:cNvSpPr>
          <p:nvPr>
            <p:ph type="sldNum" sz="quarter" idx="10"/>
          </p:nvPr>
        </p:nvSpPr>
        <p:spPr/>
        <p:txBody>
          <a:bodyPr/>
          <a:lstStyle/>
          <a:p>
            <a:pPr>
              <a:defRPr/>
            </a:pPr>
            <a:fld id="{8F3F73C1-15A2-4A22-84AF-11B64A1FBC9E}" type="slidenum">
              <a:rPr lang="en-US" smtClean="0"/>
              <a:pPr>
                <a:defRPr/>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r>
              <a:rPr lang="en-US" dirty="0" smtClean="0"/>
              <a:t>The 5300 has virtually unlimited connectivity. It supports all common industry-standards such as Hart  &amp; Foundation Fieldbus which ensures that it will integrate easily into almost any plant. Although the emphasis in this slide are Emerson’s tools (AMS, </a:t>
            </a:r>
            <a:r>
              <a:rPr lang="en-US" dirty="0" err="1" smtClean="0"/>
              <a:t>DeltaV</a:t>
            </a:r>
            <a:r>
              <a:rPr lang="en-US" dirty="0" smtClean="0"/>
              <a:t>, 375) it is also possible </a:t>
            </a:r>
          </a:p>
          <a:p>
            <a:r>
              <a:rPr lang="en-US" dirty="0" smtClean="0"/>
              <a:t>to use other host-systems thanks to the 5300’s extensive support of Device Descriptors </a:t>
            </a:r>
          </a:p>
          <a:p>
            <a:r>
              <a:rPr lang="en-US" dirty="0" smtClean="0"/>
              <a:t>(DD) and Enhanced EDDL (HART units). </a:t>
            </a:r>
          </a:p>
          <a:p>
            <a:endParaRPr lang="en-US" dirty="0" smtClean="0"/>
          </a:p>
          <a:p>
            <a:r>
              <a:rPr lang="sv-SE" dirty="0" smtClean="0">
                <a:solidFill>
                  <a:srgbClr val="010203"/>
                </a:solidFill>
              </a:rPr>
              <a:t>Simple configuration via: AMS, 375 Field communicator or the configuration and diagnostics PC based RRM software. </a:t>
            </a:r>
            <a:r>
              <a:rPr lang="en-US" dirty="0" smtClean="0"/>
              <a:t>Rosemount Tank Master is the software package enclosed free-of-charge with every transmitter. TankMaster can also be used with the 5400.</a:t>
            </a:r>
          </a:p>
          <a:p>
            <a:endParaRPr lang="en-US" dirty="0" smtClean="0"/>
          </a:p>
          <a:p>
            <a:r>
              <a:rPr lang="sv-SE" dirty="0" smtClean="0">
                <a:solidFill>
                  <a:srgbClr val="010203"/>
                </a:solidFill>
              </a:rPr>
              <a:t>Burst mode functionality allows integration of multi variable measurement with any control system or monitoring system</a:t>
            </a:r>
          </a:p>
          <a:p>
            <a:endParaRPr lang="en-US" dirty="0" smtClean="0"/>
          </a:p>
          <a:p>
            <a:r>
              <a:rPr lang="en-US" dirty="0" smtClean="0"/>
              <a:t>Wireless with the THUM wireless adapter. </a:t>
            </a:r>
            <a:endParaRPr lang="sv-SE" dirty="0" smtClean="0"/>
          </a:p>
          <a:p>
            <a:endParaRPr lang="sv-SE" dirty="0" smtClean="0"/>
          </a:p>
        </p:txBody>
      </p:sp>
      <p:sp>
        <p:nvSpPr>
          <p:cNvPr id="32772" name="Slide Number Placeholder 3"/>
          <p:cNvSpPr>
            <a:spLocks noGrp="1"/>
          </p:cNvSpPr>
          <p:nvPr>
            <p:ph type="sldNum" sz="quarter" idx="5"/>
          </p:nvPr>
        </p:nvSpPr>
        <p:spPr>
          <a:noFill/>
        </p:spPr>
        <p:txBody>
          <a:bodyPr/>
          <a:lstStyle/>
          <a:p>
            <a:fld id="{520E0276-79A2-4727-BE79-1667ECCA73AA}" type="slidenum">
              <a:rPr lang="en-US"/>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sv-SE" sz="1200" b="1" kern="1200" baseline="0" dirty="0" smtClean="0">
                <a:solidFill>
                  <a:schemeClr val="tx1"/>
                </a:solidFill>
                <a:latin typeface="Times" pitchFamily="18" charset="0"/>
                <a:ea typeface="+mn-ea"/>
                <a:cs typeface="+mn-cs"/>
              </a:rPr>
              <a:t>Tank Height</a:t>
            </a:r>
          </a:p>
          <a:p>
            <a:r>
              <a:rPr lang="en-US" sz="1200" kern="1200" baseline="0" dirty="0" smtClean="0">
                <a:solidFill>
                  <a:schemeClr val="tx1"/>
                </a:solidFill>
                <a:latin typeface="Times" pitchFamily="18" charset="0"/>
                <a:ea typeface="+mn-ea"/>
                <a:cs typeface="+mn-cs"/>
              </a:rPr>
              <a:t>The Tank Height is defined as the distance from the Upper Reference Point to</a:t>
            </a:r>
          </a:p>
          <a:p>
            <a:r>
              <a:rPr lang="en-US" sz="1200" kern="1200" baseline="0" dirty="0" smtClean="0">
                <a:solidFill>
                  <a:schemeClr val="tx1"/>
                </a:solidFill>
                <a:latin typeface="Times" pitchFamily="18" charset="0"/>
                <a:ea typeface="+mn-ea"/>
                <a:cs typeface="+mn-cs"/>
              </a:rPr>
              <a:t>the Lower Reference Point. The transmitter measures the distance to the</a:t>
            </a:r>
          </a:p>
          <a:p>
            <a:r>
              <a:rPr lang="en-US" sz="1200" kern="1200" baseline="0" dirty="0" smtClean="0">
                <a:solidFill>
                  <a:schemeClr val="tx1"/>
                </a:solidFill>
                <a:latin typeface="Times" pitchFamily="18" charset="0"/>
                <a:ea typeface="+mn-ea"/>
                <a:cs typeface="+mn-cs"/>
              </a:rPr>
              <a:t>product surface and subtracts this value from the Tank Height to determine</a:t>
            </a:r>
          </a:p>
          <a:p>
            <a:r>
              <a:rPr lang="en-US" sz="1200" kern="1200" baseline="0" dirty="0" smtClean="0">
                <a:solidFill>
                  <a:schemeClr val="tx1"/>
                </a:solidFill>
                <a:latin typeface="Times" pitchFamily="18" charset="0"/>
                <a:ea typeface="+mn-ea"/>
                <a:cs typeface="+mn-cs"/>
              </a:rPr>
              <a:t>the product level. The Lower Reference Point can be set to any position in the</a:t>
            </a:r>
          </a:p>
          <a:p>
            <a:r>
              <a:rPr lang="en-US" sz="1200" kern="1200" baseline="0" dirty="0" smtClean="0">
                <a:solidFill>
                  <a:schemeClr val="tx1"/>
                </a:solidFill>
                <a:latin typeface="Times" pitchFamily="18" charset="0"/>
                <a:ea typeface="+mn-ea"/>
                <a:cs typeface="+mn-cs"/>
              </a:rPr>
              <a:t>tank simply by adjusting the Tank Height.</a:t>
            </a:r>
          </a:p>
          <a:p>
            <a:r>
              <a:rPr lang="sv-SE" sz="1200" b="1" kern="1200" baseline="0" dirty="0" smtClean="0">
                <a:solidFill>
                  <a:schemeClr val="tx1"/>
                </a:solidFill>
                <a:latin typeface="Times" pitchFamily="18" charset="0"/>
                <a:ea typeface="+mn-ea"/>
                <a:cs typeface="+mn-cs"/>
              </a:rPr>
              <a:t>Mounting Type</a:t>
            </a:r>
          </a:p>
          <a:p>
            <a:r>
              <a:rPr lang="en-US" sz="1200" kern="1200" baseline="0" dirty="0" smtClean="0">
                <a:solidFill>
                  <a:schemeClr val="tx1"/>
                </a:solidFill>
                <a:latin typeface="Times" pitchFamily="18" charset="0"/>
                <a:ea typeface="+mn-ea"/>
                <a:cs typeface="+mn-cs"/>
              </a:rPr>
              <a:t>Enter the type of mounting for the device. This configuration optimizes the</a:t>
            </a:r>
          </a:p>
          <a:p>
            <a:r>
              <a:rPr lang="en-US" sz="1200" kern="1200" baseline="0" dirty="0" smtClean="0">
                <a:solidFill>
                  <a:schemeClr val="tx1"/>
                </a:solidFill>
                <a:latin typeface="Times" pitchFamily="18" charset="0"/>
                <a:ea typeface="+mn-ea"/>
                <a:cs typeface="+mn-cs"/>
              </a:rPr>
              <a:t>device for the respective mounting type.</a:t>
            </a:r>
          </a:p>
          <a:p>
            <a:r>
              <a:rPr lang="en-US" sz="1200" kern="1200" baseline="0" dirty="0" smtClean="0">
                <a:solidFill>
                  <a:schemeClr val="tx1"/>
                </a:solidFill>
                <a:latin typeface="Times" pitchFamily="18" charset="0"/>
                <a:ea typeface="+mn-ea"/>
                <a:cs typeface="+mn-cs"/>
              </a:rPr>
              <a:t>• Unknown – default factory setting for mounting type, and can also be</a:t>
            </a:r>
          </a:p>
          <a:p>
            <a:r>
              <a:rPr lang="en-US" sz="1200" kern="1200" baseline="0" dirty="0" smtClean="0">
                <a:solidFill>
                  <a:schemeClr val="tx1"/>
                </a:solidFill>
                <a:latin typeface="Times" pitchFamily="18" charset="0"/>
                <a:ea typeface="+mn-ea"/>
                <a:cs typeface="+mn-cs"/>
              </a:rPr>
              <a:t>used if the mounting type is unknown</a:t>
            </a:r>
          </a:p>
          <a:p>
            <a:r>
              <a:rPr lang="en-US" sz="1200" kern="1200" baseline="0" dirty="0" smtClean="0">
                <a:solidFill>
                  <a:schemeClr val="tx1"/>
                </a:solidFill>
                <a:latin typeface="Times" pitchFamily="18" charset="0"/>
                <a:ea typeface="+mn-ea"/>
                <a:cs typeface="+mn-cs"/>
              </a:rPr>
              <a:t>• Pipe/Chamber – select this option if the device is mounted on a</a:t>
            </a:r>
          </a:p>
          <a:p>
            <a:r>
              <a:rPr lang="en-US" sz="1200" kern="1200" baseline="0" dirty="0" smtClean="0">
                <a:solidFill>
                  <a:schemeClr val="tx1"/>
                </a:solidFill>
                <a:latin typeface="Times" pitchFamily="18" charset="0"/>
                <a:ea typeface="+mn-ea"/>
                <a:cs typeface="+mn-cs"/>
              </a:rPr>
              <a:t>chamber/bridle or in a pipe. When selecting this alternative enter the</a:t>
            </a:r>
          </a:p>
          <a:p>
            <a:r>
              <a:rPr lang="en-US" sz="1200" kern="1200" baseline="0" dirty="0" smtClean="0">
                <a:solidFill>
                  <a:schemeClr val="tx1"/>
                </a:solidFill>
                <a:latin typeface="Times" pitchFamily="18" charset="0"/>
                <a:ea typeface="+mn-ea"/>
                <a:cs typeface="+mn-cs"/>
              </a:rPr>
              <a:t>corresponding Inner Diameter as well</a:t>
            </a:r>
          </a:p>
          <a:p>
            <a:r>
              <a:rPr lang="en-US" sz="1200" kern="1200" baseline="0" dirty="0" smtClean="0">
                <a:solidFill>
                  <a:schemeClr val="tx1"/>
                </a:solidFill>
                <a:latin typeface="Times" pitchFamily="18" charset="0"/>
                <a:ea typeface="+mn-ea"/>
                <a:cs typeface="+mn-cs"/>
              </a:rPr>
              <a:t>• Nozzle – select this if the device is installed on a nozzle. When</a:t>
            </a:r>
          </a:p>
          <a:p>
            <a:r>
              <a:rPr lang="en-US" sz="1200" kern="1200" baseline="0" dirty="0" smtClean="0">
                <a:solidFill>
                  <a:schemeClr val="tx1"/>
                </a:solidFill>
                <a:latin typeface="Times" pitchFamily="18" charset="0"/>
                <a:ea typeface="+mn-ea"/>
                <a:cs typeface="+mn-cs"/>
              </a:rPr>
              <a:t>selecting this alternative, configure the Inner Diameter and the Nozzle</a:t>
            </a:r>
          </a:p>
          <a:p>
            <a:r>
              <a:rPr lang="sv-SE" sz="1200" kern="1200" baseline="0" dirty="0" smtClean="0">
                <a:solidFill>
                  <a:schemeClr val="tx1"/>
                </a:solidFill>
                <a:latin typeface="Times" pitchFamily="18" charset="0"/>
                <a:ea typeface="+mn-ea"/>
                <a:cs typeface="+mn-cs"/>
              </a:rPr>
              <a:t>Height as well</a:t>
            </a:r>
          </a:p>
          <a:p>
            <a:r>
              <a:rPr lang="en-US" sz="1200" kern="1200" baseline="0" dirty="0" smtClean="0">
                <a:solidFill>
                  <a:schemeClr val="tx1"/>
                </a:solidFill>
                <a:latin typeface="Times" pitchFamily="18" charset="0"/>
                <a:ea typeface="+mn-ea"/>
                <a:cs typeface="+mn-cs"/>
              </a:rPr>
              <a:t>• Direct/Bracket – when the device is mounted directly on the tank roof</a:t>
            </a:r>
          </a:p>
          <a:p>
            <a:r>
              <a:rPr lang="en-US" sz="1200" kern="1200" baseline="0" dirty="0" smtClean="0">
                <a:solidFill>
                  <a:schemeClr val="tx1"/>
                </a:solidFill>
                <a:latin typeface="Times" pitchFamily="18" charset="0"/>
                <a:ea typeface="+mn-ea"/>
                <a:cs typeface="+mn-cs"/>
              </a:rPr>
              <a:t>with no traditional nozzle, this is the alternative to use. With this</a:t>
            </a:r>
          </a:p>
          <a:p>
            <a:r>
              <a:rPr lang="en-US" sz="1200" kern="1200" baseline="0" dirty="0" smtClean="0">
                <a:solidFill>
                  <a:schemeClr val="tx1"/>
                </a:solidFill>
                <a:latin typeface="Times" pitchFamily="18" charset="0"/>
                <a:ea typeface="+mn-ea"/>
                <a:cs typeface="+mn-cs"/>
              </a:rPr>
              <a:t>selection no inner diameter or height is required, thus those selections</a:t>
            </a:r>
          </a:p>
          <a:p>
            <a:r>
              <a:rPr lang="sv-SE" sz="1200" kern="1200" baseline="0" dirty="0" smtClean="0">
                <a:solidFill>
                  <a:schemeClr val="tx1"/>
                </a:solidFill>
                <a:latin typeface="Times" pitchFamily="18" charset="0"/>
                <a:ea typeface="+mn-ea"/>
                <a:cs typeface="+mn-cs"/>
              </a:rPr>
              <a:t>are disabled</a:t>
            </a:r>
          </a:p>
          <a:p>
            <a:r>
              <a:rPr lang="sv-SE" sz="1200" b="1" kern="1200" baseline="0" dirty="0" smtClean="0">
                <a:solidFill>
                  <a:schemeClr val="tx1"/>
                </a:solidFill>
                <a:latin typeface="Times" pitchFamily="18" charset="0"/>
                <a:ea typeface="+mn-ea"/>
                <a:cs typeface="+mn-cs"/>
              </a:rPr>
              <a:t>Inner Diameter</a:t>
            </a:r>
          </a:p>
          <a:p>
            <a:r>
              <a:rPr lang="en-US" sz="1200" kern="1200" baseline="0" dirty="0" smtClean="0">
                <a:solidFill>
                  <a:schemeClr val="tx1"/>
                </a:solidFill>
                <a:latin typeface="Times" pitchFamily="18" charset="0"/>
                <a:ea typeface="+mn-ea"/>
                <a:cs typeface="+mn-cs"/>
              </a:rPr>
              <a:t>Using with pipe, chamber - and nozzle installations.</a:t>
            </a:r>
          </a:p>
          <a:p>
            <a:r>
              <a:rPr lang="sv-SE" sz="1200" b="1" kern="1200" baseline="0" dirty="0" smtClean="0">
                <a:solidFill>
                  <a:schemeClr val="tx1"/>
                </a:solidFill>
                <a:latin typeface="Times" pitchFamily="18" charset="0"/>
                <a:ea typeface="+mn-ea"/>
                <a:cs typeface="+mn-cs"/>
              </a:rPr>
              <a:t>Nozzle Height</a:t>
            </a:r>
          </a:p>
          <a:p>
            <a:r>
              <a:rPr lang="sv-SE" sz="1200" kern="1200" baseline="0" dirty="0" smtClean="0">
                <a:solidFill>
                  <a:schemeClr val="tx1"/>
                </a:solidFill>
                <a:latin typeface="Times" pitchFamily="18" charset="0"/>
                <a:ea typeface="+mn-ea"/>
                <a:cs typeface="+mn-cs"/>
              </a:rPr>
              <a:t>For nozzle installations.</a:t>
            </a:r>
          </a:p>
          <a:p>
            <a:r>
              <a:rPr lang="sv-SE" sz="1200" b="1" kern="1200" baseline="0" dirty="0" smtClean="0">
                <a:solidFill>
                  <a:schemeClr val="tx1"/>
                </a:solidFill>
                <a:latin typeface="Times" pitchFamily="18" charset="0"/>
                <a:ea typeface="+mn-ea"/>
                <a:cs typeface="+mn-cs"/>
              </a:rPr>
              <a:t>Probe Length</a:t>
            </a:r>
          </a:p>
          <a:p>
            <a:r>
              <a:rPr lang="en-US" sz="1200" kern="1200" baseline="0" dirty="0" smtClean="0">
                <a:solidFill>
                  <a:schemeClr val="tx1"/>
                </a:solidFill>
                <a:latin typeface="Times" pitchFamily="18" charset="0"/>
                <a:ea typeface="+mn-ea"/>
                <a:cs typeface="+mn-cs"/>
              </a:rPr>
              <a:t>The probe length is the distance between the Upper Reference Point and the</a:t>
            </a:r>
          </a:p>
          <a:p>
            <a:r>
              <a:rPr lang="en-US" sz="1200" kern="1200" baseline="0" dirty="0" smtClean="0">
                <a:solidFill>
                  <a:schemeClr val="tx1"/>
                </a:solidFill>
                <a:latin typeface="Times" pitchFamily="18" charset="0"/>
                <a:ea typeface="+mn-ea"/>
                <a:cs typeface="+mn-cs"/>
              </a:rPr>
              <a:t>end of the probe. If a weight is used at the end of the probe, it should not be</a:t>
            </a:r>
          </a:p>
          <a:p>
            <a:r>
              <a:rPr lang="sv-SE" sz="1200" kern="1200" baseline="0" dirty="0" smtClean="0">
                <a:solidFill>
                  <a:schemeClr val="tx1"/>
                </a:solidFill>
                <a:latin typeface="Times" pitchFamily="18" charset="0"/>
                <a:ea typeface="+mn-ea"/>
                <a:cs typeface="+mn-cs"/>
              </a:rPr>
              <a:t>included.</a:t>
            </a:r>
          </a:p>
          <a:p>
            <a:r>
              <a:rPr lang="en-US" sz="1200" kern="1200" baseline="0" dirty="0" smtClean="0">
                <a:solidFill>
                  <a:schemeClr val="tx1"/>
                </a:solidFill>
                <a:latin typeface="Times" pitchFamily="18" charset="0"/>
                <a:ea typeface="+mn-ea"/>
                <a:cs typeface="+mn-cs"/>
              </a:rPr>
              <a:t>For Flexible Single Lead probes anchored with clamps, the probe length</a:t>
            </a:r>
          </a:p>
          <a:p>
            <a:r>
              <a:rPr lang="en-US" sz="1200" kern="1200" baseline="0" dirty="0" smtClean="0">
                <a:solidFill>
                  <a:schemeClr val="tx1"/>
                </a:solidFill>
                <a:latin typeface="Times" pitchFamily="18" charset="0"/>
                <a:ea typeface="+mn-ea"/>
                <a:cs typeface="+mn-cs"/>
              </a:rPr>
              <a:t>should be configured as the distance between the underside of the flange and</a:t>
            </a:r>
          </a:p>
          <a:p>
            <a:r>
              <a:rPr lang="en-US" sz="1200" kern="1200" baseline="0" dirty="0" smtClean="0">
                <a:solidFill>
                  <a:schemeClr val="tx1"/>
                </a:solidFill>
                <a:latin typeface="Times" pitchFamily="18" charset="0"/>
                <a:ea typeface="+mn-ea"/>
                <a:cs typeface="+mn-cs"/>
              </a:rPr>
              <a:t>the upper clamp (see “Anchoring” on page 3-22).</a:t>
            </a:r>
          </a:p>
          <a:p>
            <a:r>
              <a:rPr lang="en-US" sz="1200" kern="1200" baseline="0" dirty="0" smtClean="0">
                <a:solidFill>
                  <a:schemeClr val="tx1"/>
                </a:solidFill>
                <a:latin typeface="Times" pitchFamily="18" charset="0"/>
                <a:ea typeface="+mn-ea"/>
                <a:cs typeface="+mn-cs"/>
              </a:rPr>
              <a:t>This parameter is pre-configured at the factory. It must be changed if the</a:t>
            </a:r>
          </a:p>
          <a:p>
            <a:r>
              <a:rPr lang="sv-SE" sz="1200" kern="1200" baseline="0" dirty="0" smtClean="0">
                <a:solidFill>
                  <a:schemeClr val="tx1"/>
                </a:solidFill>
                <a:latin typeface="Times" pitchFamily="18" charset="0"/>
                <a:ea typeface="+mn-ea"/>
                <a:cs typeface="+mn-cs"/>
              </a:rPr>
              <a:t>probe is shortened.</a:t>
            </a:r>
          </a:p>
          <a:p>
            <a:r>
              <a:rPr lang="sv-SE" sz="1200" b="1" kern="1200" baseline="0" dirty="0" smtClean="0">
                <a:solidFill>
                  <a:schemeClr val="tx1"/>
                </a:solidFill>
                <a:latin typeface="Times" pitchFamily="18" charset="0"/>
                <a:ea typeface="+mn-ea"/>
                <a:cs typeface="+mn-cs"/>
              </a:rPr>
              <a:t>Probe Type</a:t>
            </a:r>
          </a:p>
          <a:p>
            <a:r>
              <a:rPr lang="en-US" sz="1200" kern="1200" baseline="0" dirty="0" smtClean="0">
                <a:solidFill>
                  <a:schemeClr val="tx1"/>
                </a:solidFill>
                <a:latin typeface="Times" pitchFamily="18" charset="0"/>
                <a:ea typeface="+mn-ea"/>
                <a:cs typeface="+mn-cs"/>
              </a:rPr>
              <a:t>The transmitter is designed to optimize measurement performance for each</a:t>
            </a:r>
          </a:p>
          <a:p>
            <a:r>
              <a:rPr lang="sv-SE" sz="1200" kern="1200" baseline="0" dirty="0" smtClean="0">
                <a:solidFill>
                  <a:schemeClr val="tx1"/>
                </a:solidFill>
                <a:latin typeface="Times" pitchFamily="18" charset="0"/>
                <a:ea typeface="+mn-ea"/>
                <a:cs typeface="+mn-cs"/>
              </a:rPr>
              <a:t>probe type.</a:t>
            </a:r>
          </a:p>
          <a:p>
            <a:r>
              <a:rPr lang="en-US" sz="1200" kern="1200" baseline="0" dirty="0" smtClean="0">
                <a:solidFill>
                  <a:schemeClr val="tx1"/>
                </a:solidFill>
                <a:latin typeface="Times" pitchFamily="18" charset="0"/>
                <a:ea typeface="+mn-ea"/>
                <a:cs typeface="+mn-cs"/>
              </a:rPr>
              <a:t>This parameter is pre-configured at the factory. This value needs to be</a:t>
            </a:r>
          </a:p>
          <a:p>
            <a:r>
              <a:rPr lang="en-US" sz="1200" kern="1200" baseline="0" dirty="0" smtClean="0">
                <a:solidFill>
                  <a:schemeClr val="tx1"/>
                </a:solidFill>
                <a:latin typeface="Times" pitchFamily="18" charset="0"/>
                <a:ea typeface="+mn-ea"/>
                <a:cs typeface="+mn-cs"/>
              </a:rPr>
              <a:t>changed if the probe type is changed.</a:t>
            </a:r>
            <a:r>
              <a:rPr lang="sv-SE" sz="1200" b="1" kern="1200" baseline="0" dirty="0" smtClean="0">
                <a:solidFill>
                  <a:schemeClr val="tx1"/>
                </a:solidFill>
                <a:latin typeface="Times" pitchFamily="18" charset="0"/>
                <a:ea typeface="+mn-ea"/>
                <a:cs typeface="+mn-cs"/>
              </a:rPr>
              <a:t> Hold Off/Upper Null Zone</a:t>
            </a:r>
          </a:p>
          <a:p>
            <a:r>
              <a:rPr lang="en-US" sz="1200" kern="1200" baseline="0" dirty="0" smtClean="0">
                <a:solidFill>
                  <a:schemeClr val="tx1"/>
                </a:solidFill>
                <a:latin typeface="Times" pitchFamily="18" charset="0"/>
                <a:ea typeface="+mn-ea"/>
                <a:cs typeface="+mn-cs"/>
              </a:rPr>
              <a:t>This parameter should only be changed if there are measurement problems in</a:t>
            </a:r>
          </a:p>
          <a:p>
            <a:r>
              <a:rPr lang="en-US" sz="1200" kern="1200" baseline="0" dirty="0" smtClean="0">
                <a:solidFill>
                  <a:schemeClr val="tx1"/>
                </a:solidFill>
                <a:latin typeface="Times" pitchFamily="18" charset="0"/>
                <a:ea typeface="+mn-ea"/>
                <a:cs typeface="+mn-cs"/>
              </a:rPr>
              <a:t>the upper part of the tank. Such problems may occur if there are disturbing</a:t>
            </a:r>
          </a:p>
          <a:p>
            <a:r>
              <a:rPr lang="en-US" sz="1200" kern="1200" baseline="0" dirty="0" smtClean="0">
                <a:solidFill>
                  <a:schemeClr val="tx1"/>
                </a:solidFill>
                <a:latin typeface="Times" pitchFamily="18" charset="0"/>
                <a:ea typeface="+mn-ea"/>
                <a:cs typeface="+mn-cs"/>
              </a:rPr>
              <a:t>objects, such as a narrow nozzle with rough walls, close to the probe. By</a:t>
            </a:r>
          </a:p>
          <a:p>
            <a:r>
              <a:rPr lang="en-US" sz="1200" kern="1200" baseline="0" dirty="0" smtClean="0">
                <a:solidFill>
                  <a:schemeClr val="tx1"/>
                </a:solidFill>
                <a:latin typeface="Times" pitchFamily="18" charset="0"/>
                <a:ea typeface="+mn-ea"/>
                <a:cs typeface="+mn-cs"/>
              </a:rPr>
              <a:t>adjusting the Hold Off/Upper Null Zone, the measuring range is reduced. See</a:t>
            </a:r>
          </a:p>
          <a:p>
            <a:r>
              <a:rPr lang="en-US" sz="1200" i="1" kern="1200" baseline="0" dirty="0" smtClean="0">
                <a:solidFill>
                  <a:schemeClr val="tx1"/>
                </a:solidFill>
                <a:latin typeface="Times" pitchFamily="18" charset="0"/>
                <a:ea typeface="+mn-ea"/>
                <a:cs typeface="+mn-cs"/>
              </a:rPr>
              <a:t>“Handling of Disturbances from Nozzle” on page C-4 for further information.</a:t>
            </a:r>
            <a:endParaRPr lang="sv-SE" dirty="0"/>
          </a:p>
        </p:txBody>
      </p:sp>
      <p:sp>
        <p:nvSpPr>
          <p:cNvPr id="4" name="Slide Number Placeholder 3"/>
          <p:cNvSpPr>
            <a:spLocks noGrp="1"/>
          </p:cNvSpPr>
          <p:nvPr>
            <p:ph type="sldNum" sz="quarter" idx="10"/>
          </p:nvPr>
        </p:nvSpPr>
        <p:spPr/>
        <p:txBody>
          <a:bodyPr/>
          <a:lstStyle/>
          <a:p>
            <a:pPr>
              <a:defRPr/>
            </a:pPr>
            <a:fld id="{8F3F73C1-15A2-4A22-84AF-11B64A1FBC9E}" type="slidenum">
              <a:rPr lang="en-US" smtClean="0"/>
              <a:pPr>
                <a:defRPr/>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xfrm>
            <a:off x="850900" y="744538"/>
            <a:ext cx="4960938" cy="3722687"/>
          </a:xfrm>
          <a:ln/>
        </p:spPr>
      </p:sp>
      <p:sp>
        <p:nvSpPr>
          <p:cNvPr id="137219" name="Notes Placeholder 2"/>
          <p:cNvSpPr>
            <a:spLocks noGrp="1"/>
          </p:cNvSpPr>
          <p:nvPr>
            <p:ph type="body" idx="1"/>
          </p:nvPr>
        </p:nvSpPr>
        <p:spPr>
          <a:noFill/>
          <a:ln/>
        </p:spPr>
        <p:txBody>
          <a:bodyPr/>
          <a:lstStyle/>
          <a:p>
            <a:pPr eaLnBrk="1" hangingPunct="1"/>
            <a:r>
              <a:rPr lang="sv-SE" smtClean="0"/>
              <a:t>During basic configurations, you will be asked to enter the </a:t>
            </a:r>
            <a:r>
              <a:rPr lang="sv-SE" i="1" smtClean="0"/>
              <a:t>Reference Gauge Height </a:t>
            </a:r>
            <a:r>
              <a:rPr lang="sv-SE" smtClean="0"/>
              <a:t>or </a:t>
            </a:r>
            <a:r>
              <a:rPr lang="sv-SE" i="1" smtClean="0"/>
              <a:t>Tank Height</a:t>
            </a:r>
            <a:r>
              <a:rPr lang="sv-SE" smtClean="0"/>
              <a:t>. This is defined as the distance from the flange face to the tank bottom and is important since it is used to calculate the level measurement. The GWR actually reads the distance to the surface and then calculates </a:t>
            </a:r>
            <a:r>
              <a:rPr lang="sv-SE" i="1" smtClean="0"/>
              <a:t>Level = Tank Height – Distance</a:t>
            </a:r>
          </a:p>
          <a:p>
            <a:pPr eaLnBrk="1" hangingPunct="1"/>
            <a:endParaRPr lang="sv-SE" i="1" smtClean="0"/>
          </a:p>
          <a:p>
            <a:pPr eaLnBrk="1" hangingPunct="1"/>
            <a:r>
              <a:rPr lang="sv-SE" i="1" smtClean="0"/>
              <a:t>Probe Length </a:t>
            </a:r>
            <a:r>
              <a:rPr lang="sv-SE" smtClean="0"/>
              <a:t>is defined as the distance from the flange face to the end of the probe, or the top of the weight for flexible probes. Also remember that HTHP probes are seperate Probe Type entries. </a:t>
            </a:r>
          </a:p>
          <a:p>
            <a:pPr eaLnBrk="1" hangingPunct="1"/>
            <a:endParaRPr lang="sv-SE" smtClean="0"/>
          </a:p>
          <a:p>
            <a:pPr eaLnBrk="1" hangingPunct="1"/>
            <a:r>
              <a:rPr lang="sv-SE" i="1" smtClean="0"/>
              <a:t>Hold-Off/Upper Null Zone (UMZ) </a:t>
            </a:r>
            <a:r>
              <a:rPr lang="sv-SE" smtClean="0"/>
              <a:t>is a selectable distance below the flange that will be excluded from the measurement range. This is typically used to eliminate possible disturbances from a nozzle end. If level raises above the UNZ, device will go into Full Tank state. </a:t>
            </a:r>
            <a:endParaRPr lang="sv-SE" i="1" smtClean="0"/>
          </a:p>
        </p:txBody>
      </p:sp>
      <p:sp>
        <p:nvSpPr>
          <p:cNvPr id="137220" name="Slide Number Placeholder 3"/>
          <p:cNvSpPr>
            <a:spLocks noGrp="1"/>
          </p:cNvSpPr>
          <p:nvPr>
            <p:ph type="sldNum" sz="quarter" idx="5"/>
          </p:nvPr>
        </p:nvSpPr>
        <p:spPr>
          <a:noFill/>
        </p:spPr>
        <p:txBody>
          <a:bodyPr/>
          <a:lstStyle/>
          <a:p>
            <a:fld id="{30EA805C-857F-49AC-86CC-AC3A80F1BDA5}" type="slidenum">
              <a:rPr lang="en-US"/>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pitchFamily="18" charset="0"/>
                <a:ea typeface="+mn-ea"/>
                <a:cs typeface="+mn-cs"/>
              </a:rPr>
              <a:t>The Rosemount 5300 transmitter uses an optional Display Panel for</a:t>
            </a:r>
          </a:p>
          <a:p>
            <a:r>
              <a:rPr lang="en-US" sz="1200" kern="1200" baseline="0" dirty="0" smtClean="0">
                <a:solidFill>
                  <a:schemeClr val="tx1"/>
                </a:solidFill>
                <a:latin typeface="Times" pitchFamily="18" charset="0"/>
                <a:ea typeface="+mn-ea"/>
                <a:cs typeface="+mn-cs"/>
              </a:rPr>
              <a:t>presentation of measurement data. When the transmitter is switched on, the</a:t>
            </a:r>
          </a:p>
          <a:p>
            <a:r>
              <a:rPr lang="en-US" sz="1200" kern="1200" baseline="0" dirty="0" smtClean="0">
                <a:solidFill>
                  <a:schemeClr val="tx1"/>
                </a:solidFill>
                <a:latin typeface="Times" pitchFamily="18" charset="0"/>
                <a:ea typeface="+mn-ea"/>
                <a:cs typeface="+mn-cs"/>
              </a:rPr>
              <a:t>Display Panel presents information such as transmitter model, measurement</a:t>
            </a:r>
          </a:p>
          <a:p>
            <a:r>
              <a:rPr lang="en-US" sz="1200" kern="1200" baseline="0" dirty="0" smtClean="0">
                <a:solidFill>
                  <a:schemeClr val="tx1"/>
                </a:solidFill>
                <a:latin typeface="Times" pitchFamily="18" charset="0"/>
                <a:ea typeface="+mn-ea"/>
                <a:cs typeface="+mn-cs"/>
              </a:rPr>
              <a:t>frequency, software version, communication type (HART, FF), serial number,</a:t>
            </a:r>
          </a:p>
          <a:p>
            <a:r>
              <a:rPr lang="en-US" sz="1200" kern="1200" baseline="0" dirty="0" smtClean="0">
                <a:solidFill>
                  <a:schemeClr val="tx1"/>
                </a:solidFill>
                <a:latin typeface="Times" pitchFamily="18" charset="0"/>
                <a:ea typeface="+mn-ea"/>
                <a:cs typeface="+mn-cs"/>
              </a:rPr>
              <a:t>HART identification tag, setting of write protection switch, and Analog Output</a:t>
            </a:r>
          </a:p>
          <a:p>
            <a:r>
              <a:rPr lang="sv-SE" sz="1200" kern="1200" baseline="0" dirty="0" smtClean="0">
                <a:solidFill>
                  <a:schemeClr val="tx1"/>
                </a:solidFill>
                <a:latin typeface="Times" pitchFamily="18" charset="0"/>
                <a:ea typeface="+mn-ea"/>
                <a:cs typeface="+mn-cs"/>
              </a:rPr>
              <a:t>settings.</a:t>
            </a:r>
          </a:p>
          <a:p>
            <a:r>
              <a:rPr lang="en-US" sz="1200" kern="1200" baseline="0" dirty="0" smtClean="0">
                <a:solidFill>
                  <a:schemeClr val="tx1"/>
                </a:solidFill>
                <a:latin typeface="Times" pitchFamily="18" charset="0"/>
                <a:ea typeface="+mn-ea"/>
                <a:cs typeface="+mn-cs"/>
              </a:rPr>
              <a:t>When the transmitter is up and running, the Display Panel presents Level,</a:t>
            </a:r>
          </a:p>
          <a:p>
            <a:r>
              <a:rPr lang="en-US" sz="1200" kern="1200" baseline="0" dirty="0" smtClean="0">
                <a:solidFill>
                  <a:schemeClr val="tx1"/>
                </a:solidFill>
                <a:latin typeface="Times" pitchFamily="18" charset="0"/>
                <a:ea typeface="+mn-ea"/>
                <a:cs typeface="+mn-cs"/>
              </a:rPr>
              <a:t>Signal Amplitude, Volume, and other measurement data depending on the</a:t>
            </a:r>
          </a:p>
          <a:p>
            <a:r>
              <a:rPr lang="en-US" sz="1200" kern="1200" baseline="0" dirty="0" smtClean="0">
                <a:solidFill>
                  <a:schemeClr val="tx1"/>
                </a:solidFill>
                <a:latin typeface="Times" pitchFamily="18" charset="0"/>
                <a:ea typeface="+mn-ea"/>
                <a:cs typeface="+mn-cs"/>
              </a:rPr>
              <a:t>Display Panel configuration (see “Specifying Display Panel Variables” on</a:t>
            </a:r>
          </a:p>
          <a:p>
            <a:r>
              <a:rPr lang="en-US" sz="1200" kern="1200" baseline="0" dirty="0" smtClean="0">
                <a:solidFill>
                  <a:schemeClr val="tx1"/>
                </a:solidFill>
                <a:latin typeface="Times" pitchFamily="18" charset="0"/>
                <a:ea typeface="+mn-ea"/>
                <a:cs typeface="+mn-cs"/>
              </a:rPr>
              <a:t>page 6-3). The available LCD parameters are listed in Table 6-1 on page 6-6.</a:t>
            </a:r>
          </a:p>
          <a:p>
            <a:r>
              <a:rPr lang="en-US" sz="1200" kern="1200" baseline="0" dirty="0" smtClean="0">
                <a:solidFill>
                  <a:schemeClr val="tx1"/>
                </a:solidFill>
                <a:latin typeface="Times" pitchFamily="18" charset="0"/>
                <a:ea typeface="+mn-ea"/>
                <a:cs typeface="+mn-cs"/>
              </a:rPr>
              <a:t>The display has two rows, the upper row shows the measurement value and</a:t>
            </a:r>
          </a:p>
          <a:p>
            <a:r>
              <a:rPr lang="en-US" sz="1200" kern="1200" baseline="0" dirty="0" smtClean="0">
                <a:solidFill>
                  <a:schemeClr val="tx1"/>
                </a:solidFill>
                <a:latin typeface="Times" pitchFamily="18" charset="0"/>
                <a:ea typeface="+mn-ea"/>
                <a:cs typeface="+mn-cs"/>
              </a:rPr>
              <a:t>the lower row shows the parameter name and measurement unit. It toggles</a:t>
            </a:r>
          </a:p>
          <a:p>
            <a:r>
              <a:rPr lang="en-US" sz="1200" kern="1200" baseline="0" dirty="0" smtClean="0">
                <a:solidFill>
                  <a:schemeClr val="tx1"/>
                </a:solidFill>
                <a:latin typeface="Times" pitchFamily="18" charset="0"/>
                <a:ea typeface="+mn-ea"/>
                <a:cs typeface="+mn-cs"/>
              </a:rPr>
              <a:t>between the different measurement values every 2 seconds. The lower row</a:t>
            </a:r>
          </a:p>
          <a:p>
            <a:r>
              <a:rPr lang="en-US" sz="1200" kern="1200" baseline="0" dirty="0" smtClean="0">
                <a:solidFill>
                  <a:schemeClr val="tx1"/>
                </a:solidFill>
                <a:latin typeface="Times" pitchFamily="18" charset="0"/>
                <a:ea typeface="+mn-ea"/>
                <a:cs typeface="+mn-cs"/>
              </a:rPr>
              <a:t>toggles between parameter name and measurement unit each second.</a:t>
            </a:r>
          </a:p>
          <a:p>
            <a:r>
              <a:rPr lang="en-US" sz="1200" kern="1200" baseline="0" dirty="0" smtClean="0">
                <a:solidFill>
                  <a:schemeClr val="tx1"/>
                </a:solidFill>
                <a:latin typeface="Times" pitchFamily="18" charset="0"/>
                <a:ea typeface="+mn-ea"/>
                <a:cs typeface="+mn-cs"/>
              </a:rPr>
              <a:t>Variables to be presented are configurable by using a 375 Handheld</a:t>
            </a:r>
          </a:p>
          <a:p>
            <a:r>
              <a:rPr lang="en-US" sz="1200" kern="1200" baseline="0" dirty="0" smtClean="0">
                <a:solidFill>
                  <a:schemeClr val="tx1"/>
                </a:solidFill>
                <a:latin typeface="Times" pitchFamily="18" charset="0"/>
                <a:ea typeface="+mn-ea"/>
                <a:cs typeface="+mn-cs"/>
              </a:rPr>
              <a:t>Communicator, AMS, </a:t>
            </a:r>
            <a:r>
              <a:rPr lang="en-US" sz="1200" kern="1200" baseline="0" dirty="0" err="1" smtClean="0">
                <a:solidFill>
                  <a:schemeClr val="tx1"/>
                </a:solidFill>
                <a:latin typeface="Times" pitchFamily="18" charset="0"/>
                <a:ea typeface="+mn-ea"/>
                <a:cs typeface="+mn-cs"/>
              </a:rPr>
              <a:t>DeltaV</a:t>
            </a:r>
            <a:r>
              <a:rPr lang="en-US" sz="1200" kern="1200" baseline="0" dirty="0" smtClean="0">
                <a:solidFill>
                  <a:schemeClr val="tx1"/>
                </a:solidFill>
                <a:latin typeface="Times" pitchFamily="18" charset="0"/>
                <a:ea typeface="+mn-ea"/>
                <a:cs typeface="+mn-cs"/>
              </a:rPr>
              <a:t> or the Rosemount Radar Master software.</a:t>
            </a:r>
            <a:endParaRPr lang="sv-SE" dirty="0"/>
          </a:p>
        </p:txBody>
      </p:sp>
      <p:sp>
        <p:nvSpPr>
          <p:cNvPr id="4" name="Slide Number Placeholder 3"/>
          <p:cNvSpPr>
            <a:spLocks noGrp="1"/>
          </p:cNvSpPr>
          <p:nvPr>
            <p:ph type="sldNum" sz="quarter" idx="10"/>
          </p:nvPr>
        </p:nvSpPr>
        <p:spPr/>
        <p:txBody>
          <a:bodyPr/>
          <a:lstStyle/>
          <a:p>
            <a:pPr>
              <a:defRPr/>
            </a:pPr>
            <a:fld id="{8F3F73C1-15A2-4A22-84AF-11B64A1FBC9E}" type="slidenum">
              <a:rPr lang="en-US" smtClean="0"/>
              <a:pPr>
                <a:defRPr/>
              </a:pPr>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sv-SE" sz="1200" b="1" kern="1200" baseline="0" dirty="0" smtClean="0">
                <a:solidFill>
                  <a:schemeClr val="tx1"/>
                </a:solidFill>
                <a:latin typeface="Times" pitchFamily="18" charset="0"/>
                <a:ea typeface="+mn-ea"/>
                <a:cs typeface="+mn-cs"/>
              </a:rPr>
              <a:t>Error Message Description</a:t>
            </a:r>
          </a:p>
          <a:p>
            <a:r>
              <a:rPr lang="sv-SE" sz="1200" kern="1200" baseline="0" dirty="0" smtClean="0">
                <a:solidFill>
                  <a:schemeClr val="tx1"/>
                </a:solidFill>
                <a:latin typeface="Times" pitchFamily="18" charset="0"/>
                <a:ea typeface="+mn-ea"/>
                <a:cs typeface="+mn-cs"/>
              </a:rPr>
              <a:t>RAM FAIL</a:t>
            </a:r>
          </a:p>
          <a:p>
            <a:r>
              <a:rPr lang="en-US" sz="1200" kern="1200" baseline="0" dirty="0" smtClean="0">
                <a:solidFill>
                  <a:schemeClr val="tx1"/>
                </a:solidFill>
                <a:latin typeface="Times" pitchFamily="18" charset="0"/>
                <a:ea typeface="+mn-ea"/>
                <a:cs typeface="+mn-cs"/>
              </a:rPr>
              <a:t>An error in the gauge data memory (RAM) has been</a:t>
            </a:r>
          </a:p>
          <a:p>
            <a:r>
              <a:rPr lang="en-US" sz="1200" kern="1200" baseline="0" dirty="0" smtClean="0">
                <a:solidFill>
                  <a:schemeClr val="tx1"/>
                </a:solidFill>
                <a:latin typeface="Times" pitchFamily="18" charset="0"/>
                <a:ea typeface="+mn-ea"/>
                <a:cs typeface="+mn-cs"/>
              </a:rPr>
              <a:t>detected during the startup tests. Note: this resets the</a:t>
            </a:r>
          </a:p>
          <a:p>
            <a:r>
              <a:rPr lang="sv-SE" sz="1200" kern="1200" baseline="0" dirty="0" smtClean="0">
                <a:solidFill>
                  <a:schemeClr val="tx1"/>
                </a:solidFill>
                <a:latin typeface="Times" pitchFamily="18" charset="0"/>
                <a:ea typeface="+mn-ea"/>
                <a:cs typeface="+mn-cs"/>
              </a:rPr>
              <a:t>gauge automatically.</a:t>
            </a:r>
          </a:p>
          <a:p>
            <a:r>
              <a:rPr lang="sv-SE" sz="1200" kern="1200" baseline="0" dirty="0" smtClean="0">
                <a:solidFill>
                  <a:schemeClr val="tx1"/>
                </a:solidFill>
                <a:latin typeface="Times" pitchFamily="18" charset="0"/>
                <a:ea typeface="+mn-ea"/>
                <a:cs typeface="+mn-cs"/>
              </a:rPr>
              <a:t>FPROM FAIL</a:t>
            </a:r>
          </a:p>
          <a:p>
            <a:r>
              <a:rPr lang="en-US" sz="1200" kern="1200" baseline="0" dirty="0" smtClean="0">
                <a:solidFill>
                  <a:schemeClr val="tx1"/>
                </a:solidFill>
                <a:latin typeface="Times" pitchFamily="18" charset="0"/>
                <a:ea typeface="+mn-ea"/>
                <a:cs typeface="+mn-cs"/>
              </a:rPr>
              <a:t>An error in the gauge program memory (FPROM) has</a:t>
            </a:r>
          </a:p>
          <a:p>
            <a:r>
              <a:rPr lang="en-US" sz="1200" kern="1200" baseline="0" dirty="0" smtClean="0">
                <a:solidFill>
                  <a:schemeClr val="tx1"/>
                </a:solidFill>
                <a:latin typeface="Times" pitchFamily="18" charset="0"/>
                <a:ea typeface="+mn-ea"/>
                <a:cs typeface="+mn-cs"/>
              </a:rPr>
              <a:t>been detected during the startup tests. Note: this</a:t>
            </a:r>
          </a:p>
          <a:p>
            <a:r>
              <a:rPr lang="sv-SE" sz="1200" kern="1200" baseline="0" dirty="0" smtClean="0">
                <a:solidFill>
                  <a:schemeClr val="tx1"/>
                </a:solidFill>
                <a:latin typeface="Times" pitchFamily="18" charset="0"/>
                <a:ea typeface="+mn-ea"/>
                <a:cs typeface="+mn-cs"/>
              </a:rPr>
              <a:t>resets the gauge automatically.</a:t>
            </a:r>
          </a:p>
          <a:p>
            <a:r>
              <a:rPr lang="sv-SE" sz="1200" kern="1200" baseline="0" dirty="0" smtClean="0">
                <a:solidFill>
                  <a:schemeClr val="tx1"/>
                </a:solidFill>
                <a:latin typeface="Times" pitchFamily="18" charset="0"/>
                <a:ea typeface="+mn-ea"/>
                <a:cs typeface="+mn-cs"/>
              </a:rPr>
              <a:t>HREG FAIL</a:t>
            </a:r>
          </a:p>
          <a:p>
            <a:r>
              <a:rPr lang="en-US" sz="1200" kern="1200" baseline="0" dirty="0" smtClean="0">
                <a:solidFill>
                  <a:schemeClr val="tx1"/>
                </a:solidFill>
                <a:latin typeface="Times" pitchFamily="18" charset="0"/>
                <a:ea typeface="+mn-ea"/>
                <a:cs typeface="+mn-cs"/>
              </a:rPr>
              <a:t>An error in the transmitter configuration memory</a:t>
            </a:r>
          </a:p>
          <a:p>
            <a:r>
              <a:rPr lang="en-US" sz="1200" kern="1200" baseline="0" dirty="0" smtClean="0">
                <a:solidFill>
                  <a:schemeClr val="tx1"/>
                </a:solidFill>
                <a:latin typeface="Times" pitchFamily="18" charset="0"/>
                <a:ea typeface="+mn-ea"/>
                <a:cs typeface="+mn-cs"/>
              </a:rPr>
              <a:t>(EEPROM) has been detected. The error is either a</a:t>
            </a:r>
          </a:p>
          <a:p>
            <a:r>
              <a:rPr lang="en-US" sz="1200" kern="1200" baseline="0" dirty="0" smtClean="0">
                <a:solidFill>
                  <a:schemeClr val="tx1"/>
                </a:solidFill>
                <a:latin typeface="Times" pitchFamily="18" charset="0"/>
                <a:ea typeface="+mn-ea"/>
                <a:cs typeface="+mn-cs"/>
              </a:rPr>
              <a:t>checksum error that can be solved by loading the</a:t>
            </a:r>
          </a:p>
          <a:p>
            <a:r>
              <a:rPr lang="en-US" sz="1200" kern="1200" baseline="0" dirty="0" smtClean="0">
                <a:solidFill>
                  <a:schemeClr val="tx1"/>
                </a:solidFill>
                <a:latin typeface="Times" pitchFamily="18" charset="0"/>
                <a:ea typeface="+mn-ea"/>
                <a:cs typeface="+mn-cs"/>
              </a:rPr>
              <a:t>default database, or a hardware error.</a:t>
            </a:r>
          </a:p>
          <a:p>
            <a:r>
              <a:rPr lang="en-US" sz="1200" kern="1200" baseline="0" dirty="0" smtClean="0">
                <a:solidFill>
                  <a:schemeClr val="tx1"/>
                </a:solidFill>
                <a:latin typeface="Times" pitchFamily="18" charset="0"/>
                <a:ea typeface="+mn-ea"/>
                <a:cs typeface="+mn-cs"/>
              </a:rPr>
              <a:t>NOTE: the default values are used until the problem is</a:t>
            </a:r>
          </a:p>
          <a:p>
            <a:r>
              <a:rPr lang="sv-SE" sz="1200" kern="1200" baseline="0" dirty="0" smtClean="0">
                <a:solidFill>
                  <a:schemeClr val="tx1"/>
                </a:solidFill>
                <a:latin typeface="Times" pitchFamily="18" charset="0"/>
                <a:ea typeface="+mn-ea"/>
                <a:cs typeface="+mn-cs"/>
              </a:rPr>
              <a:t>solved.</a:t>
            </a:r>
          </a:p>
          <a:p>
            <a:r>
              <a:rPr lang="sv-SE" sz="1200" kern="1200" baseline="0" dirty="0" smtClean="0">
                <a:solidFill>
                  <a:schemeClr val="tx1"/>
                </a:solidFill>
                <a:latin typeface="Times" pitchFamily="18" charset="0"/>
                <a:ea typeface="+mn-ea"/>
                <a:cs typeface="+mn-cs"/>
              </a:rPr>
              <a:t>OMEM FAIL</a:t>
            </a:r>
          </a:p>
          <a:p>
            <a:r>
              <a:rPr lang="en-US" sz="1200" kern="1200" baseline="0" dirty="0" smtClean="0">
                <a:solidFill>
                  <a:schemeClr val="tx1"/>
                </a:solidFill>
                <a:latin typeface="Times" pitchFamily="18" charset="0"/>
                <a:ea typeface="+mn-ea"/>
                <a:cs typeface="+mn-cs"/>
              </a:rPr>
              <a:t>MWM FAIL An error in the microwave module.</a:t>
            </a:r>
          </a:p>
          <a:p>
            <a:r>
              <a:rPr lang="en-US" sz="1200" kern="1200" baseline="0" dirty="0" smtClean="0">
                <a:solidFill>
                  <a:schemeClr val="tx1"/>
                </a:solidFill>
                <a:latin typeface="Times" pitchFamily="18" charset="0"/>
                <a:ea typeface="+mn-ea"/>
                <a:cs typeface="+mn-cs"/>
              </a:rPr>
              <a:t>DPLY FAIL An error in the LCD.</a:t>
            </a:r>
          </a:p>
          <a:p>
            <a:r>
              <a:rPr lang="sv-SE" sz="1200" kern="1200" baseline="0" dirty="0" smtClean="0">
                <a:solidFill>
                  <a:schemeClr val="tx1"/>
                </a:solidFill>
                <a:latin typeface="Times" pitchFamily="18" charset="0"/>
                <a:ea typeface="+mn-ea"/>
                <a:cs typeface="+mn-cs"/>
              </a:rPr>
              <a:t>MODEM FAIL Modem hardware failure.</a:t>
            </a:r>
          </a:p>
          <a:p>
            <a:r>
              <a:rPr lang="en-US" sz="1200" kern="1200" baseline="0" dirty="0" smtClean="0">
                <a:solidFill>
                  <a:schemeClr val="tx1"/>
                </a:solidFill>
                <a:latin typeface="Times" pitchFamily="18" charset="0"/>
                <a:ea typeface="+mn-ea"/>
                <a:cs typeface="+mn-cs"/>
              </a:rPr>
              <a:t>AOUT FAIL An error in the Analog Out Module.</a:t>
            </a:r>
          </a:p>
          <a:p>
            <a:r>
              <a:rPr lang="en-US" sz="1200" kern="1200" baseline="0" dirty="0" smtClean="0">
                <a:solidFill>
                  <a:schemeClr val="tx1"/>
                </a:solidFill>
                <a:latin typeface="Times" pitchFamily="18" charset="0"/>
                <a:ea typeface="+mn-ea"/>
                <a:cs typeface="+mn-cs"/>
              </a:rPr>
              <a:t>OHW FAIL An unspecified hardware error has been detected.</a:t>
            </a:r>
          </a:p>
          <a:p>
            <a:r>
              <a:rPr lang="en-US" sz="1200" kern="1200" baseline="0" dirty="0" smtClean="0">
                <a:solidFill>
                  <a:schemeClr val="tx1"/>
                </a:solidFill>
                <a:latin typeface="Times" pitchFamily="18" charset="0"/>
                <a:ea typeface="+mn-ea"/>
                <a:cs typeface="+mn-cs"/>
              </a:rPr>
              <a:t>ITEMP FAIL An error in the internal temperature measurement.</a:t>
            </a:r>
          </a:p>
          <a:p>
            <a:r>
              <a:rPr lang="en-US" sz="1200" kern="1200" baseline="0" dirty="0" smtClean="0">
                <a:solidFill>
                  <a:schemeClr val="tx1"/>
                </a:solidFill>
                <a:latin typeface="Times" pitchFamily="18" charset="0"/>
                <a:ea typeface="+mn-ea"/>
                <a:cs typeface="+mn-cs"/>
              </a:rPr>
              <a:t>MEAS FAIL A serious measurement error has been detected.</a:t>
            </a:r>
          </a:p>
          <a:p>
            <a:r>
              <a:rPr lang="sv-SE" sz="1200" kern="1200" baseline="0" dirty="0" smtClean="0">
                <a:solidFill>
                  <a:schemeClr val="tx1"/>
                </a:solidFill>
                <a:latin typeface="Times" pitchFamily="18" charset="0"/>
                <a:ea typeface="+mn-ea"/>
                <a:cs typeface="+mn-cs"/>
              </a:rPr>
              <a:t>CONFIG FAIL</a:t>
            </a:r>
          </a:p>
          <a:p>
            <a:r>
              <a:rPr lang="en-US" sz="1200" kern="1200" baseline="0" dirty="0" smtClean="0">
                <a:solidFill>
                  <a:schemeClr val="tx1"/>
                </a:solidFill>
                <a:latin typeface="Times" pitchFamily="18" charset="0"/>
                <a:ea typeface="+mn-ea"/>
                <a:cs typeface="+mn-cs"/>
              </a:rPr>
              <a:t>At least one configuration parameter is outside the</a:t>
            </a:r>
          </a:p>
          <a:p>
            <a:r>
              <a:rPr lang="sv-SE" sz="1200" kern="1200" baseline="0" dirty="0" smtClean="0">
                <a:solidFill>
                  <a:schemeClr val="tx1"/>
                </a:solidFill>
                <a:latin typeface="Times" pitchFamily="18" charset="0"/>
                <a:ea typeface="+mn-ea"/>
                <a:cs typeface="+mn-cs"/>
              </a:rPr>
              <a:t>allowed range.</a:t>
            </a:r>
          </a:p>
          <a:p>
            <a:r>
              <a:rPr lang="en-US" sz="1200" kern="1200" baseline="0" dirty="0" smtClean="0">
                <a:solidFill>
                  <a:schemeClr val="tx1"/>
                </a:solidFill>
                <a:latin typeface="Times" pitchFamily="18" charset="0"/>
                <a:ea typeface="+mn-ea"/>
                <a:cs typeface="+mn-cs"/>
              </a:rPr>
              <a:t>NOTE: the default values are used until the problem is</a:t>
            </a:r>
          </a:p>
          <a:p>
            <a:r>
              <a:rPr lang="sv-SE" sz="1200" kern="1200" baseline="0" dirty="0" smtClean="0">
                <a:solidFill>
                  <a:schemeClr val="tx1"/>
                </a:solidFill>
                <a:latin typeface="Times" pitchFamily="18" charset="0"/>
                <a:ea typeface="+mn-ea"/>
                <a:cs typeface="+mn-cs"/>
              </a:rPr>
              <a:t>solved.</a:t>
            </a:r>
          </a:p>
          <a:p>
            <a:r>
              <a:rPr lang="en-US" sz="1200" kern="1200" baseline="0" dirty="0" smtClean="0">
                <a:solidFill>
                  <a:schemeClr val="tx1"/>
                </a:solidFill>
                <a:latin typeface="Times" pitchFamily="18" charset="0"/>
                <a:ea typeface="+mn-ea"/>
                <a:cs typeface="+mn-cs"/>
              </a:rPr>
              <a:t>SW FAIL An error has been detected in the transmitter software.</a:t>
            </a:r>
            <a:endParaRPr lang="sv-SE" dirty="0"/>
          </a:p>
        </p:txBody>
      </p:sp>
      <p:sp>
        <p:nvSpPr>
          <p:cNvPr id="4" name="Slide Number Placeholder 3"/>
          <p:cNvSpPr>
            <a:spLocks noGrp="1"/>
          </p:cNvSpPr>
          <p:nvPr>
            <p:ph type="sldNum" sz="quarter" idx="10"/>
          </p:nvPr>
        </p:nvSpPr>
        <p:spPr/>
        <p:txBody>
          <a:bodyPr/>
          <a:lstStyle/>
          <a:p>
            <a:pPr>
              <a:defRPr/>
            </a:pPr>
            <a:fld id="{8F3F73C1-15A2-4A22-84AF-11B64A1FBC9E}" type="slidenum">
              <a:rPr lang="en-US" smtClean="0"/>
              <a:pPr>
                <a:defRPr/>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sv-SE" dirty="0" smtClean="0"/>
          </a:p>
        </p:txBody>
      </p:sp>
      <p:sp>
        <p:nvSpPr>
          <p:cNvPr id="26628" name="Slide Number Placeholder 3"/>
          <p:cNvSpPr>
            <a:spLocks noGrp="1"/>
          </p:cNvSpPr>
          <p:nvPr>
            <p:ph type="sldNum" sz="quarter" idx="5"/>
          </p:nvPr>
        </p:nvSpPr>
        <p:spPr>
          <a:noFill/>
        </p:spPr>
        <p:txBody>
          <a:bodyPr/>
          <a:lstStyle/>
          <a:p>
            <a:fld id="{9D713A1E-B9B2-4CE5-AADF-4E273B9E68BF}" type="slidenum">
              <a:rPr lang="en-US"/>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dirty="0"/>
          </a:p>
        </p:txBody>
      </p:sp>
      <p:sp>
        <p:nvSpPr>
          <p:cNvPr id="4" name="Slide Number Placeholder 3"/>
          <p:cNvSpPr>
            <a:spLocks noGrp="1"/>
          </p:cNvSpPr>
          <p:nvPr>
            <p:ph type="sldNum" sz="quarter" idx="10"/>
          </p:nvPr>
        </p:nvSpPr>
        <p:spPr/>
        <p:txBody>
          <a:bodyPr/>
          <a:lstStyle/>
          <a:p>
            <a:pPr>
              <a:defRPr/>
            </a:pPr>
            <a:fld id="{8F3F73C1-15A2-4A22-84AF-11B64A1FBC9E}" type="slidenum">
              <a:rPr lang="en-US" smtClean="0"/>
              <a:pPr>
                <a:defRPr/>
              </a:pPr>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1110456" y="744498"/>
            <a:ext cx="4443368" cy="3722489"/>
          </a:xfrm>
          <a:ln/>
        </p:spPr>
      </p:sp>
      <p:sp>
        <p:nvSpPr>
          <p:cNvPr id="102403" name="Notes Placeholder 2"/>
          <p:cNvSpPr>
            <a:spLocks noGrp="1"/>
          </p:cNvSpPr>
          <p:nvPr>
            <p:ph type="body" idx="1"/>
          </p:nvPr>
        </p:nvSpPr>
        <p:spPr>
          <a:noFill/>
          <a:ln/>
        </p:spPr>
        <p:txBody>
          <a:bodyPr/>
          <a:lstStyle/>
          <a:p>
            <a:pPr eaLnBrk="1" hangingPunct="1"/>
            <a:r>
              <a:rPr lang="en-US" smtClean="0">
                <a:latin typeface="Arial" pitchFamily="34" charset="0"/>
              </a:rPr>
              <a:t>The Rosemount Guided Wave Radars (sometimes also called Contacting Radars or Radars on a Rope) are based on the TDR (Time Domain Reflectometry) technology. </a:t>
            </a:r>
          </a:p>
          <a:p>
            <a:pPr eaLnBrk="1" hangingPunct="1"/>
            <a:endParaRPr lang="en-US" smtClean="0">
              <a:latin typeface="Arial" pitchFamily="34" charset="0"/>
            </a:endParaRPr>
          </a:p>
          <a:p>
            <a:pPr eaLnBrk="1" hangingPunct="1"/>
            <a:r>
              <a:rPr lang="en-US" smtClean="0">
                <a:latin typeface="Arial" pitchFamily="34" charset="0"/>
              </a:rPr>
              <a:t>The level is measured by low-power nano-second microwave pulses that are guided down a probe suspended in the process media. When a radar pulse reaches a media of a different dielectric constant, part of the energy is reflected back to the transmitter. The time difference between the transmitted reference pulse and the reflected pulse is converted into a distance value from which the level is calculated. </a:t>
            </a:r>
            <a:r>
              <a:rPr lang="sv-SE" smtClean="0">
                <a:solidFill>
                  <a:srgbClr val="040916"/>
                </a:solidFill>
                <a:latin typeface="Arial" pitchFamily="34" charset="0"/>
              </a:rPr>
              <a:t>Distance = (Speed X Time of Flight) /2</a:t>
            </a:r>
            <a:endParaRPr lang="en-US" smtClean="0"/>
          </a:p>
          <a:p>
            <a:pPr eaLnBrk="1" hangingPunct="1"/>
            <a:endParaRPr lang="en-US" smtClean="0">
              <a:latin typeface="Arial" pitchFamily="34" charset="0"/>
            </a:endParaRPr>
          </a:p>
          <a:p>
            <a:pPr eaLnBrk="1" hangingPunct="1"/>
            <a:endParaRPr lang="en-US" smtClean="0">
              <a:latin typeface="Arial" pitchFamily="34" charset="0"/>
            </a:endParaRPr>
          </a:p>
        </p:txBody>
      </p:sp>
      <p:sp>
        <p:nvSpPr>
          <p:cNvPr id="102404" name="Slide Number Placeholder 3"/>
          <p:cNvSpPr>
            <a:spLocks noGrp="1"/>
          </p:cNvSpPr>
          <p:nvPr>
            <p:ph type="sldNum" sz="quarter" idx="5"/>
          </p:nvPr>
        </p:nvSpPr>
        <p:spPr>
          <a:noFill/>
        </p:spPr>
        <p:txBody>
          <a:bodyPr/>
          <a:lstStyle/>
          <a:p>
            <a:fld id="{D6D899A7-39B7-43BA-9CC6-8E60C1BC20DE}" type="slidenum">
              <a:rPr lang="en-US"/>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1110456" y="744498"/>
            <a:ext cx="4443368" cy="3722489"/>
          </a:xfrm>
          <a:ln/>
        </p:spPr>
      </p:sp>
      <p:sp>
        <p:nvSpPr>
          <p:cNvPr id="103427" name="Notes Placeholder 2"/>
          <p:cNvSpPr>
            <a:spLocks noGrp="1"/>
          </p:cNvSpPr>
          <p:nvPr>
            <p:ph type="body" idx="1"/>
          </p:nvPr>
        </p:nvSpPr>
        <p:spPr>
          <a:noFill/>
          <a:ln/>
        </p:spPr>
        <p:txBody>
          <a:bodyPr/>
          <a:lstStyle/>
          <a:p>
            <a:pPr eaLnBrk="1" hangingPunct="1"/>
            <a:r>
              <a:rPr lang="en-US" smtClean="0">
                <a:latin typeface="Arial" pitchFamily="34" charset="0"/>
              </a:rPr>
              <a:t>For measuring the interface level, the transmitter uses the residual pulse of the first reflection. Part of the pulse, which was not reflected at the upper product surface, continues until it is reflected at the lower product surface. </a:t>
            </a:r>
          </a:p>
          <a:p>
            <a:pPr eaLnBrk="1" hangingPunct="1"/>
            <a:endParaRPr lang="en-US" smtClean="0">
              <a:latin typeface="Arial" pitchFamily="34" charset="0"/>
            </a:endParaRPr>
          </a:p>
          <a:p>
            <a:pPr eaLnBrk="1" hangingPunct="1"/>
            <a:r>
              <a:rPr lang="en-US" smtClean="0">
                <a:solidFill>
                  <a:srgbClr val="000000"/>
                </a:solidFill>
                <a:latin typeface="Arial" pitchFamily="34" charset="0"/>
              </a:rPr>
              <a:t>The dielectric constant, determines the speed of the microwave propagation in a product (</a:t>
            </a:r>
            <a:r>
              <a:rPr lang="en-US" smtClean="0">
                <a:solidFill>
                  <a:srgbClr val="000000"/>
                </a:solidFill>
                <a:latin typeface="Symbol" pitchFamily="18" charset="2"/>
              </a:rPr>
              <a:t>DK</a:t>
            </a:r>
            <a:r>
              <a:rPr lang="en-US" smtClean="0">
                <a:solidFill>
                  <a:srgbClr val="000000"/>
                </a:solidFill>
                <a:latin typeface="Arial" pitchFamily="34" charset="0"/>
              </a:rPr>
              <a:t> = 1 means that the wave propagates with the same speed as in air). As the propagation speed changes with the dielectric constant, it is important to configure the transmitter with the exact dielectric constant of the upper product.  The accurate calculation of the interface level is dependent on the correct dielectric constant value.</a:t>
            </a:r>
            <a:endParaRPr lang="en-US" smtClean="0">
              <a:solidFill>
                <a:srgbClr val="FF0000"/>
              </a:solidFill>
              <a:latin typeface="Arial" pitchFamily="34" charset="0"/>
            </a:endParaRPr>
          </a:p>
          <a:p>
            <a:pPr eaLnBrk="1" hangingPunct="1"/>
            <a:endParaRPr lang="sv-SE" smtClean="0"/>
          </a:p>
        </p:txBody>
      </p:sp>
      <p:sp>
        <p:nvSpPr>
          <p:cNvPr id="103428" name="Slide Number Placeholder 3"/>
          <p:cNvSpPr>
            <a:spLocks noGrp="1"/>
          </p:cNvSpPr>
          <p:nvPr>
            <p:ph type="sldNum" sz="quarter" idx="5"/>
          </p:nvPr>
        </p:nvSpPr>
        <p:spPr>
          <a:noFill/>
        </p:spPr>
        <p:txBody>
          <a:bodyPr/>
          <a:lstStyle/>
          <a:p>
            <a:fld id="{203BB881-DEB7-4C60-843F-5C0B36C59D03}" type="slidenum">
              <a:rPr lang="en-US"/>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xfrm>
            <a:off x="1110456" y="744498"/>
            <a:ext cx="4443368" cy="3722489"/>
          </a:xfrm>
          <a:ln/>
        </p:spPr>
      </p:sp>
      <p:sp>
        <p:nvSpPr>
          <p:cNvPr id="104451" name="Notes Placeholder 2"/>
          <p:cNvSpPr>
            <a:spLocks noGrp="1"/>
          </p:cNvSpPr>
          <p:nvPr>
            <p:ph type="body" idx="1"/>
          </p:nvPr>
        </p:nvSpPr>
        <p:spPr>
          <a:noFill/>
          <a:ln/>
        </p:spPr>
        <p:txBody>
          <a:bodyPr/>
          <a:lstStyle/>
          <a:p>
            <a:pPr eaLnBrk="1" hangingPunct="1"/>
            <a:r>
              <a:rPr lang="sv-SE" smtClean="0"/>
              <a:t>A reliable measurement is always more simple to achieve with a strong signal from the surface. When comparing different applications, the signal strength can vary significantly, and knowing possible causes for signal strenght differences is a great help in understanding installation success. This will be covered in more detail, but here is first a short overview.</a:t>
            </a:r>
          </a:p>
          <a:p>
            <a:pPr eaLnBrk="1" hangingPunct="1"/>
            <a:endParaRPr lang="sv-SE" smtClean="0"/>
          </a:p>
          <a:p>
            <a:pPr eaLnBrk="1" hangingPunct="1"/>
            <a:r>
              <a:rPr lang="sv-SE" smtClean="0"/>
              <a:t>The </a:t>
            </a:r>
            <a:r>
              <a:rPr lang="sv-SE" b="1" smtClean="0"/>
              <a:t>dielectric constant </a:t>
            </a:r>
            <a:r>
              <a:rPr lang="sv-SE" smtClean="0"/>
              <a:t>of the media has great impact. The higher the DK, the more microwaves are reflected providing a stronger signal.</a:t>
            </a:r>
          </a:p>
          <a:p>
            <a:pPr eaLnBrk="1" hangingPunct="1"/>
            <a:r>
              <a:rPr lang="sv-SE" smtClean="0"/>
              <a:t>Different </a:t>
            </a:r>
            <a:r>
              <a:rPr lang="sv-SE" b="1" smtClean="0"/>
              <a:t>probes </a:t>
            </a:r>
            <a:r>
              <a:rPr lang="sv-SE" smtClean="0"/>
              <a:t>is differently capable of guiding microwaves without loosing energy along the way. </a:t>
            </a:r>
          </a:p>
          <a:p>
            <a:pPr eaLnBrk="1" hangingPunct="1"/>
            <a:r>
              <a:rPr lang="sv-SE" smtClean="0"/>
              <a:t>Regardless what probe is being used, some losses will always be present. Therefore, long </a:t>
            </a:r>
            <a:r>
              <a:rPr lang="sv-SE" b="1" smtClean="0"/>
              <a:t>distance </a:t>
            </a:r>
            <a:r>
              <a:rPr lang="sv-SE" smtClean="0"/>
              <a:t>measurements gives weaker signals than short ones. </a:t>
            </a:r>
          </a:p>
          <a:p>
            <a:pPr eaLnBrk="1" hangingPunct="1"/>
            <a:r>
              <a:rPr lang="sv-SE" b="1" smtClean="0"/>
              <a:t>Surface characteristics </a:t>
            </a:r>
            <a:r>
              <a:rPr lang="sv-SE" smtClean="0"/>
              <a:t>is one of the most important factors. A flat, calm surface will give a strong signal but excessive turbulence or foam will scatter the microwave reflection or absorb the microwaves giving weaker signal returns. </a:t>
            </a:r>
          </a:p>
          <a:p>
            <a:pPr eaLnBrk="1" hangingPunct="1"/>
            <a:r>
              <a:rPr lang="sv-SE" smtClean="0"/>
              <a:t>Finally, it is helpful to remember that </a:t>
            </a:r>
            <a:r>
              <a:rPr lang="sv-SE" b="1" smtClean="0"/>
              <a:t>disturbing objects </a:t>
            </a:r>
            <a:r>
              <a:rPr lang="sv-SE" smtClean="0"/>
              <a:t>that generate echoes steal microwaves that otherwise would have been reflected on the surface. Thereby, the more echoes from disturbing echoes inside a tank the weaker will the signal be. </a:t>
            </a:r>
          </a:p>
        </p:txBody>
      </p:sp>
      <p:sp>
        <p:nvSpPr>
          <p:cNvPr id="104452" name="Slide Number Placeholder 3"/>
          <p:cNvSpPr>
            <a:spLocks noGrp="1"/>
          </p:cNvSpPr>
          <p:nvPr>
            <p:ph type="sldNum" sz="quarter" idx="5"/>
          </p:nvPr>
        </p:nvSpPr>
        <p:spPr>
          <a:noFill/>
        </p:spPr>
        <p:txBody>
          <a:bodyPr/>
          <a:lstStyle/>
          <a:p>
            <a:fld id="{BF576EE0-F853-4A6B-979A-3D77F20CAE7D}" type="slidenum">
              <a:rPr lang="en-US"/>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pitchFamily="18" charset="0"/>
                <a:ea typeface="+mn-ea"/>
                <a:cs typeface="+mn-cs"/>
              </a:rPr>
              <a:t>The dual compartment transmitter housing can be removed </a:t>
            </a:r>
            <a:r>
              <a:rPr lang="en-US" dirty="0" smtClean="0"/>
              <a:t>is fast and easy </a:t>
            </a:r>
            <a:r>
              <a:rPr lang="en-US" sz="1200" kern="1200" baseline="0" dirty="0" smtClean="0">
                <a:solidFill>
                  <a:schemeClr val="tx1"/>
                </a:solidFill>
                <a:latin typeface="Times" pitchFamily="18" charset="0"/>
                <a:ea typeface="+mn-ea"/>
                <a:cs typeface="+mn-cs"/>
              </a:rPr>
              <a:t>without opening the tank. </a:t>
            </a:r>
            <a:r>
              <a:rPr lang="en-US" dirty="0" smtClean="0"/>
              <a:t>No matching between housing and probes also minimize spares needed on the shelves. No moving parts </a:t>
            </a:r>
            <a:r>
              <a:rPr lang="sv-SE" dirty="0" smtClean="0"/>
              <a:t>minimize need for maintenance of probe.</a:t>
            </a:r>
            <a:r>
              <a:rPr lang="en-US" sz="1200" kern="1200" baseline="0" dirty="0" smtClean="0">
                <a:solidFill>
                  <a:schemeClr val="tx1"/>
                </a:solidFill>
                <a:latin typeface="Times" pitchFamily="18" charset="0"/>
                <a:ea typeface="+mn-ea"/>
                <a:cs typeface="+mn-cs"/>
              </a:rPr>
              <a:t>It has electronics </a:t>
            </a:r>
            <a:r>
              <a:rPr lang="sv-SE" sz="1200" kern="1200" baseline="0" dirty="0" smtClean="0">
                <a:solidFill>
                  <a:schemeClr val="tx1"/>
                </a:solidFill>
                <a:latin typeface="Times" pitchFamily="18" charset="0"/>
                <a:ea typeface="+mn-ea"/>
                <a:cs typeface="+mn-cs"/>
              </a:rPr>
              <a:t>and cabling separated.</a:t>
            </a:r>
          </a:p>
          <a:p>
            <a:r>
              <a:rPr lang="en-US" sz="1200" kern="1200" baseline="0" dirty="0" smtClean="0">
                <a:solidFill>
                  <a:schemeClr val="tx1"/>
                </a:solidFill>
                <a:latin typeface="Times" pitchFamily="18" charset="0"/>
                <a:ea typeface="+mn-ea"/>
                <a:cs typeface="+mn-cs"/>
              </a:rPr>
              <a:t>The housing has two entries for conduit/cable connections. A ½-14 NPT cable entry is standard, but adapters to other connection types are available, see “Ordering Information” on page 121. </a:t>
            </a:r>
          </a:p>
          <a:p>
            <a:endParaRPr lang="en-US" sz="1200" kern="1200" baseline="0" dirty="0" smtClean="0">
              <a:solidFill>
                <a:schemeClr val="tx1"/>
              </a:solidFill>
              <a:latin typeface="Times" pitchFamily="18" charset="0"/>
              <a:ea typeface="+mn-ea"/>
              <a:cs typeface="+mn-cs"/>
            </a:endParaRPr>
          </a:p>
          <a:p>
            <a:r>
              <a:rPr lang="en-US" sz="1200" kern="1200" baseline="0" dirty="0" smtClean="0">
                <a:solidFill>
                  <a:schemeClr val="tx1"/>
                </a:solidFill>
                <a:latin typeface="Times" pitchFamily="18" charset="0"/>
                <a:ea typeface="+mn-ea"/>
                <a:cs typeface="+mn-cs"/>
              </a:rPr>
              <a:t>The tank connection consists of a tank seal, a flange or a threaded tank connection. </a:t>
            </a:r>
            <a:r>
              <a:rPr lang="sv-SE" sz="1200" kern="1200" baseline="0" dirty="0" smtClean="0">
                <a:solidFill>
                  <a:schemeClr val="tx1"/>
                </a:solidFill>
                <a:latin typeface="Times" pitchFamily="18" charset="0"/>
                <a:ea typeface="+mn-ea"/>
                <a:cs typeface="+mn-cs"/>
              </a:rPr>
              <a:t>Flange mating face dimensions follow ANSI B 16.5, JIS B2220, and EN 1092-1 (DIN 2527) standards for </a:t>
            </a:r>
            <a:r>
              <a:rPr lang="en-US" sz="1200" kern="1200" baseline="0" dirty="0" smtClean="0">
                <a:solidFill>
                  <a:schemeClr val="tx1"/>
                </a:solidFill>
                <a:latin typeface="Times" pitchFamily="18" charset="0"/>
                <a:ea typeface="+mn-ea"/>
                <a:cs typeface="+mn-cs"/>
              </a:rPr>
              <a:t>blind flanges. Fisher and </a:t>
            </a:r>
            <a:r>
              <a:rPr lang="en-US" sz="1200" kern="1200" baseline="0" dirty="0" err="1" smtClean="0">
                <a:solidFill>
                  <a:schemeClr val="tx1"/>
                </a:solidFill>
                <a:latin typeface="Times" pitchFamily="18" charset="0"/>
                <a:ea typeface="+mn-ea"/>
                <a:cs typeface="+mn-cs"/>
              </a:rPr>
              <a:t>Masoneilan</a:t>
            </a:r>
            <a:r>
              <a:rPr lang="en-US" sz="1200" kern="1200" baseline="0" dirty="0" smtClean="0">
                <a:solidFill>
                  <a:schemeClr val="tx1"/>
                </a:solidFill>
                <a:latin typeface="Times" pitchFamily="18" charset="0"/>
                <a:ea typeface="+mn-ea"/>
                <a:cs typeface="+mn-cs"/>
              </a:rPr>
              <a:t> flanges are </a:t>
            </a:r>
            <a:r>
              <a:rPr lang="sv-SE" sz="1200" kern="1200" baseline="0" dirty="0" smtClean="0">
                <a:solidFill>
                  <a:schemeClr val="tx1"/>
                </a:solidFill>
                <a:latin typeface="Times" pitchFamily="18" charset="0"/>
                <a:ea typeface="+mn-ea"/>
                <a:cs typeface="+mn-cs"/>
              </a:rPr>
              <a:t>also available.</a:t>
            </a:r>
          </a:p>
          <a:p>
            <a:endParaRPr lang="sv-SE" sz="1200" kern="1200" baseline="0" dirty="0" smtClean="0">
              <a:solidFill>
                <a:schemeClr val="tx1"/>
              </a:solidFill>
              <a:latin typeface="Times" pitchFamily="18" charset="0"/>
              <a:ea typeface="+mn-ea"/>
              <a:cs typeface="+mn-cs"/>
            </a:endParaRPr>
          </a:p>
          <a:p>
            <a:r>
              <a:rPr lang="en-US" sz="1200" kern="1200" baseline="0" dirty="0" smtClean="0">
                <a:solidFill>
                  <a:schemeClr val="tx1"/>
                </a:solidFill>
                <a:latin typeface="Times" pitchFamily="18" charset="0"/>
                <a:ea typeface="+mn-ea"/>
                <a:cs typeface="+mn-cs"/>
              </a:rPr>
              <a:t>Several versions of probes are available:</a:t>
            </a:r>
          </a:p>
          <a:p>
            <a:r>
              <a:rPr lang="en-US" sz="1200" kern="1200" baseline="0" dirty="0" smtClean="0">
                <a:solidFill>
                  <a:schemeClr val="tx1"/>
                </a:solidFill>
                <a:latin typeface="Times" pitchFamily="18" charset="0"/>
                <a:ea typeface="+mn-ea"/>
                <a:cs typeface="+mn-cs"/>
              </a:rPr>
              <a:t>coaxial (perforated and non-perforated versions), </a:t>
            </a:r>
            <a:r>
              <a:rPr lang="sv-SE" sz="1200" kern="1200" baseline="0" dirty="0" smtClean="0">
                <a:solidFill>
                  <a:schemeClr val="tx1"/>
                </a:solidFill>
                <a:latin typeface="Times" pitchFamily="18" charset="0"/>
                <a:ea typeface="+mn-ea"/>
                <a:cs typeface="+mn-cs"/>
              </a:rPr>
              <a:t>Flexible single lead, flexible twin lead.</a:t>
            </a:r>
            <a:endParaRPr lang="sv-SE" dirty="0"/>
          </a:p>
        </p:txBody>
      </p:sp>
      <p:sp>
        <p:nvSpPr>
          <p:cNvPr id="4" name="Slide Number Placeholder 3"/>
          <p:cNvSpPr>
            <a:spLocks noGrp="1"/>
          </p:cNvSpPr>
          <p:nvPr>
            <p:ph type="sldNum" sz="quarter" idx="10"/>
          </p:nvPr>
        </p:nvSpPr>
        <p:spPr/>
        <p:txBody>
          <a:bodyPr/>
          <a:lstStyle/>
          <a:p>
            <a:pPr>
              <a:defRPr/>
            </a:pPr>
            <a:fld id="{8F3F73C1-15A2-4A22-84AF-11B64A1FBC9E}"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pitchFamily="18" charset="0"/>
                <a:ea typeface="+mn-ea"/>
                <a:cs typeface="+mn-cs"/>
              </a:rPr>
              <a:t>The dual compartment transmitter housing can be removed </a:t>
            </a:r>
            <a:r>
              <a:rPr lang="en-US" dirty="0" smtClean="0"/>
              <a:t>is fast and easy </a:t>
            </a:r>
            <a:r>
              <a:rPr lang="en-US" sz="1200" kern="1200" baseline="0" dirty="0" smtClean="0">
                <a:solidFill>
                  <a:schemeClr val="tx1"/>
                </a:solidFill>
                <a:latin typeface="Times" pitchFamily="18" charset="0"/>
                <a:ea typeface="+mn-ea"/>
                <a:cs typeface="+mn-cs"/>
              </a:rPr>
              <a:t>without opening the tank. </a:t>
            </a:r>
            <a:r>
              <a:rPr lang="en-US" dirty="0" smtClean="0"/>
              <a:t>No matching between housing and probes also minimize spares needed on the shelves. No moving parts </a:t>
            </a:r>
            <a:r>
              <a:rPr lang="sv-SE" dirty="0" smtClean="0"/>
              <a:t>minimize need for maintenance of probe.</a:t>
            </a:r>
            <a:r>
              <a:rPr lang="en-US" sz="1200" kern="1200" baseline="0" dirty="0" smtClean="0">
                <a:solidFill>
                  <a:schemeClr val="tx1"/>
                </a:solidFill>
                <a:latin typeface="Times" pitchFamily="18" charset="0"/>
                <a:ea typeface="+mn-ea"/>
                <a:cs typeface="+mn-cs"/>
              </a:rPr>
              <a:t>It has electronics </a:t>
            </a:r>
            <a:r>
              <a:rPr lang="sv-SE" sz="1200" kern="1200" baseline="0" dirty="0" smtClean="0">
                <a:solidFill>
                  <a:schemeClr val="tx1"/>
                </a:solidFill>
                <a:latin typeface="Times" pitchFamily="18" charset="0"/>
                <a:ea typeface="+mn-ea"/>
                <a:cs typeface="+mn-cs"/>
              </a:rPr>
              <a:t>and cabling separated.</a:t>
            </a:r>
          </a:p>
          <a:p>
            <a:r>
              <a:rPr lang="en-US" sz="1200" kern="1200" baseline="0" dirty="0" smtClean="0">
                <a:solidFill>
                  <a:schemeClr val="tx1"/>
                </a:solidFill>
                <a:latin typeface="Times" pitchFamily="18" charset="0"/>
                <a:ea typeface="+mn-ea"/>
                <a:cs typeface="+mn-cs"/>
              </a:rPr>
              <a:t>The housing has two entries for conduit/cable connections. A ½-14 NPT cable entry is standard, but adapters to other connection types are available, see “Ordering Information” on page 121. </a:t>
            </a:r>
          </a:p>
          <a:p>
            <a:endParaRPr lang="en-US" sz="1200" kern="1200" baseline="0" dirty="0" smtClean="0">
              <a:solidFill>
                <a:schemeClr val="tx1"/>
              </a:solidFill>
              <a:latin typeface="Times" pitchFamily="18" charset="0"/>
              <a:ea typeface="+mn-ea"/>
              <a:cs typeface="+mn-cs"/>
            </a:endParaRPr>
          </a:p>
          <a:p>
            <a:r>
              <a:rPr lang="en-US" sz="1200" kern="1200" baseline="0" dirty="0" smtClean="0">
                <a:solidFill>
                  <a:schemeClr val="tx1"/>
                </a:solidFill>
                <a:latin typeface="Times" pitchFamily="18" charset="0"/>
                <a:ea typeface="+mn-ea"/>
                <a:cs typeface="+mn-cs"/>
              </a:rPr>
              <a:t>The tank connection consists of a tank seal, a flange or a threaded tank connection. </a:t>
            </a:r>
            <a:r>
              <a:rPr lang="sv-SE" sz="1200" kern="1200" baseline="0" dirty="0" smtClean="0">
                <a:solidFill>
                  <a:schemeClr val="tx1"/>
                </a:solidFill>
                <a:latin typeface="Times" pitchFamily="18" charset="0"/>
                <a:ea typeface="+mn-ea"/>
                <a:cs typeface="+mn-cs"/>
              </a:rPr>
              <a:t>Flange mating face dimensions follow ANSI B 16.5, JIS B2220, and EN 1092-1 (DIN 2527) standards for </a:t>
            </a:r>
            <a:r>
              <a:rPr lang="en-US" sz="1200" kern="1200" baseline="0" dirty="0" smtClean="0">
                <a:solidFill>
                  <a:schemeClr val="tx1"/>
                </a:solidFill>
                <a:latin typeface="Times" pitchFamily="18" charset="0"/>
                <a:ea typeface="+mn-ea"/>
                <a:cs typeface="+mn-cs"/>
              </a:rPr>
              <a:t>blind flanges. Fisher and </a:t>
            </a:r>
            <a:r>
              <a:rPr lang="en-US" sz="1200" kern="1200" baseline="0" dirty="0" err="1" smtClean="0">
                <a:solidFill>
                  <a:schemeClr val="tx1"/>
                </a:solidFill>
                <a:latin typeface="Times" pitchFamily="18" charset="0"/>
                <a:ea typeface="+mn-ea"/>
                <a:cs typeface="+mn-cs"/>
              </a:rPr>
              <a:t>Masoneilan</a:t>
            </a:r>
            <a:r>
              <a:rPr lang="en-US" sz="1200" kern="1200" baseline="0" dirty="0" smtClean="0">
                <a:solidFill>
                  <a:schemeClr val="tx1"/>
                </a:solidFill>
                <a:latin typeface="Times" pitchFamily="18" charset="0"/>
                <a:ea typeface="+mn-ea"/>
                <a:cs typeface="+mn-cs"/>
              </a:rPr>
              <a:t> flanges are </a:t>
            </a:r>
            <a:r>
              <a:rPr lang="sv-SE" sz="1200" kern="1200" baseline="0" dirty="0" smtClean="0">
                <a:solidFill>
                  <a:schemeClr val="tx1"/>
                </a:solidFill>
                <a:latin typeface="Times" pitchFamily="18" charset="0"/>
                <a:ea typeface="+mn-ea"/>
                <a:cs typeface="+mn-cs"/>
              </a:rPr>
              <a:t>also available.</a:t>
            </a:r>
          </a:p>
          <a:p>
            <a:endParaRPr lang="sv-SE" sz="1200" kern="1200" baseline="0" dirty="0" smtClean="0">
              <a:solidFill>
                <a:schemeClr val="tx1"/>
              </a:solidFill>
              <a:latin typeface="Times" pitchFamily="18" charset="0"/>
              <a:ea typeface="+mn-ea"/>
              <a:cs typeface="+mn-cs"/>
            </a:endParaRPr>
          </a:p>
          <a:p>
            <a:r>
              <a:rPr lang="en-US" sz="1200" kern="1200" baseline="0" dirty="0" smtClean="0">
                <a:solidFill>
                  <a:schemeClr val="tx1"/>
                </a:solidFill>
                <a:latin typeface="Times" pitchFamily="18" charset="0"/>
                <a:ea typeface="+mn-ea"/>
                <a:cs typeface="+mn-cs"/>
              </a:rPr>
              <a:t>Several versions of probes are available:</a:t>
            </a:r>
          </a:p>
          <a:p>
            <a:r>
              <a:rPr lang="en-US" sz="1200" kern="1200" baseline="0" dirty="0" smtClean="0">
                <a:solidFill>
                  <a:schemeClr val="tx1"/>
                </a:solidFill>
                <a:latin typeface="Times" pitchFamily="18" charset="0"/>
                <a:ea typeface="+mn-ea"/>
                <a:cs typeface="+mn-cs"/>
              </a:rPr>
              <a:t>coaxial (perforated and non-perforated versions), </a:t>
            </a:r>
            <a:r>
              <a:rPr lang="sv-SE" sz="1200" kern="1200" baseline="0" dirty="0" smtClean="0">
                <a:solidFill>
                  <a:schemeClr val="tx1"/>
                </a:solidFill>
                <a:latin typeface="Times" pitchFamily="18" charset="0"/>
                <a:ea typeface="+mn-ea"/>
                <a:cs typeface="+mn-cs"/>
              </a:rPr>
              <a:t>Flexible single lead, flexible twin lead.</a:t>
            </a:r>
            <a:endParaRPr lang="sv-SE" dirty="0"/>
          </a:p>
        </p:txBody>
      </p:sp>
      <p:sp>
        <p:nvSpPr>
          <p:cNvPr id="4" name="Slide Number Placeholder 3"/>
          <p:cNvSpPr>
            <a:spLocks noGrp="1"/>
          </p:cNvSpPr>
          <p:nvPr>
            <p:ph type="sldNum" sz="quarter" idx="10"/>
          </p:nvPr>
        </p:nvSpPr>
        <p:spPr/>
        <p:txBody>
          <a:bodyPr/>
          <a:lstStyle/>
          <a:p>
            <a:pPr>
              <a:defRPr/>
            </a:pPr>
            <a:fld id="{8F3F73C1-15A2-4A22-84AF-11B64A1FBC9E}"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110456" y="744498"/>
            <a:ext cx="4443368" cy="3722489"/>
          </a:xfrm>
          <a:ln/>
        </p:spPr>
      </p:sp>
      <p:sp>
        <p:nvSpPr>
          <p:cNvPr id="111619" name="Rectangle 3"/>
          <p:cNvSpPr>
            <a:spLocks noGrp="1" noChangeArrowheads="1"/>
          </p:cNvSpPr>
          <p:nvPr>
            <p:ph type="body" idx="1"/>
          </p:nvPr>
        </p:nvSpPr>
        <p:spPr>
          <a:noFill/>
          <a:ln/>
        </p:spPr>
        <p:txBody>
          <a:bodyPr/>
          <a:lstStyle/>
          <a:p>
            <a:pPr eaLnBrk="1" hangingPunct="1"/>
            <a:r>
              <a:rPr lang="sv-SE" smtClean="0"/>
              <a:t>The Rosemount GWR comes with a wide varity of process connections; flanged, threaded, bracket mountings and remote connections. </a:t>
            </a:r>
          </a:p>
          <a:p>
            <a:pPr eaLnBrk="1" hangingPunct="1"/>
            <a:r>
              <a:rPr lang="sv-SE" smtClean="0"/>
              <a:t>The remote housing connection are typically used in applications with high ambient temperatures, excessive vibrations, tight installation space or just to have the ability to place the transmitter display more conviniently than at the process connection.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pPr>
              <a:defRPr/>
            </a:pPr>
            <a:r>
              <a:rPr lang="en-US" dirty="0" smtClean="0">
                <a:latin typeface="Arial" pitchFamily="34" charset="0"/>
              </a:rPr>
              <a:t>The microwave propagation is guided along the probes down through the process media. Rosemount 5300 series uses mainly three different designs of probes.</a:t>
            </a:r>
          </a:p>
          <a:p>
            <a:pPr>
              <a:defRPr/>
            </a:pPr>
            <a:endParaRPr lang="en-US" dirty="0" smtClean="0">
              <a:latin typeface="Arial" pitchFamily="34" charset="0"/>
            </a:endParaRPr>
          </a:p>
          <a:p>
            <a:pPr>
              <a:defRPr/>
            </a:pPr>
            <a:r>
              <a:rPr lang="en-US" dirty="0" smtClean="0">
                <a:latin typeface="Arial" pitchFamily="34" charset="0"/>
              </a:rPr>
              <a:t>The coaxial type with wave propagation between an inner rod and an outer pipe. This means all signal stays in the pipe and no signal is lost. Thus it is the o</a:t>
            </a:r>
            <a:r>
              <a:rPr lang="en-US" dirty="0" smtClean="0">
                <a:solidFill>
                  <a:srgbClr val="040916"/>
                </a:solidFill>
              </a:rPr>
              <a:t>ptimum solution for applications with disturbing objects, turbulence, low dielectrics but is for clean liquid applications only. Avoid dirty, thick or viscous media.</a:t>
            </a:r>
          </a:p>
          <a:p>
            <a:pPr>
              <a:defRPr/>
            </a:pPr>
            <a:endParaRPr lang="en-US" dirty="0" smtClean="0">
              <a:latin typeface="Arial" pitchFamily="34" charset="0"/>
            </a:endParaRPr>
          </a:p>
          <a:p>
            <a:pPr>
              <a:defRPr/>
            </a:pPr>
            <a:r>
              <a:rPr lang="en-US" dirty="0" smtClean="0">
                <a:latin typeface="Arial" pitchFamily="34" charset="0"/>
              </a:rPr>
              <a:t>The twin-lead probes uses two parallel rods where the wave propagation goes between the two rods. The highest concentration of the signal is close to the rods, in the middle </a:t>
            </a:r>
            <a:r>
              <a:rPr lang="en-US" dirty="0" smtClean="0">
                <a:solidFill>
                  <a:srgbClr val="040916"/>
                </a:solidFill>
                <a:latin typeface="Arial" pitchFamily="34" charset="0"/>
              </a:rPr>
              <a:t>meaning the wave propagation is less dispersed than for a single lead probe. This probe is something in between the coaxial and the single lead probe.  It is not as optimal as the Coaxial for disturbances but is better for viscous media. Avoid sticky media where there is risk for product bridging between probes.</a:t>
            </a:r>
            <a:endParaRPr lang="en-US" dirty="0" smtClean="0">
              <a:latin typeface="Arial" pitchFamily="34" charset="0"/>
            </a:endParaRPr>
          </a:p>
          <a:p>
            <a:pPr>
              <a:defRPr/>
            </a:pPr>
            <a:endParaRPr lang="en-US" dirty="0" smtClean="0">
              <a:latin typeface="Arial" pitchFamily="34" charset="0"/>
            </a:endParaRPr>
          </a:p>
          <a:p>
            <a:pPr>
              <a:defRPr/>
            </a:pPr>
            <a:r>
              <a:rPr lang="en-US" dirty="0" smtClean="0">
                <a:latin typeface="Arial" pitchFamily="34" charset="0"/>
              </a:rPr>
              <a:t>The single-lead probe only uses one rod. Here the signal propagates freely around the rod but the concentration is highest close to the rod. Thus it is m</a:t>
            </a:r>
            <a:r>
              <a:rPr lang="en-US" dirty="0" smtClean="0">
                <a:solidFill>
                  <a:srgbClr val="040916"/>
                </a:solidFill>
              </a:rPr>
              <a:t>ore affected by disturbing objects than Coaxial and Twin probes but a better choice for high viscous, thick or dirty media. Avoid mounting too close to non-smooth metallic tank walls or disturbing objects and in longer, small diameter nozzles.</a:t>
            </a:r>
            <a:endParaRPr lang="en-US" dirty="0" smtClean="0">
              <a:latin typeface="Arial" pitchFamily="34" charset="0"/>
            </a:endParaRPr>
          </a:p>
          <a:p>
            <a:pPr>
              <a:defRPr/>
            </a:pPr>
            <a:endParaRPr lang="en-US" dirty="0" smtClean="0">
              <a:latin typeface="Arial" pitchFamily="34" charset="0"/>
            </a:endParaRPr>
          </a:p>
          <a:p>
            <a:pPr>
              <a:defRPr/>
            </a:pPr>
            <a:r>
              <a:rPr lang="en-US" dirty="0" smtClean="0">
                <a:latin typeface="Arial" pitchFamily="34" charset="0"/>
              </a:rPr>
              <a:t>Furthermore, the twin- and single-lead probe can be obtained in both a rigid and in a flexible design. Flexible design manage longer measuring range and r</a:t>
            </a:r>
            <a:r>
              <a:rPr lang="en-US" dirty="0" smtClean="0"/>
              <a:t>equires less head-room above tank for installation. </a:t>
            </a:r>
          </a:p>
          <a:p>
            <a:pPr>
              <a:defRPr/>
            </a:pPr>
            <a:endParaRPr lang="en-US" dirty="0" smtClean="0"/>
          </a:p>
          <a:p>
            <a:pPr>
              <a:defRPr/>
            </a:pPr>
            <a:r>
              <a:rPr lang="en-US" dirty="0" smtClean="0"/>
              <a:t>If we compare 5300 with 3300 because of the higher signal strength we can now manage most applications using the single lead probe including low dielectric dirty or sticky product as some crude oils where the coaxial or twin is not a good choice. With 5300 you can also measure interface with the single probe. However as said single probe is more affected by nearby objects and installation constraints compared with coaxial and twin so take this into consideration when selecting probe.</a:t>
            </a:r>
          </a:p>
          <a:p>
            <a:pPr>
              <a:defRPr/>
            </a:pPr>
            <a:endParaRPr lang="sv-SE" dirty="0" smtClean="0"/>
          </a:p>
          <a:p>
            <a:pPr>
              <a:defRPr/>
            </a:pPr>
            <a:endParaRPr lang="sv-SE" dirty="0" smtClean="0"/>
          </a:p>
        </p:txBody>
      </p:sp>
      <p:sp>
        <p:nvSpPr>
          <p:cNvPr id="61444" name="Slide Number Placeholder 3"/>
          <p:cNvSpPr>
            <a:spLocks noGrp="1"/>
          </p:cNvSpPr>
          <p:nvPr>
            <p:ph type="sldNum" sz="quarter" idx="5"/>
          </p:nvPr>
        </p:nvSpPr>
        <p:spPr>
          <a:noFill/>
        </p:spPr>
        <p:txBody>
          <a:bodyPr/>
          <a:lstStyle/>
          <a:p>
            <a:fld id="{D1E45D76-D4E6-483A-8FFB-F4EECA68043F}" type="slidenum">
              <a:rPr lang="en-US" smtClean="0"/>
              <a:pPr/>
              <a:t>10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 descr="process management"/>
          <p:cNvPicPr>
            <a:picLocks noChangeAspect="1" noChangeArrowheads="1"/>
          </p:cNvPicPr>
          <p:nvPr/>
        </p:nvPicPr>
        <p:blipFill>
          <a:blip r:embed="rId2" cstate="print"/>
          <a:srcRect/>
          <a:stretch>
            <a:fillRect/>
          </a:stretch>
        </p:blipFill>
        <p:spPr bwMode="auto">
          <a:xfrm>
            <a:off x="5822950" y="4700588"/>
            <a:ext cx="2482850" cy="1662112"/>
          </a:xfrm>
          <a:prstGeom prst="rect">
            <a:avLst/>
          </a:prstGeom>
          <a:noFill/>
          <a:ln w="9525">
            <a:noFill/>
            <a:miter lim="800000"/>
            <a:headEnd/>
            <a:tailEnd/>
          </a:ln>
        </p:spPr>
      </p:pic>
      <p:sp>
        <p:nvSpPr>
          <p:cNvPr id="4" name="Line 4"/>
          <p:cNvSpPr>
            <a:spLocks noChangeShapeType="1"/>
          </p:cNvSpPr>
          <p:nvPr/>
        </p:nvSpPr>
        <p:spPr bwMode="auto">
          <a:xfrm>
            <a:off x="0" y="2557463"/>
            <a:ext cx="8059738" cy="0"/>
          </a:xfrm>
          <a:prstGeom prst="line">
            <a:avLst/>
          </a:prstGeom>
          <a:noFill/>
          <a:ln w="9525">
            <a:solidFill>
              <a:schemeClr val="hlink"/>
            </a:solidFill>
            <a:round/>
            <a:headEnd/>
            <a:tailEnd/>
          </a:ln>
          <a:effectLst/>
        </p:spPr>
        <p:txBody>
          <a:bodyPr wrap="none" anchor="ctr"/>
          <a:lstStyle/>
          <a:p>
            <a:pPr>
              <a:defRPr/>
            </a:pPr>
            <a:endParaRPr lang="sv-SE">
              <a:latin typeface="Arial" charset="0"/>
            </a:endParaRPr>
          </a:p>
        </p:txBody>
      </p:sp>
      <p:sp>
        <p:nvSpPr>
          <p:cNvPr id="5" name="Line 5"/>
          <p:cNvSpPr>
            <a:spLocks noChangeShapeType="1"/>
          </p:cNvSpPr>
          <p:nvPr/>
        </p:nvSpPr>
        <p:spPr bwMode="auto">
          <a:xfrm>
            <a:off x="1952625" y="0"/>
            <a:ext cx="0" cy="3436938"/>
          </a:xfrm>
          <a:prstGeom prst="line">
            <a:avLst/>
          </a:prstGeom>
          <a:noFill/>
          <a:ln w="9525">
            <a:solidFill>
              <a:schemeClr val="hlink"/>
            </a:solidFill>
            <a:round/>
            <a:headEnd/>
            <a:tailEnd/>
          </a:ln>
          <a:effectLst/>
        </p:spPr>
        <p:txBody>
          <a:bodyPr wrap="none" anchor="ctr"/>
          <a:lstStyle/>
          <a:p>
            <a:pPr>
              <a:defRPr/>
            </a:pPr>
            <a:endParaRPr lang="sv-SE">
              <a:latin typeface="Arial" charset="0"/>
            </a:endParaRPr>
          </a:p>
        </p:txBody>
      </p:sp>
      <p:sp>
        <p:nvSpPr>
          <p:cNvPr id="6" name="Text Box 6"/>
          <p:cNvSpPr txBox="1">
            <a:spLocks noChangeArrowheads="1"/>
          </p:cNvSpPr>
          <p:nvPr/>
        </p:nvSpPr>
        <p:spPr bwMode="auto">
          <a:xfrm>
            <a:off x="6084888" y="6602413"/>
            <a:ext cx="2138362" cy="214312"/>
          </a:xfrm>
          <a:prstGeom prst="rect">
            <a:avLst/>
          </a:prstGeom>
          <a:noFill/>
          <a:ln w="9525">
            <a:noFill/>
            <a:miter lim="800000"/>
            <a:headEnd/>
            <a:tailEnd/>
          </a:ln>
          <a:effectLst/>
        </p:spPr>
        <p:txBody>
          <a:bodyPr lIns="54000" rIns="54000">
            <a:spAutoFit/>
          </a:bodyPr>
          <a:lstStyle/>
          <a:p>
            <a:pPr algn="l">
              <a:defRPr/>
            </a:pPr>
            <a:r>
              <a:rPr lang="sv-SE" sz="800" i="1">
                <a:solidFill>
                  <a:schemeClr val="tx1"/>
                </a:solidFill>
                <a:latin typeface="Arial" charset="0"/>
              </a:rPr>
              <a:t>Rosemount Tank Radar AB Confidential</a:t>
            </a:r>
            <a:endParaRPr lang="en-US" sz="800" i="1">
              <a:solidFill>
                <a:schemeClr val="tx1"/>
              </a:solidFill>
              <a:latin typeface="Arial" charset="0"/>
            </a:endParaRPr>
          </a:p>
        </p:txBody>
      </p:sp>
      <p:pic>
        <p:nvPicPr>
          <p:cNvPr id="7" name="Picture 7" descr="Rosemount_Tank_Gauging_blue"/>
          <p:cNvPicPr>
            <a:picLocks noChangeAspect="1" noChangeArrowheads="1"/>
          </p:cNvPicPr>
          <p:nvPr/>
        </p:nvPicPr>
        <p:blipFill>
          <a:blip r:embed="rId3" cstate="print"/>
          <a:srcRect/>
          <a:stretch>
            <a:fillRect/>
          </a:stretch>
        </p:blipFill>
        <p:spPr bwMode="auto">
          <a:xfrm>
            <a:off x="1042988" y="5570538"/>
            <a:ext cx="1770062" cy="568325"/>
          </a:xfrm>
          <a:prstGeom prst="rect">
            <a:avLst/>
          </a:prstGeom>
          <a:noFill/>
          <a:ln w="9525">
            <a:noFill/>
            <a:miter lim="800000"/>
            <a:headEnd/>
            <a:tailEnd/>
          </a:ln>
        </p:spPr>
      </p:pic>
      <p:pic>
        <p:nvPicPr>
          <p:cNvPr id="8" name="Picture 8" descr="raptor logo jpg"/>
          <p:cNvPicPr>
            <a:picLocks noChangeAspect="1" noChangeArrowheads="1"/>
          </p:cNvPicPr>
          <p:nvPr userDrawn="1"/>
        </p:nvPicPr>
        <p:blipFill>
          <a:blip r:embed="rId4" cstate="print"/>
          <a:srcRect/>
          <a:stretch>
            <a:fillRect/>
          </a:stretch>
        </p:blipFill>
        <p:spPr bwMode="auto">
          <a:xfrm>
            <a:off x="2124075" y="981075"/>
            <a:ext cx="5499100" cy="1495425"/>
          </a:xfrm>
          <a:prstGeom prst="rect">
            <a:avLst/>
          </a:prstGeom>
          <a:noFill/>
          <a:ln w="9525">
            <a:noFill/>
            <a:miter lim="800000"/>
            <a:headEnd/>
            <a:tailEnd/>
          </a:ln>
        </p:spPr>
      </p:pic>
      <p:sp>
        <p:nvSpPr>
          <p:cNvPr id="69635" name="Rectangle 3"/>
          <p:cNvSpPr>
            <a:spLocks noGrp="1" noChangeArrowheads="1"/>
          </p:cNvSpPr>
          <p:nvPr>
            <p:ph type="subTitle" idx="1"/>
          </p:nvPr>
        </p:nvSpPr>
        <p:spPr>
          <a:xfrm>
            <a:off x="2057400" y="2692400"/>
            <a:ext cx="5575300" cy="1651000"/>
          </a:xfrm>
        </p:spPr>
        <p:txBody>
          <a:bodyPr/>
          <a:lstStyle>
            <a:lvl1pPr marL="0" indent="0">
              <a:buFont typeface="Wingdings" pitchFamily="2" charset="2"/>
              <a:buNone/>
              <a:defRPr/>
            </a:lvl1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6C1B41AB-0690-4BEE-B343-890AB57E9979}"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9425" y="406400"/>
            <a:ext cx="2085975" cy="5346700"/>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571500" y="406400"/>
            <a:ext cx="6105525" cy="5346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2499C5C3-0C9B-4500-AC48-D5273954FD88}"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4200" y="406400"/>
            <a:ext cx="7594600" cy="723900"/>
          </a:xfrm>
        </p:spPr>
        <p:txBody>
          <a:bodyPr/>
          <a:lstStyle/>
          <a:p>
            <a:r>
              <a:rPr lang="en-US" smtClean="0"/>
              <a:t>Click to edit Master title style</a:t>
            </a:r>
            <a:endParaRPr lang="sv-SE"/>
          </a:p>
        </p:txBody>
      </p:sp>
      <p:sp>
        <p:nvSpPr>
          <p:cNvPr id="3" name="Text Placeholder 2"/>
          <p:cNvSpPr>
            <a:spLocks noGrp="1"/>
          </p:cNvSpPr>
          <p:nvPr>
            <p:ph type="body" sz="half" idx="1"/>
          </p:nvPr>
        </p:nvSpPr>
        <p:spPr>
          <a:xfrm>
            <a:off x="571500" y="1206500"/>
            <a:ext cx="4095750" cy="4546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819650" y="1206500"/>
            <a:ext cx="4095750" cy="4546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Media">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584200" y="406400"/>
            <a:ext cx="7594600" cy="723900"/>
          </a:xfrm>
        </p:spPr>
        <p:txBody>
          <a:bodyPr/>
          <a:lstStyle/>
          <a:p>
            <a:r>
              <a:rPr lang="en-US" smtClean="0"/>
              <a:t>Click to edit Master title style</a:t>
            </a:r>
            <a:endParaRPr lang="sv-SE"/>
          </a:p>
        </p:txBody>
      </p:sp>
      <p:sp>
        <p:nvSpPr>
          <p:cNvPr id="3" name="Text Placeholder 2"/>
          <p:cNvSpPr>
            <a:spLocks noGrp="1"/>
          </p:cNvSpPr>
          <p:nvPr>
            <p:ph type="body" sz="half" idx="1"/>
          </p:nvPr>
        </p:nvSpPr>
        <p:spPr>
          <a:xfrm>
            <a:off x="571500" y="1206500"/>
            <a:ext cx="4095750" cy="4546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Media Placeholder 3"/>
          <p:cNvSpPr>
            <a:spLocks noGrp="1"/>
          </p:cNvSpPr>
          <p:nvPr>
            <p:ph type="media" sz="half" idx="2"/>
          </p:nvPr>
        </p:nvSpPr>
        <p:spPr>
          <a:xfrm>
            <a:off x="4819650" y="1206500"/>
            <a:ext cx="4095750" cy="4546600"/>
          </a:xfrm>
        </p:spPr>
        <p:txBody>
          <a:bodyPr/>
          <a:lstStyle/>
          <a:p>
            <a:pPr lvl="0"/>
            <a:endParaRPr lang="sv-SE" noProof="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DDAC0D5F-C93D-496C-B6A7-FEC79A043E71}"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A210A9AA-6CB0-46A0-BC22-93574A497F63}"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571500" y="1206500"/>
            <a:ext cx="4095750" cy="454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819650" y="1206500"/>
            <a:ext cx="4095750" cy="4546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69EC857F-D237-4AAE-8A39-E93E79040755}"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Rectangle 9"/>
          <p:cNvSpPr>
            <a:spLocks noGrp="1" noChangeArrowheads="1"/>
          </p:cNvSpPr>
          <p:nvPr>
            <p:ph type="dt" sz="half" idx="10"/>
          </p:nvPr>
        </p:nvSpPr>
        <p:spPr>
          <a:ln/>
        </p:spPr>
        <p:txBody>
          <a:bodyPr/>
          <a:lstStyle>
            <a:lvl1pPr>
              <a:defRPr/>
            </a:lvl1pPr>
          </a:lstStyle>
          <a:p>
            <a:pPr>
              <a:defRPr/>
            </a:pPr>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ln/>
        </p:spPr>
        <p:txBody>
          <a:bodyPr/>
          <a:lstStyle>
            <a:lvl1pPr>
              <a:defRPr/>
            </a:lvl1pPr>
          </a:lstStyle>
          <a:p>
            <a:pPr>
              <a:defRPr/>
            </a:pPr>
            <a:fld id="{17EAE247-A62D-4802-818C-4ACCA7DC2386}"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Rectangle 9"/>
          <p:cNvSpPr>
            <a:spLocks noGrp="1" noChangeArrowheads="1"/>
          </p:cNvSpPr>
          <p:nvPr>
            <p:ph type="dt" sz="half" idx="10"/>
          </p:nvPr>
        </p:nvSpPr>
        <p:spPr>
          <a:ln/>
        </p:spPr>
        <p:txBody>
          <a:bodyPr/>
          <a:lstStyle>
            <a:lvl1pPr>
              <a:defRPr/>
            </a:lvl1pPr>
          </a:lstStyle>
          <a:p>
            <a:pPr>
              <a:defRPr/>
            </a:pPr>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
        <p:nvSpPr>
          <p:cNvPr id="5" name="Rectangle 11"/>
          <p:cNvSpPr>
            <a:spLocks noGrp="1" noChangeArrowheads="1"/>
          </p:cNvSpPr>
          <p:nvPr>
            <p:ph type="sldNum" sz="quarter" idx="12"/>
          </p:nvPr>
        </p:nvSpPr>
        <p:spPr>
          <a:ln/>
        </p:spPr>
        <p:txBody>
          <a:bodyPr/>
          <a:lstStyle>
            <a:lvl1pPr>
              <a:defRPr/>
            </a:lvl1pPr>
          </a:lstStyle>
          <a:p>
            <a:pPr>
              <a:defRPr/>
            </a:pPr>
            <a:fld id="{2CEAC834-7954-4037-AAB0-8AE07CA63E8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en-US"/>
          </a:p>
        </p:txBody>
      </p:sp>
      <p:sp>
        <p:nvSpPr>
          <p:cNvPr id="4" name="Rectangle 11"/>
          <p:cNvSpPr>
            <a:spLocks noGrp="1" noChangeArrowheads="1"/>
          </p:cNvSpPr>
          <p:nvPr>
            <p:ph type="sldNum" sz="quarter" idx="12"/>
          </p:nvPr>
        </p:nvSpPr>
        <p:spPr>
          <a:ln/>
        </p:spPr>
        <p:txBody>
          <a:bodyPr/>
          <a:lstStyle>
            <a:lvl1pPr>
              <a:defRPr/>
            </a:lvl1pPr>
          </a:lstStyle>
          <a:p>
            <a:pPr>
              <a:defRPr/>
            </a:pPr>
            <a:fld id="{71F2DC33-CA6F-46DF-943B-257272F46BBD}"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08E35DB8-22A5-464C-94D8-18E449861323}"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C07DDF5F-6B0E-4263-A55A-BEC99F156F6B}"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process management"/>
          <p:cNvPicPr>
            <a:picLocks noChangeAspect="1" noChangeArrowheads="1"/>
          </p:cNvPicPr>
          <p:nvPr/>
        </p:nvPicPr>
        <p:blipFill>
          <a:blip r:embed="rId15" cstate="print"/>
          <a:srcRect/>
          <a:stretch>
            <a:fillRect/>
          </a:stretch>
        </p:blipFill>
        <p:spPr bwMode="auto">
          <a:xfrm>
            <a:off x="7156450" y="5519738"/>
            <a:ext cx="1746250" cy="1168400"/>
          </a:xfrm>
          <a:prstGeom prst="rect">
            <a:avLst/>
          </a:prstGeom>
          <a:noFill/>
          <a:ln w="9525">
            <a:noFill/>
            <a:miter lim="800000"/>
            <a:headEnd/>
            <a:tailEnd/>
          </a:ln>
        </p:spPr>
      </p:pic>
      <p:sp>
        <p:nvSpPr>
          <p:cNvPr id="68611" name="Rectangle 3"/>
          <p:cNvSpPr>
            <a:spLocks noGrp="1" noChangeArrowheads="1"/>
          </p:cNvSpPr>
          <p:nvPr>
            <p:ph type="title"/>
          </p:nvPr>
        </p:nvSpPr>
        <p:spPr bwMode="auto">
          <a:xfrm>
            <a:off x="584200" y="406400"/>
            <a:ext cx="7594600" cy="723900"/>
          </a:xfrm>
          <a:prstGeom prst="rect">
            <a:avLst/>
          </a:prstGeom>
          <a:noFill/>
          <a:ln w="9525">
            <a:noFill/>
            <a:miter lim="800000"/>
            <a:headEnd/>
            <a:tailEnd/>
          </a:ln>
          <a:effectLst>
            <a:outerShdw dist="35921" dir="2700000" algn="ctr" rotWithShape="0">
              <a:schemeClr val="bg1"/>
            </a:outerShdw>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76" name="Rectangle 4"/>
          <p:cNvSpPr>
            <a:spLocks noGrp="1" noChangeArrowheads="1"/>
          </p:cNvSpPr>
          <p:nvPr>
            <p:ph type="body" idx="1"/>
          </p:nvPr>
        </p:nvSpPr>
        <p:spPr bwMode="auto">
          <a:xfrm>
            <a:off x="571500" y="1206500"/>
            <a:ext cx="8343900" cy="4546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8613" name="Line 5"/>
          <p:cNvSpPr>
            <a:spLocks noChangeShapeType="1"/>
          </p:cNvSpPr>
          <p:nvPr/>
        </p:nvSpPr>
        <p:spPr bwMode="auto">
          <a:xfrm flipV="1">
            <a:off x="469900" y="0"/>
            <a:ext cx="0" cy="6057900"/>
          </a:xfrm>
          <a:prstGeom prst="line">
            <a:avLst/>
          </a:prstGeom>
          <a:noFill/>
          <a:ln w="9525">
            <a:solidFill>
              <a:schemeClr val="hlink"/>
            </a:solidFill>
            <a:round/>
            <a:headEnd/>
            <a:tailEnd/>
          </a:ln>
          <a:effectLst/>
        </p:spPr>
        <p:txBody>
          <a:bodyPr wrap="none" anchor="ctr"/>
          <a:lstStyle/>
          <a:p>
            <a:pPr>
              <a:defRPr/>
            </a:pPr>
            <a:endParaRPr lang="sv-SE">
              <a:latin typeface="Arial" charset="0"/>
            </a:endParaRPr>
          </a:p>
        </p:txBody>
      </p:sp>
      <p:sp>
        <p:nvSpPr>
          <p:cNvPr id="68614" name="Line 6"/>
          <p:cNvSpPr>
            <a:spLocks noChangeShapeType="1"/>
          </p:cNvSpPr>
          <p:nvPr/>
        </p:nvSpPr>
        <p:spPr bwMode="auto">
          <a:xfrm>
            <a:off x="0" y="1087438"/>
            <a:ext cx="8724900" cy="0"/>
          </a:xfrm>
          <a:prstGeom prst="line">
            <a:avLst/>
          </a:prstGeom>
          <a:noFill/>
          <a:ln w="9525">
            <a:solidFill>
              <a:schemeClr val="hlink"/>
            </a:solidFill>
            <a:round/>
            <a:headEnd/>
            <a:tailEnd/>
          </a:ln>
          <a:effectLst/>
        </p:spPr>
        <p:txBody>
          <a:bodyPr wrap="none" anchor="ctr"/>
          <a:lstStyle/>
          <a:p>
            <a:pPr>
              <a:defRPr/>
            </a:pPr>
            <a:endParaRPr lang="sv-SE">
              <a:latin typeface="Arial" charset="0"/>
            </a:endParaRPr>
          </a:p>
        </p:txBody>
      </p:sp>
      <p:sp>
        <p:nvSpPr>
          <p:cNvPr id="68615" name="Rectangle 7"/>
          <p:cNvSpPr>
            <a:spLocks noChangeArrowheads="1"/>
          </p:cNvSpPr>
          <p:nvPr/>
        </p:nvSpPr>
        <p:spPr bwMode="auto">
          <a:xfrm>
            <a:off x="403225" y="6400800"/>
            <a:ext cx="1392238" cy="482600"/>
          </a:xfrm>
          <a:prstGeom prst="rect">
            <a:avLst/>
          </a:prstGeom>
          <a:noFill/>
          <a:ln w="9525">
            <a:noFill/>
            <a:miter lim="800000"/>
            <a:headEnd/>
            <a:tailEnd/>
          </a:ln>
          <a:effectLst/>
        </p:spPr>
        <p:txBody>
          <a:bodyPr wrap="none">
            <a:spAutoFit/>
          </a:bodyPr>
          <a:lstStyle/>
          <a:p>
            <a:pPr algn="l">
              <a:lnSpc>
                <a:spcPct val="85000"/>
              </a:lnSpc>
              <a:defRPr/>
            </a:pPr>
            <a:r>
              <a:rPr lang="en-US" sz="1000">
                <a:solidFill>
                  <a:schemeClr val="bg1"/>
                </a:solidFill>
                <a:latin typeface="Arial" charset="0"/>
              </a:rPr>
              <a:t>[File Name or Event]</a:t>
            </a:r>
          </a:p>
          <a:p>
            <a:pPr algn="l">
              <a:lnSpc>
                <a:spcPct val="85000"/>
              </a:lnSpc>
              <a:defRPr/>
            </a:pPr>
            <a:r>
              <a:rPr lang="en-US" sz="1000">
                <a:solidFill>
                  <a:schemeClr val="bg1"/>
                </a:solidFill>
                <a:latin typeface="Arial" charset="0"/>
              </a:rPr>
              <a:t>Emerson Confidential</a:t>
            </a:r>
          </a:p>
          <a:p>
            <a:pPr algn="l">
              <a:lnSpc>
                <a:spcPct val="85000"/>
              </a:lnSpc>
              <a:defRPr/>
            </a:pPr>
            <a:r>
              <a:rPr lang="en-US" sz="1000">
                <a:solidFill>
                  <a:schemeClr val="bg1"/>
                </a:solidFill>
                <a:latin typeface="Arial" charset="0"/>
              </a:rPr>
              <a:t>27-Jun-01, Slide </a:t>
            </a:r>
            <a:fld id="{2CF25DED-2466-4A4C-92F5-D574F09B9FC9}" type="slidenum">
              <a:rPr lang="en-US" sz="1000">
                <a:solidFill>
                  <a:schemeClr val="bg1"/>
                </a:solidFill>
                <a:latin typeface="Arial" charset="0"/>
              </a:rPr>
              <a:pPr algn="l">
                <a:lnSpc>
                  <a:spcPct val="85000"/>
                </a:lnSpc>
                <a:defRPr/>
              </a:pPr>
              <a:t>‹#›</a:t>
            </a:fld>
            <a:endParaRPr lang="en-US" sz="1000">
              <a:solidFill>
                <a:schemeClr val="bg1"/>
              </a:solidFill>
              <a:latin typeface="Arial" charset="0"/>
            </a:endParaRPr>
          </a:p>
        </p:txBody>
      </p:sp>
      <p:sp>
        <p:nvSpPr>
          <p:cNvPr id="68616" name="Text Box 8"/>
          <p:cNvSpPr txBox="1">
            <a:spLocks noChangeArrowheads="1"/>
          </p:cNvSpPr>
          <p:nvPr/>
        </p:nvSpPr>
        <p:spPr bwMode="auto">
          <a:xfrm>
            <a:off x="7300913" y="6683375"/>
            <a:ext cx="1519237" cy="71438"/>
          </a:xfrm>
          <a:prstGeom prst="rect">
            <a:avLst/>
          </a:prstGeom>
          <a:noFill/>
          <a:ln w="9525">
            <a:noFill/>
            <a:miter lim="800000"/>
            <a:headEnd/>
            <a:tailEnd/>
          </a:ln>
          <a:effectLst/>
        </p:spPr>
        <p:txBody>
          <a:bodyPr lIns="0" tIns="0" rIns="0" bIns="0"/>
          <a:lstStyle/>
          <a:p>
            <a:pPr algn="l">
              <a:defRPr/>
            </a:pPr>
            <a:r>
              <a:rPr lang="sv-SE" sz="600" i="1">
                <a:solidFill>
                  <a:schemeClr val="tx1"/>
                </a:solidFill>
                <a:latin typeface="Arial" charset="0"/>
              </a:rPr>
              <a:t>Rosemount Tank Radar AB Confidential</a:t>
            </a:r>
            <a:endParaRPr lang="en-US" sz="600" i="1">
              <a:solidFill>
                <a:schemeClr val="tx1"/>
              </a:solidFill>
              <a:latin typeface="Arial" charset="0"/>
            </a:endParaRPr>
          </a:p>
        </p:txBody>
      </p:sp>
      <p:sp>
        <p:nvSpPr>
          <p:cNvPr id="68617" name="Rectangle 9"/>
          <p:cNvSpPr>
            <a:spLocks noGrp="1" noChangeArrowheads="1"/>
          </p:cNvSpPr>
          <p:nvPr>
            <p:ph type="dt" sz="half" idx="2"/>
          </p:nvPr>
        </p:nvSpPr>
        <p:spPr bwMode="auto">
          <a:xfrm>
            <a:off x="6011863" y="6683375"/>
            <a:ext cx="936625" cy="1158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600" smtClean="0">
                <a:solidFill>
                  <a:schemeClr val="tx1"/>
                </a:solidFill>
                <a:latin typeface="Arial" charset="0"/>
              </a:defRPr>
            </a:lvl1pPr>
          </a:lstStyle>
          <a:p>
            <a:pPr>
              <a:defRPr/>
            </a:pPr>
            <a:endParaRPr lang="en-US"/>
          </a:p>
        </p:txBody>
      </p:sp>
      <p:sp>
        <p:nvSpPr>
          <p:cNvPr id="68618" name="Rectangle 10"/>
          <p:cNvSpPr>
            <a:spLocks noGrp="1" noChangeArrowheads="1"/>
          </p:cNvSpPr>
          <p:nvPr>
            <p:ph type="ftr" sz="quarter" idx="3"/>
          </p:nvPr>
        </p:nvSpPr>
        <p:spPr bwMode="auto">
          <a:xfrm>
            <a:off x="468313" y="6683375"/>
            <a:ext cx="5543550" cy="1158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600" smtClean="0">
                <a:solidFill>
                  <a:schemeClr val="tx1"/>
                </a:solidFill>
                <a:latin typeface="Arial" charset="0"/>
              </a:defRPr>
            </a:lvl1pPr>
          </a:lstStyle>
          <a:p>
            <a:pPr>
              <a:defRPr/>
            </a:pPr>
            <a:endParaRPr lang="en-US"/>
          </a:p>
        </p:txBody>
      </p:sp>
      <p:sp>
        <p:nvSpPr>
          <p:cNvPr id="68619" name="Rectangle 11"/>
          <p:cNvSpPr>
            <a:spLocks noGrp="1" noChangeArrowheads="1"/>
          </p:cNvSpPr>
          <p:nvPr>
            <p:ph type="sldNum" sz="quarter" idx="4"/>
          </p:nvPr>
        </p:nvSpPr>
        <p:spPr bwMode="auto">
          <a:xfrm>
            <a:off x="8610600" y="6681788"/>
            <a:ext cx="217488" cy="714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600" smtClean="0">
                <a:solidFill>
                  <a:schemeClr val="tx1"/>
                </a:solidFill>
                <a:latin typeface="Arial" charset="0"/>
              </a:defRPr>
            </a:lvl1pPr>
          </a:lstStyle>
          <a:p>
            <a:pPr>
              <a:defRPr/>
            </a:pPr>
            <a:fld id="{98549804-D8CF-48BD-A21C-4A51BC10F98F}" type="slidenum">
              <a:rPr lang="en-US"/>
              <a:pPr>
                <a:defRPr/>
              </a:pPr>
              <a:t>‹#›</a:t>
            </a:fld>
            <a:endParaRPr lang="en-US"/>
          </a:p>
        </p:txBody>
      </p:sp>
      <p:sp>
        <p:nvSpPr>
          <p:cNvPr id="68620" name="NumberOfPages"/>
          <p:cNvSpPr txBox="1">
            <a:spLocks noChangeArrowheads="1"/>
          </p:cNvSpPr>
          <p:nvPr/>
        </p:nvSpPr>
        <p:spPr bwMode="auto">
          <a:xfrm>
            <a:off x="8845550" y="6681788"/>
            <a:ext cx="244475" cy="71437"/>
          </a:xfrm>
          <a:prstGeom prst="rect">
            <a:avLst/>
          </a:prstGeom>
          <a:noFill/>
          <a:ln w="9525">
            <a:noFill/>
            <a:miter lim="800000"/>
            <a:headEnd/>
            <a:tailEnd/>
          </a:ln>
          <a:effectLst/>
        </p:spPr>
        <p:txBody>
          <a:bodyPr lIns="0" tIns="0" rIns="0" bIns="0"/>
          <a:lstStyle/>
          <a:p>
            <a:pPr algn="l">
              <a:spcBef>
                <a:spcPct val="50000"/>
              </a:spcBef>
              <a:defRPr/>
            </a:pPr>
            <a:endParaRPr lang="sv-SE" sz="600">
              <a:solidFill>
                <a:schemeClr val="tx1"/>
              </a:solidFill>
              <a:latin typeface="Arial" charset="0"/>
            </a:endParaRPr>
          </a:p>
        </p:txBody>
      </p:sp>
      <p:pic>
        <p:nvPicPr>
          <p:cNvPr id="3085" name="Picture 13" descr="Rosemount_Tank_Gauging_blue"/>
          <p:cNvPicPr>
            <a:picLocks noChangeAspect="1" noChangeArrowheads="1"/>
          </p:cNvPicPr>
          <p:nvPr/>
        </p:nvPicPr>
        <p:blipFill>
          <a:blip r:embed="rId16" cstate="print"/>
          <a:srcRect/>
          <a:stretch>
            <a:fillRect/>
          </a:stretch>
        </p:blipFill>
        <p:spPr bwMode="auto">
          <a:xfrm>
            <a:off x="611188" y="6130925"/>
            <a:ext cx="1235075" cy="396875"/>
          </a:xfrm>
          <a:prstGeom prst="rect">
            <a:avLst/>
          </a:prstGeom>
          <a:noFill/>
          <a:ln w="9525">
            <a:noFill/>
            <a:miter lim="800000"/>
            <a:headEnd/>
            <a:tailEnd/>
          </a:ln>
        </p:spPr>
      </p:pic>
      <p:pic>
        <p:nvPicPr>
          <p:cNvPr id="3086" name="Picture 14" descr="raptor logo jpg"/>
          <p:cNvPicPr>
            <a:picLocks noChangeAspect="1" noChangeArrowheads="1"/>
          </p:cNvPicPr>
          <p:nvPr userDrawn="1"/>
        </p:nvPicPr>
        <p:blipFill>
          <a:blip r:embed="rId17" cstate="print"/>
          <a:srcRect/>
          <a:stretch>
            <a:fillRect/>
          </a:stretch>
        </p:blipFill>
        <p:spPr bwMode="auto">
          <a:xfrm>
            <a:off x="6948488" y="333375"/>
            <a:ext cx="1800225" cy="4889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7"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8" r:id="rId12"/>
    <p:sldLayoutId id="2147483679" r:id="rId13"/>
  </p:sldLayoutIdLst>
  <p:transition/>
  <p:hf hdr="0" ftr="0" dt="0"/>
  <p:txStyles>
    <p:titleStyle>
      <a:lvl1pPr algn="l" rtl="0" eaLnBrk="0" fontAlgn="base" hangingPunct="0">
        <a:lnSpc>
          <a:spcPct val="85000"/>
        </a:lnSpc>
        <a:spcBef>
          <a:spcPct val="0"/>
        </a:spcBef>
        <a:spcAft>
          <a:spcPct val="0"/>
        </a:spcAft>
        <a:defRPr sz="3200" b="1" i="1">
          <a:solidFill>
            <a:schemeClr val="tx1"/>
          </a:solidFill>
          <a:effectLst>
            <a:outerShdw blurRad="38100" dist="38100" dir="2700000" algn="tl">
              <a:srgbClr val="C0C0C0"/>
            </a:outerShdw>
          </a:effectLst>
          <a:latin typeface="+mj-lt"/>
          <a:ea typeface="+mj-ea"/>
          <a:cs typeface="+mj-cs"/>
        </a:defRPr>
      </a:lvl1pPr>
      <a:lvl2pPr algn="l" rtl="0" eaLnBrk="0" fontAlgn="base" hangingPunct="0">
        <a:lnSpc>
          <a:spcPct val="85000"/>
        </a:lnSpc>
        <a:spcBef>
          <a:spcPct val="0"/>
        </a:spcBef>
        <a:spcAft>
          <a:spcPct val="0"/>
        </a:spcAft>
        <a:defRPr sz="3200" b="1" i="1">
          <a:solidFill>
            <a:schemeClr val="tx1"/>
          </a:solidFill>
          <a:effectLst>
            <a:outerShdw blurRad="38100" dist="38100" dir="2700000" algn="tl">
              <a:srgbClr val="C0C0C0"/>
            </a:outerShdw>
          </a:effectLst>
          <a:latin typeface="Arial" charset="0"/>
        </a:defRPr>
      </a:lvl2pPr>
      <a:lvl3pPr algn="l" rtl="0" eaLnBrk="0" fontAlgn="base" hangingPunct="0">
        <a:lnSpc>
          <a:spcPct val="85000"/>
        </a:lnSpc>
        <a:spcBef>
          <a:spcPct val="0"/>
        </a:spcBef>
        <a:spcAft>
          <a:spcPct val="0"/>
        </a:spcAft>
        <a:defRPr sz="3200" b="1" i="1">
          <a:solidFill>
            <a:schemeClr val="tx1"/>
          </a:solidFill>
          <a:effectLst>
            <a:outerShdw blurRad="38100" dist="38100" dir="2700000" algn="tl">
              <a:srgbClr val="C0C0C0"/>
            </a:outerShdw>
          </a:effectLst>
          <a:latin typeface="Arial" charset="0"/>
        </a:defRPr>
      </a:lvl3pPr>
      <a:lvl4pPr algn="l" rtl="0" eaLnBrk="0" fontAlgn="base" hangingPunct="0">
        <a:lnSpc>
          <a:spcPct val="85000"/>
        </a:lnSpc>
        <a:spcBef>
          <a:spcPct val="0"/>
        </a:spcBef>
        <a:spcAft>
          <a:spcPct val="0"/>
        </a:spcAft>
        <a:defRPr sz="3200" b="1" i="1">
          <a:solidFill>
            <a:schemeClr val="tx1"/>
          </a:solidFill>
          <a:effectLst>
            <a:outerShdw blurRad="38100" dist="38100" dir="2700000" algn="tl">
              <a:srgbClr val="C0C0C0"/>
            </a:outerShdw>
          </a:effectLst>
          <a:latin typeface="Arial" charset="0"/>
        </a:defRPr>
      </a:lvl4pPr>
      <a:lvl5pPr algn="l" rtl="0" eaLnBrk="0" fontAlgn="base" hangingPunct="0">
        <a:lnSpc>
          <a:spcPct val="85000"/>
        </a:lnSpc>
        <a:spcBef>
          <a:spcPct val="0"/>
        </a:spcBef>
        <a:spcAft>
          <a:spcPct val="0"/>
        </a:spcAft>
        <a:defRPr sz="3200" b="1" i="1">
          <a:solidFill>
            <a:schemeClr val="tx1"/>
          </a:solidFill>
          <a:effectLst>
            <a:outerShdw blurRad="38100" dist="38100" dir="2700000" algn="tl">
              <a:srgbClr val="C0C0C0"/>
            </a:outerShdw>
          </a:effectLst>
          <a:latin typeface="Arial" charset="0"/>
        </a:defRPr>
      </a:lvl5pPr>
      <a:lvl6pPr marL="457200" algn="l" rtl="0" fontAlgn="base">
        <a:lnSpc>
          <a:spcPct val="85000"/>
        </a:lnSpc>
        <a:spcBef>
          <a:spcPct val="0"/>
        </a:spcBef>
        <a:spcAft>
          <a:spcPct val="0"/>
        </a:spcAft>
        <a:defRPr sz="3200" b="1" i="1">
          <a:solidFill>
            <a:schemeClr val="tx1"/>
          </a:solidFill>
          <a:effectLst>
            <a:outerShdw blurRad="38100" dist="38100" dir="2700000" algn="tl">
              <a:srgbClr val="C0C0C0"/>
            </a:outerShdw>
          </a:effectLst>
          <a:latin typeface="Arial" charset="0"/>
        </a:defRPr>
      </a:lvl6pPr>
      <a:lvl7pPr marL="914400" algn="l" rtl="0" fontAlgn="base">
        <a:lnSpc>
          <a:spcPct val="85000"/>
        </a:lnSpc>
        <a:spcBef>
          <a:spcPct val="0"/>
        </a:spcBef>
        <a:spcAft>
          <a:spcPct val="0"/>
        </a:spcAft>
        <a:defRPr sz="3200" b="1" i="1">
          <a:solidFill>
            <a:schemeClr val="tx1"/>
          </a:solidFill>
          <a:effectLst>
            <a:outerShdw blurRad="38100" dist="38100" dir="2700000" algn="tl">
              <a:srgbClr val="C0C0C0"/>
            </a:outerShdw>
          </a:effectLst>
          <a:latin typeface="Arial" charset="0"/>
        </a:defRPr>
      </a:lvl7pPr>
      <a:lvl8pPr marL="1371600" algn="l" rtl="0" fontAlgn="base">
        <a:lnSpc>
          <a:spcPct val="85000"/>
        </a:lnSpc>
        <a:spcBef>
          <a:spcPct val="0"/>
        </a:spcBef>
        <a:spcAft>
          <a:spcPct val="0"/>
        </a:spcAft>
        <a:defRPr sz="3200" b="1" i="1">
          <a:solidFill>
            <a:schemeClr val="tx1"/>
          </a:solidFill>
          <a:effectLst>
            <a:outerShdw blurRad="38100" dist="38100" dir="2700000" algn="tl">
              <a:srgbClr val="C0C0C0"/>
            </a:outerShdw>
          </a:effectLst>
          <a:latin typeface="Arial" charset="0"/>
        </a:defRPr>
      </a:lvl8pPr>
      <a:lvl9pPr marL="1828800" algn="l" rtl="0" fontAlgn="base">
        <a:lnSpc>
          <a:spcPct val="85000"/>
        </a:lnSpc>
        <a:spcBef>
          <a:spcPct val="0"/>
        </a:spcBef>
        <a:spcAft>
          <a:spcPct val="0"/>
        </a:spcAft>
        <a:defRPr sz="3200" b="1" i="1">
          <a:solidFill>
            <a:schemeClr val="tx1"/>
          </a:solidFill>
          <a:effectLst>
            <a:outerShdw blurRad="38100" dist="38100" dir="2700000" algn="tl">
              <a:srgbClr val="C0C0C0"/>
            </a:outerShdw>
          </a:effectLst>
          <a:latin typeface="Arial" charset="0"/>
        </a:defRPr>
      </a:lvl9pPr>
    </p:titleStyle>
    <p:bodyStyle>
      <a:lvl1pPr marL="342900" indent="-342900" algn="l" rtl="0" eaLnBrk="0" fontAlgn="base" hangingPunct="0">
        <a:lnSpc>
          <a:spcPct val="90000"/>
        </a:lnSpc>
        <a:spcBef>
          <a:spcPct val="20000"/>
        </a:spcBef>
        <a:spcAft>
          <a:spcPct val="15000"/>
        </a:spcAft>
        <a:buClr>
          <a:schemeClr val="bg2"/>
        </a:buClr>
        <a:buSzPct val="60000"/>
        <a:buFont typeface="Wingdings" pitchFamily="2" charset="2"/>
        <a:buChar char="l"/>
        <a:defRPr sz="2800">
          <a:solidFill>
            <a:srgbClr val="000000"/>
          </a:solidFill>
          <a:latin typeface="+mn-lt"/>
          <a:ea typeface="+mn-ea"/>
          <a:cs typeface="+mn-cs"/>
        </a:defRPr>
      </a:lvl1pPr>
      <a:lvl2pPr marL="749300" indent="-292100" algn="l" rtl="0" eaLnBrk="0" fontAlgn="base" hangingPunct="0">
        <a:lnSpc>
          <a:spcPct val="90000"/>
        </a:lnSpc>
        <a:spcBef>
          <a:spcPct val="20000"/>
        </a:spcBef>
        <a:spcAft>
          <a:spcPct val="15000"/>
        </a:spcAft>
        <a:buClr>
          <a:schemeClr val="bg2"/>
        </a:buClr>
        <a:buChar char="–"/>
        <a:defRPr sz="2400">
          <a:solidFill>
            <a:srgbClr val="000000"/>
          </a:solidFill>
          <a:latin typeface="+mn-lt"/>
        </a:defRPr>
      </a:lvl2pPr>
      <a:lvl3pPr marL="1092200" indent="-228600" algn="l" rtl="0" eaLnBrk="0" fontAlgn="base" hangingPunct="0">
        <a:lnSpc>
          <a:spcPct val="90000"/>
        </a:lnSpc>
        <a:spcBef>
          <a:spcPct val="20000"/>
        </a:spcBef>
        <a:spcAft>
          <a:spcPct val="15000"/>
        </a:spcAft>
        <a:buClr>
          <a:schemeClr val="bg2"/>
        </a:buClr>
        <a:buChar char="•"/>
        <a:defRPr sz="2000">
          <a:solidFill>
            <a:srgbClr val="000000"/>
          </a:solidFill>
          <a:latin typeface="+mn-lt"/>
        </a:defRPr>
      </a:lvl3pPr>
      <a:lvl4pPr marL="1435100" indent="-228600" algn="l" rtl="0" eaLnBrk="0" fontAlgn="base" hangingPunct="0">
        <a:lnSpc>
          <a:spcPct val="90000"/>
        </a:lnSpc>
        <a:spcBef>
          <a:spcPct val="20000"/>
        </a:spcBef>
        <a:spcAft>
          <a:spcPct val="15000"/>
        </a:spcAft>
        <a:buClr>
          <a:schemeClr val="bg2"/>
        </a:buClr>
        <a:buChar char="–"/>
        <a:defRPr>
          <a:solidFill>
            <a:srgbClr val="000000"/>
          </a:solidFill>
          <a:latin typeface="+mn-lt"/>
        </a:defRPr>
      </a:lvl4pPr>
      <a:lvl5pPr marL="1778000" indent="-228600" algn="l" rtl="0" eaLnBrk="0" fontAlgn="base" hangingPunct="0">
        <a:lnSpc>
          <a:spcPct val="90000"/>
        </a:lnSpc>
        <a:spcBef>
          <a:spcPct val="20000"/>
        </a:spcBef>
        <a:spcAft>
          <a:spcPct val="15000"/>
        </a:spcAft>
        <a:buClr>
          <a:schemeClr val="bg2"/>
        </a:buClr>
        <a:buChar char="»"/>
        <a:defRPr>
          <a:solidFill>
            <a:srgbClr val="000000"/>
          </a:solidFill>
          <a:latin typeface="+mn-lt"/>
        </a:defRPr>
      </a:lvl5pPr>
      <a:lvl6pPr marL="2235200" indent="-228600" algn="l" rtl="0" fontAlgn="base">
        <a:lnSpc>
          <a:spcPct val="90000"/>
        </a:lnSpc>
        <a:spcBef>
          <a:spcPct val="20000"/>
        </a:spcBef>
        <a:spcAft>
          <a:spcPct val="15000"/>
        </a:spcAft>
        <a:buClr>
          <a:schemeClr val="bg2"/>
        </a:buClr>
        <a:buChar char="»"/>
        <a:defRPr>
          <a:solidFill>
            <a:srgbClr val="000000"/>
          </a:solidFill>
          <a:latin typeface="+mn-lt"/>
        </a:defRPr>
      </a:lvl6pPr>
      <a:lvl7pPr marL="2692400" indent="-228600" algn="l" rtl="0" fontAlgn="base">
        <a:lnSpc>
          <a:spcPct val="90000"/>
        </a:lnSpc>
        <a:spcBef>
          <a:spcPct val="20000"/>
        </a:spcBef>
        <a:spcAft>
          <a:spcPct val="15000"/>
        </a:spcAft>
        <a:buClr>
          <a:schemeClr val="bg2"/>
        </a:buClr>
        <a:buChar char="»"/>
        <a:defRPr>
          <a:solidFill>
            <a:srgbClr val="000000"/>
          </a:solidFill>
          <a:latin typeface="+mn-lt"/>
        </a:defRPr>
      </a:lvl7pPr>
      <a:lvl8pPr marL="3149600" indent="-228600" algn="l" rtl="0" fontAlgn="base">
        <a:lnSpc>
          <a:spcPct val="90000"/>
        </a:lnSpc>
        <a:spcBef>
          <a:spcPct val="20000"/>
        </a:spcBef>
        <a:spcAft>
          <a:spcPct val="15000"/>
        </a:spcAft>
        <a:buClr>
          <a:schemeClr val="bg2"/>
        </a:buClr>
        <a:buChar char="»"/>
        <a:defRPr>
          <a:solidFill>
            <a:srgbClr val="000000"/>
          </a:solidFill>
          <a:latin typeface="+mn-lt"/>
        </a:defRPr>
      </a:lvl8pPr>
      <a:lvl9pPr marL="3606800" indent="-228600" algn="l" rtl="0" fontAlgn="base">
        <a:lnSpc>
          <a:spcPct val="90000"/>
        </a:lnSpc>
        <a:spcBef>
          <a:spcPct val="20000"/>
        </a:spcBef>
        <a:spcAft>
          <a:spcPct val="15000"/>
        </a:spcAft>
        <a:buClr>
          <a:schemeClr val="bg2"/>
        </a:buClr>
        <a:buChar char="»"/>
        <a:defRPr>
          <a:solidFill>
            <a:srgbClr val="000000"/>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2.emersonprocess.com/en-US/brands/rosemounttankgauging/products/rapto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0.jpeg"/><Relationship Id="rId2" Type="http://schemas.openxmlformats.org/officeDocument/2006/relationships/slideLayout" Target="../slideLayouts/slideLayout13.xml"/><Relationship Id="rId1" Type="http://schemas.openxmlformats.org/officeDocument/2006/relationships/video" Target="file:///\\SEGOT01-FS14\GSServ\GSS\KURS\Presentationer\Raptor_3days\Probes%20and%20Microwaves.avi" TargetMode="External"/><Relationship Id="rId6" Type="http://schemas.openxmlformats.org/officeDocument/2006/relationships/image" Target="../media/image18.jpeg"/><Relationship Id="rId5" Type="http://schemas.openxmlformats.org/officeDocument/2006/relationships/image" Target="../media/image23.png"/><Relationship Id="rId4" Type="http://schemas.openxmlformats.org/officeDocument/2006/relationships/image" Target="../media/image22.jpe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image" Target="../media/image31.jpeg"/><Relationship Id="rId7" Type="http://schemas.openxmlformats.org/officeDocument/2006/relationships/image" Target="../media/image35.png"/><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8" Type="http://schemas.openxmlformats.org/officeDocument/2006/relationships/image" Target="../media/image40.jpeg"/><Relationship Id="rId13" Type="http://schemas.openxmlformats.org/officeDocument/2006/relationships/image" Target="../media/image45.png"/><Relationship Id="rId3" Type="http://schemas.openxmlformats.org/officeDocument/2006/relationships/image" Target="../media/image37.png"/><Relationship Id="rId7" Type="http://schemas.openxmlformats.org/officeDocument/2006/relationships/image" Target="../media/image39.jpeg"/><Relationship Id="rId12" Type="http://schemas.openxmlformats.org/officeDocument/2006/relationships/image" Target="../media/image44.png"/><Relationship Id="rId2" Type="http://schemas.openxmlformats.org/officeDocument/2006/relationships/notesSlide" Target="../notesSlides/notesSlide15.xml"/><Relationship Id="rId16"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43.png"/><Relationship Id="rId5" Type="http://schemas.openxmlformats.org/officeDocument/2006/relationships/image" Target="../media/image35.png"/><Relationship Id="rId15" Type="http://schemas.openxmlformats.org/officeDocument/2006/relationships/image" Target="../media/image47.png"/><Relationship Id="rId10" Type="http://schemas.openxmlformats.org/officeDocument/2006/relationships/image" Target="../media/image42.jpeg"/><Relationship Id="rId4" Type="http://schemas.openxmlformats.org/officeDocument/2006/relationships/image" Target="../media/image38.png"/><Relationship Id="rId9" Type="http://schemas.openxmlformats.org/officeDocument/2006/relationships/image" Target="../media/image41.png"/><Relationship Id="rId14" Type="http://schemas.openxmlformats.org/officeDocument/2006/relationships/image" Target="../media/image46.jpe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1.jpeg"/></Relationships>
</file>

<file path=ppt/slides/_rels/slide21.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file:///\\SEGOT01-FS14\GSServ\GSS\KURS\Presentationer\x\Raptor%203dgr\5300-Level-Measuring.wmv" TargetMode="Externa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ideo" Target="file:///\\SEGOT01-FS14\GSServ\GSS\KURS\Presentationer\x\Raptor%203dgr\5300-Interface-Measuring.wmv" TargetMode="Externa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a:spLocks noGrp="1" noChangeArrowheads="1"/>
          </p:cNvSpPr>
          <p:nvPr>
            <p:ph type="subTitle" idx="1"/>
          </p:nvPr>
        </p:nvSpPr>
        <p:spPr>
          <a:xfrm>
            <a:off x="2057400" y="2692400"/>
            <a:ext cx="6403032" cy="825500"/>
          </a:xfrm>
        </p:spPr>
        <p:txBody>
          <a:bodyPr/>
          <a:lstStyle/>
          <a:p>
            <a:pPr eaLnBrk="1" hangingPunct="1"/>
            <a:r>
              <a:rPr lang="en-US" dirty="0" smtClean="0"/>
              <a:t>Rosemount 5300 Guided Wave Radar for Raptor</a:t>
            </a:r>
          </a:p>
        </p:txBody>
      </p:sp>
      <p:pic>
        <p:nvPicPr>
          <p:cNvPr id="3" name="Picture 4" descr="http://www2.emersonprocess.com/en-US/brands/rosemounttankgauging/PublishingImages/01_startframe_pic.jpg">
            <a:hlinkClick r:id="rId3"/>
          </p:cNvPr>
          <p:cNvPicPr>
            <a:picLocks noChangeAspect="1" noChangeArrowheads="1"/>
          </p:cNvPicPr>
          <p:nvPr/>
        </p:nvPicPr>
        <p:blipFill>
          <a:blip r:embed="rId4" cstate="print"/>
          <a:srcRect/>
          <a:stretch>
            <a:fillRect/>
          </a:stretch>
        </p:blipFill>
        <p:spPr bwMode="auto">
          <a:xfrm>
            <a:off x="3851275" y="3625850"/>
            <a:ext cx="5292725" cy="1243013"/>
          </a:xfrm>
          <a:prstGeom prst="rect">
            <a:avLst/>
          </a:prstGeom>
          <a:solidFill>
            <a:schemeClr val="accent1">
              <a:alpha val="29019"/>
            </a:schemeClr>
          </a:solid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4" descr="flex_single1"/>
          <p:cNvPicPr>
            <a:picLocks noChangeAspect="1" noChangeArrowheads="1"/>
          </p:cNvPicPr>
          <p:nvPr/>
        </p:nvPicPr>
        <p:blipFill>
          <a:blip r:embed="rId3" cstate="print"/>
          <a:srcRect l="8743" r="8197"/>
          <a:stretch>
            <a:fillRect/>
          </a:stretch>
        </p:blipFill>
        <p:spPr bwMode="auto">
          <a:xfrm flipH="1">
            <a:off x="6429388" y="2285992"/>
            <a:ext cx="1147304" cy="2928957"/>
          </a:xfrm>
          <a:prstGeom prst="rect">
            <a:avLst/>
          </a:prstGeom>
          <a:noFill/>
          <a:ln w="9525">
            <a:noFill/>
            <a:miter lim="800000"/>
            <a:headEnd/>
            <a:tailEnd/>
          </a:ln>
        </p:spPr>
      </p:pic>
      <p:sp>
        <p:nvSpPr>
          <p:cNvPr id="24578" name="Slide Number Placeholder 5"/>
          <p:cNvSpPr>
            <a:spLocks noGrp="1"/>
          </p:cNvSpPr>
          <p:nvPr>
            <p:ph type="sldNum" sz="quarter" idx="12"/>
          </p:nvPr>
        </p:nvSpPr>
        <p:spPr>
          <a:noFill/>
        </p:spPr>
        <p:txBody>
          <a:bodyPr/>
          <a:lstStyle/>
          <a:p>
            <a:fld id="{285217CC-9758-4211-81F9-9ABF9BB0C97A}" type="slidenum">
              <a:rPr lang="en-US" smtClean="0">
                <a:latin typeface="Arial" charset="0"/>
              </a:rPr>
              <a:pPr/>
              <a:t>10</a:t>
            </a:fld>
            <a:endParaRPr lang="en-US" smtClean="0">
              <a:latin typeface="Arial" charset="0"/>
            </a:endParaRPr>
          </a:p>
        </p:txBody>
      </p:sp>
      <p:sp>
        <p:nvSpPr>
          <p:cNvPr id="59394" name="Rectangle 2"/>
          <p:cNvSpPr>
            <a:spLocks noGrp="1" noChangeArrowheads="1"/>
          </p:cNvSpPr>
          <p:nvPr>
            <p:ph type="title"/>
          </p:nvPr>
        </p:nvSpPr>
        <p:spPr/>
        <p:txBody>
          <a:bodyPr/>
          <a:lstStyle/>
          <a:p>
            <a:pPr eaLnBrk="1" hangingPunct="1">
              <a:defRPr/>
            </a:pPr>
            <a:r>
              <a:rPr lang="en-US" dirty="0" smtClean="0"/>
              <a:t>Probes</a:t>
            </a:r>
          </a:p>
        </p:txBody>
      </p:sp>
      <p:sp>
        <p:nvSpPr>
          <p:cNvPr id="24580" name="Rectangle 3"/>
          <p:cNvSpPr>
            <a:spLocks noGrp="1" noChangeArrowheads="1"/>
          </p:cNvSpPr>
          <p:nvPr>
            <p:ph type="body" idx="1"/>
          </p:nvPr>
        </p:nvSpPr>
        <p:spPr/>
        <p:txBody>
          <a:bodyPr/>
          <a:lstStyle/>
          <a:p>
            <a:pPr eaLnBrk="1" hangingPunct="1"/>
            <a:r>
              <a:rPr lang="en-US" sz="2400" dirty="0" smtClean="0"/>
              <a:t>Coaxial</a:t>
            </a:r>
          </a:p>
          <a:p>
            <a:pPr lvl="1" eaLnBrk="1" hangingPunct="1"/>
            <a:r>
              <a:rPr lang="en-US" sz="2000" dirty="0" smtClean="0"/>
              <a:t>Not affected by disturbing objects,</a:t>
            </a:r>
            <a:br>
              <a:rPr lang="en-US" sz="2000" dirty="0" smtClean="0"/>
            </a:br>
            <a:r>
              <a:rPr lang="en-US" sz="2000" dirty="0" smtClean="0"/>
              <a:t>turbulence, low dielectrics</a:t>
            </a:r>
          </a:p>
          <a:p>
            <a:pPr lvl="1" eaLnBrk="1" hangingPunct="1"/>
            <a:r>
              <a:rPr lang="en-US" sz="2000" dirty="0" smtClean="0"/>
              <a:t>Clean applications only</a:t>
            </a:r>
          </a:p>
          <a:p>
            <a:pPr eaLnBrk="1" hangingPunct="1"/>
            <a:r>
              <a:rPr lang="en-US" sz="2400" dirty="0" smtClean="0"/>
              <a:t>Flexible Single</a:t>
            </a:r>
          </a:p>
          <a:p>
            <a:pPr lvl="1" eaLnBrk="1" hangingPunct="1"/>
            <a:r>
              <a:rPr lang="sv-SE" sz="2000" dirty="0" smtClean="0"/>
              <a:t>Best choice for solids, highly viscous, thick </a:t>
            </a:r>
            <a:br>
              <a:rPr lang="sv-SE" sz="2000" dirty="0" smtClean="0"/>
            </a:br>
            <a:r>
              <a:rPr lang="sv-SE" sz="2000" dirty="0" smtClean="0"/>
              <a:t>or dirty media</a:t>
            </a:r>
          </a:p>
          <a:p>
            <a:pPr lvl="1" eaLnBrk="1" hangingPunct="1"/>
            <a:r>
              <a:rPr lang="sv-SE" sz="2000" dirty="0" smtClean="0"/>
              <a:t>Avoid nearby objects</a:t>
            </a:r>
          </a:p>
          <a:p>
            <a:pPr eaLnBrk="1" hangingPunct="1"/>
            <a:r>
              <a:rPr lang="en-US" sz="2400" dirty="0" smtClean="0"/>
              <a:t>Flexible Twin Lead</a:t>
            </a:r>
          </a:p>
          <a:p>
            <a:pPr lvl="1" eaLnBrk="1" hangingPunct="1"/>
            <a:r>
              <a:rPr lang="sv-SE" sz="2000" dirty="0" smtClean="0"/>
              <a:t>Better than coaxial for viscous media</a:t>
            </a:r>
          </a:p>
          <a:p>
            <a:pPr lvl="1" eaLnBrk="1" hangingPunct="1"/>
            <a:r>
              <a:rPr lang="sv-SE" sz="2000" dirty="0" smtClean="0"/>
              <a:t>Better than single for nearby objects</a:t>
            </a:r>
          </a:p>
          <a:p>
            <a:pPr lvl="1" eaLnBrk="1" hangingPunct="1"/>
            <a:r>
              <a:rPr lang="sv-SE" sz="2000" dirty="0" smtClean="0"/>
              <a:t>Avoid product bridging between probes</a:t>
            </a:r>
          </a:p>
          <a:p>
            <a:pPr eaLnBrk="1" hangingPunct="1"/>
            <a:endParaRPr lang="en-US" sz="2400" dirty="0" smtClean="0"/>
          </a:p>
          <a:p>
            <a:pPr eaLnBrk="1" hangingPunct="1"/>
            <a:endParaRPr lang="en-US" sz="2400" dirty="0" smtClean="0"/>
          </a:p>
          <a:p>
            <a:pPr lvl="1" eaLnBrk="1" hangingPunct="1">
              <a:buNone/>
            </a:pPr>
            <a:endParaRPr lang="en-US" dirty="0" smtClean="0"/>
          </a:p>
        </p:txBody>
      </p:sp>
      <p:pic>
        <p:nvPicPr>
          <p:cNvPr id="13" name="Picture 131" descr="coax1"/>
          <p:cNvPicPr>
            <a:picLocks noChangeAspect="1" noChangeArrowheads="1"/>
          </p:cNvPicPr>
          <p:nvPr/>
        </p:nvPicPr>
        <p:blipFill>
          <a:blip r:embed="rId4" cstate="print">
            <a:clrChange>
              <a:clrFrom>
                <a:srgbClr val="FFFFFF"/>
              </a:clrFrom>
              <a:clrTo>
                <a:srgbClr val="FFFFFF">
                  <a:alpha val="0"/>
                </a:srgbClr>
              </a:clrTo>
            </a:clrChange>
          </a:blip>
          <a:srcRect l="40001" t="17241" r="20711"/>
          <a:stretch>
            <a:fillRect/>
          </a:stretch>
        </p:blipFill>
        <p:spPr bwMode="auto">
          <a:xfrm flipH="1">
            <a:off x="7383805" y="1174735"/>
            <a:ext cx="422345" cy="2897207"/>
          </a:xfrm>
          <a:prstGeom prst="rect">
            <a:avLst/>
          </a:prstGeom>
          <a:noFill/>
          <a:ln w="9525">
            <a:noFill/>
            <a:miter lim="800000"/>
            <a:headEnd/>
            <a:tailEnd/>
          </a:ln>
        </p:spPr>
      </p:pic>
      <p:pic>
        <p:nvPicPr>
          <p:cNvPr id="14" name="Picture 134" descr="flex_twin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flipH="1">
            <a:off x="5820695" y="4010425"/>
            <a:ext cx="1180197" cy="2776161"/>
          </a:xfrm>
          <a:prstGeom prst="rect">
            <a:avLst/>
          </a:prstGeom>
          <a:noFill/>
          <a:ln w="9525">
            <a:noFill/>
            <a:miter lim="800000"/>
            <a:headEnd/>
            <a:tailEnd/>
          </a:ln>
        </p:spPr>
      </p:pic>
      <p:pic>
        <p:nvPicPr>
          <p:cNvPr id="16" name="Picture 219" descr="3300 SST-coax"/>
          <p:cNvPicPr>
            <a:picLocks noChangeAspect="1" noChangeArrowheads="1"/>
          </p:cNvPicPr>
          <p:nvPr/>
        </p:nvPicPr>
        <p:blipFill>
          <a:blip r:embed="rId6" cstate="print">
            <a:clrChange>
              <a:clrFrom>
                <a:srgbClr val="FDFDFD"/>
              </a:clrFrom>
              <a:clrTo>
                <a:srgbClr val="FDFDFD">
                  <a:alpha val="0"/>
                </a:srgbClr>
              </a:clrTo>
            </a:clrChange>
          </a:blip>
          <a:srcRect l="21217" t="18022" r="18643"/>
          <a:stretch>
            <a:fillRect/>
          </a:stretch>
        </p:blipFill>
        <p:spPr bwMode="auto">
          <a:xfrm flipH="1">
            <a:off x="7883871" y="1141397"/>
            <a:ext cx="831533" cy="280642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defRPr/>
            </a:pPr>
            <a:r>
              <a:rPr lang="en-GB" dirty="0"/>
              <a:t>Probe Types and Their Wave Shapes </a:t>
            </a:r>
            <a:endParaRPr lang="en-US" sz="2400" b="0" i="0" dirty="0">
              <a:solidFill>
                <a:srgbClr val="000000"/>
              </a:solidFill>
              <a:effectLst/>
            </a:endParaRPr>
          </a:p>
        </p:txBody>
      </p:sp>
      <p:sp>
        <p:nvSpPr>
          <p:cNvPr id="28676" name="Line 8"/>
          <p:cNvSpPr>
            <a:spLocks noChangeShapeType="1"/>
          </p:cNvSpPr>
          <p:nvPr/>
        </p:nvSpPr>
        <p:spPr bwMode="auto">
          <a:xfrm>
            <a:off x="0" y="1087438"/>
            <a:ext cx="8724900" cy="0"/>
          </a:xfrm>
          <a:prstGeom prst="line">
            <a:avLst/>
          </a:prstGeom>
          <a:noFill/>
          <a:ln w="9525">
            <a:solidFill>
              <a:schemeClr val="hlink"/>
            </a:solidFill>
            <a:round/>
            <a:headEnd/>
            <a:tailEnd/>
          </a:ln>
        </p:spPr>
        <p:txBody>
          <a:bodyPr wrap="none" anchor="ctr"/>
          <a:lstStyle/>
          <a:p>
            <a:endParaRPr lang="sv-SE"/>
          </a:p>
        </p:txBody>
      </p:sp>
      <p:sp>
        <p:nvSpPr>
          <p:cNvPr id="28682" name="Text Box 18"/>
          <p:cNvSpPr txBox="1">
            <a:spLocks noChangeArrowheads="1"/>
          </p:cNvSpPr>
          <p:nvPr/>
        </p:nvSpPr>
        <p:spPr bwMode="auto">
          <a:xfrm>
            <a:off x="6411913" y="1879600"/>
            <a:ext cx="184150" cy="457200"/>
          </a:xfrm>
          <a:prstGeom prst="rect">
            <a:avLst/>
          </a:prstGeom>
          <a:noFill/>
          <a:ln w="9525">
            <a:noFill/>
            <a:miter lim="800000"/>
            <a:headEnd/>
            <a:tailEnd/>
          </a:ln>
        </p:spPr>
        <p:txBody>
          <a:bodyPr wrap="none">
            <a:spAutoFit/>
          </a:bodyPr>
          <a:lstStyle/>
          <a:p>
            <a:endParaRPr lang="sv-SE">
              <a:solidFill>
                <a:schemeClr val="tx1"/>
              </a:solidFill>
              <a:latin typeface="Times"/>
            </a:endParaRPr>
          </a:p>
        </p:txBody>
      </p:sp>
      <p:pic>
        <p:nvPicPr>
          <p:cNvPr id="28686" name="Picture 26" descr="3300 SST-coax"/>
          <p:cNvPicPr>
            <a:picLocks noChangeAspect="1" noChangeArrowheads="1"/>
          </p:cNvPicPr>
          <p:nvPr/>
        </p:nvPicPr>
        <p:blipFill>
          <a:blip r:embed="rId4" cstate="print">
            <a:clrChange>
              <a:clrFrom>
                <a:srgbClr val="FDFDFD"/>
              </a:clrFrom>
              <a:clrTo>
                <a:srgbClr val="FDFDFD">
                  <a:alpha val="0"/>
                </a:srgbClr>
              </a:clrTo>
            </a:clrChange>
          </a:blip>
          <a:srcRect/>
          <a:stretch>
            <a:fillRect/>
          </a:stretch>
        </p:blipFill>
        <p:spPr bwMode="auto">
          <a:xfrm>
            <a:off x="4860032" y="2132856"/>
            <a:ext cx="810757" cy="2736304"/>
          </a:xfrm>
          <a:prstGeom prst="rect">
            <a:avLst/>
          </a:prstGeom>
          <a:noFill/>
          <a:ln w="9525">
            <a:noFill/>
            <a:miter lim="800000"/>
            <a:headEnd/>
            <a:tailEnd/>
          </a:ln>
        </p:spPr>
      </p:pic>
      <p:pic>
        <p:nvPicPr>
          <p:cNvPr id="18" name="Probes and Microwaves.avi">
            <a:hlinkClick r:id="" action="ppaction://media"/>
          </p:cNvPr>
          <p:cNvPicPr>
            <a:picLocks noRot="1" noChangeAspect="1"/>
          </p:cNvPicPr>
          <p:nvPr>
            <a:videoFile r:link="rId1"/>
          </p:nvPr>
        </p:nvPicPr>
        <p:blipFill>
          <a:blip r:embed="rId5" cstate="print"/>
          <a:srcRect/>
          <a:stretch>
            <a:fillRect/>
          </a:stretch>
        </p:blipFill>
        <p:spPr bwMode="auto">
          <a:xfrm>
            <a:off x="6725989" y="1371600"/>
            <a:ext cx="2022475" cy="3463925"/>
          </a:xfrm>
          <a:prstGeom prst="rect">
            <a:avLst/>
          </a:prstGeom>
          <a:noFill/>
          <a:ln w="9525">
            <a:solidFill>
              <a:srgbClr val="000000"/>
            </a:solidFill>
            <a:miter lim="800000"/>
            <a:headEnd/>
            <a:tailEnd/>
          </a:ln>
        </p:spPr>
      </p:pic>
      <p:pic>
        <p:nvPicPr>
          <p:cNvPr id="19" name="Picture 144" descr="flex_single1"/>
          <p:cNvPicPr>
            <a:picLocks noChangeAspect="1" noChangeArrowheads="1"/>
          </p:cNvPicPr>
          <p:nvPr/>
        </p:nvPicPr>
        <p:blipFill>
          <a:blip r:embed="rId6" cstate="print"/>
          <a:srcRect l="8743" r="8197"/>
          <a:stretch>
            <a:fillRect/>
          </a:stretch>
        </p:blipFill>
        <p:spPr bwMode="auto">
          <a:xfrm flipH="1">
            <a:off x="1010016" y="2132856"/>
            <a:ext cx="1147304" cy="2928957"/>
          </a:xfrm>
          <a:prstGeom prst="rect">
            <a:avLst/>
          </a:prstGeom>
          <a:noFill/>
          <a:ln w="9525">
            <a:noFill/>
            <a:miter lim="800000"/>
            <a:headEnd/>
            <a:tailEnd/>
          </a:ln>
        </p:spPr>
      </p:pic>
      <p:pic>
        <p:nvPicPr>
          <p:cNvPr id="21" name="Picture 134" descr="flex_twin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flipH="1">
            <a:off x="2793770" y="2132856"/>
            <a:ext cx="1180197" cy="2776161"/>
          </a:xfrm>
          <a:prstGeom prst="rect">
            <a:avLst/>
          </a:prstGeom>
          <a:noFill/>
          <a:ln w="9525">
            <a:noFill/>
            <a:miter lim="800000"/>
            <a:headEnd/>
            <a:tailEnd/>
          </a:ln>
        </p:spPr>
      </p:pic>
      <p:sp>
        <p:nvSpPr>
          <p:cNvPr id="22" name="Text Box 40"/>
          <p:cNvSpPr txBox="1">
            <a:spLocks noChangeArrowheads="1"/>
          </p:cNvSpPr>
          <p:nvPr/>
        </p:nvSpPr>
        <p:spPr bwMode="auto">
          <a:xfrm>
            <a:off x="1043608" y="1772816"/>
            <a:ext cx="1656184" cy="288032"/>
          </a:xfrm>
          <a:prstGeom prst="rect">
            <a:avLst/>
          </a:prstGeom>
          <a:noFill/>
          <a:ln w="9525">
            <a:noFill/>
            <a:miter lim="800000"/>
            <a:headEnd/>
            <a:tailEnd/>
          </a:ln>
        </p:spPr>
        <p:txBody>
          <a:bodyPr wrap="square">
            <a:spAutoFit/>
          </a:bodyPr>
          <a:lstStyle/>
          <a:p>
            <a:pPr>
              <a:spcBef>
                <a:spcPct val="50000"/>
              </a:spcBef>
            </a:pPr>
            <a:r>
              <a:rPr lang="sv-SE" sz="1200" dirty="0" smtClean="0"/>
              <a:t>Single Flex</a:t>
            </a:r>
            <a:endParaRPr lang="en-US" sz="1200" dirty="0"/>
          </a:p>
        </p:txBody>
      </p:sp>
      <p:sp>
        <p:nvSpPr>
          <p:cNvPr id="23" name="Text Box 40"/>
          <p:cNvSpPr txBox="1">
            <a:spLocks noChangeArrowheads="1"/>
          </p:cNvSpPr>
          <p:nvPr/>
        </p:nvSpPr>
        <p:spPr bwMode="auto">
          <a:xfrm>
            <a:off x="2915816" y="1772816"/>
            <a:ext cx="1656184" cy="288032"/>
          </a:xfrm>
          <a:prstGeom prst="rect">
            <a:avLst/>
          </a:prstGeom>
          <a:noFill/>
          <a:ln w="9525">
            <a:noFill/>
            <a:miter lim="800000"/>
            <a:headEnd/>
            <a:tailEnd/>
          </a:ln>
        </p:spPr>
        <p:txBody>
          <a:bodyPr wrap="square">
            <a:spAutoFit/>
          </a:bodyPr>
          <a:lstStyle/>
          <a:p>
            <a:pPr>
              <a:spcBef>
                <a:spcPct val="50000"/>
              </a:spcBef>
            </a:pPr>
            <a:r>
              <a:rPr lang="sv-SE" sz="1200" dirty="0" smtClean="0"/>
              <a:t>Twin Flex</a:t>
            </a:r>
            <a:endParaRPr lang="en-US" sz="1200" dirty="0"/>
          </a:p>
        </p:txBody>
      </p:sp>
      <p:sp>
        <p:nvSpPr>
          <p:cNvPr id="24" name="Text Box 40"/>
          <p:cNvSpPr txBox="1">
            <a:spLocks noChangeArrowheads="1"/>
          </p:cNvSpPr>
          <p:nvPr/>
        </p:nvSpPr>
        <p:spPr bwMode="auto">
          <a:xfrm>
            <a:off x="4427984" y="1772816"/>
            <a:ext cx="1656184" cy="288032"/>
          </a:xfrm>
          <a:prstGeom prst="rect">
            <a:avLst/>
          </a:prstGeom>
          <a:noFill/>
          <a:ln w="9525">
            <a:noFill/>
            <a:miter lim="800000"/>
            <a:headEnd/>
            <a:tailEnd/>
          </a:ln>
        </p:spPr>
        <p:txBody>
          <a:bodyPr wrap="square">
            <a:spAutoFit/>
          </a:bodyPr>
          <a:lstStyle/>
          <a:p>
            <a:pPr>
              <a:spcBef>
                <a:spcPct val="50000"/>
              </a:spcBef>
            </a:pPr>
            <a:r>
              <a:rPr lang="sv-SE" sz="1200" dirty="0" smtClean="0"/>
              <a:t>Coaxial</a:t>
            </a:r>
            <a:endParaRPr lang="en-US" sz="1200" dirty="0"/>
          </a:p>
        </p:txBody>
      </p:sp>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8"/>
                                        </p:tgtEl>
                                      </p:cBhvr>
                                    </p:cmd>
                                  </p:childTnLst>
                                </p:cTn>
                              </p:par>
                            </p:childTnLst>
                          </p:cTn>
                        </p:par>
                      </p:childTnLst>
                    </p:cTn>
                  </p:par>
                </p:childTnLst>
              </p:cTn>
              <p:nextCondLst>
                <p:cond evt="onClick" delay="0">
                  <p:tgtEl>
                    <p:spTgt spid="18"/>
                  </p:tgtEl>
                </p:cond>
              </p:nextCondLst>
            </p:seq>
            <p:video>
              <p:cMediaNode>
                <p:cTn id="7" repeatCount="indefinite" fill="hold" display="0">
                  <p:stCondLst>
                    <p:cond delay="indefinite"/>
                  </p:stCondLst>
                  <p:endCondLst>
                    <p:cond evt="onNext" delay="0">
                      <p:tgtEl>
                        <p:sldTgt/>
                      </p:tgtEl>
                    </p:cond>
                    <p:cond evt="onPrev" delay="0">
                      <p:tgtEl>
                        <p:sldTgt/>
                      </p:tgtEl>
                    </p:cond>
                  </p:endCondLst>
                </p:cTn>
                <p:tgtEl>
                  <p:spTgt spid="18"/>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defRPr/>
            </a:pPr>
            <a:r>
              <a:rPr lang="en-US" dirty="0" smtClean="0"/>
              <a:t>5300 Installation Considerations</a:t>
            </a:r>
            <a:endParaRPr lang="sv-SE" dirty="0"/>
          </a:p>
        </p:txBody>
      </p:sp>
      <p:sp>
        <p:nvSpPr>
          <p:cNvPr id="1028" name="Content Placeholder 8"/>
          <p:cNvSpPr>
            <a:spLocks noGrp="1"/>
          </p:cNvSpPr>
          <p:nvPr>
            <p:ph sz="half" idx="1"/>
          </p:nvPr>
        </p:nvSpPr>
        <p:spPr>
          <a:xfrm>
            <a:off x="571500" y="1206500"/>
            <a:ext cx="7858152" cy="4546600"/>
          </a:xfrm>
        </p:spPr>
        <p:txBody>
          <a:bodyPr/>
          <a:lstStyle/>
          <a:p>
            <a:pPr eaLnBrk="1" hangingPunct="1"/>
            <a:r>
              <a:rPr lang="en-US" sz="2400" dirty="0" smtClean="0"/>
              <a:t>Intrinsically Safe</a:t>
            </a:r>
            <a:endParaRPr lang="en-US" sz="2400" dirty="0" smtClean="0">
              <a:solidFill>
                <a:srgbClr val="FF0000"/>
              </a:solidFill>
            </a:endParaRPr>
          </a:p>
          <a:p>
            <a:pPr eaLnBrk="1" hangingPunct="1"/>
            <a:r>
              <a:rPr lang="en-US" sz="2400" dirty="0" smtClean="0"/>
              <a:t>Powered over the tankbus from </a:t>
            </a:r>
            <a:br>
              <a:rPr lang="en-US" sz="2400" dirty="0" smtClean="0"/>
            </a:br>
            <a:r>
              <a:rPr lang="en-US" sz="2400" dirty="0" smtClean="0"/>
              <a:t>2410</a:t>
            </a:r>
          </a:p>
          <a:p>
            <a:pPr lvl="1" eaLnBrk="1" hangingPunct="1"/>
            <a:r>
              <a:rPr lang="en-US" sz="2000" dirty="0" smtClean="0"/>
              <a:t>Requires 21 </a:t>
            </a:r>
            <a:r>
              <a:rPr lang="en-US" sz="2000" dirty="0" err="1" smtClean="0"/>
              <a:t>mA</a:t>
            </a:r>
            <a:endParaRPr lang="en-US" sz="2000" dirty="0" smtClean="0"/>
          </a:p>
          <a:p>
            <a:pPr eaLnBrk="1" hangingPunct="1"/>
            <a:r>
              <a:rPr lang="en-US" sz="2400" dirty="0" smtClean="0"/>
              <a:t>Housing should be grounded </a:t>
            </a:r>
            <a:br>
              <a:rPr lang="en-US" sz="2400" dirty="0" smtClean="0"/>
            </a:br>
            <a:r>
              <a:rPr lang="en-US" sz="2400" dirty="0" smtClean="0"/>
              <a:t>according to national and local electrical regulations</a:t>
            </a:r>
          </a:p>
          <a:p>
            <a:pPr eaLnBrk="1" hangingPunct="1"/>
            <a:r>
              <a:rPr lang="en-US" sz="2400" dirty="0" smtClean="0"/>
              <a:t>Daisy-chain possible</a:t>
            </a:r>
          </a:p>
          <a:p>
            <a:pPr eaLnBrk="1" hangingPunct="1"/>
            <a:r>
              <a:rPr lang="en-US" sz="2400" dirty="0" smtClean="0"/>
              <a:t>Built-in termination jumper</a:t>
            </a:r>
          </a:p>
          <a:p>
            <a:pPr lvl="1" eaLnBrk="1" hangingPunct="1"/>
            <a:r>
              <a:rPr lang="en-US" sz="2000" dirty="0" smtClean="0"/>
              <a:t>To be connected if required</a:t>
            </a:r>
          </a:p>
          <a:p>
            <a:pPr eaLnBrk="1" hangingPunct="1"/>
            <a:r>
              <a:rPr lang="en-US" sz="2400" dirty="0" smtClean="0"/>
              <a:t>Basic configurations in TankMaster and 375 Field communicator</a:t>
            </a:r>
          </a:p>
        </p:txBody>
      </p:sp>
      <p:sp>
        <p:nvSpPr>
          <p:cNvPr id="1029" name="Slide Number Placeholder 3"/>
          <p:cNvSpPr>
            <a:spLocks noGrp="1"/>
          </p:cNvSpPr>
          <p:nvPr>
            <p:ph type="sldNum" sz="quarter" idx="12"/>
          </p:nvPr>
        </p:nvSpPr>
        <p:spPr>
          <a:noFill/>
        </p:spPr>
        <p:txBody>
          <a:bodyPr/>
          <a:lstStyle/>
          <a:p>
            <a:fld id="{EC2794FA-F3F0-4E66-8E12-4B72D336D297}" type="slidenum">
              <a:rPr lang="en-US" smtClean="0">
                <a:latin typeface="Arial" charset="0"/>
              </a:rPr>
              <a:pPr/>
              <a:t>12</a:t>
            </a:fld>
            <a:endParaRPr lang="en-US" smtClean="0">
              <a:latin typeface="Arial" charset="0"/>
            </a:endParaRPr>
          </a:p>
        </p:txBody>
      </p:sp>
      <p:pic>
        <p:nvPicPr>
          <p:cNvPr id="10" name="Picture 2" descr="I:\GSS\KURS\eLearning\Raptor System Overview\Bilder\Slide27\TankHubMultipleTank.jpg"/>
          <p:cNvPicPr>
            <a:picLocks noChangeAspect="1" noChangeArrowheads="1"/>
          </p:cNvPicPr>
          <p:nvPr/>
        </p:nvPicPr>
        <p:blipFill>
          <a:blip r:embed="rId3" cstate="print"/>
          <a:srcRect/>
          <a:stretch>
            <a:fillRect/>
          </a:stretch>
        </p:blipFill>
        <p:spPr bwMode="auto">
          <a:xfrm>
            <a:off x="5580112" y="1196752"/>
            <a:ext cx="3311649" cy="1759145"/>
          </a:xfrm>
          <a:prstGeom prst="rect">
            <a:avLst/>
          </a:prstGeom>
          <a:noFill/>
          <a:ln w="9525">
            <a:noFill/>
            <a:miter lim="800000"/>
            <a:headEnd/>
            <a:tailEnd/>
          </a:ln>
        </p:spPr>
      </p:pic>
      <p:sp>
        <p:nvSpPr>
          <p:cNvPr id="11" name="Oval 9"/>
          <p:cNvSpPr>
            <a:spLocks noChangeArrowheads="1"/>
          </p:cNvSpPr>
          <p:nvPr/>
        </p:nvSpPr>
        <p:spPr bwMode="auto">
          <a:xfrm>
            <a:off x="6012160" y="2204864"/>
            <a:ext cx="357190" cy="357187"/>
          </a:xfrm>
          <a:prstGeom prst="ellipse">
            <a:avLst/>
          </a:prstGeom>
          <a:noFill/>
          <a:ln w="25400" algn="ctr">
            <a:solidFill>
              <a:schemeClr val="accent2"/>
            </a:solidFill>
            <a:round/>
            <a:headEnd/>
            <a:tailEnd/>
          </a:ln>
        </p:spPr>
        <p:txBody>
          <a:bodyPr wrap="none" anchor="ctr"/>
          <a:lstStyle/>
          <a:p>
            <a:endParaRPr lang="sv-SE"/>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7459" name="Rectangle 3"/>
          <p:cNvSpPr>
            <a:spLocks noGrp="1" noChangeArrowheads="1"/>
          </p:cNvSpPr>
          <p:nvPr>
            <p:ph type="title"/>
          </p:nvPr>
        </p:nvSpPr>
        <p:spPr>
          <a:noFill/>
        </p:spPr>
        <p:txBody>
          <a:bodyPr/>
          <a:lstStyle/>
          <a:p>
            <a:pPr>
              <a:lnSpc>
                <a:spcPct val="100000"/>
              </a:lnSpc>
            </a:pPr>
            <a:r>
              <a:rPr lang="en-US" dirty="0" smtClean="0"/>
              <a:t>Installation Considerations</a:t>
            </a:r>
            <a:endParaRPr lang="en-US" sz="2400" dirty="0"/>
          </a:p>
        </p:txBody>
      </p:sp>
      <p:sp>
        <p:nvSpPr>
          <p:cNvPr id="147465" name="Rectangle 9"/>
          <p:cNvSpPr>
            <a:spLocks noGrp="1" noChangeArrowheads="1"/>
          </p:cNvSpPr>
          <p:nvPr>
            <p:ph type="body" sz="half" idx="1"/>
          </p:nvPr>
        </p:nvSpPr>
        <p:spPr>
          <a:xfrm>
            <a:off x="611188" y="1206500"/>
            <a:ext cx="8175654" cy="4889500"/>
          </a:xfrm>
          <a:noFill/>
          <a:ln/>
        </p:spPr>
        <p:txBody>
          <a:bodyPr/>
          <a:lstStyle/>
          <a:p>
            <a:pPr>
              <a:buSzPct val="40000"/>
            </a:pPr>
            <a:r>
              <a:rPr lang="en-US" sz="2000" dirty="0" smtClean="0"/>
              <a:t>Maximum recommended nozzle height for single lead: 10cm (4 in.) + nozzle diameter</a:t>
            </a:r>
            <a:endParaRPr lang="en-US" sz="2000" dirty="0"/>
          </a:p>
          <a:p>
            <a:pPr>
              <a:buSzPct val="40000"/>
            </a:pPr>
            <a:r>
              <a:rPr lang="en-US" sz="2000" dirty="0" smtClean="0"/>
              <a:t>Keep inlets at distance</a:t>
            </a:r>
          </a:p>
          <a:p>
            <a:pPr>
              <a:buSzPct val="40000"/>
            </a:pPr>
            <a:r>
              <a:rPr lang="en-US" sz="2000" dirty="0" smtClean="0"/>
              <a:t>Avoid physical contact between probes and agitators/applications with strong fluid movement unless probe is anchored</a:t>
            </a:r>
          </a:p>
          <a:p>
            <a:pPr>
              <a:buSzPct val="40000"/>
            </a:pPr>
            <a:r>
              <a:rPr lang="en-US" sz="2000" dirty="0" smtClean="0"/>
              <a:t>If contact with wall, nozzle or other tank obstruction, coaxial probe is the only recommended choice</a:t>
            </a:r>
          </a:p>
          <a:p>
            <a:pPr>
              <a:buSzPct val="40000"/>
            </a:pPr>
            <a:r>
              <a:rPr lang="en-US" sz="2000" dirty="0" smtClean="0"/>
              <a:t>Select probe length according to required measuring range</a:t>
            </a:r>
          </a:p>
          <a:p>
            <a:pPr>
              <a:buSzPct val="40000"/>
            </a:pPr>
            <a:endParaRPr lang="en-US" sz="2000" dirty="0" smtClean="0"/>
          </a:p>
        </p:txBody>
      </p:sp>
      <p:pic>
        <p:nvPicPr>
          <p:cNvPr id="60418" name="Picture 2"/>
          <p:cNvPicPr>
            <a:picLocks noChangeAspect="1" noChangeArrowheads="1"/>
          </p:cNvPicPr>
          <p:nvPr/>
        </p:nvPicPr>
        <p:blipFill>
          <a:blip r:embed="rId3" cstate="print"/>
          <a:srcRect/>
          <a:stretch>
            <a:fillRect/>
          </a:stretch>
        </p:blipFill>
        <p:spPr bwMode="auto">
          <a:xfrm>
            <a:off x="5715007" y="4214818"/>
            <a:ext cx="1818845" cy="1643074"/>
          </a:xfrm>
          <a:prstGeom prst="rect">
            <a:avLst/>
          </a:prstGeom>
          <a:noFill/>
          <a:ln w="9525" cap="flat" cmpd="sng">
            <a:noFill/>
            <a:prstDash val="solid"/>
            <a:miter lim="800000"/>
            <a:headEnd type="none" w="med" len="med"/>
            <a:tailEnd type="none" w="med" len="med"/>
          </a:ln>
        </p:spPr>
      </p:pic>
      <p:pic>
        <p:nvPicPr>
          <p:cNvPr id="60419" name="Picture 3"/>
          <p:cNvPicPr>
            <a:picLocks noChangeAspect="1" noChangeArrowheads="1"/>
          </p:cNvPicPr>
          <p:nvPr/>
        </p:nvPicPr>
        <p:blipFill>
          <a:blip r:embed="rId4" cstate="print"/>
          <a:srcRect/>
          <a:stretch>
            <a:fillRect/>
          </a:stretch>
        </p:blipFill>
        <p:spPr bwMode="auto">
          <a:xfrm>
            <a:off x="3571868" y="4143380"/>
            <a:ext cx="1838325" cy="2114550"/>
          </a:xfrm>
          <a:prstGeom prst="rect">
            <a:avLst/>
          </a:prstGeom>
          <a:noFill/>
          <a:ln w="9525" cap="flat" cmpd="sng">
            <a:noFill/>
            <a:prstDash val="solid"/>
            <a:miter lim="800000"/>
            <a:headEnd type="none" w="med" len="med"/>
            <a:tailEnd type="none" w="med" len="med"/>
          </a:ln>
        </p:spPr>
      </p:pic>
      <p:pic>
        <p:nvPicPr>
          <p:cNvPr id="60420" name="Picture 4"/>
          <p:cNvPicPr>
            <a:picLocks noChangeAspect="1" noChangeArrowheads="1"/>
          </p:cNvPicPr>
          <p:nvPr/>
        </p:nvPicPr>
        <p:blipFill>
          <a:blip r:embed="rId5" cstate="print"/>
          <a:srcRect/>
          <a:stretch>
            <a:fillRect/>
          </a:stretch>
        </p:blipFill>
        <p:spPr bwMode="auto">
          <a:xfrm>
            <a:off x="1643042" y="4286256"/>
            <a:ext cx="1661444" cy="1571636"/>
          </a:xfrm>
          <a:prstGeom prst="rect">
            <a:avLst/>
          </a:prstGeom>
          <a:noFill/>
          <a:ln w="9525" cap="flat" cmpd="sng">
            <a:noFill/>
            <a:prstDash val="solid"/>
            <a:miter lim="800000"/>
            <a:headEnd type="none" w="med" len="med"/>
            <a:tailEnd type="none" w="med" len="me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Cable Connections </a:t>
            </a:r>
            <a:endParaRPr lang="sv-SE" dirty="0"/>
          </a:p>
        </p:txBody>
      </p:sp>
      <p:sp>
        <p:nvSpPr>
          <p:cNvPr id="4" name="Slide Number Placeholder 3"/>
          <p:cNvSpPr>
            <a:spLocks noGrp="1"/>
          </p:cNvSpPr>
          <p:nvPr>
            <p:ph type="sldNum" sz="quarter" idx="12"/>
          </p:nvPr>
        </p:nvSpPr>
        <p:spPr/>
        <p:txBody>
          <a:bodyPr/>
          <a:lstStyle/>
          <a:p>
            <a:pPr>
              <a:defRPr/>
            </a:pPr>
            <a:fld id="{DDAC0D5F-C93D-496C-B6A7-FEC79A043E71}" type="slidenum">
              <a:rPr lang="en-US" smtClean="0"/>
              <a:pPr>
                <a:defRPr/>
              </a:pPr>
              <a:t>14</a:t>
            </a:fld>
            <a:endParaRPr lang="en-US"/>
          </a:p>
        </p:txBody>
      </p:sp>
      <p:sp>
        <p:nvSpPr>
          <p:cNvPr id="19" name="Content Placeholder 18"/>
          <p:cNvSpPr>
            <a:spLocks noGrp="1"/>
          </p:cNvSpPr>
          <p:nvPr>
            <p:ph idx="1"/>
          </p:nvPr>
        </p:nvSpPr>
        <p:spPr/>
        <p:txBody>
          <a:bodyPr/>
          <a:lstStyle/>
          <a:p>
            <a:r>
              <a:rPr lang="sv-SE" dirty="0" smtClean="0"/>
              <a:t>Foundation Fieldbus, IS power supply</a:t>
            </a:r>
            <a:endParaRPr lang="sv-SE" dirty="0"/>
          </a:p>
        </p:txBody>
      </p:sp>
      <p:pic>
        <p:nvPicPr>
          <p:cNvPr id="20" name="Picture 5"/>
          <p:cNvPicPr>
            <a:picLocks noChangeAspect="1" noChangeArrowheads="1"/>
          </p:cNvPicPr>
          <p:nvPr/>
        </p:nvPicPr>
        <p:blipFill>
          <a:blip r:embed="rId2" cstate="print"/>
          <a:stretch>
            <a:fillRect/>
          </a:stretch>
        </p:blipFill>
        <p:spPr bwMode="auto">
          <a:xfrm>
            <a:off x="723900" y="1960562"/>
            <a:ext cx="8039100" cy="3038475"/>
          </a:xfrm>
          <a:prstGeom prst="rect">
            <a:avLst/>
          </a:prstGeom>
          <a:noFill/>
          <a:ln w="9525">
            <a:noFill/>
            <a:miter lim="800000"/>
            <a:headEnd/>
            <a:tailEnd/>
          </a:ln>
        </p:spPr>
      </p:pic>
      <p:sp>
        <p:nvSpPr>
          <p:cNvPr id="21" name="Text Box 40"/>
          <p:cNvSpPr txBox="1">
            <a:spLocks noChangeArrowheads="1"/>
          </p:cNvSpPr>
          <p:nvPr/>
        </p:nvSpPr>
        <p:spPr bwMode="auto">
          <a:xfrm>
            <a:off x="7500958" y="3357562"/>
            <a:ext cx="1285884" cy="285752"/>
          </a:xfrm>
          <a:prstGeom prst="rect">
            <a:avLst/>
          </a:prstGeom>
          <a:noFill/>
          <a:ln w="9525">
            <a:noFill/>
            <a:miter lim="800000"/>
            <a:headEnd/>
            <a:tailEnd/>
          </a:ln>
        </p:spPr>
        <p:txBody>
          <a:bodyPr wrap="square">
            <a:spAutoFit/>
          </a:bodyPr>
          <a:lstStyle/>
          <a:p>
            <a:pPr>
              <a:spcBef>
                <a:spcPct val="50000"/>
              </a:spcBef>
            </a:pPr>
            <a:r>
              <a:rPr lang="sv-SE" sz="1200" dirty="0" smtClean="0"/>
              <a:t>TankMaster PC</a:t>
            </a:r>
            <a:endParaRPr lang="en-US" sz="1200" dirty="0"/>
          </a:p>
        </p:txBody>
      </p:sp>
      <p:sp>
        <p:nvSpPr>
          <p:cNvPr id="22" name="Text Box 40"/>
          <p:cNvSpPr txBox="1">
            <a:spLocks noChangeArrowheads="1"/>
          </p:cNvSpPr>
          <p:nvPr/>
        </p:nvSpPr>
        <p:spPr bwMode="auto">
          <a:xfrm>
            <a:off x="5500694" y="2214554"/>
            <a:ext cx="1928826" cy="461665"/>
          </a:xfrm>
          <a:prstGeom prst="rect">
            <a:avLst/>
          </a:prstGeom>
          <a:noFill/>
          <a:ln w="9525">
            <a:noFill/>
            <a:miter lim="800000"/>
            <a:headEnd/>
            <a:tailEnd/>
          </a:ln>
        </p:spPr>
        <p:txBody>
          <a:bodyPr wrap="square">
            <a:spAutoFit/>
          </a:bodyPr>
          <a:lstStyle/>
          <a:p>
            <a:pPr algn="l">
              <a:spcBef>
                <a:spcPct val="50000"/>
              </a:spcBef>
            </a:pPr>
            <a:r>
              <a:rPr lang="sv-SE" sz="1200" dirty="0" smtClean="0"/>
              <a:t>2410 Tank Hub, </a:t>
            </a:r>
            <a:br>
              <a:rPr lang="sv-SE" sz="1200" dirty="0" smtClean="0"/>
            </a:br>
            <a:r>
              <a:rPr lang="sv-SE" sz="1200" dirty="0" smtClean="0"/>
              <a:t>power supply with  barrier</a:t>
            </a:r>
            <a:endParaRPr lang="en-US" sz="1200" dirty="0"/>
          </a:p>
        </p:txBody>
      </p:sp>
      <p:sp>
        <p:nvSpPr>
          <p:cNvPr id="23" name="Text Box 40"/>
          <p:cNvSpPr txBox="1">
            <a:spLocks noChangeArrowheads="1"/>
          </p:cNvSpPr>
          <p:nvPr/>
        </p:nvSpPr>
        <p:spPr bwMode="auto">
          <a:xfrm>
            <a:off x="6357950" y="3071810"/>
            <a:ext cx="928694" cy="276999"/>
          </a:xfrm>
          <a:prstGeom prst="rect">
            <a:avLst/>
          </a:prstGeom>
          <a:noFill/>
          <a:ln w="9525">
            <a:noFill/>
            <a:miter lim="800000"/>
            <a:headEnd/>
            <a:tailEnd/>
          </a:ln>
        </p:spPr>
        <p:txBody>
          <a:bodyPr wrap="square">
            <a:spAutoFit/>
          </a:bodyPr>
          <a:lstStyle/>
          <a:p>
            <a:pPr>
              <a:spcBef>
                <a:spcPct val="50000"/>
              </a:spcBef>
            </a:pPr>
            <a:r>
              <a:rPr lang="sv-SE" sz="1200" dirty="0" smtClean="0"/>
              <a:t>2180 FBM</a:t>
            </a:r>
            <a:endParaRPr lang="en-US" sz="1200" dirty="0"/>
          </a:p>
        </p:txBody>
      </p:sp>
      <p:sp>
        <p:nvSpPr>
          <p:cNvPr id="24" name="Text Box 40"/>
          <p:cNvSpPr txBox="1">
            <a:spLocks noChangeArrowheads="1"/>
          </p:cNvSpPr>
          <p:nvPr/>
        </p:nvSpPr>
        <p:spPr bwMode="auto">
          <a:xfrm>
            <a:off x="4500562" y="4214818"/>
            <a:ext cx="2214578" cy="276999"/>
          </a:xfrm>
          <a:prstGeom prst="rect">
            <a:avLst/>
          </a:prstGeom>
          <a:noFill/>
          <a:ln w="9525">
            <a:noFill/>
            <a:miter lim="800000"/>
            <a:headEnd/>
            <a:tailEnd/>
          </a:ln>
        </p:spPr>
        <p:txBody>
          <a:bodyPr wrap="square">
            <a:spAutoFit/>
          </a:bodyPr>
          <a:lstStyle/>
          <a:p>
            <a:pPr algn="l">
              <a:spcBef>
                <a:spcPct val="50000"/>
              </a:spcBef>
            </a:pPr>
            <a:r>
              <a:rPr lang="sv-SE" sz="1200" dirty="0" smtClean="0"/>
              <a:t>375 Field Communicator</a:t>
            </a:r>
            <a:endParaRPr lang="en-US" sz="1200" dirty="0"/>
          </a:p>
        </p:txBody>
      </p:sp>
      <p:sp>
        <p:nvSpPr>
          <p:cNvPr id="25" name="Text Box 37"/>
          <p:cNvSpPr txBox="1">
            <a:spLocks noChangeArrowheads="1"/>
          </p:cNvSpPr>
          <p:nvPr/>
        </p:nvSpPr>
        <p:spPr bwMode="auto">
          <a:xfrm>
            <a:off x="2571736" y="4464000"/>
            <a:ext cx="1928826" cy="285752"/>
          </a:xfrm>
          <a:prstGeom prst="rect">
            <a:avLst/>
          </a:prstGeom>
          <a:noFill/>
          <a:ln w="9525">
            <a:noFill/>
            <a:miter lim="800000"/>
            <a:headEnd/>
            <a:tailEnd/>
          </a:ln>
        </p:spPr>
        <p:txBody>
          <a:bodyPr wrap="square">
            <a:spAutoFit/>
          </a:bodyPr>
          <a:lstStyle/>
          <a:p>
            <a:pPr algn="l">
              <a:spcBef>
                <a:spcPct val="50000"/>
              </a:spcBef>
            </a:pPr>
            <a:r>
              <a:rPr lang="sv-SE" sz="1200" dirty="0" smtClean="0"/>
              <a:t>Internal ground screw</a:t>
            </a:r>
            <a:endParaRPr lang="en-US" sz="1200" dirty="0"/>
          </a:p>
        </p:txBody>
      </p:sp>
      <p:sp>
        <p:nvSpPr>
          <p:cNvPr id="26" name="Line 38"/>
          <p:cNvSpPr>
            <a:spLocks noChangeShapeType="1"/>
          </p:cNvSpPr>
          <p:nvPr/>
        </p:nvSpPr>
        <p:spPr bwMode="auto">
          <a:xfrm flipH="1" flipV="1">
            <a:off x="2304000" y="4608000"/>
            <a:ext cx="357190" cy="1"/>
          </a:xfrm>
          <a:prstGeom prst="line">
            <a:avLst/>
          </a:prstGeom>
          <a:noFill/>
          <a:ln w="9525">
            <a:solidFill>
              <a:srgbClr val="000000"/>
            </a:solidFill>
            <a:round/>
            <a:headEnd/>
            <a:tailEnd type="triangle" w="med" len="med"/>
          </a:ln>
        </p:spPr>
        <p:txBody>
          <a:bodyPr wrap="none" anchor="ctr"/>
          <a:lstStyle/>
          <a:p>
            <a:endParaRPr lang="sv-SE"/>
          </a:p>
        </p:txBody>
      </p:sp>
      <p:sp>
        <p:nvSpPr>
          <p:cNvPr id="27" name="Text Box 40"/>
          <p:cNvSpPr txBox="1">
            <a:spLocks noChangeArrowheads="1"/>
          </p:cNvSpPr>
          <p:nvPr/>
        </p:nvSpPr>
        <p:spPr bwMode="auto">
          <a:xfrm>
            <a:off x="1071538" y="5000636"/>
            <a:ext cx="2428892" cy="646331"/>
          </a:xfrm>
          <a:prstGeom prst="rect">
            <a:avLst/>
          </a:prstGeom>
          <a:noFill/>
          <a:ln w="9525">
            <a:noFill/>
            <a:miter lim="800000"/>
            <a:headEnd/>
            <a:tailEnd/>
          </a:ln>
        </p:spPr>
        <p:txBody>
          <a:bodyPr wrap="square">
            <a:spAutoFit/>
          </a:bodyPr>
          <a:lstStyle/>
          <a:p>
            <a:pPr>
              <a:spcBef>
                <a:spcPct val="50000"/>
              </a:spcBef>
            </a:pPr>
            <a:r>
              <a:rPr lang="sv-SE" sz="1200" dirty="0" smtClean="0"/>
              <a:t>FISCO IS Parameters:</a:t>
            </a:r>
            <a:br>
              <a:rPr lang="sv-SE" sz="1200" dirty="0" smtClean="0"/>
            </a:br>
            <a:r>
              <a:rPr lang="sv-SE" sz="1200" dirty="0" smtClean="0"/>
              <a:t>U</a:t>
            </a:r>
            <a:r>
              <a:rPr lang="sv-SE" sz="1200" baseline="-25000" dirty="0" smtClean="0"/>
              <a:t>i</a:t>
            </a:r>
            <a:r>
              <a:rPr lang="sv-SE" sz="1200" dirty="0" smtClean="0"/>
              <a:t>=17.5 V, I</a:t>
            </a:r>
            <a:r>
              <a:rPr lang="sv-SE" sz="1200" baseline="-25000" dirty="0" smtClean="0"/>
              <a:t>i</a:t>
            </a:r>
            <a:r>
              <a:rPr lang="sv-SE" sz="1200" dirty="0" smtClean="0"/>
              <a:t>=380 mA, P</a:t>
            </a:r>
            <a:r>
              <a:rPr lang="sv-SE" sz="1200" baseline="-25000" dirty="0" smtClean="0"/>
              <a:t>i</a:t>
            </a:r>
            <a:r>
              <a:rPr lang="sv-SE" sz="1200" dirty="0" smtClean="0"/>
              <a:t>=5.32 W</a:t>
            </a:r>
            <a:r>
              <a:rPr lang="en-US" sz="1200" dirty="0" smtClean="0"/>
              <a:t/>
            </a:r>
            <a:br>
              <a:rPr lang="en-US" sz="1200" dirty="0" smtClean="0"/>
            </a:br>
            <a:r>
              <a:rPr lang="en-US" sz="1200" dirty="0" smtClean="0"/>
              <a:t>L</a:t>
            </a:r>
            <a:r>
              <a:rPr lang="sv-SE" sz="1200" baseline="-25000" dirty="0" smtClean="0"/>
              <a:t>i</a:t>
            </a:r>
            <a:r>
              <a:rPr lang="sv-SE" sz="1200" dirty="0" smtClean="0"/>
              <a:t>=0 H, C</a:t>
            </a:r>
            <a:r>
              <a:rPr lang="sv-SE" sz="1200" baseline="-25000" dirty="0" smtClean="0"/>
              <a:t>i</a:t>
            </a:r>
            <a:r>
              <a:rPr lang="sv-SE" sz="1200" dirty="0" smtClean="0"/>
              <a:t>=0 nF</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Cable Connections </a:t>
            </a:r>
            <a:endParaRPr lang="sv-SE" dirty="0"/>
          </a:p>
        </p:txBody>
      </p:sp>
      <p:sp>
        <p:nvSpPr>
          <p:cNvPr id="4" name="Slide Number Placeholder 3"/>
          <p:cNvSpPr>
            <a:spLocks noGrp="1"/>
          </p:cNvSpPr>
          <p:nvPr>
            <p:ph type="sldNum" sz="quarter" idx="12"/>
          </p:nvPr>
        </p:nvSpPr>
        <p:spPr/>
        <p:txBody>
          <a:bodyPr/>
          <a:lstStyle/>
          <a:p>
            <a:pPr>
              <a:defRPr/>
            </a:pPr>
            <a:fld id="{DDAC0D5F-C93D-496C-B6A7-FEC79A043E71}" type="slidenum">
              <a:rPr lang="en-US" smtClean="0"/>
              <a:pPr>
                <a:defRPr/>
              </a:pPr>
              <a:t>15</a:t>
            </a:fld>
            <a:endParaRPr lang="en-US"/>
          </a:p>
        </p:txBody>
      </p:sp>
      <p:sp>
        <p:nvSpPr>
          <p:cNvPr id="8" name="Content Placeholder 7"/>
          <p:cNvSpPr>
            <a:spLocks noGrp="1"/>
          </p:cNvSpPr>
          <p:nvPr>
            <p:ph idx="1"/>
          </p:nvPr>
        </p:nvSpPr>
        <p:spPr/>
        <p:txBody>
          <a:bodyPr/>
          <a:lstStyle/>
          <a:p>
            <a:r>
              <a:rPr lang="sv-SE" dirty="0" smtClean="0"/>
              <a:t>Intrinsically Safe Installations (HART)</a:t>
            </a:r>
            <a:endParaRPr lang="sv-SE" dirty="0"/>
          </a:p>
        </p:txBody>
      </p:sp>
      <p:pic>
        <p:nvPicPr>
          <p:cNvPr id="9" name="Picture 3"/>
          <p:cNvPicPr>
            <a:picLocks noChangeAspect="1" noChangeArrowheads="1"/>
          </p:cNvPicPr>
          <p:nvPr/>
        </p:nvPicPr>
        <p:blipFill>
          <a:blip r:embed="rId3" cstate="print"/>
          <a:srcRect/>
          <a:stretch>
            <a:fillRect/>
          </a:stretch>
        </p:blipFill>
        <p:spPr bwMode="auto">
          <a:xfrm>
            <a:off x="642937" y="1900024"/>
            <a:ext cx="8201025" cy="3438525"/>
          </a:xfrm>
          <a:prstGeom prst="rect">
            <a:avLst/>
          </a:prstGeom>
          <a:noFill/>
          <a:ln w="9525">
            <a:noFill/>
            <a:miter lim="800000"/>
            <a:headEnd/>
            <a:tailEnd/>
          </a:ln>
        </p:spPr>
      </p:pic>
      <p:sp>
        <p:nvSpPr>
          <p:cNvPr id="10" name="Text Box 40"/>
          <p:cNvSpPr txBox="1">
            <a:spLocks noChangeArrowheads="1"/>
          </p:cNvSpPr>
          <p:nvPr/>
        </p:nvSpPr>
        <p:spPr bwMode="auto">
          <a:xfrm>
            <a:off x="6500826" y="2925545"/>
            <a:ext cx="1285884" cy="285752"/>
          </a:xfrm>
          <a:prstGeom prst="rect">
            <a:avLst/>
          </a:prstGeom>
          <a:noFill/>
          <a:ln w="9525">
            <a:noFill/>
            <a:miter lim="800000"/>
            <a:headEnd/>
            <a:tailEnd/>
          </a:ln>
        </p:spPr>
        <p:txBody>
          <a:bodyPr wrap="square">
            <a:spAutoFit/>
          </a:bodyPr>
          <a:lstStyle/>
          <a:p>
            <a:pPr>
              <a:spcBef>
                <a:spcPct val="50000"/>
              </a:spcBef>
            </a:pPr>
            <a:r>
              <a:rPr lang="sv-SE" sz="1200" dirty="0" smtClean="0"/>
              <a:t>PC</a:t>
            </a:r>
            <a:endParaRPr lang="en-US" sz="1200" dirty="0"/>
          </a:p>
        </p:txBody>
      </p:sp>
      <p:sp>
        <p:nvSpPr>
          <p:cNvPr id="11" name="Text Box 40"/>
          <p:cNvSpPr txBox="1">
            <a:spLocks noChangeArrowheads="1"/>
          </p:cNvSpPr>
          <p:nvPr/>
        </p:nvSpPr>
        <p:spPr bwMode="auto">
          <a:xfrm>
            <a:off x="5857884" y="2282603"/>
            <a:ext cx="785818" cy="285752"/>
          </a:xfrm>
          <a:prstGeom prst="rect">
            <a:avLst/>
          </a:prstGeom>
          <a:noFill/>
          <a:ln w="9525">
            <a:noFill/>
            <a:miter lim="800000"/>
            <a:headEnd/>
            <a:tailEnd/>
          </a:ln>
        </p:spPr>
        <p:txBody>
          <a:bodyPr wrap="square">
            <a:spAutoFit/>
          </a:bodyPr>
          <a:lstStyle/>
          <a:p>
            <a:pPr>
              <a:spcBef>
                <a:spcPct val="50000"/>
              </a:spcBef>
            </a:pPr>
            <a:r>
              <a:rPr lang="sv-SE" sz="1200" dirty="0" smtClean="0"/>
              <a:t>Modem</a:t>
            </a:r>
            <a:endParaRPr lang="en-US" sz="1200" dirty="0"/>
          </a:p>
        </p:txBody>
      </p:sp>
      <p:sp>
        <p:nvSpPr>
          <p:cNvPr id="12" name="Text Box 40"/>
          <p:cNvSpPr txBox="1">
            <a:spLocks noChangeArrowheads="1"/>
          </p:cNvSpPr>
          <p:nvPr/>
        </p:nvSpPr>
        <p:spPr bwMode="auto">
          <a:xfrm>
            <a:off x="3714744" y="1996851"/>
            <a:ext cx="2214578" cy="276999"/>
          </a:xfrm>
          <a:prstGeom prst="rect">
            <a:avLst/>
          </a:prstGeom>
          <a:noFill/>
          <a:ln w="9525">
            <a:noFill/>
            <a:miter lim="800000"/>
            <a:headEnd/>
            <a:tailEnd/>
          </a:ln>
        </p:spPr>
        <p:txBody>
          <a:bodyPr wrap="square">
            <a:spAutoFit/>
          </a:bodyPr>
          <a:lstStyle/>
          <a:p>
            <a:pPr>
              <a:spcBef>
                <a:spcPct val="50000"/>
              </a:spcBef>
            </a:pPr>
            <a:r>
              <a:rPr lang="sv-SE" sz="1200" dirty="0" smtClean="0"/>
              <a:t>375 Field Communicator</a:t>
            </a:r>
            <a:endParaRPr lang="en-US" sz="1200" dirty="0"/>
          </a:p>
        </p:txBody>
      </p:sp>
      <p:sp>
        <p:nvSpPr>
          <p:cNvPr id="13" name="Text Box 40"/>
          <p:cNvSpPr txBox="1">
            <a:spLocks noChangeArrowheads="1"/>
          </p:cNvSpPr>
          <p:nvPr/>
        </p:nvSpPr>
        <p:spPr bwMode="auto">
          <a:xfrm>
            <a:off x="4143372" y="4568619"/>
            <a:ext cx="2214578" cy="276999"/>
          </a:xfrm>
          <a:prstGeom prst="rect">
            <a:avLst/>
          </a:prstGeom>
          <a:noFill/>
          <a:ln w="9525">
            <a:noFill/>
            <a:miter lim="800000"/>
            <a:headEnd/>
            <a:tailEnd/>
          </a:ln>
        </p:spPr>
        <p:txBody>
          <a:bodyPr wrap="square">
            <a:spAutoFit/>
          </a:bodyPr>
          <a:lstStyle/>
          <a:p>
            <a:pPr>
              <a:spcBef>
                <a:spcPct val="50000"/>
              </a:spcBef>
            </a:pPr>
            <a:r>
              <a:rPr lang="sv-SE" sz="1200" dirty="0" smtClean="0"/>
              <a:t>Approved IS barrier</a:t>
            </a:r>
            <a:endParaRPr lang="en-US" sz="1200" dirty="0"/>
          </a:p>
        </p:txBody>
      </p:sp>
      <p:sp>
        <p:nvSpPr>
          <p:cNvPr id="14" name="Text Box 40"/>
          <p:cNvSpPr txBox="1">
            <a:spLocks noChangeArrowheads="1"/>
          </p:cNvSpPr>
          <p:nvPr/>
        </p:nvSpPr>
        <p:spPr bwMode="auto">
          <a:xfrm>
            <a:off x="5929322" y="4577372"/>
            <a:ext cx="2214578" cy="276999"/>
          </a:xfrm>
          <a:prstGeom prst="rect">
            <a:avLst/>
          </a:prstGeom>
          <a:noFill/>
          <a:ln w="9525">
            <a:noFill/>
            <a:miter lim="800000"/>
            <a:headEnd/>
            <a:tailEnd/>
          </a:ln>
        </p:spPr>
        <p:txBody>
          <a:bodyPr wrap="square">
            <a:spAutoFit/>
          </a:bodyPr>
          <a:lstStyle/>
          <a:p>
            <a:pPr>
              <a:spcBef>
                <a:spcPct val="50000"/>
              </a:spcBef>
            </a:pPr>
            <a:r>
              <a:rPr lang="sv-SE" sz="1200" dirty="0" smtClean="0"/>
              <a:t>R</a:t>
            </a:r>
            <a:r>
              <a:rPr lang="sv-SE" sz="1200" baseline="-25000" dirty="0" smtClean="0"/>
              <a:t>L</a:t>
            </a:r>
            <a:r>
              <a:rPr lang="sv-SE" sz="1200" dirty="0" smtClean="0"/>
              <a:t>=250 </a:t>
            </a:r>
            <a:r>
              <a:rPr lang="el-GR" sz="1200" dirty="0" smtClean="0"/>
              <a:t>Ω</a:t>
            </a:r>
            <a:endParaRPr lang="en-US" sz="1200" dirty="0"/>
          </a:p>
        </p:txBody>
      </p:sp>
      <p:sp>
        <p:nvSpPr>
          <p:cNvPr id="15" name="Text Box 40"/>
          <p:cNvSpPr txBox="1">
            <a:spLocks noChangeArrowheads="1"/>
          </p:cNvSpPr>
          <p:nvPr/>
        </p:nvSpPr>
        <p:spPr bwMode="auto">
          <a:xfrm>
            <a:off x="1214414" y="5354437"/>
            <a:ext cx="2214578" cy="646331"/>
          </a:xfrm>
          <a:prstGeom prst="rect">
            <a:avLst/>
          </a:prstGeom>
          <a:noFill/>
          <a:ln w="9525">
            <a:noFill/>
            <a:miter lim="800000"/>
            <a:headEnd/>
            <a:tailEnd/>
          </a:ln>
        </p:spPr>
        <p:txBody>
          <a:bodyPr wrap="square">
            <a:spAutoFit/>
          </a:bodyPr>
          <a:lstStyle/>
          <a:p>
            <a:pPr>
              <a:spcBef>
                <a:spcPct val="50000"/>
              </a:spcBef>
            </a:pPr>
            <a:r>
              <a:rPr lang="sv-SE" sz="1200" dirty="0" smtClean="0"/>
              <a:t>IS Parameters:</a:t>
            </a:r>
            <a:br>
              <a:rPr lang="sv-SE" sz="1200" dirty="0" smtClean="0"/>
            </a:br>
            <a:r>
              <a:rPr lang="sv-SE" sz="1200" dirty="0" smtClean="0"/>
              <a:t>U</a:t>
            </a:r>
            <a:r>
              <a:rPr lang="sv-SE" sz="1200" baseline="-25000" dirty="0" smtClean="0"/>
              <a:t>i</a:t>
            </a:r>
            <a:r>
              <a:rPr lang="sv-SE" sz="1200" dirty="0" smtClean="0"/>
              <a:t>=30 V, I</a:t>
            </a:r>
            <a:r>
              <a:rPr lang="sv-SE" sz="1200" baseline="-25000" dirty="0" smtClean="0"/>
              <a:t>i</a:t>
            </a:r>
            <a:r>
              <a:rPr lang="sv-SE" sz="1200" dirty="0" smtClean="0"/>
              <a:t>=130 mA, P</a:t>
            </a:r>
            <a:r>
              <a:rPr lang="sv-SE" sz="1200" baseline="-25000" dirty="0" smtClean="0"/>
              <a:t>i</a:t>
            </a:r>
            <a:r>
              <a:rPr lang="sv-SE" sz="1200" dirty="0" smtClean="0"/>
              <a:t>=1 W, </a:t>
            </a:r>
            <a:br>
              <a:rPr lang="sv-SE" sz="1200" dirty="0" smtClean="0"/>
            </a:br>
            <a:r>
              <a:rPr lang="sv-SE" sz="1200" dirty="0" smtClean="0"/>
              <a:t>L</a:t>
            </a:r>
            <a:r>
              <a:rPr lang="sv-SE" sz="1200" baseline="-25000" dirty="0" smtClean="0"/>
              <a:t>i</a:t>
            </a:r>
            <a:r>
              <a:rPr lang="sv-SE" sz="1200" dirty="0" smtClean="0"/>
              <a:t>=0 H , C</a:t>
            </a:r>
            <a:r>
              <a:rPr lang="sv-SE" sz="1200" baseline="-25000" dirty="0" smtClean="0"/>
              <a:t>i</a:t>
            </a:r>
            <a:r>
              <a:rPr lang="sv-SE" sz="1200" dirty="0" smtClean="0"/>
              <a:t>=7.26 nF</a:t>
            </a:r>
            <a:endParaRPr lang="en-US" sz="120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Cable Connections</a:t>
            </a:r>
            <a:endParaRPr lang="sv-SE" dirty="0"/>
          </a:p>
        </p:txBody>
      </p:sp>
      <p:sp>
        <p:nvSpPr>
          <p:cNvPr id="4" name="Slide Number Placeholder 3"/>
          <p:cNvSpPr>
            <a:spLocks noGrp="1"/>
          </p:cNvSpPr>
          <p:nvPr>
            <p:ph type="sldNum" sz="quarter" idx="12"/>
          </p:nvPr>
        </p:nvSpPr>
        <p:spPr/>
        <p:txBody>
          <a:bodyPr/>
          <a:lstStyle/>
          <a:p>
            <a:pPr>
              <a:defRPr/>
            </a:pPr>
            <a:fld id="{DDAC0D5F-C93D-496C-B6A7-FEC79A043E71}" type="slidenum">
              <a:rPr lang="en-US" smtClean="0"/>
              <a:pPr>
                <a:defRPr/>
              </a:pPr>
              <a:t>16</a:t>
            </a:fld>
            <a:endParaRPr lang="en-US"/>
          </a:p>
        </p:txBody>
      </p:sp>
      <p:sp>
        <p:nvSpPr>
          <p:cNvPr id="8" name="Content Placeholder 7"/>
          <p:cNvSpPr>
            <a:spLocks noGrp="1"/>
          </p:cNvSpPr>
          <p:nvPr>
            <p:ph idx="1"/>
          </p:nvPr>
        </p:nvSpPr>
        <p:spPr/>
        <p:txBody>
          <a:bodyPr/>
          <a:lstStyle/>
          <a:p>
            <a:r>
              <a:rPr lang="sv-SE" dirty="0" smtClean="0"/>
              <a:t>Non-intrinsically Safe installations, HART Explosionproof/Flameproof power supply</a:t>
            </a:r>
            <a:endParaRPr lang="sv-SE" dirty="0"/>
          </a:p>
        </p:txBody>
      </p:sp>
      <p:pic>
        <p:nvPicPr>
          <p:cNvPr id="9" name="Picture 3"/>
          <p:cNvPicPr>
            <a:picLocks noChangeAspect="1" noChangeArrowheads="1"/>
          </p:cNvPicPr>
          <p:nvPr/>
        </p:nvPicPr>
        <p:blipFill>
          <a:blip r:embed="rId3" cstate="print"/>
          <a:srcRect/>
          <a:stretch>
            <a:fillRect/>
          </a:stretch>
        </p:blipFill>
        <p:spPr bwMode="auto">
          <a:xfrm>
            <a:off x="709612" y="2033602"/>
            <a:ext cx="8067675" cy="3467100"/>
          </a:xfrm>
          <a:prstGeom prst="rect">
            <a:avLst/>
          </a:prstGeom>
          <a:noFill/>
          <a:ln w="9525">
            <a:noFill/>
            <a:miter lim="800000"/>
            <a:headEnd/>
            <a:tailEnd/>
          </a:ln>
        </p:spPr>
      </p:pic>
      <p:sp>
        <p:nvSpPr>
          <p:cNvPr id="10" name="Text Box 40"/>
          <p:cNvSpPr txBox="1">
            <a:spLocks noChangeArrowheads="1"/>
          </p:cNvSpPr>
          <p:nvPr/>
        </p:nvSpPr>
        <p:spPr bwMode="auto">
          <a:xfrm>
            <a:off x="6572264" y="3071810"/>
            <a:ext cx="1285884" cy="285752"/>
          </a:xfrm>
          <a:prstGeom prst="rect">
            <a:avLst/>
          </a:prstGeom>
          <a:noFill/>
          <a:ln w="9525">
            <a:noFill/>
            <a:miter lim="800000"/>
            <a:headEnd/>
            <a:tailEnd/>
          </a:ln>
        </p:spPr>
        <p:txBody>
          <a:bodyPr wrap="square">
            <a:spAutoFit/>
          </a:bodyPr>
          <a:lstStyle/>
          <a:p>
            <a:pPr>
              <a:spcBef>
                <a:spcPct val="50000"/>
              </a:spcBef>
            </a:pPr>
            <a:r>
              <a:rPr lang="sv-SE" sz="1200" dirty="0" smtClean="0"/>
              <a:t>PC</a:t>
            </a:r>
            <a:endParaRPr lang="en-US" sz="1200" dirty="0"/>
          </a:p>
        </p:txBody>
      </p:sp>
      <p:sp>
        <p:nvSpPr>
          <p:cNvPr id="11" name="Text Box 40"/>
          <p:cNvSpPr txBox="1">
            <a:spLocks noChangeArrowheads="1"/>
          </p:cNvSpPr>
          <p:nvPr/>
        </p:nvSpPr>
        <p:spPr bwMode="auto">
          <a:xfrm>
            <a:off x="5857884" y="2357430"/>
            <a:ext cx="785818" cy="285752"/>
          </a:xfrm>
          <a:prstGeom prst="rect">
            <a:avLst/>
          </a:prstGeom>
          <a:noFill/>
          <a:ln w="9525">
            <a:noFill/>
            <a:miter lim="800000"/>
            <a:headEnd/>
            <a:tailEnd/>
          </a:ln>
        </p:spPr>
        <p:txBody>
          <a:bodyPr wrap="square">
            <a:spAutoFit/>
          </a:bodyPr>
          <a:lstStyle/>
          <a:p>
            <a:pPr>
              <a:spcBef>
                <a:spcPct val="50000"/>
              </a:spcBef>
            </a:pPr>
            <a:r>
              <a:rPr lang="sv-SE" sz="1200" dirty="0" smtClean="0"/>
              <a:t>Modem</a:t>
            </a:r>
            <a:endParaRPr lang="en-US" sz="1200" dirty="0"/>
          </a:p>
        </p:txBody>
      </p:sp>
      <p:sp>
        <p:nvSpPr>
          <p:cNvPr id="12" name="Text Box 40"/>
          <p:cNvSpPr txBox="1">
            <a:spLocks noChangeArrowheads="1"/>
          </p:cNvSpPr>
          <p:nvPr/>
        </p:nvSpPr>
        <p:spPr bwMode="auto">
          <a:xfrm>
            <a:off x="3714744" y="2071678"/>
            <a:ext cx="2214578" cy="276999"/>
          </a:xfrm>
          <a:prstGeom prst="rect">
            <a:avLst/>
          </a:prstGeom>
          <a:noFill/>
          <a:ln w="9525">
            <a:noFill/>
            <a:miter lim="800000"/>
            <a:headEnd/>
            <a:tailEnd/>
          </a:ln>
        </p:spPr>
        <p:txBody>
          <a:bodyPr wrap="square">
            <a:spAutoFit/>
          </a:bodyPr>
          <a:lstStyle/>
          <a:p>
            <a:pPr>
              <a:spcBef>
                <a:spcPct val="50000"/>
              </a:spcBef>
            </a:pPr>
            <a:r>
              <a:rPr lang="sv-SE" sz="1200" dirty="0" smtClean="0"/>
              <a:t>375 Field Communicator</a:t>
            </a:r>
            <a:endParaRPr lang="en-US" sz="1200" dirty="0"/>
          </a:p>
        </p:txBody>
      </p:sp>
      <p:sp>
        <p:nvSpPr>
          <p:cNvPr id="13" name="Text Box 40"/>
          <p:cNvSpPr txBox="1">
            <a:spLocks noChangeArrowheads="1"/>
          </p:cNvSpPr>
          <p:nvPr/>
        </p:nvSpPr>
        <p:spPr bwMode="auto">
          <a:xfrm>
            <a:off x="6072198" y="4572008"/>
            <a:ext cx="2214578" cy="276999"/>
          </a:xfrm>
          <a:prstGeom prst="rect">
            <a:avLst/>
          </a:prstGeom>
          <a:noFill/>
          <a:ln w="9525">
            <a:noFill/>
            <a:miter lim="800000"/>
            <a:headEnd/>
            <a:tailEnd/>
          </a:ln>
        </p:spPr>
        <p:txBody>
          <a:bodyPr wrap="square">
            <a:spAutoFit/>
          </a:bodyPr>
          <a:lstStyle/>
          <a:p>
            <a:pPr>
              <a:spcBef>
                <a:spcPct val="50000"/>
              </a:spcBef>
            </a:pPr>
            <a:r>
              <a:rPr lang="sv-SE" sz="1200" dirty="0" smtClean="0"/>
              <a:t>R</a:t>
            </a:r>
            <a:r>
              <a:rPr lang="sv-SE" sz="1200" baseline="-25000" dirty="0" smtClean="0"/>
              <a:t>L</a:t>
            </a:r>
            <a:r>
              <a:rPr lang="sv-SE" sz="1200" dirty="0" smtClean="0"/>
              <a:t>=250 </a:t>
            </a:r>
            <a:r>
              <a:rPr lang="el-GR" sz="1200" dirty="0" smtClean="0"/>
              <a:t>Ω</a:t>
            </a:r>
            <a:endParaRPr lang="en-US" sz="12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Configuration</a:t>
            </a:r>
            <a:endParaRPr lang="sv-SE" dirty="0"/>
          </a:p>
        </p:txBody>
      </p:sp>
      <p:sp>
        <p:nvSpPr>
          <p:cNvPr id="3" name="Content Placeholder 2"/>
          <p:cNvSpPr>
            <a:spLocks noGrp="1"/>
          </p:cNvSpPr>
          <p:nvPr>
            <p:ph idx="1"/>
          </p:nvPr>
        </p:nvSpPr>
        <p:spPr/>
        <p:txBody>
          <a:bodyPr/>
          <a:lstStyle/>
          <a:p>
            <a:r>
              <a:rPr lang="sv-SE" dirty="0" smtClean="0"/>
              <a:t>Basic configurations</a:t>
            </a:r>
          </a:p>
          <a:p>
            <a:pPr lvl="1"/>
            <a:r>
              <a:rPr lang="sv-SE" dirty="0" smtClean="0"/>
              <a:t>TankMaster</a:t>
            </a:r>
          </a:p>
          <a:p>
            <a:pPr lvl="1"/>
            <a:r>
              <a:rPr lang="sv-SE" dirty="0" smtClean="0"/>
              <a:t>RadarMaster</a:t>
            </a:r>
          </a:p>
          <a:p>
            <a:pPr lvl="1"/>
            <a:r>
              <a:rPr lang="sv-SE" dirty="0" smtClean="0"/>
              <a:t>Field communicator</a:t>
            </a:r>
          </a:p>
          <a:p>
            <a:pPr lvl="1"/>
            <a:r>
              <a:rPr lang="sv-SE" dirty="0" smtClean="0"/>
              <a:t>AMS Suite</a:t>
            </a:r>
          </a:p>
          <a:p>
            <a:pPr lvl="1"/>
            <a:r>
              <a:rPr lang="sv-SE" dirty="0" smtClean="0"/>
              <a:t>Delta V </a:t>
            </a:r>
          </a:p>
          <a:p>
            <a:pPr lvl="1"/>
            <a:r>
              <a:rPr lang="sv-SE" dirty="0" smtClean="0"/>
              <a:t>Any other DD compatible host system</a:t>
            </a:r>
          </a:p>
          <a:p>
            <a:r>
              <a:rPr lang="sv-SE" dirty="0" smtClean="0"/>
              <a:t>Advanced configurations</a:t>
            </a:r>
          </a:p>
          <a:p>
            <a:pPr lvl="1"/>
            <a:r>
              <a:rPr lang="sv-SE" dirty="0" smtClean="0"/>
              <a:t>RadarMaster</a:t>
            </a:r>
          </a:p>
        </p:txBody>
      </p:sp>
      <p:sp>
        <p:nvSpPr>
          <p:cNvPr id="4" name="Slide Number Placeholder 3"/>
          <p:cNvSpPr>
            <a:spLocks noGrp="1"/>
          </p:cNvSpPr>
          <p:nvPr>
            <p:ph type="sldNum" sz="quarter" idx="12"/>
          </p:nvPr>
        </p:nvSpPr>
        <p:spPr/>
        <p:txBody>
          <a:bodyPr/>
          <a:lstStyle/>
          <a:p>
            <a:pPr>
              <a:defRPr/>
            </a:pPr>
            <a:fld id="{DDAC0D5F-C93D-496C-B6A7-FEC79A043E71}" type="slidenum">
              <a:rPr lang="en-US" smtClean="0"/>
              <a:pPr>
                <a:defRPr/>
              </a:pPr>
              <a:t>17</a:t>
            </a:fld>
            <a:endParaRPr lang="en-US"/>
          </a:p>
        </p:txBody>
      </p:sp>
      <p:pic>
        <p:nvPicPr>
          <p:cNvPr id="7" name="Picture 2"/>
          <p:cNvPicPr>
            <a:picLocks noChangeAspect="1" noChangeArrowheads="1"/>
          </p:cNvPicPr>
          <p:nvPr/>
        </p:nvPicPr>
        <p:blipFill>
          <a:blip r:embed="rId2" cstate="print"/>
          <a:srcRect/>
          <a:stretch>
            <a:fillRect/>
          </a:stretch>
        </p:blipFill>
        <p:spPr bwMode="auto">
          <a:xfrm>
            <a:off x="4644008" y="1196752"/>
            <a:ext cx="1619250" cy="1619250"/>
          </a:xfrm>
          <a:prstGeom prst="rect">
            <a:avLst/>
          </a:prstGeom>
          <a:noFill/>
          <a:ln w="9525">
            <a:noFill/>
            <a:miter lim="800000"/>
            <a:headEnd/>
            <a:tailEnd/>
          </a:ln>
        </p:spPr>
      </p:pic>
      <p:pic>
        <p:nvPicPr>
          <p:cNvPr id="8" name="Picture 3" descr="E:\5300\Properties_Environment.jpg"/>
          <p:cNvPicPr>
            <a:picLocks noChangeAspect="1" noChangeArrowheads="1"/>
          </p:cNvPicPr>
          <p:nvPr/>
        </p:nvPicPr>
        <p:blipFill>
          <a:blip r:embed="rId3" cstate="print"/>
          <a:srcRect/>
          <a:stretch>
            <a:fillRect/>
          </a:stretch>
        </p:blipFill>
        <p:spPr bwMode="auto">
          <a:xfrm>
            <a:off x="6345436" y="1268760"/>
            <a:ext cx="2259012" cy="1628775"/>
          </a:xfrm>
          <a:prstGeom prst="rect">
            <a:avLst/>
          </a:prstGeom>
          <a:noFill/>
          <a:ln w="9525">
            <a:noFill/>
            <a:miter lim="800000"/>
            <a:headEnd/>
            <a:tailEnd/>
          </a:ln>
        </p:spPr>
      </p:pic>
      <p:pic>
        <p:nvPicPr>
          <p:cNvPr id="9" name="Picture 23" descr="EchoCurve_Curve"/>
          <p:cNvPicPr>
            <a:picLocks noChangeAspect="1" noChangeArrowheads="1"/>
          </p:cNvPicPr>
          <p:nvPr/>
        </p:nvPicPr>
        <p:blipFill>
          <a:blip r:embed="rId4" cstate="print"/>
          <a:srcRect/>
          <a:stretch>
            <a:fillRect/>
          </a:stretch>
        </p:blipFill>
        <p:spPr bwMode="auto">
          <a:xfrm>
            <a:off x="6588224" y="3655337"/>
            <a:ext cx="1368152" cy="899927"/>
          </a:xfrm>
          <a:prstGeom prst="rect">
            <a:avLst/>
          </a:prstGeom>
          <a:noFill/>
          <a:ln w="9525">
            <a:solidFill>
              <a:schemeClr val="hlink"/>
            </a:solidFill>
            <a:miter lim="800000"/>
            <a:headEnd/>
            <a:tailEnd/>
          </a:ln>
        </p:spPr>
      </p:pic>
      <p:pic>
        <p:nvPicPr>
          <p:cNvPr id="10" name="Picture 2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444208" y="3573016"/>
            <a:ext cx="360040" cy="370353"/>
          </a:xfrm>
          <a:prstGeom prst="rect">
            <a:avLst/>
          </a:prstGeom>
          <a:noFill/>
          <a:ln w="9525">
            <a:noFill/>
            <a:miter lim="800000"/>
            <a:headEnd/>
            <a:tailEnd/>
          </a:ln>
        </p:spPr>
      </p:pic>
      <p:pic>
        <p:nvPicPr>
          <p:cNvPr id="11" name="Picture 10" descr="tb1100geometry"/>
          <p:cNvPicPr>
            <a:picLocks noChangeAspect="1" noChangeArrowheads="1"/>
          </p:cNvPicPr>
          <p:nvPr/>
        </p:nvPicPr>
        <p:blipFill>
          <a:blip r:embed="rId6" cstate="print"/>
          <a:srcRect/>
          <a:stretch>
            <a:fillRect/>
          </a:stretch>
        </p:blipFill>
        <p:spPr bwMode="auto">
          <a:xfrm>
            <a:off x="7019904" y="4691943"/>
            <a:ext cx="1645320" cy="943441"/>
          </a:xfrm>
          <a:prstGeom prst="rect">
            <a:avLst/>
          </a:prstGeom>
          <a:noFill/>
          <a:ln w="9525">
            <a:solidFill>
              <a:schemeClr val="hlink"/>
            </a:solidFill>
            <a:miter lim="800000"/>
            <a:headEnd/>
            <a:tailEnd/>
          </a:ln>
        </p:spPr>
      </p:pic>
      <p:pic>
        <p:nvPicPr>
          <p:cNvPr id="12" name="Picture 18" descr="DeltaV"/>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8388056" y="4403543"/>
            <a:ext cx="576432" cy="576432"/>
          </a:xfrm>
          <a:prstGeom prst="rect">
            <a:avLst/>
          </a:prstGeom>
          <a:noFill/>
          <a:ln w="9525">
            <a:noFill/>
            <a:miter lim="800000"/>
            <a:headEnd/>
            <a:tailEnd/>
          </a:ln>
        </p:spPr>
      </p:pic>
      <p:pic>
        <p:nvPicPr>
          <p:cNvPr id="14" name="Picture 18"/>
          <p:cNvPicPr>
            <a:picLocks noChangeAspect="1" noChangeArrowheads="1"/>
          </p:cNvPicPr>
          <p:nvPr/>
        </p:nvPicPr>
        <p:blipFill>
          <a:blip r:embed="rId8" cstate="print"/>
          <a:srcRect/>
          <a:stretch>
            <a:fillRect/>
          </a:stretch>
        </p:blipFill>
        <p:spPr bwMode="auto">
          <a:xfrm>
            <a:off x="8100392" y="2924944"/>
            <a:ext cx="864096" cy="1314625"/>
          </a:xfrm>
          <a:prstGeom prst="rect">
            <a:avLst/>
          </a:prstGeom>
          <a:noFill/>
          <a:ln w="9525">
            <a:noFill/>
            <a:miter lim="800000"/>
            <a:headEnd/>
            <a:tailEnd/>
          </a:ln>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sv-SE" dirty="0" smtClean="0"/>
              <a:t>System Integration &amp; Configuration</a:t>
            </a:r>
          </a:p>
        </p:txBody>
      </p:sp>
      <p:sp>
        <p:nvSpPr>
          <p:cNvPr id="16387" name="Slide Number Placeholder 3"/>
          <p:cNvSpPr>
            <a:spLocks noGrp="1"/>
          </p:cNvSpPr>
          <p:nvPr>
            <p:ph type="sldNum" sz="quarter" idx="12"/>
          </p:nvPr>
        </p:nvSpPr>
        <p:spPr>
          <a:noFill/>
        </p:spPr>
        <p:txBody>
          <a:bodyPr/>
          <a:lstStyle/>
          <a:p>
            <a:fld id="{FAD3D5DB-41E2-4072-A053-CCFFA51CECAD}" type="slidenum">
              <a:rPr lang="en-US">
                <a:latin typeface="Arial" pitchFamily="34" charset="0"/>
              </a:rPr>
              <a:pPr/>
              <a:t>18</a:t>
            </a:fld>
            <a:endParaRPr lang="en-US">
              <a:latin typeface="Arial" pitchFamily="34" charset="0"/>
            </a:endParaRPr>
          </a:p>
        </p:txBody>
      </p:sp>
      <p:sp>
        <p:nvSpPr>
          <p:cNvPr id="16388" name="Text Box 9"/>
          <p:cNvSpPr txBox="1">
            <a:spLocks noChangeArrowheads="1"/>
          </p:cNvSpPr>
          <p:nvPr/>
        </p:nvSpPr>
        <p:spPr bwMode="auto">
          <a:xfrm>
            <a:off x="1866900" y="1125538"/>
            <a:ext cx="1876425" cy="417512"/>
          </a:xfrm>
          <a:prstGeom prst="rect">
            <a:avLst/>
          </a:prstGeom>
          <a:solidFill>
            <a:schemeClr val="bg1"/>
          </a:solidFill>
          <a:ln w="9525" algn="ctr">
            <a:noFill/>
            <a:miter lim="800000"/>
            <a:headEnd/>
            <a:tailEnd/>
          </a:ln>
        </p:spPr>
        <p:txBody>
          <a:bodyPr/>
          <a:lstStyle/>
          <a:p>
            <a:pPr>
              <a:spcBef>
                <a:spcPct val="50000"/>
              </a:spcBef>
            </a:pPr>
            <a:endParaRPr lang="sv-SE" sz="1600" b="1">
              <a:solidFill>
                <a:srgbClr val="3366CC"/>
              </a:solidFill>
            </a:endParaRPr>
          </a:p>
        </p:txBody>
      </p:sp>
      <p:sp>
        <p:nvSpPr>
          <p:cNvPr id="6" name="Text Box 10"/>
          <p:cNvSpPr txBox="1">
            <a:spLocks noChangeArrowheads="1"/>
          </p:cNvSpPr>
          <p:nvPr/>
        </p:nvSpPr>
        <p:spPr bwMode="auto">
          <a:xfrm>
            <a:off x="900113" y="4149725"/>
            <a:ext cx="7704137" cy="287338"/>
          </a:xfrm>
          <a:prstGeom prst="rect">
            <a:avLst/>
          </a:prstGeom>
          <a:solidFill>
            <a:schemeClr val="hlink"/>
          </a:solidFill>
          <a:ln w="9525" algn="ctr">
            <a:noFill/>
            <a:miter lim="800000"/>
            <a:headEnd/>
            <a:tailEnd/>
          </a:ln>
        </p:spPr>
        <p:txBody>
          <a:bodyPr/>
          <a:lstStyle/>
          <a:p>
            <a:pPr>
              <a:spcBef>
                <a:spcPct val="50000"/>
              </a:spcBef>
            </a:pPr>
            <a:endParaRPr lang="sv-SE" sz="1600" b="1">
              <a:solidFill>
                <a:srgbClr val="0066CC"/>
              </a:solidFill>
            </a:endParaRPr>
          </a:p>
        </p:txBody>
      </p:sp>
      <p:sp>
        <p:nvSpPr>
          <p:cNvPr id="7" name="Text Box 11"/>
          <p:cNvSpPr txBox="1">
            <a:spLocks noChangeArrowheads="1"/>
          </p:cNvSpPr>
          <p:nvPr/>
        </p:nvSpPr>
        <p:spPr bwMode="auto">
          <a:xfrm>
            <a:off x="990600" y="4144963"/>
            <a:ext cx="1223963" cy="274637"/>
          </a:xfrm>
          <a:prstGeom prst="rect">
            <a:avLst/>
          </a:prstGeom>
          <a:noFill/>
          <a:ln w="9525">
            <a:noFill/>
            <a:miter lim="800000"/>
            <a:headEnd/>
            <a:tailEnd/>
          </a:ln>
        </p:spPr>
        <p:txBody>
          <a:bodyPr>
            <a:spAutoFit/>
          </a:bodyPr>
          <a:lstStyle/>
          <a:p>
            <a:pPr>
              <a:buFontTx/>
              <a:buChar char="•"/>
            </a:pPr>
            <a:r>
              <a:rPr lang="en-US" sz="1200" b="1">
                <a:solidFill>
                  <a:schemeClr val="bg1"/>
                </a:solidFill>
              </a:rPr>
              <a:t> 375 w/ EDDL</a:t>
            </a:r>
            <a:endParaRPr lang="en-GB" sz="1200" b="1">
              <a:solidFill>
                <a:schemeClr val="bg1"/>
              </a:solidFill>
            </a:endParaRPr>
          </a:p>
        </p:txBody>
      </p:sp>
      <p:sp>
        <p:nvSpPr>
          <p:cNvPr id="8" name="Text Box 12"/>
          <p:cNvSpPr txBox="1">
            <a:spLocks noChangeArrowheads="1"/>
          </p:cNvSpPr>
          <p:nvPr/>
        </p:nvSpPr>
        <p:spPr bwMode="auto">
          <a:xfrm>
            <a:off x="5795963" y="4149725"/>
            <a:ext cx="617537" cy="274638"/>
          </a:xfrm>
          <a:prstGeom prst="rect">
            <a:avLst/>
          </a:prstGeom>
          <a:noFill/>
          <a:ln w="9525">
            <a:noFill/>
            <a:miter lim="800000"/>
            <a:headEnd/>
            <a:tailEnd/>
          </a:ln>
        </p:spPr>
        <p:txBody>
          <a:bodyPr wrap="none">
            <a:spAutoFit/>
          </a:bodyPr>
          <a:lstStyle/>
          <a:p>
            <a:pPr>
              <a:buFontTx/>
              <a:buChar char="•"/>
            </a:pPr>
            <a:r>
              <a:rPr lang="en-US" sz="1200" b="1">
                <a:solidFill>
                  <a:schemeClr val="bg1"/>
                </a:solidFill>
              </a:rPr>
              <a:t> 3420</a:t>
            </a:r>
            <a:endParaRPr lang="en-GB" sz="1200" b="1">
              <a:solidFill>
                <a:schemeClr val="bg1"/>
              </a:solidFill>
            </a:endParaRPr>
          </a:p>
        </p:txBody>
      </p:sp>
      <p:sp>
        <p:nvSpPr>
          <p:cNvPr id="9" name="Text Box 13"/>
          <p:cNvSpPr txBox="1">
            <a:spLocks noChangeArrowheads="1"/>
          </p:cNvSpPr>
          <p:nvPr/>
        </p:nvSpPr>
        <p:spPr bwMode="auto">
          <a:xfrm>
            <a:off x="6804025" y="4149725"/>
            <a:ext cx="2016125" cy="274638"/>
          </a:xfrm>
          <a:prstGeom prst="rect">
            <a:avLst/>
          </a:prstGeom>
          <a:noFill/>
          <a:ln w="9525" algn="ctr">
            <a:noFill/>
            <a:miter lim="800000"/>
            <a:headEnd/>
            <a:tailEnd/>
          </a:ln>
        </p:spPr>
        <p:txBody>
          <a:bodyPr>
            <a:spAutoFit/>
          </a:bodyPr>
          <a:lstStyle/>
          <a:p>
            <a:pPr>
              <a:spcBef>
                <a:spcPct val="50000"/>
              </a:spcBef>
              <a:buFontTx/>
              <a:buChar char="•"/>
            </a:pPr>
            <a:r>
              <a:rPr lang="sv-SE" sz="1200" b="1">
                <a:solidFill>
                  <a:schemeClr val="bg1"/>
                </a:solidFill>
              </a:rPr>
              <a:t> Wireless w/ THUM</a:t>
            </a:r>
          </a:p>
        </p:txBody>
      </p:sp>
      <p:pic>
        <p:nvPicPr>
          <p:cNvPr id="10" name="Picture 14" descr="3420"/>
          <p:cNvPicPr>
            <a:picLocks noChangeAspect="1" noChangeArrowheads="1"/>
          </p:cNvPicPr>
          <p:nvPr/>
        </p:nvPicPr>
        <p:blipFill>
          <a:blip r:embed="rId3" cstate="print"/>
          <a:srcRect/>
          <a:stretch>
            <a:fillRect/>
          </a:stretch>
        </p:blipFill>
        <p:spPr bwMode="auto">
          <a:xfrm>
            <a:off x="5745163" y="4572000"/>
            <a:ext cx="731837" cy="944563"/>
          </a:xfrm>
          <a:prstGeom prst="rect">
            <a:avLst/>
          </a:prstGeom>
          <a:noFill/>
          <a:ln w="9525">
            <a:noFill/>
            <a:miter lim="800000"/>
            <a:headEnd/>
            <a:tailEnd/>
          </a:ln>
        </p:spPr>
      </p:pic>
      <p:pic>
        <p:nvPicPr>
          <p:cNvPr id="11" name="Picture 21"/>
          <p:cNvPicPr>
            <a:picLocks noChangeAspect="1" noChangeArrowheads="1"/>
          </p:cNvPicPr>
          <p:nvPr/>
        </p:nvPicPr>
        <p:blipFill>
          <a:blip r:embed="rId4" cstate="print"/>
          <a:srcRect/>
          <a:stretch>
            <a:fillRect/>
          </a:stretch>
        </p:blipFill>
        <p:spPr bwMode="auto">
          <a:xfrm>
            <a:off x="900113" y="4495800"/>
            <a:ext cx="1049337" cy="838200"/>
          </a:xfrm>
          <a:prstGeom prst="rect">
            <a:avLst/>
          </a:prstGeom>
          <a:noFill/>
          <a:ln w="9525">
            <a:noFill/>
            <a:miter lim="800000"/>
            <a:headEnd/>
            <a:tailEnd/>
          </a:ln>
        </p:spPr>
      </p:pic>
      <p:sp>
        <p:nvSpPr>
          <p:cNvPr id="12" name="Text Box 22"/>
          <p:cNvSpPr txBox="1">
            <a:spLocks noChangeArrowheads="1"/>
          </p:cNvSpPr>
          <p:nvPr/>
        </p:nvSpPr>
        <p:spPr bwMode="auto">
          <a:xfrm>
            <a:off x="2700338" y="4149725"/>
            <a:ext cx="2736850" cy="274638"/>
          </a:xfrm>
          <a:prstGeom prst="rect">
            <a:avLst/>
          </a:prstGeom>
          <a:noFill/>
          <a:ln w="9525">
            <a:noFill/>
            <a:miter lim="800000"/>
            <a:headEnd/>
            <a:tailEnd/>
          </a:ln>
        </p:spPr>
        <p:txBody>
          <a:bodyPr>
            <a:spAutoFit/>
          </a:bodyPr>
          <a:lstStyle/>
          <a:p>
            <a:pPr>
              <a:buFontTx/>
              <a:buChar char="•"/>
            </a:pPr>
            <a:r>
              <a:rPr lang="en-US" sz="1200" b="1" dirty="0">
                <a:solidFill>
                  <a:schemeClr val="bg1"/>
                </a:solidFill>
              </a:rPr>
              <a:t> Rosemount Tank Master</a:t>
            </a:r>
            <a:endParaRPr lang="en-GB" sz="1200" b="1" dirty="0">
              <a:solidFill>
                <a:schemeClr val="bg1"/>
              </a:solidFill>
            </a:endParaRPr>
          </a:p>
        </p:txBody>
      </p:sp>
      <p:sp>
        <p:nvSpPr>
          <p:cNvPr id="16396" name="Text Box 24"/>
          <p:cNvSpPr txBox="1">
            <a:spLocks noChangeArrowheads="1"/>
          </p:cNvSpPr>
          <p:nvPr/>
        </p:nvSpPr>
        <p:spPr bwMode="auto">
          <a:xfrm>
            <a:off x="5003800" y="1557338"/>
            <a:ext cx="3529013" cy="304800"/>
          </a:xfrm>
          <a:prstGeom prst="rect">
            <a:avLst/>
          </a:prstGeom>
          <a:solidFill>
            <a:schemeClr val="hlink"/>
          </a:solidFill>
          <a:ln w="9525">
            <a:noFill/>
            <a:miter lim="800000"/>
            <a:headEnd/>
            <a:tailEnd/>
          </a:ln>
        </p:spPr>
        <p:txBody>
          <a:bodyPr>
            <a:spAutoFit/>
          </a:bodyPr>
          <a:lstStyle/>
          <a:p>
            <a:r>
              <a:rPr lang="en-GB" sz="1400" b="1">
                <a:solidFill>
                  <a:schemeClr val="bg1"/>
                </a:solidFill>
              </a:rPr>
              <a:t>Interoperability</a:t>
            </a:r>
          </a:p>
        </p:txBody>
      </p:sp>
      <p:pic>
        <p:nvPicPr>
          <p:cNvPr id="16397" name="Picture 25" descr="DeltaV"/>
          <p:cNvPicPr>
            <a:picLocks noChangeAspect="1" noChangeArrowheads="1"/>
          </p:cNvPicPr>
          <p:nvPr/>
        </p:nvPicPr>
        <p:blipFill>
          <a:blip r:embed="rId5" cstate="print"/>
          <a:srcRect/>
          <a:stretch>
            <a:fillRect/>
          </a:stretch>
        </p:blipFill>
        <p:spPr bwMode="auto">
          <a:xfrm>
            <a:off x="7019925" y="2103438"/>
            <a:ext cx="928688" cy="928687"/>
          </a:xfrm>
          <a:prstGeom prst="rect">
            <a:avLst/>
          </a:prstGeom>
          <a:noFill/>
          <a:ln w="9525">
            <a:noFill/>
            <a:miter lim="800000"/>
            <a:headEnd/>
            <a:tailEnd/>
          </a:ln>
        </p:spPr>
      </p:pic>
      <p:pic>
        <p:nvPicPr>
          <p:cNvPr id="16398" name="Picture 26"/>
          <p:cNvPicPr>
            <a:picLocks noChangeAspect="1" noChangeArrowheads="1"/>
          </p:cNvPicPr>
          <p:nvPr/>
        </p:nvPicPr>
        <p:blipFill>
          <a:blip r:embed="rId6" cstate="print"/>
          <a:srcRect/>
          <a:stretch>
            <a:fillRect/>
          </a:stretch>
        </p:blipFill>
        <p:spPr bwMode="auto">
          <a:xfrm>
            <a:off x="7924800" y="2201863"/>
            <a:ext cx="606425" cy="622300"/>
          </a:xfrm>
          <a:prstGeom prst="rect">
            <a:avLst/>
          </a:prstGeom>
          <a:noFill/>
          <a:ln w="9525">
            <a:noFill/>
            <a:miter lim="800000"/>
            <a:headEnd/>
            <a:tailEnd/>
          </a:ln>
        </p:spPr>
      </p:pic>
      <p:pic>
        <p:nvPicPr>
          <p:cNvPr id="16399" name="Picture 27" descr="system5400 [Converted]"/>
          <p:cNvPicPr>
            <a:picLocks noChangeAspect="1" noChangeArrowheads="1"/>
          </p:cNvPicPr>
          <p:nvPr/>
        </p:nvPicPr>
        <p:blipFill>
          <a:blip r:embed="rId7" cstate="print"/>
          <a:srcRect l="29359" t="-504" r="58615" b="82173"/>
          <a:stretch>
            <a:fillRect/>
          </a:stretch>
        </p:blipFill>
        <p:spPr bwMode="auto">
          <a:xfrm>
            <a:off x="4932363" y="2176463"/>
            <a:ext cx="719137" cy="728662"/>
          </a:xfrm>
          <a:prstGeom prst="rect">
            <a:avLst/>
          </a:prstGeom>
          <a:noFill/>
          <a:ln w="9525">
            <a:noFill/>
            <a:miter lim="800000"/>
            <a:headEnd/>
            <a:tailEnd/>
          </a:ln>
        </p:spPr>
      </p:pic>
      <p:pic>
        <p:nvPicPr>
          <p:cNvPr id="16400" name="Picture 28" descr="system5400 [Converted]"/>
          <p:cNvPicPr>
            <a:picLocks noChangeAspect="1" noChangeArrowheads="1"/>
          </p:cNvPicPr>
          <p:nvPr/>
        </p:nvPicPr>
        <p:blipFill>
          <a:blip r:embed="rId7" cstate="print"/>
          <a:srcRect l="44995" t="-4793" r="25395" b="82173"/>
          <a:stretch>
            <a:fillRect/>
          </a:stretch>
        </p:blipFill>
        <p:spPr bwMode="auto">
          <a:xfrm>
            <a:off x="5651500" y="2205038"/>
            <a:ext cx="1500188" cy="762000"/>
          </a:xfrm>
          <a:prstGeom prst="rect">
            <a:avLst/>
          </a:prstGeom>
          <a:noFill/>
          <a:ln w="9525">
            <a:noFill/>
            <a:miter lim="800000"/>
            <a:headEnd/>
            <a:tailEnd/>
          </a:ln>
        </p:spPr>
      </p:pic>
      <p:pic>
        <p:nvPicPr>
          <p:cNvPr id="16401" name="Picture 29" descr="Marke plantweb"/>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2843213" y="3141663"/>
            <a:ext cx="933450" cy="1081087"/>
          </a:xfrm>
          <a:prstGeom prst="rect">
            <a:avLst/>
          </a:prstGeom>
          <a:noFill/>
          <a:ln w="9525">
            <a:noFill/>
            <a:miter lim="800000"/>
            <a:headEnd/>
            <a:tailEnd/>
          </a:ln>
        </p:spPr>
      </p:pic>
      <p:pic>
        <p:nvPicPr>
          <p:cNvPr id="20" name="Picture 32"/>
          <p:cNvPicPr>
            <a:picLocks noChangeAspect="1" noChangeArrowheads="1"/>
          </p:cNvPicPr>
          <p:nvPr/>
        </p:nvPicPr>
        <p:blipFill>
          <a:blip r:embed="rId9" cstate="print"/>
          <a:srcRect/>
          <a:stretch>
            <a:fillRect/>
          </a:stretch>
        </p:blipFill>
        <p:spPr bwMode="auto">
          <a:xfrm>
            <a:off x="2514600" y="4495800"/>
            <a:ext cx="369888" cy="381000"/>
          </a:xfrm>
          <a:prstGeom prst="rect">
            <a:avLst/>
          </a:prstGeom>
          <a:noFill/>
          <a:ln w="9525">
            <a:noFill/>
            <a:miter lim="800000"/>
            <a:headEnd/>
            <a:tailEnd/>
          </a:ln>
        </p:spPr>
      </p:pic>
      <p:pic>
        <p:nvPicPr>
          <p:cNvPr id="16403" name="Picture 37" descr="wiring FF HART with 5300 and 5400"/>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250825" y="1196975"/>
            <a:ext cx="4752975" cy="2962275"/>
          </a:xfrm>
          <a:prstGeom prst="rect">
            <a:avLst/>
          </a:prstGeom>
          <a:noFill/>
          <a:ln w="9525">
            <a:noFill/>
            <a:miter lim="800000"/>
            <a:headEnd/>
            <a:tailEnd/>
          </a:ln>
        </p:spPr>
      </p:pic>
      <p:sp>
        <p:nvSpPr>
          <p:cNvPr id="16404" name="Text Box 38"/>
          <p:cNvSpPr txBox="1">
            <a:spLocks noChangeArrowheads="1"/>
          </p:cNvSpPr>
          <p:nvPr/>
        </p:nvSpPr>
        <p:spPr bwMode="auto">
          <a:xfrm>
            <a:off x="5003800" y="3141663"/>
            <a:ext cx="3455988" cy="274637"/>
          </a:xfrm>
          <a:prstGeom prst="rect">
            <a:avLst/>
          </a:prstGeom>
          <a:solidFill>
            <a:schemeClr val="hlink"/>
          </a:solidFill>
          <a:ln w="9525" algn="ctr">
            <a:noFill/>
            <a:miter lim="800000"/>
            <a:headEnd/>
            <a:tailEnd/>
          </a:ln>
        </p:spPr>
        <p:txBody>
          <a:bodyPr>
            <a:spAutoFit/>
          </a:bodyPr>
          <a:lstStyle/>
          <a:p>
            <a:pPr>
              <a:spcBef>
                <a:spcPct val="50000"/>
              </a:spcBef>
            </a:pPr>
            <a:r>
              <a:rPr lang="sv-SE" sz="1200" b="1">
                <a:solidFill>
                  <a:schemeClr val="bg1"/>
                </a:solidFill>
              </a:rPr>
              <a:t> Advanced Diagnostics</a:t>
            </a:r>
          </a:p>
        </p:txBody>
      </p:sp>
      <p:pic>
        <p:nvPicPr>
          <p:cNvPr id="16405" name="Picture 39" descr="warning"/>
          <p:cNvPicPr>
            <a:picLocks noChangeAspect="1" noChangeArrowheads="1"/>
          </p:cNvPicPr>
          <p:nvPr/>
        </p:nvPicPr>
        <p:blipFill>
          <a:blip r:embed="rId11" cstate="print"/>
          <a:srcRect/>
          <a:stretch>
            <a:fillRect/>
          </a:stretch>
        </p:blipFill>
        <p:spPr bwMode="auto">
          <a:xfrm>
            <a:off x="6516688" y="3500438"/>
            <a:ext cx="404812" cy="373062"/>
          </a:xfrm>
          <a:prstGeom prst="rect">
            <a:avLst/>
          </a:prstGeom>
          <a:noFill/>
          <a:ln w="9525">
            <a:noFill/>
            <a:miter lim="800000"/>
            <a:headEnd/>
            <a:tailEnd/>
          </a:ln>
        </p:spPr>
      </p:pic>
      <p:pic>
        <p:nvPicPr>
          <p:cNvPr id="16406" name="Picture 40"/>
          <p:cNvPicPr>
            <a:picLocks noChangeAspect="1" noChangeArrowheads="1"/>
          </p:cNvPicPr>
          <p:nvPr/>
        </p:nvPicPr>
        <p:blipFill>
          <a:blip r:embed="rId12" cstate="print"/>
          <a:srcRect/>
          <a:stretch>
            <a:fillRect/>
          </a:stretch>
        </p:blipFill>
        <p:spPr bwMode="auto">
          <a:xfrm>
            <a:off x="5580063" y="3500438"/>
            <a:ext cx="504825" cy="444500"/>
          </a:xfrm>
          <a:prstGeom prst="rect">
            <a:avLst/>
          </a:prstGeom>
          <a:noFill/>
          <a:ln w="9525">
            <a:noFill/>
            <a:miter lim="800000"/>
            <a:headEnd/>
            <a:tailEnd/>
          </a:ln>
        </p:spPr>
      </p:pic>
      <p:pic>
        <p:nvPicPr>
          <p:cNvPr id="16407" name="Picture 41"/>
          <p:cNvPicPr>
            <a:picLocks noChangeAspect="1" noChangeArrowheads="1"/>
          </p:cNvPicPr>
          <p:nvPr/>
        </p:nvPicPr>
        <p:blipFill>
          <a:blip r:embed="rId13" cstate="print"/>
          <a:srcRect/>
          <a:stretch>
            <a:fillRect/>
          </a:stretch>
        </p:blipFill>
        <p:spPr bwMode="auto">
          <a:xfrm>
            <a:off x="7410450" y="3500438"/>
            <a:ext cx="474663" cy="425450"/>
          </a:xfrm>
          <a:prstGeom prst="rect">
            <a:avLst/>
          </a:prstGeom>
          <a:noFill/>
          <a:ln w="9525">
            <a:noFill/>
            <a:miter lim="800000"/>
            <a:headEnd/>
            <a:tailEnd/>
          </a:ln>
        </p:spPr>
      </p:pic>
      <p:pic>
        <p:nvPicPr>
          <p:cNvPr id="27" name="Picture 42" descr="5300_THUM"/>
          <p:cNvPicPr>
            <a:picLocks noGrp="1" noChangeAspect="1" noChangeArrowheads="1"/>
          </p:cNvPicPr>
          <p:nvPr>
            <p:ph idx="1"/>
          </p:nvPr>
        </p:nvPicPr>
        <p:blipFill>
          <a:blip r:embed="rId14" cstate="print"/>
          <a:srcRect/>
          <a:stretch>
            <a:fillRect/>
          </a:stretch>
        </p:blipFill>
        <p:spPr>
          <a:xfrm>
            <a:off x="7019925" y="4508500"/>
            <a:ext cx="1198563" cy="998538"/>
          </a:xfrm>
          <a:noFill/>
        </p:spPr>
      </p:pic>
      <p:pic>
        <p:nvPicPr>
          <p:cNvPr id="16409" name="Picture 3" descr="V:\Land_Div\Piw\Anders\Raptor\Raptor_System_Configuration_Manual\Pictures\5300_Select_Device.tif"/>
          <p:cNvPicPr>
            <a:picLocks noChangeAspect="1" noChangeArrowheads="1"/>
          </p:cNvPicPr>
          <p:nvPr/>
        </p:nvPicPr>
        <p:blipFill>
          <a:blip r:embed="rId15" cstate="print"/>
          <a:srcRect/>
          <a:stretch>
            <a:fillRect/>
          </a:stretch>
        </p:blipFill>
        <p:spPr bwMode="auto">
          <a:xfrm>
            <a:off x="3214688" y="4572000"/>
            <a:ext cx="2338387" cy="1600200"/>
          </a:xfrm>
          <a:prstGeom prst="rect">
            <a:avLst/>
          </a:prstGeom>
          <a:noFill/>
          <a:ln w="9525">
            <a:noFill/>
            <a:miter lim="800000"/>
            <a:headEnd/>
            <a:tailEnd/>
          </a:ln>
        </p:spPr>
      </p:pic>
      <p:pic>
        <p:nvPicPr>
          <p:cNvPr id="16410" name="Picture 2" descr="V:\Land_Div\Piw\Anders\Raptor\Raptor_System_Configuration_Manual\Pictures\TankScan\TankScan_Edit.tif"/>
          <p:cNvPicPr>
            <a:picLocks noChangeAspect="1" noChangeArrowheads="1"/>
          </p:cNvPicPr>
          <p:nvPr/>
        </p:nvPicPr>
        <p:blipFill>
          <a:blip r:embed="rId16" cstate="print"/>
          <a:srcRect/>
          <a:stretch>
            <a:fillRect/>
          </a:stretch>
        </p:blipFill>
        <p:spPr bwMode="auto">
          <a:xfrm>
            <a:off x="2500313" y="5000625"/>
            <a:ext cx="1949450" cy="12160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2" name="Picture 4"/>
          <p:cNvPicPr>
            <a:picLocks noGrp="1" noChangeAspect="1" noChangeArrowheads="1"/>
          </p:cNvPicPr>
          <p:nvPr>
            <p:ph idx="1"/>
          </p:nvPr>
        </p:nvPicPr>
        <p:blipFill>
          <a:blip r:embed="rId3" cstate="print"/>
          <a:srcRect/>
          <a:stretch>
            <a:fillRect/>
          </a:stretch>
        </p:blipFill>
        <p:spPr bwMode="auto">
          <a:xfrm>
            <a:off x="1390650" y="1217612"/>
            <a:ext cx="6705600" cy="4524375"/>
          </a:xfrm>
          <a:prstGeom prst="rect">
            <a:avLst/>
          </a:prstGeom>
          <a:noFill/>
          <a:ln w="9525">
            <a:noFill/>
            <a:miter lim="800000"/>
            <a:headEnd/>
            <a:tailEnd/>
          </a:ln>
        </p:spPr>
      </p:pic>
      <p:sp>
        <p:nvSpPr>
          <p:cNvPr id="9" name="Title 8"/>
          <p:cNvSpPr>
            <a:spLocks noGrp="1"/>
          </p:cNvSpPr>
          <p:nvPr>
            <p:ph type="title"/>
          </p:nvPr>
        </p:nvSpPr>
        <p:spPr/>
        <p:txBody>
          <a:bodyPr/>
          <a:lstStyle/>
          <a:p>
            <a:r>
              <a:rPr lang="sv-SE" dirty="0" smtClean="0"/>
              <a:t>Basic Configuration Parameters</a:t>
            </a:r>
            <a:endParaRPr lang="sv-SE" dirty="0"/>
          </a:p>
        </p:txBody>
      </p:sp>
      <p:sp>
        <p:nvSpPr>
          <p:cNvPr id="4" name="Slide Number Placeholder 3"/>
          <p:cNvSpPr>
            <a:spLocks noGrp="1"/>
          </p:cNvSpPr>
          <p:nvPr>
            <p:ph type="sldNum" sz="quarter" idx="12"/>
          </p:nvPr>
        </p:nvSpPr>
        <p:spPr/>
        <p:txBody>
          <a:bodyPr/>
          <a:lstStyle/>
          <a:p>
            <a:pPr>
              <a:defRPr/>
            </a:pPr>
            <a:fld id="{DDAC0D5F-C93D-496C-B6A7-FEC79A043E71}" type="slidenum">
              <a:rPr lang="en-US" smtClean="0"/>
              <a:pPr>
                <a:defRPr/>
              </a:pPr>
              <a:t>19</a:t>
            </a:fld>
            <a:endParaRPr lang="en-US"/>
          </a:p>
        </p:txBody>
      </p:sp>
      <p:sp>
        <p:nvSpPr>
          <p:cNvPr id="8" name="Text Box 40"/>
          <p:cNvSpPr txBox="1">
            <a:spLocks noChangeArrowheads="1"/>
          </p:cNvSpPr>
          <p:nvPr/>
        </p:nvSpPr>
        <p:spPr bwMode="auto">
          <a:xfrm>
            <a:off x="7572396" y="3857628"/>
            <a:ext cx="1214446" cy="276999"/>
          </a:xfrm>
          <a:prstGeom prst="rect">
            <a:avLst/>
          </a:prstGeom>
          <a:noFill/>
          <a:ln w="9525">
            <a:noFill/>
            <a:miter lim="800000"/>
            <a:headEnd/>
            <a:tailEnd/>
          </a:ln>
        </p:spPr>
        <p:txBody>
          <a:bodyPr wrap="square">
            <a:spAutoFit/>
          </a:bodyPr>
          <a:lstStyle/>
          <a:p>
            <a:pPr algn="l">
              <a:spcBef>
                <a:spcPct val="50000"/>
              </a:spcBef>
            </a:pPr>
            <a:r>
              <a:rPr lang="sv-SE" sz="1200" dirty="0" smtClean="0"/>
              <a:t>Tank Height</a:t>
            </a:r>
            <a:endParaRPr lang="en-US" sz="1200" dirty="0"/>
          </a:p>
        </p:txBody>
      </p:sp>
      <p:sp>
        <p:nvSpPr>
          <p:cNvPr id="11" name="Text Box 40"/>
          <p:cNvSpPr txBox="1">
            <a:spLocks noChangeArrowheads="1"/>
          </p:cNvSpPr>
          <p:nvPr/>
        </p:nvSpPr>
        <p:spPr bwMode="auto">
          <a:xfrm>
            <a:off x="6572264" y="3500438"/>
            <a:ext cx="1214446" cy="276999"/>
          </a:xfrm>
          <a:prstGeom prst="rect">
            <a:avLst/>
          </a:prstGeom>
          <a:noFill/>
          <a:ln w="9525">
            <a:noFill/>
            <a:miter lim="800000"/>
            <a:headEnd/>
            <a:tailEnd/>
          </a:ln>
        </p:spPr>
        <p:txBody>
          <a:bodyPr wrap="square">
            <a:spAutoFit/>
          </a:bodyPr>
          <a:lstStyle/>
          <a:p>
            <a:pPr algn="l">
              <a:spcBef>
                <a:spcPct val="50000"/>
              </a:spcBef>
            </a:pPr>
            <a:r>
              <a:rPr lang="sv-SE" sz="1200" dirty="0" smtClean="0"/>
              <a:t>Probe length</a:t>
            </a:r>
            <a:endParaRPr lang="en-US" sz="1200" dirty="0"/>
          </a:p>
        </p:txBody>
      </p:sp>
      <p:sp>
        <p:nvSpPr>
          <p:cNvPr id="12" name="Text Box 40"/>
          <p:cNvSpPr txBox="1">
            <a:spLocks noChangeArrowheads="1"/>
          </p:cNvSpPr>
          <p:nvPr/>
        </p:nvSpPr>
        <p:spPr bwMode="auto">
          <a:xfrm>
            <a:off x="5072066" y="2214554"/>
            <a:ext cx="1357322" cy="461665"/>
          </a:xfrm>
          <a:prstGeom prst="rect">
            <a:avLst/>
          </a:prstGeom>
          <a:noFill/>
          <a:ln w="9525">
            <a:noFill/>
            <a:miter lim="800000"/>
            <a:headEnd/>
            <a:tailEnd/>
          </a:ln>
        </p:spPr>
        <p:txBody>
          <a:bodyPr wrap="square">
            <a:spAutoFit/>
          </a:bodyPr>
          <a:lstStyle/>
          <a:p>
            <a:pPr algn="l">
              <a:spcBef>
                <a:spcPct val="50000"/>
              </a:spcBef>
            </a:pPr>
            <a:r>
              <a:rPr lang="sv-SE" sz="1200" dirty="0" smtClean="0"/>
              <a:t>Hold Off/ </a:t>
            </a:r>
            <a:br>
              <a:rPr lang="sv-SE" sz="1200" dirty="0" smtClean="0"/>
            </a:br>
            <a:r>
              <a:rPr lang="sv-SE" sz="1200" dirty="0" smtClean="0"/>
              <a:t>Upper Null Zone</a:t>
            </a:r>
            <a:endParaRPr lang="en-US" sz="1200" dirty="0"/>
          </a:p>
        </p:txBody>
      </p:sp>
      <p:sp>
        <p:nvSpPr>
          <p:cNvPr id="13" name="Text Box 40"/>
          <p:cNvSpPr txBox="1">
            <a:spLocks noChangeArrowheads="1"/>
          </p:cNvSpPr>
          <p:nvPr/>
        </p:nvSpPr>
        <p:spPr bwMode="auto">
          <a:xfrm>
            <a:off x="5072066" y="1857364"/>
            <a:ext cx="2071702" cy="276999"/>
          </a:xfrm>
          <a:prstGeom prst="rect">
            <a:avLst/>
          </a:prstGeom>
          <a:noFill/>
          <a:ln w="9525">
            <a:noFill/>
            <a:miter lim="800000"/>
            <a:headEnd/>
            <a:tailEnd/>
          </a:ln>
        </p:spPr>
        <p:txBody>
          <a:bodyPr wrap="square">
            <a:spAutoFit/>
          </a:bodyPr>
          <a:lstStyle/>
          <a:p>
            <a:pPr algn="l">
              <a:spcBef>
                <a:spcPct val="50000"/>
              </a:spcBef>
            </a:pPr>
            <a:r>
              <a:rPr lang="sv-SE" sz="1200" dirty="0" smtClean="0"/>
              <a:t>Upper Reference Point</a:t>
            </a:r>
            <a:endParaRPr lang="en-US" sz="1200" dirty="0"/>
          </a:p>
        </p:txBody>
      </p:sp>
      <p:sp>
        <p:nvSpPr>
          <p:cNvPr id="14" name="Text Box 40"/>
          <p:cNvSpPr txBox="1">
            <a:spLocks noChangeArrowheads="1"/>
          </p:cNvSpPr>
          <p:nvPr/>
        </p:nvSpPr>
        <p:spPr bwMode="auto">
          <a:xfrm>
            <a:off x="5072066" y="5357826"/>
            <a:ext cx="2071702" cy="276999"/>
          </a:xfrm>
          <a:prstGeom prst="rect">
            <a:avLst/>
          </a:prstGeom>
          <a:noFill/>
          <a:ln w="9525">
            <a:noFill/>
            <a:miter lim="800000"/>
            <a:headEnd/>
            <a:tailEnd/>
          </a:ln>
        </p:spPr>
        <p:txBody>
          <a:bodyPr wrap="square">
            <a:spAutoFit/>
          </a:bodyPr>
          <a:lstStyle/>
          <a:p>
            <a:pPr algn="l">
              <a:spcBef>
                <a:spcPct val="50000"/>
              </a:spcBef>
            </a:pPr>
            <a:r>
              <a:rPr lang="sv-SE" sz="1200" dirty="0" smtClean="0"/>
              <a:t>Lower Reference Point</a:t>
            </a:r>
            <a:endParaRPr lang="en-US" sz="1200" dirty="0"/>
          </a:p>
        </p:txBody>
      </p:sp>
      <p:sp>
        <p:nvSpPr>
          <p:cNvPr id="15" name="Text Box 40"/>
          <p:cNvSpPr txBox="1">
            <a:spLocks noChangeArrowheads="1"/>
          </p:cNvSpPr>
          <p:nvPr/>
        </p:nvSpPr>
        <p:spPr bwMode="auto">
          <a:xfrm>
            <a:off x="1571604" y="3714752"/>
            <a:ext cx="1214446" cy="276999"/>
          </a:xfrm>
          <a:prstGeom prst="rect">
            <a:avLst/>
          </a:prstGeom>
          <a:noFill/>
          <a:ln w="9525">
            <a:noFill/>
            <a:miter lim="800000"/>
            <a:headEnd/>
            <a:tailEnd/>
          </a:ln>
        </p:spPr>
        <p:txBody>
          <a:bodyPr wrap="square">
            <a:spAutoFit/>
          </a:bodyPr>
          <a:lstStyle/>
          <a:p>
            <a:pPr algn="r">
              <a:spcBef>
                <a:spcPct val="50000"/>
              </a:spcBef>
            </a:pPr>
            <a:r>
              <a:rPr lang="sv-SE" sz="1200" dirty="0" smtClean="0"/>
              <a:t>Product Level</a:t>
            </a:r>
            <a:endParaRPr lang="en-US" sz="1200" dirty="0"/>
          </a:p>
        </p:txBody>
      </p:sp>
      <p:sp>
        <p:nvSpPr>
          <p:cNvPr id="16" name="Text Box 40"/>
          <p:cNvSpPr txBox="1">
            <a:spLocks noChangeArrowheads="1"/>
          </p:cNvSpPr>
          <p:nvPr/>
        </p:nvSpPr>
        <p:spPr bwMode="auto">
          <a:xfrm>
            <a:off x="1571604" y="4429132"/>
            <a:ext cx="1214446" cy="276999"/>
          </a:xfrm>
          <a:prstGeom prst="rect">
            <a:avLst/>
          </a:prstGeom>
          <a:noFill/>
          <a:ln w="9525">
            <a:noFill/>
            <a:miter lim="800000"/>
            <a:headEnd/>
            <a:tailEnd/>
          </a:ln>
        </p:spPr>
        <p:txBody>
          <a:bodyPr wrap="square">
            <a:spAutoFit/>
          </a:bodyPr>
          <a:lstStyle/>
          <a:p>
            <a:pPr algn="r">
              <a:spcBef>
                <a:spcPct val="50000"/>
              </a:spcBef>
            </a:pPr>
            <a:r>
              <a:rPr lang="sv-SE" sz="1200" dirty="0" smtClean="0"/>
              <a:t>Interface Level</a:t>
            </a:r>
            <a:endParaRPr lang="en-US" sz="12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Operational Control</a:t>
            </a:r>
            <a:endParaRPr lang="sv-SE" dirty="0"/>
          </a:p>
        </p:txBody>
      </p:sp>
      <p:sp>
        <p:nvSpPr>
          <p:cNvPr id="4" name="Slide Number Placeholder 3"/>
          <p:cNvSpPr>
            <a:spLocks noGrp="1"/>
          </p:cNvSpPr>
          <p:nvPr>
            <p:ph type="sldNum" sz="quarter" idx="12"/>
          </p:nvPr>
        </p:nvSpPr>
        <p:spPr/>
        <p:txBody>
          <a:bodyPr/>
          <a:lstStyle/>
          <a:p>
            <a:pPr>
              <a:defRPr/>
            </a:pPr>
            <a:fld id="{DDAC0D5F-C93D-496C-B6A7-FEC79A043E71}" type="slidenum">
              <a:rPr lang="en-US" smtClean="0"/>
              <a:pPr>
                <a:defRPr/>
              </a:pPr>
              <a:t>2</a:t>
            </a:fld>
            <a:endParaRPr lang="en-US"/>
          </a:p>
        </p:txBody>
      </p:sp>
      <p:sp>
        <p:nvSpPr>
          <p:cNvPr id="18" name="Content Placeholder 9"/>
          <p:cNvSpPr>
            <a:spLocks noGrp="1"/>
          </p:cNvSpPr>
          <p:nvPr>
            <p:ph idx="1"/>
          </p:nvPr>
        </p:nvSpPr>
        <p:spPr>
          <a:xfrm>
            <a:off x="571500" y="1206500"/>
            <a:ext cx="8343900" cy="4546600"/>
          </a:xfrm>
        </p:spPr>
        <p:txBody>
          <a:bodyPr/>
          <a:lstStyle/>
          <a:p>
            <a:r>
              <a:rPr lang="sv-SE" dirty="0" smtClean="0"/>
              <a:t>5300- or 5400 system configuration</a:t>
            </a:r>
          </a:p>
        </p:txBody>
      </p:sp>
      <p:pic>
        <p:nvPicPr>
          <p:cNvPr id="19" name="Picture 2" descr="I:\GSS\KURS\eLearning\Raptor System Overview\Bilder\Slide27\TankHubMultipleTank.jpg"/>
          <p:cNvPicPr>
            <a:picLocks noChangeAspect="1" noChangeArrowheads="1"/>
          </p:cNvPicPr>
          <p:nvPr/>
        </p:nvPicPr>
        <p:blipFill>
          <a:blip r:embed="rId2" cstate="print"/>
          <a:srcRect/>
          <a:stretch>
            <a:fillRect/>
          </a:stretch>
        </p:blipFill>
        <p:spPr bwMode="auto">
          <a:xfrm>
            <a:off x="1476375" y="1989138"/>
            <a:ext cx="6843713" cy="3635375"/>
          </a:xfrm>
          <a:prstGeom prst="rect">
            <a:avLst/>
          </a:prstGeom>
          <a:noFill/>
          <a:ln w="9525">
            <a:noFill/>
            <a:miter lim="800000"/>
            <a:headEnd/>
            <a:tailEnd/>
          </a:ln>
        </p:spPr>
      </p:pic>
      <p:pic>
        <p:nvPicPr>
          <p:cNvPr id="20" name="Picture 7" descr="I:\GSS\KURS\eLearning\Raptor System Overview\Bilder\Slide5\HOTSPOT_FF.jpg"/>
          <p:cNvPicPr>
            <a:picLocks noChangeAspect="1" noChangeArrowheads="1"/>
          </p:cNvPicPr>
          <p:nvPr/>
        </p:nvPicPr>
        <p:blipFill>
          <a:blip r:embed="rId3" cstate="print"/>
          <a:srcRect/>
          <a:stretch>
            <a:fillRect/>
          </a:stretch>
        </p:blipFill>
        <p:spPr bwMode="auto">
          <a:xfrm>
            <a:off x="4664075" y="3213100"/>
            <a:ext cx="412750" cy="346075"/>
          </a:xfrm>
          <a:prstGeom prst="rect">
            <a:avLst/>
          </a:prstGeom>
          <a:noFill/>
          <a:ln w="9525">
            <a:noFill/>
            <a:miter lim="800000"/>
            <a:headEnd/>
            <a:tailEnd/>
          </a:ln>
        </p:spPr>
      </p:pic>
      <p:sp>
        <p:nvSpPr>
          <p:cNvPr id="21" name="TextBox 20"/>
          <p:cNvSpPr txBox="1"/>
          <p:nvPr/>
        </p:nvSpPr>
        <p:spPr>
          <a:xfrm>
            <a:off x="2555875" y="1814513"/>
            <a:ext cx="1655763" cy="246062"/>
          </a:xfrm>
          <a:prstGeom prst="rect">
            <a:avLst/>
          </a:prstGeom>
          <a:noFill/>
        </p:spPr>
        <p:txBody>
          <a:bodyPr>
            <a:spAutoFit/>
          </a:bodyPr>
          <a:lstStyle/>
          <a:p>
            <a:pPr algn="l">
              <a:defRPr/>
            </a:pPr>
            <a:r>
              <a:rPr lang="sv-SE" sz="1000" b="0" dirty="0">
                <a:latin typeface="+mn-lt"/>
              </a:rPr>
              <a:t>5400 Level Transmitter</a:t>
            </a:r>
          </a:p>
        </p:txBody>
      </p:sp>
      <p:sp>
        <p:nvSpPr>
          <p:cNvPr id="22" name="TextBox 21"/>
          <p:cNvSpPr txBox="1"/>
          <p:nvPr/>
        </p:nvSpPr>
        <p:spPr>
          <a:xfrm>
            <a:off x="2700338" y="4046538"/>
            <a:ext cx="1655762" cy="246062"/>
          </a:xfrm>
          <a:prstGeom prst="rect">
            <a:avLst/>
          </a:prstGeom>
          <a:noFill/>
        </p:spPr>
        <p:txBody>
          <a:bodyPr>
            <a:spAutoFit/>
          </a:bodyPr>
          <a:lstStyle/>
          <a:p>
            <a:pPr algn="l">
              <a:defRPr/>
            </a:pPr>
            <a:r>
              <a:rPr lang="sv-SE" sz="1000" b="0" dirty="0">
                <a:latin typeface="+mn-lt"/>
              </a:rPr>
              <a:t>5300 Level Transmitter</a:t>
            </a:r>
          </a:p>
        </p:txBody>
      </p:sp>
      <p:sp>
        <p:nvSpPr>
          <p:cNvPr id="23" name="TextBox 22"/>
          <p:cNvSpPr txBox="1"/>
          <p:nvPr/>
        </p:nvSpPr>
        <p:spPr>
          <a:xfrm>
            <a:off x="4643438" y="2492375"/>
            <a:ext cx="1068387" cy="246063"/>
          </a:xfrm>
          <a:prstGeom prst="rect">
            <a:avLst/>
          </a:prstGeom>
          <a:noFill/>
        </p:spPr>
        <p:txBody>
          <a:bodyPr>
            <a:spAutoFit/>
          </a:bodyPr>
          <a:lstStyle/>
          <a:p>
            <a:pPr>
              <a:defRPr/>
            </a:pPr>
            <a:r>
              <a:rPr lang="sv-SE" sz="1000" b="0" dirty="0">
                <a:latin typeface="+mn-lt"/>
              </a:rPr>
              <a:t>2410 Tank Hub</a:t>
            </a:r>
          </a:p>
        </p:txBody>
      </p:sp>
      <p:sp>
        <p:nvSpPr>
          <p:cNvPr id="24" name="TextBox 23"/>
          <p:cNvSpPr txBox="1"/>
          <p:nvPr/>
        </p:nvSpPr>
        <p:spPr>
          <a:xfrm>
            <a:off x="7092950" y="2636838"/>
            <a:ext cx="1008063" cy="400050"/>
          </a:xfrm>
          <a:prstGeom prst="rect">
            <a:avLst/>
          </a:prstGeom>
          <a:noFill/>
        </p:spPr>
        <p:txBody>
          <a:bodyPr>
            <a:spAutoFit/>
          </a:bodyPr>
          <a:lstStyle/>
          <a:p>
            <a:pPr algn="l">
              <a:defRPr/>
            </a:pPr>
            <a:r>
              <a:rPr lang="sv-SE" sz="1000" b="0" dirty="0">
                <a:latin typeface="+mn-lt"/>
              </a:rPr>
              <a:t>TankMaster WinView</a:t>
            </a:r>
          </a:p>
        </p:txBody>
      </p:sp>
      <p:sp>
        <p:nvSpPr>
          <p:cNvPr id="25" name="TextBox 24"/>
          <p:cNvSpPr txBox="1"/>
          <p:nvPr/>
        </p:nvSpPr>
        <p:spPr>
          <a:xfrm>
            <a:off x="5435600" y="2997200"/>
            <a:ext cx="1044575" cy="246063"/>
          </a:xfrm>
          <a:prstGeom prst="rect">
            <a:avLst/>
          </a:prstGeom>
          <a:noFill/>
        </p:spPr>
        <p:txBody>
          <a:bodyPr>
            <a:spAutoFit/>
          </a:bodyPr>
          <a:lstStyle/>
          <a:p>
            <a:pPr>
              <a:defRPr/>
            </a:pPr>
            <a:r>
              <a:rPr lang="sv-SE" sz="1000" b="0" dirty="0">
                <a:latin typeface="+mn-lt"/>
              </a:rPr>
              <a:t>2180 FBM</a:t>
            </a:r>
          </a:p>
        </p:txBody>
      </p:sp>
      <p:sp>
        <p:nvSpPr>
          <p:cNvPr id="26" name="TextBox 25"/>
          <p:cNvSpPr txBox="1"/>
          <p:nvPr/>
        </p:nvSpPr>
        <p:spPr>
          <a:xfrm>
            <a:off x="2771775" y="2565400"/>
            <a:ext cx="1728788" cy="554038"/>
          </a:xfrm>
          <a:prstGeom prst="rect">
            <a:avLst/>
          </a:prstGeom>
          <a:noFill/>
        </p:spPr>
        <p:txBody>
          <a:bodyPr>
            <a:spAutoFit/>
          </a:bodyPr>
          <a:lstStyle/>
          <a:p>
            <a:pPr algn="l">
              <a:defRPr/>
            </a:pPr>
            <a:r>
              <a:rPr lang="sv-SE" sz="1000" b="0" dirty="0">
                <a:latin typeface="+mn-lt"/>
              </a:rPr>
              <a:t>644 Transmitter / Rosemount 65 Single  Point Temperature Sensor</a:t>
            </a:r>
          </a:p>
        </p:txBody>
      </p:sp>
      <p:sp>
        <p:nvSpPr>
          <p:cNvPr id="13" name="Oval 9"/>
          <p:cNvSpPr>
            <a:spLocks noChangeArrowheads="1"/>
          </p:cNvSpPr>
          <p:nvPr/>
        </p:nvSpPr>
        <p:spPr bwMode="auto">
          <a:xfrm>
            <a:off x="2555776" y="4077072"/>
            <a:ext cx="428625" cy="428625"/>
          </a:xfrm>
          <a:prstGeom prst="ellipse">
            <a:avLst/>
          </a:prstGeom>
          <a:noFill/>
          <a:ln w="25400" algn="ctr">
            <a:solidFill>
              <a:schemeClr val="accent2"/>
            </a:solidFill>
            <a:round/>
            <a:headEnd/>
            <a:tailEnd/>
          </a:ln>
        </p:spPr>
        <p:txBody>
          <a:bodyPr wrap="none" anchor="ctr"/>
          <a:lstStyle/>
          <a:p>
            <a:endParaRPr lang="sv-SE"/>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p:cNvSpPr>
            <a:spLocks noGrp="1" noChangeArrowheads="1"/>
          </p:cNvSpPr>
          <p:nvPr>
            <p:ph type="title"/>
          </p:nvPr>
        </p:nvSpPr>
        <p:spPr/>
        <p:txBody>
          <a:bodyPr/>
          <a:lstStyle/>
          <a:p>
            <a:pPr>
              <a:defRPr/>
            </a:pPr>
            <a:r>
              <a:rPr lang="sv-SE" dirty="0" smtClean="0"/>
              <a:t>Configuration Reminders</a:t>
            </a:r>
          </a:p>
        </p:txBody>
      </p:sp>
      <p:sp>
        <p:nvSpPr>
          <p:cNvPr id="52227" name="Rectangle 3"/>
          <p:cNvSpPr>
            <a:spLocks noGrp="1" noChangeArrowheads="1"/>
          </p:cNvSpPr>
          <p:nvPr>
            <p:ph idx="1"/>
          </p:nvPr>
        </p:nvSpPr>
        <p:spPr/>
        <p:txBody>
          <a:bodyPr/>
          <a:lstStyle/>
          <a:p>
            <a:r>
              <a:rPr lang="sv-SE" sz="2000" smtClean="0"/>
              <a:t>Tank Height equals the distance from flange face to tank bottom</a:t>
            </a:r>
          </a:p>
          <a:p>
            <a:pPr lvl="1"/>
            <a:r>
              <a:rPr lang="sv-SE" sz="1800" smtClean="0"/>
              <a:t>Level = Tank Height – Distance </a:t>
            </a:r>
          </a:p>
          <a:p>
            <a:r>
              <a:rPr lang="sv-SE" sz="2000" smtClean="0"/>
              <a:t>Probe Length equals the distance from flange face to probe end OR top of weight if flexible probe</a:t>
            </a:r>
          </a:p>
          <a:p>
            <a:pPr lvl="1"/>
            <a:r>
              <a:rPr lang="sv-SE" sz="1800" smtClean="0"/>
              <a:t>HTHP probes are seperate Probe Type entries</a:t>
            </a:r>
          </a:p>
          <a:p>
            <a:r>
              <a:rPr lang="sv-SE" sz="2000" smtClean="0"/>
              <a:t>Hold Off/UNZ excludes echoes close to flange</a:t>
            </a:r>
          </a:p>
          <a:p>
            <a:endParaRPr lang="sv-SE" sz="2000" smtClean="0"/>
          </a:p>
        </p:txBody>
      </p:sp>
      <p:pic>
        <p:nvPicPr>
          <p:cNvPr id="52228" name="Picture 2" descr="E:\5300\Properties_Geometry.jpg"/>
          <p:cNvPicPr>
            <a:picLocks noChangeAspect="1" noChangeArrowheads="1"/>
          </p:cNvPicPr>
          <p:nvPr/>
        </p:nvPicPr>
        <p:blipFill>
          <a:blip r:embed="rId3" cstate="print"/>
          <a:srcRect/>
          <a:stretch>
            <a:fillRect/>
          </a:stretch>
        </p:blipFill>
        <p:spPr bwMode="auto">
          <a:xfrm>
            <a:off x="611188" y="3357563"/>
            <a:ext cx="3595687" cy="2592387"/>
          </a:xfrm>
          <a:prstGeom prst="rect">
            <a:avLst/>
          </a:prstGeom>
          <a:noFill/>
          <a:ln w="9525">
            <a:noFill/>
            <a:miter lim="800000"/>
            <a:headEnd/>
            <a:tailEnd/>
          </a:ln>
        </p:spPr>
      </p:pic>
      <p:pic>
        <p:nvPicPr>
          <p:cNvPr id="52229" name="Picture 7" descr="E:\5300\Properties_Probe.jpg"/>
          <p:cNvPicPr>
            <a:picLocks noChangeAspect="1" noChangeArrowheads="1"/>
          </p:cNvPicPr>
          <p:nvPr/>
        </p:nvPicPr>
        <p:blipFill>
          <a:blip r:embed="rId4" cstate="print"/>
          <a:srcRect/>
          <a:stretch>
            <a:fillRect/>
          </a:stretch>
        </p:blipFill>
        <p:spPr bwMode="auto">
          <a:xfrm>
            <a:off x="4248150" y="3357563"/>
            <a:ext cx="3595688" cy="25923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pPr>
              <a:defRPr/>
            </a:pPr>
            <a:r>
              <a:rPr lang="sv-SE" dirty="0" smtClean="0"/>
              <a:t>Configuration Interface </a:t>
            </a:r>
            <a:br>
              <a:rPr lang="sv-SE" dirty="0" smtClean="0"/>
            </a:br>
            <a:r>
              <a:rPr lang="sv-SE" dirty="0" smtClean="0"/>
              <a:t>– Upper Product Dielectric</a:t>
            </a:r>
            <a:endParaRPr lang="sv-SE" dirty="0"/>
          </a:p>
        </p:txBody>
      </p:sp>
      <p:sp>
        <p:nvSpPr>
          <p:cNvPr id="53251" name="Rectangle 3"/>
          <p:cNvSpPr>
            <a:spLocks noGrp="1" noChangeArrowheads="1"/>
          </p:cNvSpPr>
          <p:nvPr>
            <p:ph idx="1"/>
          </p:nvPr>
        </p:nvSpPr>
        <p:spPr/>
        <p:txBody>
          <a:bodyPr/>
          <a:lstStyle/>
          <a:p>
            <a:r>
              <a:rPr lang="sv-SE" dirty="0" smtClean="0"/>
              <a:t>Upper Product DC is critical to have accurate compensation of microwave speed</a:t>
            </a:r>
          </a:p>
        </p:txBody>
      </p:sp>
      <p:pic>
        <p:nvPicPr>
          <p:cNvPr id="53252" name="Picture 3" descr="E:\5300\Properties_Environment_interface.jpg"/>
          <p:cNvPicPr>
            <a:picLocks noChangeAspect="1" noChangeArrowheads="1"/>
          </p:cNvPicPr>
          <p:nvPr/>
        </p:nvPicPr>
        <p:blipFill>
          <a:blip r:embed="rId2" cstate="print"/>
          <a:srcRect/>
          <a:stretch>
            <a:fillRect/>
          </a:stretch>
        </p:blipFill>
        <p:spPr bwMode="auto">
          <a:xfrm>
            <a:off x="1908175" y="2133600"/>
            <a:ext cx="5256213" cy="37893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View Measurement Data</a:t>
            </a:r>
            <a:endParaRPr lang="sv-SE" dirty="0"/>
          </a:p>
        </p:txBody>
      </p:sp>
      <p:sp>
        <p:nvSpPr>
          <p:cNvPr id="5" name="Content Placeholder 4"/>
          <p:cNvSpPr>
            <a:spLocks noGrp="1"/>
          </p:cNvSpPr>
          <p:nvPr>
            <p:ph sz="half" idx="1"/>
          </p:nvPr>
        </p:nvSpPr>
        <p:spPr/>
        <p:txBody>
          <a:bodyPr/>
          <a:lstStyle/>
          <a:p>
            <a:r>
              <a:rPr lang="sv-SE" dirty="0" smtClean="0"/>
              <a:t>Optional display</a:t>
            </a:r>
          </a:p>
          <a:p>
            <a:r>
              <a:rPr lang="sv-SE" dirty="0" smtClean="0"/>
              <a:t>2 rows</a:t>
            </a:r>
          </a:p>
          <a:p>
            <a:pPr lvl="1"/>
            <a:r>
              <a:rPr lang="sv-SE" dirty="0" smtClean="0"/>
              <a:t>Measurement value</a:t>
            </a:r>
          </a:p>
          <a:p>
            <a:pPr lvl="1"/>
            <a:r>
              <a:rPr lang="sv-SE" dirty="0" smtClean="0"/>
              <a:t>Parameter / Unit</a:t>
            </a:r>
          </a:p>
          <a:p>
            <a:r>
              <a:rPr lang="sv-SE" dirty="0" smtClean="0"/>
              <a:t>Configured with</a:t>
            </a:r>
            <a:r>
              <a:rPr lang="sv-SE" smtClean="0"/>
              <a:t/>
            </a:r>
            <a:br>
              <a:rPr lang="sv-SE" smtClean="0"/>
            </a:br>
            <a:r>
              <a:rPr lang="sv-SE" smtClean="0"/>
              <a:t>TankMaster </a:t>
            </a:r>
            <a:r>
              <a:rPr lang="sv-SE" dirty="0" smtClean="0"/>
              <a:t>or Field Communicator</a:t>
            </a:r>
          </a:p>
          <a:p>
            <a:pPr>
              <a:buNone/>
            </a:pPr>
            <a:r>
              <a:rPr lang="sv-SE" dirty="0" smtClean="0"/>
              <a:t>  </a:t>
            </a:r>
            <a:endParaRPr lang="sv-SE" dirty="0"/>
          </a:p>
        </p:txBody>
      </p:sp>
      <p:sp>
        <p:nvSpPr>
          <p:cNvPr id="4" name="Slide Number Placeholder 3"/>
          <p:cNvSpPr>
            <a:spLocks noGrp="1"/>
          </p:cNvSpPr>
          <p:nvPr>
            <p:ph type="sldNum" sz="quarter" idx="12"/>
          </p:nvPr>
        </p:nvSpPr>
        <p:spPr/>
        <p:txBody>
          <a:bodyPr/>
          <a:lstStyle/>
          <a:p>
            <a:pPr>
              <a:defRPr/>
            </a:pPr>
            <a:fld id="{DDAC0D5F-C93D-496C-B6A7-FEC79A043E71}" type="slidenum">
              <a:rPr lang="en-US" smtClean="0"/>
              <a:pPr>
                <a:defRPr/>
              </a:pPr>
              <a:t>22</a:t>
            </a:fld>
            <a:endParaRPr lang="en-US"/>
          </a:p>
        </p:txBody>
      </p:sp>
      <p:pic>
        <p:nvPicPr>
          <p:cNvPr id="39938" name="Picture 2"/>
          <p:cNvPicPr>
            <a:picLocks noGrp="1" noChangeAspect="1" noChangeArrowheads="1"/>
          </p:cNvPicPr>
          <p:nvPr>
            <p:ph sz="half" idx="2"/>
          </p:nvPr>
        </p:nvPicPr>
        <p:blipFill>
          <a:blip r:embed="rId3" cstate="print"/>
          <a:srcRect/>
          <a:stretch>
            <a:fillRect/>
          </a:stretch>
        </p:blipFill>
        <p:spPr bwMode="auto">
          <a:xfrm>
            <a:off x="4819650" y="1552388"/>
            <a:ext cx="4095750" cy="3854824"/>
          </a:xfrm>
          <a:prstGeom prst="rect">
            <a:avLst/>
          </a:prstGeom>
          <a:noFill/>
          <a:ln w="9525">
            <a:noFill/>
            <a:miter lim="800000"/>
            <a:headEnd/>
            <a:tailEnd/>
          </a:ln>
        </p:spPr>
      </p:pic>
      <p:cxnSp>
        <p:nvCxnSpPr>
          <p:cNvPr id="11" name="Straight Arrow Connector 10"/>
          <p:cNvCxnSpPr/>
          <p:nvPr/>
        </p:nvCxnSpPr>
        <p:spPr bwMode="auto">
          <a:xfrm>
            <a:off x="4067944" y="2924944"/>
            <a:ext cx="2088232" cy="864096"/>
          </a:xfrm>
          <a:prstGeom prst="straightConnector1">
            <a:avLst/>
          </a:prstGeom>
          <a:noFill/>
          <a:ln w="9525" cap="flat" cmpd="sng" algn="ctr">
            <a:solidFill>
              <a:srgbClr val="000000"/>
            </a:solidFill>
            <a:prstDash val="solid"/>
            <a:round/>
            <a:headEnd type="none" w="med" len="med"/>
            <a:tailEnd type="triangle"/>
          </a:ln>
          <a:effectLst/>
        </p:spPr>
      </p:cxnSp>
      <p:cxnSp>
        <p:nvCxnSpPr>
          <p:cNvPr id="12" name="Straight Arrow Connector 11"/>
          <p:cNvCxnSpPr/>
          <p:nvPr/>
        </p:nvCxnSpPr>
        <p:spPr bwMode="auto">
          <a:xfrm>
            <a:off x="4139952" y="2492896"/>
            <a:ext cx="2016224" cy="864096"/>
          </a:xfrm>
          <a:prstGeom prst="straightConnector1">
            <a:avLst/>
          </a:prstGeom>
          <a:noFill/>
          <a:ln w="9525" cap="flat" cmpd="sng" algn="ctr">
            <a:solidFill>
              <a:srgbClr val="000000"/>
            </a:solidFill>
            <a:prstDash val="solid"/>
            <a:round/>
            <a:headEnd type="none" w="med" len="med"/>
            <a:tailEnd type="triangle"/>
          </a:ln>
          <a:effectLst/>
        </p:spPr>
      </p:cxn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LCD Error Messages</a:t>
            </a:r>
            <a:endParaRPr lang="sv-SE" dirty="0"/>
          </a:p>
        </p:txBody>
      </p:sp>
      <p:graphicFrame>
        <p:nvGraphicFramePr>
          <p:cNvPr id="7" name="Content Placeholder 6"/>
          <p:cNvGraphicFramePr>
            <a:graphicFrameLocks noGrp="1"/>
          </p:cNvGraphicFramePr>
          <p:nvPr>
            <p:ph sz="half" idx="1"/>
          </p:nvPr>
        </p:nvGraphicFramePr>
        <p:xfrm>
          <a:off x="571500" y="1206500"/>
          <a:ext cx="4286252" cy="4815840"/>
        </p:xfrm>
        <a:graphic>
          <a:graphicData uri="http://schemas.openxmlformats.org/drawingml/2006/table">
            <a:tbl>
              <a:tblPr firstRow="1" bandRow="1">
                <a:tableStyleId>{073A0DAA-6AF3-43AB-8588-CEC1D06C72B9}</a:tableStyleId>
              </a:tblPr>
              <a:tblGrid>
                <a:gridCol w="1571608"/>
                <a:gridCol w="2714644"/>
              </a:tblGrid>
              <a:tr h="294317">
                <a:tc>
                  <a:txBody>
                    <a:bodyPr/>
                    <a:lstStyle/>
                    <a:p>
                      <a:r>
                        <a:rPr lang="sv-SE" sz="1400" dirty="0" smtClean="0"/>
                        <a:t>Error Message</a:t>
                      </a:r>
                      <a:endParaRPr lang="sv-SE" sz="1400" dirty="0"/>
                    </a:p>
                  </a:txBody>
                  <a:tcPr/>
                </a:tc>
                <a:tc>
                  <a:txBody>
                    <a:bodyPr/>
                    <a:lstStyle/>
                    <a:p>
                      <a:r>
                        <a:rPr lang="sv-SE" sz="1400" dirty="0" smtClean="0"/>
                        <a:t>Description</a:t>
                      </a:r>
                      <a:endParaRPr lang="sv-SE" sz="1400" dirty="0"/>
                    </a:p>
                  </a:txBody>
                  <a:tcPr/>
                </a:tc>
              </a:tr>
              <a:tr h="467058">
                <a:tc>
                  <a:txBody>
                    <a:bodyPr/>
                    <a:lstStyle/>
                    <a:p>
                      <a:r>
                        <a:rPr lang="sv-SE" sz="1400" dirty="0" smtClean="0"/>
                        <a:t>RAM FAIL</a:t>
                      </a:r>
                      <a:endParaRPr lang="sv-SE" sz="1400" dirty="0"/>
                    </a:p>
                  </a:txBody>
                  <a:tcPr/>
                </a:tc>
                <a:tc>
                  <a:txBody>
                    <a:bodyPr/>
                    <a:lstStyle/>
                    <a:p>
                      <a:r>
                        <a:rPr lang="sv-SE" sz="1400" dirty="0" smtClean="0"/>
                        <a:t>Error in gauge</a:t>
                      </a:r>
                      <a:r>
                        <a:rPr lang="sv-SE" sz="1400" baseline="0" dirty="0" smtClean="0"/>
                        <a:t> data memory</a:t>
                      </a:r>
                      <a:r>
                        <a:rPr lang="sv-SE" sz="1400" dirty="0" smtClean="0"/>
                        <a:t> (RAM)</a:t>
                      </a:r>
                      <a:endParaRPr lang="sv-SE" sz="1400" dirty="0"/>
                    </a:p>
                  </a:txBody>
                  <a:tcPr/>
                </a:tc>
              </a:tr>
              <a:tr h="467058">
                <a:tc>
                  <a:txBody>
                    <a:bodyPr/>
                    <a:lstStyle/>
                    <a:p>
                      <a:r>
                        <a:rPr lang="sv-SE" sz="1400" dirty="0" smtClean="0"/>
                        <a:t>FPROM FAIL</a:t>
                      </a:r>
                      <a:endParaRPr lang="sv-SE" sz="1400" dirty="0"/>
                    </a:p>
                  </a:txBody>
                  <a:tcPr/>
                </a:tc>
                <a:tc>
                  <a:txBody>
                    <a:bodyPr/>
                    <a:lstStyle/>
                    <a:p>
                      <a:r>
                        <a:rPr lang="sv-SE" sz="1400" dirty="0" smtClean="0"/>
                        <a:t>Error in gauge program memory (FPROM)</a:t>
                      </a:r>
                      <a:endParaRPr lang="sv-SE" sz="1400" dirty="0"/>
                    </a:p>
                  </a:txBody>
                  <a:tcPr/>
                </a:tc>
              </a:tr>
              <a:tr h="467058">
                <a:tc>
                  <a:txBody>
                    <a:bodyPr/>
                    <a:lstStyle/>
                    <a:p>
                      <a:r>
                        <a:rPr lang="sv-SE" sz="1400" dirty="0" smtClean="0"/>
                        <a:t>HREG FAIL</a:t>
                      </a:r>
                      <a:endParaRPr lang="sv-SE" sz="1400" dirty="0"/>
                    </a:p>
                  </a:txBody>
                  <a:tcPr/>
                </a:tc>
                <a:tc>
                  <a:txBody>
                    <a:bodyPr/>
                    <a:lstStyle/>
                    <a:p>
                      <a:r>
                        <a:rPr lang="sv-SE" sz="1400" dirty="0" smtClean="0"/>
                        <a:t>Error in transmitters config memory</a:t>
                      </a:r>
                      <a:r>
                        <a:rPr lang="sv-SE" sz="1400" baseline="0" dirty="0" smtClean="0"/>
                        <a:t> (EEPROM)</a:t>
                      </a:r>
                      <a:endParaRPr lang="sv-SE" sz="1400" dirty="0"/>
                    </a:p>
                  </a:txBody>
                  <a:tcPr/>
                </a:tc>
              </a:tr>
              <a:tr h="294317">
                <a:tc>
                  <a:txBody>
                    <a:bodyPr/>
                    <a:lstStyle/>
                    <a:p>
                      <a:r>
                        <a:rPr lang="sv-SE" sz="1400" dirty="0" smtClean="0"/>
                        <a:t>MWM FAIL</a:t>
                      </a:r>
                      <a:endParaRPr lang="sv-SE" sz="1400" dirty="0"/>
                    </a:p>
                  </a:txBody>
                  <a:tcPr/>
                </a:tc>
                <a:tc>
                  <a:txBody>
                    <a:bodyPr/>
                    <a:lstStyle/>
                    <a:p>
                      <a:r>
                        <a:rPr lang="sv-SE" sz="1400" dirty="0" smtClean="0"/>
                        <a:t>Error in microwave</a:t>
                      </a:r>
                      <a:r>
                        <a:rPr lang="sv-SE" sz="1400" baseline="0" dirty="0" smtClean="0"/>
                        <a:t> module</a:t>
                      </a:r>
                      <a:endParaRPr lang="sv-SE" sz="1400" dirty="0"/>
                    </a:p>
                  </a:txBody>
                  <a:tcPr/>
                </a:tc>
              </a:tr>
              <a:tr h="294317">
                <a:tc>
                  <a:txBody>
                    <a:bodyPr/>
                    <a:lstStyle/>
                    <a:p>
                      <a:r>
                        <a:rPr lang="sv-SE" sz="1400" dirty="0" smtClean="0"/>
                        <a:t>DPLY FAIL</a:t>
                      </a:r>
                      <a:endParaRPr lang="sv-SE" sz="1400" dirty="0"/>
                    </a:p>
                  </a:txBody>
                  <a:tcPr/>
                </a:tc>
                <a:tc>
                  <a:txBody>
                    <a:bodyPr/>
                    <a:lstStyle/>
                    <a:p>
                      <a:r>
                        <a:rPr lang="sv-SE" sz="1400" dirty="0" smtClean="0"/>
                        <a:t>Error in LCD</a:t>
                      </a:r>
                      <a:endParaRPr lang="sv-SE" sz="1400" dirty="0"/>
                    </a:p>
                  </a:txBody>
                  <a:tcPr/>
                </a:tc>
              </a:tr>
              <a:tr h="294317">
                <a:tc>
                  <a:txBody>
                    <a:bodyPr/>
                    <a:lstStyle/>
                    <a:p>
                      <a:r>
                        <a:rPr lang="sv-SE" sz="1400" dirty="0" smtClean="0"/>
                        <a:t>MODEM FAIL</a:t>
                      </a:r>
                      <a:endParaRPr lang="sv-SE" sz="1400" dirty="0"/>
                    </a:p>
                  </a:txBody>
                  <a:tcPr/>
                </a:tc>
                <a:tc>
                  <a:txBody>
                    <a:bodyPr/>
                    <a:lstStyle/>
                    <a:p>
                      <a:r>
                        <a:rPr lang="sv-SE" sz="1400" dirty="0" smtClean="0"/>
                        <a:t>Modem hardware failure</a:t>
                      </a:r>
                      <a:endParaRPr lang="sv-SE" sz="1400" dirty="0"/>
                    </a:p>
                  </a:txBody>
                  <a:tcPr/>
                </a:tc>
              </a:tr>
              <a:tr h="294317">
                <a:tc>
                  <a:txBody>
                    <a:bodyPr/>
                    <a:lstStyle/>
                    <a:p>
                      <a:r>
                        <a:rPr lang="sv-SE" sz="1400" dirty="0" smtClean="0"/>
                        <a:t>AOUT FAIL</a:t>
                      </a:r>
                      <a:endParaRPr lang="sv-SE" sz="1400" dirty="0"/>
                    </a:p>
                  </a:txBody>
                  <a:tcPr/>
                </a:tc>
                <a:tc>
                  <a:txBody>
                    <a:bodyPr/>
                    <a:lstStyle/>
                    <a:p>
                      <a:r>
                        <a:rPr lang="sv-SE" sz="1400" dirty="0" smtClean="0"/>
                        <a:t>Error</a:t>
                      </a:r>
                      <a:r>
                        <a:rPr lang="sv-SE" sz="1400" baseline="0" dirty="0" smtClean="0"/>
                        <a:t> in Analog Out Module</a:t>
                      </a:r>
                      <a:endParaRPr lang="sv-SE" sz="1400" dirty="0"/>
                    </a:p>
                  </a:txBody>
                  <a:tcPr/>
                </a:tc>
              </a:tr>
              <a:tr h="294317">
                <a:tc>
                  <a:txBody>
                    <a:bodyPr/>
                    <a:lstStyle/>
                    <a:p>
                      <a:r>
                        <a:rPr lang="sv-SE" sz="1400" dirty="0" smtClean="0"/>
                        <a:t>OHW FAIL</a:t>
                      </a:r>
                      <a:endParaRPr lang="sv-SE" sz="1400" dirty="0"/>
                    </a:p>
                  </a:txBody>
                  <a:tcPr/>
                </a:tc>
                <a:tc>
                  <a:txBody>
                    <a:bodyPr/>
                    <a:lstStyle/>
                    <a:p>
                      <a:r>
                        <a:rPr lang="sv-SE" sz="1400" dirty="0" smtClean="0"/>
                        <a:t>Unspecific hardware error</a:t>
                      </a:r>
                      <a:endParaRPr lang="sv-SE" sz="1400" dirty="0"/>
                    </a:p>
                  </a:txBody>
                  <a:tcPr/>
                </a:tc>
              </a:tr>
              <a:tr h="467058">
                <a:tc>
                  <a:txBody>
                    <a:bodyPr/>
                    <a:lstStyle/>
                    <a:p>
                      <a:r>
                        <a:rPr lang="sv-SE" sz="1400" dirty="0" smtClean="0"/>
                        <a:t>ITEMP FAIL</a:t>
                      </a:r>
                      <a:endParaRPr lang="sv-SE" sz="1400" dirty="0"/>
                    </a:p>
                  </a:txBody>
                  <a:tcPr/>
                </a:tc>
                <a:tc>
                  <a:txBody>
                    <a:bodyPr/>
                    <a:lstStyle/>
                    <a:p>
                      <a:r>
                        <a:rPr lang="sv-SE" sz="1400" dirty="0" smtClean="0"/>
                        <a:t>Error in internal temp measurement</a:t>
                      </a:r>
                      <a:endParaRPr lang="sv-SE" sz="1400" dirty="0"/>
                    </a:p>
                  </a:txBody>
                  <a:tcPr/>
                </a:tc>
              </a:tr>
              <a:tr h="294317">
                <a:tc>
                  <a:txBody>
                    <a:bodyPr/>
                    <a:lstStyle/>
                    <a:p>
                      <a:r>
                        <a:rPr lang="sv-SE" sz="1400" dirty="0" smtClean="0"/>
                        <a:t>MEAS FAIL</a:t>
                      </a:r>
                      <a:endParaRPr lang="sv-SE" sz="1400" dirty="0"/>
                    </a:p>
                  </a:txBody>
                  <a:tcPr/>
                </a:tc>
                <a:tc>
                  <a:txBody>
                    <a:bodyPr/>
                    <a:lstStyle/>
                    <a:p>
                      <a:r>
                        <a:rPr lang="sv-SE" sz="1400" dirty="0" smtClean="0"/>
                        <a:t>Serious</a:t>
                      </a:r>
                      <a:r>
                        <a:rPr lang="sv-SE" sz="1400" baseline="0" dirty="0" smtClean="0"/>
                        <a:t> measurement error</a:t>
                      </a:r>
                      <a:endParaRPr lang="sv-SE" sz="1400" dirty="0"/>
                    </a:p>
                  </a:txBody>
                  <a:tcPr/>
                </a:tc>
              </a:tr>
              <a:tr h="294317">
                <a:tc>
                  <a:txBody>
                    <a:bodyPr/>
                    <a:lstStyle/>
                    <a:p>
                      <a:r>
                        <a:rPr lang="sv-SE" sz="1400" dirty="0" smtClean="0"/>
                        <a:t>CONFIG</a:t>
                      </a:r>
                      <a:r>
                        <a:rPr lang="sv-SE" sz="1400" baseline="0" dirty="0" smtClean="0"/>
                        <a:t> FAIL</a:t>
                      </a:r>
                      <a:endParaRPr lang="sv-SE" sz="1400" dirty="0"/>
                    </a:p>
                  </a:txBody>
                  <a:tcPr/>
                </a:tc>
                <a:tc>
                  <a:txBody>
                    <a:bodyPr/>
                    <a:lstStyle/>
                    <a:p>
                      <a:r>
                        <a:rPr lang="sv-SE" sz="1400" dirty="0" smtClean="0"/>
                        <a:t>Config parameter out of range</a:t>
                      </a:r>
                      <a:endParaRPr lang="sv-SE" sz="1400" dirty="0"/>
                    </a:p>
                  </a:txBody>
                  <a:tcPr/>
                </a:tc>
              </a:tr>
              <a:tr h="294317">
                <a:tc>
                  <a:txBody>
                    <a:bodyPr/>
                    <a:lstStyle/>
                    <a:p>
                      <a:r>
                        <a:rPr lang="sv-SE" sz="1400" dirty="0" smtClean="0"/>
                        <a:t>SW FAIL</a:t>
                      </a:r>
                      <a:endParaRPr lang="sv-SE" sz="1400" dirty="0"/>
                    </a:p>
                  </a:txBody>
                  <a:tcPr/>
                </a:tc>
                <a:tc>
                  <a:txBody>
                    <a:bodyPr/>
                    <a:lstStyle/>
                    <a:p>
                      <a:r>
                        <a:rPr lang="sv-SE" sz="1400" dirty="0" smtClean="0"/>
                        <a:t>Error in transmitter</a:t>
                      </a:r>
                      <a:r>
                        <a:rPr lang="sv-SE" sz="1400" baseline="0" dirty="0" smtClean="0"/>
                        <a:t> software</a:t>
                      </a:r>
                      <a:endParaRPr lang="sv-SE" sz="1400" dirty="0"/>
                    </a:p>
                  </a:txBody>
                  <a:tcPr/>
                </a:tc>
              </a:tr>
            </a:tbl>
          </a:graphicData>
        </a:graphic>
      </p:graphicFrame>
      <p:sp>
        <p:nvSpPr>
          <p:cNvPr id="5" name="Slide Number Placeholder 4"/>
          <p:cNvSpPr>
            <a:spLocks noGrp="1"/>
          </p:cNvSpPr>
          <p:nvPr>
            <p:ph type="sldNum" sz="quarter" idx="12"/>
          </p:nvPr>
        </p:nvSpPr>
        <p:spPr/>
        <p:txBody>
          <a:bodyPr/>
          <a:lstStyle/>
          <a:p>
            <a:pPr>
              <a:defRPr/>
            </a:pPr>
            <a:fld id="{69EC857F-D237-4AAE-8A39-E93E79040755}" type="slidenum">
              <a:rPr lang="en-US" smtClean="0"/>
              <a:pPr>
                <a:defRPr/>
              </a:pPr>
              <a:t>23</a:t>
            </a:fld>
            <a:endParaRPr lang="en-US"/>
          </a:p>
        </p:txBody>
      </p:sp>
      <p:pic>
        <p:nvPicPr>
          <p:cNvPr id="40962" name="Picture 2"/>
          <p:cNvPicPr>
            <a:picLocks noGrp="1" noChangeAspect="1" noChangeArrowheads="1"/>
          </p:cNvPicPr>
          <p:nvPr>
            <p:ph sz="half" idx="2"/>
          </p:nvPr>
        </p:nvPicPr>
        <p:blipFill>
          <a:blip r:embed="rId3" cstate="print"/>
          <a:srcRect/>
          <a:stretch>
            <a:fillRect/>
          </a:stretch>
        </p:blipFill>
        <p:spPr bwMode="auto">
          <a:xfrm>
            <a:off x="4819650" y="1505177"/>
            <a:ext cx="4095750" cy="394924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LED Error Messages</a:t>
            </a:r>
            <a:endParaRPr lang="sv-SE" dirty="0"/>
          </a:p>
        </p:txBody>
      </p:sp>
      <p:sp>
        <p:nvSpPr>
          <p:cNvPr id="3" name="Content Placeholder 2"/>
          <p:cNvSpPr>
            <a:spLocks noGrp="1"/>
          </p:cNvSpPr>
          <p:nvPr>
            <p:ph sz="half" idx="1"/>
          </p:nvPr>
        </p:nvSpPr>
        <p:spPr>
          <a:xfrm>
            <a:off x="571500" y="1206500"/>
            <a:ext cx="4500566" cy="4546600"/>
          </a:xfrm>
        </p:spPr>
        <p:txBody>
          <a:bodyPr/>
          <a:lstStyle/>
          <a:p>
            <a:r>
              <a:rPr lang="sv-SE" dirty="0" smtClean="0"/>
              <a:t>For 5300 without display</a:t>
            </a:r>
          </a:p>
          <a:p>
            <a:r>
              <a:rPr lang="sv-SE" dirty="0" smtClean="0"/>
              <a:t>Normal operation</a:t>
            </a:r>
          </a:p>
          <a:p>
            <a:pPr lvl="1"/>
            <a:r>
              <a:rPr lang="sv-SE" dirty="0" smtClean="0"/>
              <a:t>LED flashes once every second</a:t>
            </a:r>
          </a:p>
          <a:p>
            <a:r>
              <a:rPr lang="sv-SE" dirty="0" smtClean="0"/>
              <a:t>Error</a:t>
            </a:r>
          </a:p>
          <a:p>
            <a:pPr lvl="1"/>
            <a:r>
              <a:rPr lang="sv-SE" dirty="0" smtClean="0"/>
              <a:t>LED flashes a sequence corresponding to an error code followed by a five second pause</a:t>
            </a:r>
            <a:endParaRPr lang="sv-SE" dirty="0"/>
          </a:p>
        </p:txBody>
      </p:sp>
      <p:sp>
        <p:nvSpPr>
          <p:cNvPr id="5" name="Slide Number Placeholder 4"/>
          <p:cNvSpPr>
            <a:spLocks noGrp="1"/>
          </p:cNvSpPr>
          <p:nvPr>
            <p:ph type="sldNum" sz="quarter" idx="12"/>
          </p:nvPr>
        </p:nvSpPr>
        <p:spPr/>
        <p:txBody>
          <a:bodyPr/>
          <a:lstStyle/>
          <a:p>
            <a:pPr>
              <a:defRPr/>
            </a:pPr>
            <a:fld id="{69EC857F-D237-4AAE-8A39-E93E79040755}" type="slidenum">
              <a:rPr lang="en-US" smtClean="0"/>
              <a:pPr>
                <a:defRPr/>
              </a:pPr>
              <a:t>24</a:t>
            </a:fld>
            <a:endParaRPr lang="en-US"/>
          </a:p>
        </p:txBody>
      </p:sp>
      <p:pic>
        <p:nvPicPr>
          <p:cNvPr id="41986" name="Picture 2"/>
          <p:cNvPicPr>
            <a:picLocks noGrp="1" noChangeAspect="1" noChangeArrowheads="1"/>
          </p:cNvPicPr>
          <p:nvPr>
            <p:ph sz="half" idx="2"/>
          </p:nvPr>
        </p:nvPicPr>
        <p:blipFill>
          <a:blip r:embed="rId3" cstate="print"/>
          <a:srcRect/>
          <a:stretch>
            <a:fillRect/>
          </a:stretch>
        </p:blipFill>
        <p:spPr bwMode="auto">
          <a:xfrm>
            <a:off x="5029200" y="1674812"/>
            <a:ext cx="3676650" cy="3609975"/>
          </a:xfrm>
          <a:prstGeom prst="rect">
            <a:avLst/>
          </a:prstGeom>
          <a:noFill/>
          <a:ln w="9525">
            <a:noFill/>
            <a:miter lim="800000"/>
            <a:headEnd/>
            <a:tailEnd/>
          </a:ln>
        </p:spPr>
      </p:pic>
      <p:sp>
        <p:nvSpPr>
          <p:cNvPr id="7" name="Text Box 40"/>
          <p:cNvSpPr txBox="1">
            <a:spLocks noChangeArrowheads="1"/>
          </p:cNvSpPr>
          <p:nvPr/>
        </p:nvSpPr>
        <p:spPr bwMode="auto">
          <a:xfrm>
            <a:off x="4000496" y="5723769"/>
            <a:ext cx="2214578" cy="276999"/>
          </a:xfrm>
          <a:prstGeom prst="rect">
            <a:avLst/>
          </a:prstGeom>
          <a:noFill/>
          <a:ln w="9525">
            <a:noFill/>
            <a:miter lim="800000"/>
            <a:headEnd/>
            <a:tailEnd/>
          </a:ln>
        </p:spPr>
        <p:txBody>
          <a:bodyPr wrap="square">
            <a:spAutoFit/>
          </a:bodyPr>
          <a:lstStyle/>
          <a:p>
            <a:pPr algn="r">
              <a:spcBef>
                <a:spcPct val="50000"/>
              </a:spcBef>
            </a:pPr>
            <a:r>
              <a:rPr lang="sv-SE" sz="1200" dirty="0" smtClean="0"/>
              <a:t>Flashing LED</a:t>
            </a:r>
            <a:endParaRPr lang="en-US" sz="1200" dirty="0"/>
          </a:p>
        </p:txBody>
      </p:sp>
      <p:cxnSp>
        <p:nvCxnSpPr>
          <p:cNvPr id="8" name="Straight Arrow Connector 7"/>
          <p:cNvCxnSpPr/>
          <p:nvPr/>
        </p:nvCxnSpPr>
        <p:spPr bwMode="auto">
          <a:xfrm rot="5400000" flipH="1" flipV="1">
            <a:off x="4897848" y="4603351"/>
            <a:ext cx="2348703" cy="2"/>
          </a:xfrm>
          <a:prstGeom prst="straightConnector1">
            <a:avLst/>
          </a:prstGeom>
          <a:noFill/>
          <a:ln w="9525" cap="flat" cmpd="sng" algn="ctr">
            <a:solidFill>
              <a:srgbClr val="000000"/>
            </a:solidFill>
            <a:prstDash val="solid"/>
            <a:round/>
            <a:headEnd type="none" w="med" len="med"/>
            <a:tailEnd type="triangle"/>
          </a:ln>
          <a:effectLst/>
        </p:spPr>
      </p:cxn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descr="I:\GSS\KURS\eLearning\Raptor System Overview\Bilder\535400blue\5300_cropped.png"/>
          <p:cNvPicPr>
            <a:picLocks noChangeAspect="1" noChangeArrowheads="1"/>
          </p:cNvPicPr>
          <p:nvPr/>
        </p:nvPicPr>
        <p:blipFill>
          <a:blip r:embed="rId3" cstate="print"/>
          <a:srcRect/>
          <a:stretch>
            <a:fillRect/>
          </a:stretch>
        </p:blipFill>
        <p:spPr bwMode="auto">
          <a:xfrm>
            <a:off x="6689678" y="3161010"/>
            <a:ext cx="2454322" cy="1996182"/>
          </a:xfrm>
          <a:prstGeom prst="rect">
            <a:avLst/>
          </a:prstGeom>
          <a:noFill/>
        </p:spPr>
      </p:pic>
      <p:pic>
        <p:nvPicPr>
          <p:cNvPr id="10" name="Picture 2" descr="I:\GSS\KURS\eLearning\Raptor System Overview\Bilder\Slide27\TankHubMultipleTank.jpg"/>
          <p:cNvPicPr>
            <a:picLocks noChangeAspect="1" noChangeArrowheads="1"/>
          </p:cNvPicPr>
          <p:nvPr/>
        </p:nvPicPr>
        <p:blipFill>
          <a:blip r:embed="rId4" cstate="print"/>
          <a:srcRect/>
          <a:stretch>
            <a:fillRect/>
          </a:stretch>
        </p:blipFill>
        <p:spPr bwMode="auto">
          <a:xfrm>
            <a:off x="5580112" y="1196752"/>
            <a:ext cx="3311649" cy="1759145"/>
          </a:xfrm>
          <a:prstGeom prst="rect">
            <a:avLst/>
          </a:prstGeom>
          <a:noFill/>
          <a:ln w="9525">
            <a:noFill/>
            <a:miter lim="800000"/>
            <a:headEnd/>
            <a:tailEnd/>
          </a:ln>
        </p:spPr>
      </p:pic>
      <p:sp>
        <p:nvSpPr>
          <p:cNvPr id="2" name="Title 1"/>
          <p:cNvSpPr>
            <a:spLocks noGrp="1"/>
          </p:cNvSpPr>
          <p:nvPr>
            <p:ph type="title"/>
          </p:nvPr>
        </p:nvSpPr>
        <p:spPr/>
        <p:txBody>
          <a:bodyPr/>
          <a:lstStyle/>
          <a:p>
            <a:pPr eaLnBrk="1" hangingPunct="1">
              <a:defRPr/>
            </a:pPr>
            <a:r>
              <a:rPr lang="sv-SE" dirty="0" smtClean="0"/>
              <a:t>5300 Radar Level Transmitter</a:t>
            </a:r>
          </a:p>
        </p:txBody>
      </p:sp>
      <p:sp>
        <p:nvSpPr>
          <p:cNvPr id="8195" name="Content Placeholder 2"/>
          <p:cNvSpPr>
            <a:spLocks noGrp="1"/>
          </p:cNvSpPr>
          <p:nvPr>
            <p:ph idx="1"/>
          </p:nvPr>
        </p:nvSpPr>
        <p:spPr>
          <a:xfrm>
            <a:off x="571500" y="1206500"/>
            <a:ext cx="4143375" cy="4546600"/>
          </a:xfrm>
        </p:spPr>
        <p:txBody>
          <a:bodyPr/>
          <a:lstStyle/>
          <a:p>
            <a:pPr eaLnBrk="1" hangingPunct="1"/>
            <a:r>
              <a:rPr lang="sv-SE" sz="2000" dirty="0" smtClean="0"/>
              <a:t>2-wire pulsed guided wave radar (GWR)</a:t>
            </a:r>
          </a:p>
          <a:p>
            <a:pPr eaLnBrk="1" hangingPunct="1"/>
            <a:r>
              <a:rPr lang="sv-SE" sz="2000" dirty="0" smtClean="0"/>
              <a:t>Direct level and interface measurement of liquids and slurries </a:t>
            </a:r>
          </a:p>
          <a:p>
            <a:pPr lvl="1" eaLnBrk="1" hangingPunct="1"/>
            <a:r>
              <a:rPr lang="sv-SE" sz="1800" dirty="0" smtClean="0"/>
              <a:t>5301T for liquid level or submerged interface</a:t>
            </a:r>
          </a:p>
          <a:p>
            <a:pPr lvl="1" eaLnBrk="1" hangingPunct="1"/>
            <a:r>
              <a:rPr lang="sv-SE" sz="1800" dirty="0" smtClean="0"/>
              <a:t>5302T for liquid level and interface</a:t>
            </a:r>
          </a:p>
          <a:p>
            <a:pPr eaLnBrk="1" hangingPunct="1"/>
            <a:r>
              <a:rPr lang="sv-SE" sz="2000" dirty="0" smtClean="0"/>
              <a:t>Wide range of tank connections to fit existing openings</a:t>
            </a:r>
          </a:p>
          <a:p>
            <a:pPr eaLnBrk="1" hangingPunct="1"/>
            <a:r>
              <a:rPr lang="sv-SE" sz="2000" dirty="0" smtClean="0"/>
              <a:t>Wide range of probes</a:t>
            </a:r>
          </a:p>
          <a:p>
            <a:pPr eaLnBrk="1" hangingPunct="1"/>
            <a:r>
              <a:rPr lang="sv-SE" sz="2000" dirty="0" smtClean="0"/>
              <a:t>Optional Integral Display Unit</a:t>
            </a:r>
          </a:p>
          <a:p>
            <a:pPr eaLnBrk="1" hangingPunct="1"/>
            <a:r>
              <a:rPr lang="sv-SE" sz="2000" dirty="0" smtClean="0"/>
              <a:t>Accuracy: ±3 mm or 0.03% of measured distance</a:t>
            </a:r>
          </a:p>
          <a:p>
            <a:pPr eaLnBrk="1" hangingPunct="1">
              <a:buFont typeface="Wingdings" pitchFamily="2" charset="2"/>
              <a:buNone/>
            </a:pPr>
            <a:endParaRPr lang="sv-SE" sz="2400" dirty="0" smtClean="0"/>
          </a:p>
        </p:txBody>
      </p:sp>
      <p:sp>
        <p:nvSpPr>
          <p:cNvPr id="8196" name="Slide Number Placeholder 3"/>
          <p:cNvSpPr>
            <a:spLocks noGrp="1"/>
          </p:cNvSpPr>
          <p:nvPr>
            <p:ph type="sldNum" sz="quarter" idx="12"/>
          </p:nvPr>
        </p:nvSpPr>
        <p:spPr>
          <a:noFill/>
        </p:spPr>
        <p:txBody>
          <a:bodyPr/>
          <a:lstStyle/>
          <a:p>
            <a:fld id="{FC7E0589-7C6B-4A23-AEBA-7722893869E8}" type="slidenum">
              <a:rPr lang="en-US">
                <a:latin typeface="Arial" pitchFamily="34" charset="0"/>
              </a:rPr>
              <a:pPr/>
              <a:t>3</a:t>
            </a:fld>
            <a:endParaRPr lang="en-US">
              <a:latin typeface="Arial" pitchFamily="34" charset="0"/>
            </a:endParaRPr>
          </a:p>
        </p:txBody>
      </p:sp>
      <p:sp>
        <p:nvSpPr>
          <p:cNvPr id="7" name="Oval 9"/>
          <p:cNvSpPr>
            <a:spLocks noChangeArrowheads="1"/>
          </p:cNvSpPr>
          <p:nvPr/>
        </p:nvSpPr>
        <p:spPr bwMode="auto">
          <a:xfrm>
            <a:off x="6012160" y="2204864"/>
            <a:ext cx="357190" cy="357187"/>
          </a:xfrm>
          <a:prstGeom prst="ellipse">
            <a:avLst/>
          </a:prstGeom>
          <a:noFill/>
          <a:ln w="25400" algn="ctr">
            <a:solidFill>
              <a:schemeClr val="accent2"/>
            </a:solidFill>
            <a:round/>
            <a:headEnd/>
            <a:tailEnd/>
          </a:ln>
        </p:spPr>
        <p:txBody>
          <a:bodyPr wrap="none" anchor="ctr"/>
          <a:lstStyle/>
          <a:p>
            <a:endParaRPr lang="sv-SE"/>
          </a:p>
        </p:txBody>
      </p:sp>
      <p:pic>
        <p:nvPicPr>
          <p:cNvPr id="11" name="Picture 11" descr="I:\GSS\KURS\eLearning\Raptor System Overview\Bilder\Slide20\5300_PTFE_006.jpg"/>
          <p:cNvPicPr>
            <a:picLocks noChangeAspect="1" noChangeArrowheads="1"/>
          </p:cNvPicPr>
          <p:nvPr/>
        </p:nvPicPr>
        <p:blipFill>
          <a:blip r:embed="rId5" cstate="print"/>
          <a:srcRect/>
          <a:stretch>
            <a:fillRect/>
          </a:stretch>
        </p:blipFill>
        <p:spPr bwMode="auto">
          <a:xfrm>
            <a:off x="5148064" y="3140968"/>
            <a:ext cx="1865313" cy="36179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a:defRPr/>
            </a:pPr>
            <a:r>
              <a:rPr lang="sv-SE" smtClean="0"/>
              <a:t>Measurement Principle</a:t>
            </a:r>
          </a:p>
        </p:txBody>
      </p:sp>
      <p:sp>
        <p:nvSpPr>
          <p:cNvPr id="17411" name="Rectangle 3"/>
          <p:cNvSpPr>
            <a:spLocks noGrp="1" noChangeArrowheads="1"/>
          </p:cNvSpPr>
          <p:nvPr>
            <p:ph idx="1"/>
          </p:nvPr>
        </p:nvSpPr>
        <p:spPr>
          <a:xfrm>
            <a:off x="571500" y="1206500"/>
            <a:ext cx="3659188" cy="3730625"/>
          </a:xfrm>
        </p:spPr>
        <p:txBody>
          <a:bodyPr/>
          <a:lstStyle/>
          <a:p>
            <a:r>
              <a:rPr lang="sv-SE" sz="2400" smtClean="0"/>
              <a:t>Time Domain Reflectometry (TDR) technology</a:t>
            </a:r>
          </a:p>
          <a:p>
            <a:r>
              <a:rPr lang="sv-SE" sz="2400" smtClean="0"/>
              <a:t>Microwave pulses guided down a probe</a:t>
            </a:r>
          </a:p>
          <a:p>
            <a:r>
              <a:rPr lang="sv-SE" sz="2400" smtClean="0"/>
              <a:t>Pulses reach media with different dielectric constant (DK) where part of the microwaves are reflected back</a:t>
            </a:r>
          </a:p>
        </p:txBody>
      </p:sp>
      <p:sp>
        <p:nvSpPr>
          <p:cNvPr id="17412" name="Rectangle 5"/>
          <p:cNvSpPr>
            <a:spLocks noChangeArrowheads="1"/>
          </p:cNvSpPr>
          <p:nvPr/>
        </p:nvSpPr>
        <p:spPr bwMode="auto">
          <a:xfrm>
            <a:off x="2484438" y="5876925"/>
            <a:ext cx="4378325" cy="369888"/>
          </a:xfrm>
          <a:prstGeom prst="rect">
            <a:avLst/>
          </a:prstGeom>
          <a:solidFill>
            <a:srgbClr val="0099CC"/>
          </a:solidFill>
          <a:ln w="9525">
            <a:noFill/>
            <a:miter lim="800000"/>
            <a:headEnd/>
            <a:tailEnd/>
          </a:ln>
        </p:spPr>
        <p:txBody>
          <a:bodyPr wrap="none">
            <a:spAutoFit/>
          </a:bodyPr>
          <a:lstStyle/>
          <a:p>
            <a:pPr>
              <a:lnSpc>
                <a:spcPct val="90000"/>
              </a:lnSpc>
              <a:spcBef>
                <a:spcPct val="20000"/>
              </a:spcBef>
              <a:spcAft>
                <a:spcPct val="15000"/>
              </a:spcAft>
              <a:buClr>
                <a:schemeClr val="bg2"/>
              </a:buClr>
              <a:buSzPct val="60000"/>
              <a:buFont typeface="Wingdings" pitchFamily="2" charset="2"/>
              <a:buNone/>
            </a:pPr>
            <a:r>
              <a:rPr lang="sv-SE" sz="2000">
                <a:solidFill>
                  <a:schemeClr val="bg1"/>
                </a:solidFill>
              </a:rPr>
              <a:t>Distance = Speed x Time of Flight / 2</a:t>
            </a:r>
          </a:p>
        </p:txBody>
      </p:sp>
      <p:sp>
        <p:nvSpPr>
          <p:cNvPr id="17413" name="Text Box 6"/>
          <p:cNvSpPr txBox="1">
            <a:spLocks noChangeArrowheads="1"/>
          </p:cNvSpPr>
          <p:nvPr/>
        </p:nvSpPr>
        <p:spPr bwMode="auto">
          <a:xfrm>
            <a:off x="4911725" y="4779963"/>
            <a:ext cx="2841625" cy="830262"/>
          </a:xfrm>
          <a:prstGeom prst="rect">
            <a:avLst/>
          </a:prstGeom>
          <a:noFill/>
          <a:ln w="9525">
            <a:noFill/>
            <a:miter lim="800000"/>
            <a:headEnd/>
            <a:tailEnd/>
          </a:ln>
        </p:spPr>
        <p:txBody>
          <a:bodyPr>
            <a:spAutoFit/>
          </a:bodyPr>
          <a:lstStyle/>
          <a:p>
            <a:pPr>
              <a:spcBef>
                <a:spcPct val="50000"/>
              </a:spcBef>
            </a:pPr>
            <a:r>
              <a:rPr lang="sv-SE"/>
              <a:t>Click picture to run movie</a:t>
            </a:r>
          </a:p>
        </p:txBody>
      </p:sp>
      <p:pic>
        <p:nvPicPr>
          <p:cNvPr id="8" name="5300-Level-Measuring.wmv">
            <a:hlinkClick r:id="" action="ppaction://media"/>
          </p:cNvPr>
          <p:cNvPicPr>
            <a:picLocks noRot="1" noChangeAspect="1"/>
          </p:cNvPicPr>
          <p:nvPr>
            <a:videoFile r:link="rId1"/>
          </p:nvPr>
        </p:nvPicPr>
        <p:blipFill>
          <a:blip r:embed="rId4" cstate="print"/>
          <a:srcRect/>
          <a:stretch>
            <a:fillRect/>
          </a:stretch>
        </p:blipFill>
        <p:spPr bwMode="auto">
          <a:xfrm>
            <a:off x="4273550" y="1493838"/>
            <a:ext cx="4191000" cy="32385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8"/>
                                        </p:tgtEl>
                                      </p:cBhvr>
                                    </p:cmd>
                                  </p:childTnLst>
                                </p:cTn>
                              </p:par>
                            </p:childTnLst>
                          </p:cTn>
                        </p:par>
                      </p:childTnLst>
                    </p:cTn>
                  </p:par>
                </p:childTnLst>
              </p:cTn>
              <p:nextCondLst>
                <p:cond evt="onClick" delay="0">
                  <p:tgtEl>
                    <p:spTgt spid="8"/>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5300-Interface-Measuring.wmv">
            <a:hlinkClick r:id="" action="ppaction://media"/>
          </p:cNvPr>
          <p:cNvPicPr>
            <a:picLocks noRot="1" noChangeAspect="1"/>
          </p:cNvPicPr>
          <p:nvPr>
            <a:videoFile r:link="rId1"/>
          </p:nvPr>
        </p:nvPicPr>
        <p:blipFill>
          <a:blip r:embed="rId4" cstate="print"/>
          <a:srcRect/>
          <a:stretch>
            <a:fillRect/>
          </a:stretch>
        </p:blipFill>
        <p:spPr bwMode="auto">
          <a:xfrm>
            <a:off x="4267200" y="1504950"/>
            <a:ext cx="4191000" cy="3238500"/>
          </a:xfrm>
          <a:prstGeom prst="rect">
            <a:avLst/>
          </a:prstGeom>
          <a:noFill/>
          <a:ln w="9525">
            <a:noFill/>
            <a:miter lim="800000"/>
            <a:headEnd/>
            <a:tailEnd/>
          </a:ln>
        </p:spPr>
      </p:pic>
      <p:sp>
        <p:nvSpPr>
          <p:cNvPr id="177154" name="Rectangle 2"/>
          <p:cNvSpPr>
            <a:spLocks noGrp="1" noChangeArrowheads="1"/>
          </p:cNvSpPr>
          <p:nvPr>
            <p:ph type="title"/>
          </p:nvPr>
        </p:nvSpPr>
        <p:spPr/>
        <p:txBody>
          <a:bodyPr/>
          <a:lstStyle/>
          <a:p>
            <a:pPr>
              <a:defRPr/>
            </a:pPr>
            <a:r>
              <a:rPr lang="sv-SE" smtClean="0"/>
              <a:t>Interface Measurement Principle</a:t>
            </a:r>
          </a:p>
        </p:txBody>
      </p:sp>
      <p:sp>
        <p:nvSpPr>
          <p:cNvPr id="18436" name="Rectangle 3"/>
          <p:cNvSpPr>
            <a:spLocks noGrp="1" noChangeArrowheads="1"/>
          </p:cNvSpPr>
          <p:nvPr>
            <p:ph idx="1"/>
          </p:nvPr>
        </p:nvSpPr>
        <p:spPr>
          <a:xfrm>
            <a:off x="571500" y="1206500"/>
            <a:ext cx="3349625" cy="4546600"/>
          </a:xfrm>
        </p:spPr>
        <p:txBody>
          <a:bodyPr/>
          <a:lstStyle/>
          <a:p>
            <a:pPr>
              <a:lnSpc>
                <a:spcPct val="70000"/>
              </a:lnSpc>
            </a:pPr>
            <a:r>
              <a:rPr lang="sv-SE" sz="2400" smtClean="0"/>
              <a:t>Part of pulse continues through the surface and is reflected back at the lower product surface – the interface</a:t>
            </a:r>
          </a:p>
          <a:p>
            <a:pPr>
              <a:lnSpc>
                <a:spcPct val="70000"/>
              </a:lnSpc>
            </a:pPr>
            <a:r>
              <a:rPr lang="sv-SE" sz="2400" smtClean="0"/>
              <a:t>DK determines the propagation speed of microwaves</a:t>
            </a:r>
          </a:p>
          <a:p>
            <a:pPr>
              <a:lnSpc>
                <a:spcPct val="70000"/>
              </a:lnSpc>
            </a:pPr>
            <a:r>
              <a:rPr lang="sv-SE" sz="2400" smtClean="0"/>
              <a:t>Accurate calculation of interface measurement is dependent on correct DK configuration</a:t>
            </a:r>
          </a:p>
        </p:txBody>
      </p:sp>
      <p:sp>
        <p:nvSpPr>
          <p:cNvPr id="18437" name="Rectangle 5"/>
          <p:cNvSpPr>
            <a:spLocks noChangeArrowheads="1"/>
          </p:cNvSpPr>
          <p:nvPr/>
        </p:nvSpPr>
        <p:spPr bwMode="auto">
          <a:xfrm>
            <a:off x="2470150" y="5808663"/>
            <a:ext cx="4435475" cy="366712"/>
          </a:xfrm>
          <a:prstGeom prst="rect">
            <a:avLst/>
          </a:prstGeom>
          <a:solidFill>
            <a:srgbClr val="0099CC"/>
          </a:solidFill>
          <a:ln w="9525">
            <a:noFill/>
            <a:miter lim="800000"/>
            <a:headEnd/>
            <a:tailEnd/>
          </a:ln>
        </p:spPr>
        <p:txBody>
          <a:bodyPr wrap="none">
            <a:spAutoFit/>
          </a:bodyPr>
          <a:lstStyle/>
          <a:p>
            <a:pPr>
              <a:lnSpc>
                <a:spcPct val="90000"/>
              </a:lnSpc>
              <a:spcBef>
                <a:spcPct val="20000"/>
              </a:spcBef>
              <a:spcAft>
                <a:spcPct val="15000"/>
              </a:spcAft>
              <a:buClr>
                <a:schemeClr val="bg2"/>
              </a:buClr>
              <a:buSzPct val="60000"/>
              <a:buFont typeface="Wingdings" pitchFamily="2" charset="2"/>
              <a:buNone/>
            </a:pPr>
            <a:r>
              <a:rPr lang="sv-SE" sz="2000">
                <a:solidFill>
                  <a:schemeClr val="bg1"/>
                </a:solidFill>
              </a:rPr>
              <a:t>Distance = Speed x Time of Travel / 2</a:t>
            </a:r>
          </a:p>
        </p:txBody>
      </p:sp>
      <p:sp>
        <p:nvSpPr>
          <p:cNvPr id="18438" name="Text Box 6"/>
          <p:cNvSpPr txBox="1">
            <a:spLocks noChangeArrowheads="1"/>
          </p:cNvSpPr>
          <p:nvPr/>
        </p:nvSpPr>
        <p:spPr bwMode="auto">
          <a:xfrm>
            <a:off x="4911725" y="4779963"/>
            <a:ext cx="2841625" cy="366712"/>
          </a:xfrm>
          <a:prstGeom prst="rect">
            <a:avLst/>
          </a:prstGeom>
          <a:noFill/>
          <a:ln w="9525">
            <a:noFill/>
            <a:miter lim="800000"/>
            <a:headEnd/>
            <a:tailEnd/>
          </a:ln>
        </p:spPr>
        <p:txBody>
          <a:bodyPr>
            <a:spAutoFit/>
          </a:bodyPr>
          <a:lstStyle/>
          <a:p>
            <a:pPr>
              <a:spcBef>
                <a:spcPct val="50000"/>
              </a:spcBef>
            </a:pPr>
            <a:r>
              <a:rPr lang="sv-SE"/>
              <a:t>Click picture to run movie</a:t>
            </a:r>
          </a:p>
        </p:txBody>
      </p:sp>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p:cTn id="7" fill="hold" display="0">
                  <p:stCondLst>
                    <p:cond delay="indefinite"/>
                  </p:stCondLst>
                  <p:endCondLst>
                    <p:cond evt="onNext" delay="0">
                      <p:tgtEl>
                        <p:sldTgt/>
                      </p:tgtEl>
                    </p:cond>
                    <p:cond evt="onPrev" delay="0">
                      <p:tgtEl>
                        <p:sldTgt/>
                      </p:tgtEl>
                    </p:cond>
                  </p:endCondLst>
                </p:cTn>
                <p:tgtEl>
                  <p:spTgt spid="7"/>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0" descr="LM_lowres_colorAdj"/>
          <p:cNvPicPr>
            <a:picLocks noChangeAspect="1" noChangeArrowheads="1"/>
          </p:cNvPicPr>
          <p:nvPr/>
        </p:nvPicPr>
        <p:blipFill>
          <a:blip r:embed="rId3" cstate="print"/>
          <a:srcRect/>
          <a:stretch>
            <a:fillRect/>
          </a:stretch>
        </p:blipFill>
        <p:spPr bwMode="auto">
          <a:xfrm>
            <a:off x="4689475" y="2063750"/>
            <a:ext cx="3921125" cy="3028950"/>
          </a:xfrm>
          <a:prstGeom prst="rect">
            <a:avLst/>
          </a:prstGeom>
          <a:noFill/>
          <a:ln w="9525">
            <a:noFill/>
            <a:miter lim="800000"/>
            <a:headEnd/>
            <a:tailEnd/>
          </a:ln>
        </p:spPr>
      </p:pic>
      <p:sp>
        <p:nvSpPr>
          <p:cNvPr id="176130" name="Rectangle 2"/>
          <p:cNvSpPr>
            <a:spLocks noGrp="1" noChangeArrowheads="1"/>
          </p:cNvSpPr>
          <p:nvPr>
            <p:ph type="title"/>
          </p:nvPr>
        </p:nvSpPr>
        <p:spPr/>
        <p:txBody>
          <a:bodyPr/>
          <a:lstStyle/>
          <a:p>
            <a:pPr>
              <a:defRPr/>
            </a:pPr>
            <a:r>
              <a:rPr lang="sv-SE" smtClean="0"/>
              <a:t>Signal Strength</a:t>
            </a:r>
          </a:p>
        </p:txBody>
      </p:sp>
      <p:sp>
        <p:nvSpPr>
          <p:cNvPr id="176131" name="Rectangle 3"/>
          <p:cNvSpPr>
            <a:spLocks noGrp="1" noChangeArrowheads="1"/>
          </p:cNvSpPr>
          <p:nvPr>
            <p:ph idx="1"/>
          </p:nvPr>
        </p:nvSpPr>
        <p:spPr>
          <a:xfrm>
            <a:off x="571500" y="1206500"/>
            <a:ext cx="3929063" cy="4546600"/>
          </a:xfrm>
        </p:spPr>
        <p:txBody>
          <a:bodyPr/>
          <a:lstStyle/>
          <a:p>
            <a:pPr>
              <a:lnSpc>
                <a:spcPct val="80000"/>
              </a:lnSpc>
            </a:pPr>
            <a:r>
              <a:rPr lang="sv-SE" smtClean="0"/>
              <a:t>Dielectric constant of the media (</a:t>
            </a:r>
            <a:r>
              <a:rPr lang="el-GR" smtClean="0">
                <a:cs typeface="Arial" pitchFamily="34" charset="0"/>
              </a:rPr>
              <a:t>ε</a:t>
            </a:r>
            <a:r>
              <a:rPr lang="sv-SE" baseline="-25000" smtClean="0">
                <a:cs typeface="Arial" pitchFamily="34" charset="0"/>
              </a:rPr>
              <a:t>r</a:t>
            </a:r>
            <a:r>
              <a:rPr lang="sv-SE" smtClean="0">
                <a:cs typeface="Arial" pitchFamily="34" charset="0"/>
              </a:rPr>
              <a:t> or DK)</a:t>
            </a:r>
          </a:p>
          <a:p>
            <a:pPr>
              <a:lnSpc>
                <a:spcPct val="80000"/>
              </a:lnSpc>
            </a:pPr>
            <a:r>
              <a:rPr lang="sv-SE" smtClean="0">
                <a:cs typeface="Arial" pitchFamily="34" charset="0"/>
              </a:rPr>
              <a:t>Probe type</a:t>
            </a:r>
          </a:p>
          <a:p>
            <a:pPr>
              <a:lnSpc>
                <a:spcPct val="80000"/>
              </a:lnSpc>
            </a:pPr>
            <a:r>
              <a:rPr lang="sv-SE" smtClean="0">
                <a:cs typeface="Arial" pitchFamily="34" charset="0"/>
              </a:rPr>
              <a:t>Distance</a:t>
            </a:r>
          </a:p>
          <a:p>
            <a:pPr>
              <a:lnSpc>
                <a:spcPct val="80000"/>
              </a:lnSpc>
            </a:pPr>
            <a:r>
              <a:rPr lang="sv-SE" smtClean="0">
                <a:cs typeface="Arial" pitchFamily="34" charset="0"/>
              </a:rPr>
              <a:t>Surface characteristics</a:t>
            </a:r>
          </a:p>
          <a:p>
            <a:pPr>
              <a:lnSpc>
                <a:spcPct val="80000"/>
              </a:lnSpc>
            </a:pPr>
            <a:r>
              <a:rPr lang="sv-SE" smtClean="0">
                <a:cs typeface="Arial" pitchFamily="34" charset="0"/>
              </a:rPr>
              <a:t>Disturbing objects</a:t>
            </a:r>
            <a:endParaRPr lang="el-GR" smtClean="0">
              <a:cs typeface="Arial" pitchFamily="34" charset="0"/>
            </a:endParaRPr>
          </a:p>
        </p:txBody>
      </p:sp>
      <p:sp>
        <p:nvSpPr>
          <p:cNvPr id="19461" name="Text Box 7"/>
          <p:cNvSpPr txBox="1">
            <a:spLocks noChangeArrowheads="1"/>
          </p:cNvSpPr>
          <p:nvPr/>
        </p:nvSpPr>
        <p:spPr bwMode="auto">
          <a:xfrm>
            <a:off x="3851275" y="2592388"/>
            <a:ext cx="1136650" cy="457200"/>
          </a:xfrm>
          <a:prstGeom prst="rect">
            <a:avLst/>
          </a:prstGeom>
          <a:solidFill>
            <a:srgbClr val="0099CC"/>
          </a:solidFill>
          <a:ln w="9525">
            <a:noFill/>
            <a:miter lim="800000"/>
            <a:headEnd/>
            <a:tailEnd/>
          </a:ln>
        </p:spPr>
        <p:txBody>
          <a:bodyPr>
            <a:spAutoFit/>
          </a:bodyPr>
          <a:lstStyle/>
          <a:p>
            <a:r>
              <a:rPr lang="en-US" sz="1200">
                <a:solidFill>
                  <a:schemeClr val="bg1"/>
                </a:solidFill>
              </a:rPr>
              <a:t>Reference </a:t>
            </a:r>
          </a:p>
          <a:p>
            <a:r>
              <a:rPr lang="en-US" sz="1200">
                <a:solidFill>
                  <a:schemeClr val="bg1"/>
                </a:solidFill>
              </a:rPr>
              <a:t>pulse</a:t>
            </a:r>
            <a:endParaRPr lang="en-US">
              <a:solidFill>
                <a:schemeClr val="bg1"/>
              </a:solidFill>
              <a:latin typeface="Times New Roman" pitchFamily="18" charset="0"/>
            </a:endParaRPr>
          </a:p>
        </p:txBody>
      </p:sp>
      <p:sp>
        <p:nvSpPr>
          <p:cNvPr id="19462" name="Text Box 8"/>
          <p:cNvSpPr txBox="1">
            <a:spLocks noChangeArrowheads="1"/>
          </p:cNvSpPr>
          <p:nvPr/>
        </p:nvSpPr>
        <p:spPr bwMode="auto">
          <a:xfrm>
            <a:off x="3851275" y="3232150"/>
            <a:ext cx="1130300" cy="457200"/>
          </a:xfrm>
          <a:prstGeom prst="rect">
            <a:avLst/>
          </a:prstGeom>
          <a:solidFill>
            <a:srgbClr val="0099CC"/>
          </a:solidFill>
          <a:ln w="9525">
            <a:noFill/>
            <a:miter lim="800000"/>
            <a:headEnd/>
            <a:tailEnd/>
          </a:ln>
        </p:spPr>
        <p:txBody>
          <a:bodyPr>
            <a:spAutoFit/>
          </a:bodyPr>
          <a:lstStyle/>
          <a:p>
            <a:r>
              <a:rPr lang="en-US" sz="1200">
                <a:solidFill>
                  <a:schemeClr val="bg1"/>
                </a:solidFill>
              </a:rPr>
              <a:t>Surface </a:t>
            </a:r>
          </a:p>
          <a:p>
            <a:r>
              <a:rPr lang="en-US" sz="1200">
                <a:solidFill>
                  <a:schemeClr val="bg1"/>
                </a:solidFill>
              </a:rPr>
              <a:t>reflection</a:t>
            </a:r>
            <a:endParaRPr lang="en-US">
              <a:solidFill>
                <a:schemeClr val="bg1"/>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6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61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61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61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5300 Components</a:t>
            </a:r>
            <a:endParaRPr lang="sv-SE" dirty="0"/>
          </a:p>
        </p:txBody>
      </p:sp>
      <p:sp>
        <p:nvSpPr>
          <p:cNvPr id="4" name="Slide Number Placeholder 3"/>
          <p:cNvSpPr>
            <a:spLocks noGrp="1"/>
          </p:cNvSpPr>
          <p:nvPr>
            <p:ph type="sldNum" sz="quarter" idx="12"/>
          </p:nvPr>
        </p:nvSpPr>
        <p:spPr/>
        <p:txBody>
          <a:bodyPr/>
          <a:lstStyle/>
          <a:p>
            <a:pPr>
              <a:defRPr/>
            </a:pPr>
            <a:fld id="{DDAC0D5F-C93D-496C-B6A7-FEC79A043E71}" type="slidenum">
              <a:rPr lang="en-US" smtClean="0"/>
              <a:pPr>
                <a:defRPr/>
              </a:pPr>
              <a:t>7</a:t>
            </a:fld>
            <a:endParaRPr lang="en-US"/>
          </a:p>
        </p:txBody>
      </p:sp>
      <p:pic>
        <p:nvPicPr>
          <p:cNvPr id="12" name="Picture 3"/>
          <p:cNvPicPr>
            <a:picLocks noChangeAspect="1" noChangeArrowheads="1"/>
          </p:cNvPicPr>
          <p:nvPr/>
        </p:nvPicPr>
        <p:blipFill>
          <a:blip r:embed="rId3" cstate="print"/>
          <a:srcRect/>
          <a:stretch>
            <a:fillRect/>
          </a:stretch>
        </p:blipFill>
        <p:spPr bwMode="auto">
          <a:xfrm>
            <a:off x="3524704" y="1357298"/>
            <a:ext cx="2833246" cy="4224345"/>
          </a:xfrm>
          <a:prstGeom prst="rect">
            <a:avLst/>
          </a:prstGeom>
          <a:noFill/>
          <a:ln w="9525" cap="flat" cmpd="sng">
            <a:noFill/>
            <a:prstDash val="solid"/>
            <a:miter lim="800000"/>
            <a:headEnd type="none" w="med" len="med"/>
            <a:tailEnd type="none" w="med" len="med"/>
          </a:ln>
        </p:spPr>
      </p:pic>
      <p:sp>
        <p:nvSpPr>
          <p:cNvPr id="16" name="Text Box 40"/>
          <p:cNvSpPr txBox="1">
            <a:spLocks noChangeArrowheads="1"/>
          </p:cNvSpPr>
          <p:nvPr/>
        </p:nvSpPr>
        <p:spPr bwMode="auto">
          <a:xfrm>
            <a:off x="6215074" y="2000240"/>
            <a:ext cx="1639888" cy="461665"/>
          </a:xfrm>
          <a:prstGeom prst="rect">
            <a:avLst/>
          </a:prstGeom>
          <a:noFill/>
          <a:ln w="9525">
            <a:noFill/>
            <a:miter lim="800000"/>
            <a:headEnd/>
            <a:tailEnd/>
          </a:ln>
        </p:spPr>
        <p:txBody>
          <a:bodyPr>
            <a:spAutoFit/>
          </a:bodyPr>
          <a:lstStyle/>
          <a:p>
            <a:pPr algn="l">
              <a:spcBef>
                <a:spcPct val="50000"/>
              </a:spcBef>
            </a:pPr>
            <a:r>
              <a:rPr lang="sv-SE" sz="1200" dirty="0" smtClean="0"/>
              <a:t>Dual Compartment  transmitter housing</a:t>
            </a:r>
            <a:endParaRPr lang="en-US" sz="1200" dirty="0"/>
          </a:p>
        </p:txBody>
      </p:sp>
      <p:sp>
        <p:nvSpPr>
          <p:cNvPr id="17" name="Line 41"/>
          <p:cNvSpPr>
            <a:spLocks noChangeShapeType="1"/>
          </p:cNvSpPr>
          <p:nvPr/>
        </p:nvSpPr>
        <p:spPr bwMode="auto">
          <a:xfrm flipH="1">
            <a:off x="5500694" y="2214554"/>
            <a:ext cx="785818" cy="0"/>
          </a:xfrm>
          <a:prstGeom prst="line">
            <a:avLst/>
          </a:prstGeom>
          <a:noFill/>
          <a:ln w="9525">
            <a:solidFill>
              <a:srgbClr val="000000"/>
            </a:solidFill>
            <a:round/>
            <a:headEnd/>
            <a:tailEnd type="triangle" w="med" len="med"/>
          </a:ln>
        </p:spPr>
        <p:txBody>
          <a:bodyPr wrap="none" anchor="ctr"/>
          <a:lstStyle/>
          <a:p>
            <a:endParaRPr lang="sv-SE"/>
          </a:p>
        </p:txBody>
      </p:sp>
      <p:sp>
        <p:nvSpPr>
          <p:cNvPr id="18" name="Text Box 40"/>
          <p:cNvSpPr txBox="1">
            <a:spLocks noChangeArrowheads="1"/>
          </p:cNvSpPr>
          <p:nvPr/>
        </p:nvSpPr>
        <p:spPr bwMode="auto">
          <a:xfrm>
            <a:off x="1514481" y="3357562"/>
            <a:ext cx="2157412" cy="276225"/>
          </a:xfrm>
          <a:prstGeom prst="rect">
            <a:avLst/>
          </a:prstGeom>
          <a:noFill/>
          <a:ln w="9525">
            <a:noFill/>
            <a:miter lim="800000"/>
            <a:headEnd/>
            <a:tailEnd/>
          </a:ln>
        </p:spPr>
        <p:txBody>
          <a:bodyPr>
            <a:spAutoFit/>
          </a:bodyPr>
          <a:lstStyle/>
          <a:p>
            <a:pPr algn="r">
              <a:spcBef>
                <a:spcPct val="50000"/>
              </a:spcBef>
            </a:pPr>
            <a:r>
              <a:rPr lang="sv-SE" sz="1200" dirty="0" smtClean="0"/>
              <a:t>Tank Connection</a:t>
            </a:r>
            <a:endParaRPr lang="en-US" sz="1200" dirty="0"/>
          </a:p>
        </p:txBody>
      </p:sp>
      <p:sp>
        <p:nvSpPr>
          <p:cNvPr id="19" name="Line 41"/>
          <p:cNvSpPr>
            <a:spLocks noChangeShapeType="1"/>
          </p:cNvSpPr>
          <p:nvPr/>
        </p:nvSpPr>
        <p:spPr bwMode="auto">
          <a:xfrm>
            <a:off x="3600455" y="3490911"/>
            <a:ext cx="785821" cy="12"/>
          </a:xfrm>
          <a:prstGeom prst="line">
            <a:avLst/>
          </a:prstGeom>
          <a:noFill/>
          <a:ln w="9525">
            <a:solidFill>
              <a:srgbClr val="000000"/>
            </a:solidFill>
            <a:round/>
            <a:headEnd/>
            <a:tailEnd type="triangle" w="med" len="med"/>
          </a:ln>
        </p:spPr>
        <p:txBody>
          <a:bodyPr wrap="none" anchor="ctr"/>
          <a:lstStyle/>
          <a:p>
            <a:endParaRPr lang="sv-SE"/>
          </a:p>
        </p:txBody>
      </p:sp>
      <p:sp>
        <p:nvSpPr>
          <p:cNvPr id="20" name="Text Box 40"/>
          <p:cNvSpPr txBox="1">
            <a:spLocks noChangeArrowheads="1"/>
          </p:cNvSpPr>
          <p:nvPr/>
        </p:nvSpPr>
        <p:spPr bwMode="auto">
          <a:xfrm>
            <a:off x="1957384" y="5000636"/>
            <a:ext cx="2157413" cy="276225"/>
          </a:xfrm>
          <a:prstGeom prst="rect">
            <a:avLst/>
          </a:prstGeom>
          <a:noFill/>
          <a:ln w="9525">
            <a:noFill/>
            <a:miter lim="800000"/>
            <a:headEnd/>
            <a:tailEnd/>
          </a:ln>
        </p:spPr>
        <p:txBody>
          <a:bodyPr>
            <a:spAutoFit/>
          </a:bodyPr>
          <a:lstStyle/>
          <a:p>
            <a:pPr algn="r">
              <a:spcBef>
                <a:spcPct val="50000"/>
              </a:spcBef>
            </a:pPr>
            <a:r>
              <a:rPr lang="sv-SE" sz="1200" dirty="0" smtClean="0"/>
              <a:t>Probe</a:t>
            </a:r>
            <a:endParaRPr lang="en-US" sz="1200" dirty="0"/>
          </a:p>
        </p:txBody>
      </p:sp>
      <p:sp>
        <p:nvSpPr>
          <p:cNvPr id="21" name="Line 41"/>
          <p:cNvSpPr>
            <a:spLocks noChangeShapeType="1"/>
          </p:cNvSpPr>
          <p:nvPr/>
        </p:nvSpPr>
        <p:spPr bwMode="auto">
          <a:xfrm flipV="1">
            <a:off x="4081478" y="5143511"/>
            <a:ext cx="590550" cy="0"/>
          </a:xfrm>
          <a:prstGeom prst="line">
            <a:avLst/>
          </a:prstGeom>
          <a:noFill/>
          <a:ln w="9525">
            <a:solidFill>
              <a:srgbClr val="000000"/>
            </a:solidFill>
            <a:round/>
            <a:headEnd/>
            <a:tailEnd type="triangle" w="med" len="med"/>
          </a:ln>
        </p:spPr>
        <p:txBody>
          <a:bodyPr wrap="none" anchor="ctr"/>
          <a:lstStyle/>
          <a:p>
            <a:endParaRPr lang="sv-SE"/>
          </a:p>
        </p:txBody>
      </p:sp>
      <p:sp>
        <p:nvSpPr>
          <p:cNvPr id="23" name="Text Box 40"/>
          <p:cNvSpPr txBox="1">
            <a:spLocks noChangeArrowheads="1"/>
          </p:cNvSpPr>
          <p:nvPr/>
        </p:nvSpPr>
        <p:spPr bwMode="auto">
          <a:xfrm>
            <a:off x="1000100" y="2143116"/>
            <a:ext cx="2157412" cy="276225"/>
          </a:xfrm>
          <a:prstGeom prst="rect">
            <a:avLst/>
          </a:prstGeom>
          <a:noFill/>
          <a:ln w="9525">
            <a:noFill/>
            <a:miter lim="800000"/>
            <a:headEnd/>
            <a:tailEnd/>
          </a:ln>
        </p:spPr>
        <p:txBody>
          <a:bodyPr>
            <a:spAutoFit/>
          </a:bodyPr>
          <a:lstStyle/>
          <a:p>
            <a:pPr algn="r">
              <a:spcBef>
                <a:spcPct val="50000"/>
              </a:spcBef>
            </a:pPr>
            <a:r>
              <a:rPr lang="sv-SE" sz="1200" dirty="0" smtClean="0"/>
              <a:t>One of two cable entries</a:t>
            </a:r>
            <a:endParaRPr lang="en-US" sz="1200" dirty="0"/>
          </a:p>
        </p:txBody>
      </p:sp>
      <p:sp>
        <p:nvSpPr>
          <p:cNvPr id="24" name="Line 41"/>
          <p:cNvSpPr>
            <a:spLocks noChangeShapeType="1"/>
          </p:cNvSpPr>
          <p:nvPr/>
        </p:nvSpPr>
        <p:spPr bwMode="auto">
          <a:xfrm>
            <a:off x="3086074" y="2276465"/>
            <a:ext cx="785821" cy="12"/>
          </a:xfrm>
          <a:prstGeom prst="line">
            <a:avLst/>
          </a:prstGeom>
          <a:noFill/>
          <a:ln w="9525">
            <a:solidFill>
              <a:srgbClr val="000000"/>
            </a:solidFill>
            <a:round/>
            <a:headEnd/>
            <a:tailEnd type="triangle" w="med" len="med"/>
          </a:ln>
        </p:spPr>
        <p:txBody>
          <a:bodyPr wrap="none" anchor="ctr"/>
          <a:lstStyle/>
          <a:p>
            <a:endParaRPr lang="sv-SE"/>
          </a:p>
        </p:txBody>
      </p:sp>
      <p:sp>
        <p:nvSpPr>
          <p:cNvPr id="25" name="Text Box 40"/>
          <p:cNvSpPr txBox="1">
            <a:spLocks noChangeArrowheads="1"/>
          </p:cNvSpPr>
          <p:nvPr/>
        </p:nvSpPr>
        <p:spPr bwMode="auto">
          <a:xfrm>
            <a:off x="6072198" y="1714488"/>
            <a:ext cx="2157412" cy="276225"/>
          </a:xfrm>
          <a:prstGeom prst="rect">
            <a:avLst/>
          </a:prstGeom>
          <a:noFill/>
          <a:ln w="9525">
            <a:noFill/>
            <a:miter lim="800000"/>
            <a:headEnd/>
            <a:tailEnd/>
          </a:ln>
        </p:spPr>
        <p:txBody>
          <a:bodyPr>
            <a:spAutoFit/>
          </a:bodyPr>
          <a:lstStyle/>
          <a:p>
            <a:pPr algn="l">
              <a:spcBef>
                <a:spcPct val="50000"/>
              </a:spcBef>
            </a:pPr>
            <a:r>
              <a:rPr lang="sv-SE" sz="1200" dirty="0" smtClean="0"/>
              <a:t>Integral digital display</a:t>
            </a:r>
            <a:endParaRPr lang="en-US" sz="1200" dirty="0"/>
          </a:p>
        </p:txBody>
      </p:sp>
      <p:sp>
        <p:nvSpPr>
          <p:cNvPr id="26" name="Line 41"/>
          <p:cNvSpPr>
            <a:spLocks noChangeShapeType="1"/>
          </p:cNvSpPr>
          <p:nvPr/>
        </p:nvSpPr>
        <p:spPr bwMode="auto">
          <a:xfrm flipH="1">
            <a:off x="5286380" y="1857364"/>
            <a:ext cx="857256" cy="0"/>
          </a:xfrm>
          <a:prstGeom prst="line">
            <a:avLst/>
          </a:prstGeom>
          <a:noFill/>
          <a:ln w="9525">
            <a:solidFill>
              <a:srgbClr val="000000"/>
            </a:solidFill>
            <a:round/>
            <a:headEnd/>
            <a:tailEnd type="triangle" w="med" len="med"/>
          </a:ln>
        </p:spPr>
        <p:txBody>
          <a:bodyPr wrap="none" anchor="ctr"/>
          <a:lstStyle/>
          <a:p>
            <a:endParaRPr lang="sv-SE"/>
          </a:p>
        </p:txBody>
      </p:sp>
      <p:sp>
        <p:nvSpPr>
          <p:cNvPr id="27" name="Text Box 40"/>
          <p:cNvSpPr txBox="1">
            <a:spLocks noChangeArrowheads="1"/>
          </p:cNvSpPr>
          <p:nvPr/>
        </p:nvSpPr>
        <p:spPr bwMode="auto">
          <a:xfrm>
            <a:off x="1271577" y="2509833"/>
            <a:ext cx="2157412" cy="276225"/>
          </a:xfrm>
          <a:prstGeom prst="rect">
            <a:avLst/>
          </a:prstGeom>
          <a:noFill/>
          <a:ln w="9525">
            <a:noFill/>
            <a:miter lim="800000"/>
            <a:headEnd/>
            <a:tailEnd/>
          </a:ln>
        </p:spPr>
        <p:txBody>
          <a:bodyPr>
            <a:spAutoFit/>
          </a:bodyPr>
          <a:lstStyle/>
          <a:p>
            <a:pPr algn="r">
              <a:spcBef>
                <a:spcPct val="50000"/>
              </a:spcBef>
            </a:pPr>
            <a:r>
              <a:rPr lang="sv-SE" sz="1200" dirty="0" smtClean="0"/>
              <a:t>Radar Electronics</a:t>
            </a:r>
            <a:endParaRPr lang="en-US" sz="1200" dirty="0"/>
          </a:p>
        </p:txBody>
      </p:sp>
      <p:sp>
        <p:nvSpPr>
          <p:cNvPr id="28" name="Line 41"/>
          <p:cNvSpPr>
            <a:spLocks noChangeShapeType="1"/>
          </p:cNvSpPr>
          <p:nvPr/>
        </p:nvSpPr>
        <p:spPr bwMode="auto">
          <a:xfrm>
            <a:off x="3357551" y="2643182"/>
            <a:ext cx="785821" cy="12"/>
          </a:xfrm>
          <a:prstGeom prst="line">
            <a:avLst/>
          </a:prstGeom>
          <a:noFill/>
          <a:ln w="9525">
            <a:solidFill>
              <a:srgbClr val="000000"/>
            </a:solidFill>
            <a:round/>
            <a:headEnd/>
            <a:tailEnd type="triangle" w="med" len="med"/>
          </a:ln>
        </p:spPr>
        <p:txBody>
          <a:bodyPr wrap="none" anchor="ctr"/>
          <a:lstStyle/>
          <a:p>
            <a:endParaRPr lang="sv-SE"/>
          </a:p>
        </p:txBody>
      </p:sp>
      <p:sp>
        <p:nvSpPr>
          <p:cNvPr id="22" name="Text Box 40"/>
          <p:cNvSpPr txBox="1">
            <a:spLocks noChangeArrowheads="1"/>
          </p:cNvSpPr>
          <p:nvPr/>
        </p:nvSpPr>
        <p:spPr bwMode="auto">
          <a:xfrm>
            <a:off x="1214414" y="1500174"/>
            <a:ext cx="2157412" cy="276225"/>
          </a:xfrm>
          <a:prstGeom prst="rect">
            <a:avLst/>
          </a:prstGeom>
          <a:noFill/>
          <a:ln w="9525">
            <a:noFill/>
            <a:miter lim="800000"/>
            <a:headEnd/>
            <a:tailEnd/>
          </a:ln>
        </p:spPr>
        <p:txBody>
          <a:bodyPr>
            <a:spAutoFit/>
          </a:bodyPr>
          <a:lstStyle/>
          <a:p>
            <a:pPr algn="r">
              <a:spcBef>
                <a:spcPct val="50000"/>
              </a:spcBef>
            </a:pPr>
            <a:r>
              <a:rPr lang="sv-SE" sz="1200" dirty="0" smtClean="0"/>
              <a:t>Terminal side</a:t>
            </a:r>
            <a:endParaRPr lang="en-US" sz="1200" dirty="0"/>
          </a:p>
        </p:txBody>
      </p:sp>
      <p:sp>
        <p:nvSpPr>
          <p:cNvPr id="29" name="Line 41"/>
          <p:cNvSpPr>
            <a:spLocks noChangeShapeType="1"/>
          </p:cNvSpPr>
          <p:nvPr/>
        </p:nvSpPr>
        <p:spPr bwMode="auto">
          <a:xfrm>
            <a:off x="3300388" y="1633523"/>
            <a:ext cx="785821" cy="12"/>
          </a:xfrm>
          <a:prstGeom prst="line">
            <a:avLst/>
          </a:prstGeom>
          <a:noFill/>
          <a:ln w="9525">
            <a:solidFill>
              <a:srgbClr val="000000"/>
            </a:solidFill>
            <a:round/>
            <a:headEnd/>
            <a:tailEnd type="triangle" w="med" len="med"/>
          </a:ln>
        </p:spPr>
        <p:txBody>
          <a:bodyPr wrap="none" anchor="ctr"/>
          <a:lstStyle/>
          <a:p>
            <a:endParaRPr lang="sv-SE"/>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Hardware</a:t>
            </a:r>
            <a:endParaRPr lang="sv-SE" dirty="0"/>
          </a:p>
        </p:txBody>
      </p:sp>
      <p:sp>
        <p:nvSpPr>
          <p:cNvPr id="10" name="Content Placeholder 9"/>
          <p:cNvSpPr>
            <a:spLocks noGrp="1"/>
          </p:cNvSpPr>
          <p:nvPr>
            <p:ph idx="1"/>
          </p:nvPr>
        </p:nvSpPr>
        <p:spPr/>
        <p:txBody>
          <a:bodyPr/>
          <a:lstStyle/>
          <a:p>
            <a:r>
              <a:rPr lang="sv-SE" smtClean="0"/>
              <a:t>Rosemount </a:t>
            </a:r>
            <a:r>
              <a:rPr lang="sv-SE" smtClean="0"/>
              <a:t>5300 </a:t>
            </a:r>
            <a:r>
              <a:rPr lang="sv-SE" dirty="0" smtClean="0"/>
              <a:t>consists of:</a:t>
            </a:r>
          </a:p>
          <a:p>
            <a:pPr lvl="1"/>
            <a:r>
              <a:rPr lang="sv-SE" dirty="0" smtClean="0"/>
              <a:t>Transmitter housing</a:t>
            </a:r>
          </a:p>
          <a:p>
            <a:pPr lvl="2"/>
            <a:r>
              <a:rPr lang="sv-SE" dirty="0" smtClean="0"/>
              <a:t>Removed without opening the tank</a:t>
            </a:r>
          </a:p>
          <a:p>
            <a:pPr lvl="2"/>
            <a:r>
              <a:rPr lang="sv-SE" dirty="0" smtClean="0"/>
              <a:t>Remote mounting</a:t>
            </a:r>
          </a:p>
          <a:p>
            <a:pPr lvl="1"/>
            <a:r>
              <a:rPr lang="sv-SE" dirty="0" smtClean="0"/>
              <a:t>Tank Connection</a:t>
            </a:r>
          </a:p>
          <a:p>
            <a:pPr lvl="2"/>
            <a:r>
              <a:rPr lang="sv-SE" dirty="0" smtClean="0"/>
              <a:t>Tank Seal</a:t>
            </a:r>
          </a:p>
          <a:p>
            <a:pPr lvl="2"/>
            <a:r>
              <a:rPr lang="sv-SE" dirty="0" smtClean="0"/>
              <a:t>Flange</a:t>
            </a:r>
          </a:p>
          <a:p>
            <a:pPr lvl="2"/>
            <a:r>
              <a:rPr lang="sv-SE" dirty="0" smtClean="0"/>
              <a:t>Threaded tank connection</a:t>
            </a:r>
          </a:p>
          <a:p>
            <a:pPr lvl="1"/>
            <a:r>
              <a:rPr lang="sv-SE" dirty="0" smtClean="0"/>
              <a:t>Probe</a:t>
            </a:r>
          </a:p>
          <a:p>
            <a:pPr lvl="2"/>
            <a:r>
              <a:rPr lang="sv-SE" dirty="0" smtClean="0"/>
              <a:t>Various choices</a:t>
            </a:r>
          </a:p>
          <a:p>
            <a:pPr lvl="2"/>
            <a:endParaRPr lang="sv-SE" dirty="0"/>
          </a:p>
        </p:txBody>
      </p:sp>
      <p:sp>
        <p:nvSpPr>
          <p:cNvPr id="4" name="Slide Number Placeholder 3"/>
          <p:cNvSpPr>
            <a:spLocks noGrp="1"/>
          </p:cNvSpPr>
          <p:nvPr>
            <p:ph type="sldNum" sz="quarter" idx="12"/>
          </p:nvPr>
        </p:nvSpPr>
        <p:spPr/>
        <p:txBody>
          <a:bodyPr/>
          <a:lstStyle/>
          <a:p>
            <a:pPr>
              <a:defRPr/>
            </a:pPr>
            <a:fld id="{DDAC0D5F-C93D-496C-B6A7-FEC79A043E71}" type="slidenum">
              <a:rPr lang="en-US" smtClean="0"/>
              <a:pPr>
                <a:defRPr/>
              </a:pPr>
              <a:t>8</a:t>
            </a:fld>
            <a:endParaRPr lang="en-US"/>
          </a:p>
        </p:txBody>
      </p:sp>
      <p:pic>
        <p:nvPicPr>
          <p:cNvPr id="12" name="Picture 3"/>
          <p:cNvPicPr>
            <a:picLocks noChangeAspect="1" noChangeArrowheads="1"/>
          </p:cNvPicPr>
          <p:nvPr/>
        </p:nvPicPr>
        <p:blipFill>
          <a:blip r:embed="rId3" cstate="print"/>
          <a:srcRect/>
          <a:stretch>
            <a:fillRect/>
          </a:stretch>
        </p:blipFill>
        <p:spPr bwMode="auto">
          <a:xfrm>
            <a:off x="5853568" y="1357298"/>
            <a:ext cx="2833246" cy="4224345"/>
          </a:xfrm>
          <a:prstGeom prst="rect">
            <a:avLst/>
          </a:prstGeom>
          <a:noFill/>
          <a:ln w="9525" cap="flat" cmpd="sng">
            <a:noFill/>
            <a:prstDash val="solid"/>
            <a:miter lim="800000"/>
            <a:headEnd type="none" w="med" len="med"/>
            <a:tailEnd type="none" w="med" len="med"/>
          </a:ln>
        </p:spPr>
      </p:pic>
      <p:cxnSp>
        <p:nvCxnSpPr>
          <p:cNvPr id="13" name="Straight Arrow Connector 12"/>
          <p:cNvCxnSpPr>
            <a:cxnSpLocks noChangeShapeType="1"/>
          </p:cNvCxnSpPr>
          <p:nvPr/>
        </p:nvCxnSpPr>
        <p:spPr bwMode="auto">
          <a:xfrm>
            <a:off x="5214942" y="1928802"/>
            <a:ext cx="785818" cy="1588"/>
          </a:xfrm>
          <a:prstGeom prst="straightConnector1">
            <a:avLst/>
          </a:prstGeom>
          <a:noFill/>
          <a:ln w="38100" cap="sq" algn="ctr">
            <a:solidFill>
              <a:schemeClr val="tx1"/>
            </a:solidFill>
            <a:round/>
            <a:headEnd/>
            <a:tailEnd type="triangle" w="med" len="med"/>
          </a:ln>
        </p:spPr>
      </p:cxnSp>
      <p:cxnSp>
        <p:nvCxnSpPr>
          <p:cNvPr id="14" name="Straight Arrow Connector 13"/>
          <p:cNvCxnSpPr>
            <a:cxnSpLocks noChangeShapeType="1"/>
          </p:cNvCxnSpPr>
          <p:nvPr/>
        </p:nvCxnSpPr>
        <p:spPr bwMode="auto">
          <a:xfrm>
            <a:off x="5214942" y="3284536"/>
            <a:ext cx="1433518" cy="1588"/>
          </a:xfrm>
          <a:prstGeom prst="straightConnector1">
            <a:avLst/>
          </a:prstGeom>
          <a:noFill/>
          <a:ln w="38100" cap="sq" algn="ctr">
            <a:solidFill>
              <a:schemeClr val="tx1"/>
            </a:solidFill>
            <a:round/>
            <a:headEnd/>
            <a:tailEnd type="triangle" w="med" len="med"/>
          </a:ln>
        </p:spPr>
      </p:cxnSp>
      <p:cxnSp>
        <p:nvCxnSpPr>
          <p:cNvPr id="15" name="Straight Arrow Connector 14"/>
          <p:cNvCxnSpPr>
            <a:cxnSpLocks noChangeShapeType="1"/>
          </p:cNvCxnSpPr>
          <p:nvPr/>
        </p:nvCxnSpPr>
        <p:spPr bwMode="auto">
          <a:xfrm>
            <a:off x="5214942" y="4784734"/>
            <a:ext cx="1714512" cy="1588"/>
          </a:xfrm>
          <a:prstGeom prst="straightConnector1">
            <a:avLst/>
          </a:prstGeom>
          <a:noFill/>
          <a:ln w="38100" cap="sq" algn="ctr">
            <a:solidFill>
              <a:schemeClr val="tx1"/>
            </a:solidFill>
            <a:round/>
            <a:headEnd/>
            <a:tailEnd type="triangle" w="med" len="med"/>
          </a:ln>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xit" presetSubtype="0" fill="hold" nodeType="withEffect">
                                  <p:stCondLst>
                                    <p:cond delay="0"/>
                                  </p:stCondLst>
                                  <p:childTnLst>
                                    <p:animEffect transition="out" filter="fade">
                                      <p:cBhvr>
                                        <p:cTn id="14" dur="500"/>
                                        <p:tgtEl>
                                          <p:spTgt spid="13"/>
                                        </p:tgtEl>
                                      </p:cBhvr>
                                    </p:animEffect>
                                    <p:set>
                                      <p:cBhvr>
                                        <p:cTn id="15" dur="1" fill="hold">
                                          <p:stCondLst>
                                            <p:cond delay="499"/>
                                          </p:stCondLst>
                                        </p:cTn>
                                        <p:tgtEl>
                                          <p:spTgt spid="1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xit" presetSubtype="0" fill="hold" nodeType="withEffect">
                                  <p:stCondLst>
                                    <p:cond delay="0"/>
                                  </p:stCondLst>
                                  <p:childTnLst>
                                    <p:animEffect transition="out" filter="fade">
                                      <p:cBhvr>
                                        <p:cTn id="22" dur="500"/>
                                        <p:tgtEl>
                                          <p:spTgt spid="14"/>
                                        </p:tgtEl>
                                      </p:cBhvr>
                                    </p:animEffect>
                                    <p:set>
                                      <p:cBhvr>
                                        <p:cTn id="23"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a:defRPr/>
            </a:pPr>
            <a:r>
              <a:rPr lang="sv-SE" smtClean="0"/>
              <a:t>Process Connection</a:t>
            </a:r>
          </a:p>
        </p:txBody>
      </p:sp>
      <p:sp>
        <p:nvSpPr>
          <p:cNvPr id="27651" name="Rectangle 3"/>
          <p:cNvSpPr>
            <a:spLocks noGrp="1" noChangeArrowheads="1"/>
          </p:cNvSpPr>
          <p:nvPr>
            <p:ph idx="1"/>
          </p:nvPr>
        </p:nvSpPr>
        <p:spPr>
          <a:xfrm>
            <a:off x="571500" y="1206500"/>
            <a:ext cx="5360988" cy="4851400"/>
          </a:xfrm>
        </p:spPr>
        <p:txBody>
          <a:bodyPr>
            <a:normAutofit lnSpcReduction="10000"/>
          </a:bodyPr>
          <a:lstStyle/>
          <a:p>
            <a:pPr>
              <a:defRPr/>
            </a:pPr>
            <a:r>
              <a:rPr lang="en-US" sz="2400" dirty="0" smtClean="0"/>
              <a:t>Flanged Connection </a:t>
            </a:r>
          </a:p>
          <a:p>
            <a:pPr lvl="1">
              <a:defRPr/>
            </a:pPr>
            <a:r>
              <a:rPr lang="en-US" sz="2000" dirty="0" smtClean="0"/>
              <a:t>Welded </a:t>
            </a:r>
          </a:p>
          <a:p>
            <a:pPr lvl="1">
              <a:defRPr/>
            </a:pPr>
            <a:r>
              <a:rPr lang="en-US" sz="2000" dirty="0" smtClean="0"/>
              <a:t>Wide range of ANSI-, DIN- &amp; JIS-flanges</a:t>
            </a:r>
          </a:p>
          <a:p>
            <a:pPr lvl="1">
              <a:defRPr/>
            </a:pPr>
            <a:r>
              <a:rPr lang="en-US" sz="2000" dirty="0" smtClean="0"/>
              <a:t>2”, 3”, 4”, 6” as standard</a:t>
            </a:r>
          </a:p>
          <a:p>
            <a:pPr lvl="1">
              <a:defRPr/>
            </a:pPr>
            <a:r>
              <a:rPr lang="en-US" sz="2000" dirty="0" smtClean="0"/>
              <a:t>Proprietary flanges, Fisher &amp; </a:t>
            </a:r>
            <a:r>
              <a:rPr lang="en-US" sz="2000" dirty="0" err="1" smtClean="0"/>
              <a:t>Masonelian</a:t>
            </a:r>
            <a:endParaRPr lang="en-US" sz="2000" dirty="0" smtClean="0"/>
          </a:p>
          <a:p>
            <a:pPr>
              <a:defRPr/>
            </a:pPr>
            <a:r>
              <a:rPr lang="en-US" sz="2400" dirty="0" smtClean="0"/>
              <a:t>Threaded Connection</a:t>
            </a:r>
          </a:p>
          <a:p>
            <a:pPr lvl="1">
              <a:defRPr/>
            </a:pPr>
            <a:r>
              <a:rPr lang="en-US" sz="2000" dirty="0" smtClean="0"/>
              <a:t>1”, 1.5” NPT or BSP/G</a:t>
            </a:r>
          </a:p>
          <a:p>
            <a:pPr>
              <a:defRPr/>
            </a:pPr>
            <a:r>
              <a:rPr lang="en-US" sz="2400" dirty="0" smtClean="0"/>
              <a:t>Bracket Mounting</a:t>
            </a:r>
          </a:p>
          <a:p>
            <a:pPr>
              <a:defRPr/>
            </a:pPr>
            <a:r>
              <a:rPr lang="en-US" sz="2400" dirty="0" smtClean="0"/>
              <a:t>Remote Housing</a:t>
            </a:r>
          </a:p>
          <a:p>
            <a:pPr lvl="1">
              <a:defRPr/>
            </a:pPr>
            <a:r>
              <a:rPr lang="en-US" sz="2000" dirty="0" smtClean="0"/>
              <a:t>1m, 2m, 3m (40”, 80”, 120”)</a:t>
            </a:r>
          </a:p>
          <a:p>
            <a:pPr lvl="1">
              <a:defRPr/>
            </a:pPr>
            <a:r>
              <a:rPr lang="en-US" sz="2000" dirty="0" smtClean="0"/>
              <a:t>High </a:t>
            </a:r>
            <a:r>
              <a:rPr lang="en-US" sz="2000" dirty="0" err="1" smtClean="0"/>
              <a:t>amb</a:t>
            </a:r>
            <a:r>
              <a:rPr lang="en-US" sz="2000" dirty="0" smtClean="0"/>
              <a:t>. temp, excessive vibration, tight installation space etc.</a:t>
            </a:r>
          </a:p>
        </p:txBody>
      </p:sp>
      <p:pic>
        <p:nvPicPr>
          <p:cNvPr id="26628" name="Picture 11"/>
          <p:cNvPicPr>
            <a:picLocks noChangeAspect="1" noChangeArrowheads="1"/>
          </p:cNvPicPr>
          <p:nvPr/>
        </p:nvPicPr>
        <p:blipFill>
          <a:blip r:embed="rId3" cstate="print"/>
          <a:srcRect/>
          <a:stretch>
            <a:fillRect/>
          </a:stretch>
        </p:blipFill>
        <p:spPr bwMode="auto">
          <a:xfrm>
            <a:off x="7169150" y="1133475"/>
            <a:ext cx="1631950" cy="2449513"/>
          </a:xfrm>
          <a:prstGeom prst="rect">
            <a:avLst/>
          </a:prstGeom>
          <a:noFill/>
          <a:ln w="9525">
            <a:solidFill>
              <a:srgbClr val="0099CC"/>
            </a:solidFill>
            <a:miter lim="800000"/>
            <a:headEnd/>
            <a:tailEnd/>
          </a:ln>
        </p:spPr>
      </p:pic>
      <p:pic>
        <p:nvPicPr>
          <p:cNvPr id="26629" name="Picture 6" descr="5300_clos_014"/>
          <p:cNvPicPr>
            <a:picLocks noChangeAspect="1" noChangeArrowheads="1"/>
          </p:cNvPicPr>
          <p:nvPr/>
        </p:nvPicPr>
        <p:blipFill>
          <a:blip r:embed="rId4" cstate="print"/>
          <a:srcRect/>
          <a:stretch>
            <a:fillRect/>
          </a:stretch>
        </p:blipFill>
        <p:spPr bwMode="auto">
          <a:xfrm>
            <a:off x="5435600" y="1133475"/>
            <a:ext cx="1622425" cy="2441575"/>
          </a:xfrm>
          <a:prstGeom prst="rect">
            <a:avLst/>
          </a:prstGeom>
          <a:noFill/>
          <a:ln w="9525">
            <a:solidFill>
              <a:srgbClr val="0099CC"/>
            </a:solidFill>
            <a:miter lim="800000"/>
            <a:headEnd/>
            <a:tailEnd/>
          </a:ln>
        </p:spPr>
      </p:pic>
      <p:pic>
        <p:nvPicPr>
          <p:cNvPr id="26630" name="Picture 8" descr="3300 remote mount 1622"/>
          <p:cNvPicPr>
            <a:picLocks noChangeAspect="1" noChangeArrowheads="1"/>
          </p:cNvPicPr>
          <p:nvPr/>
        </p:nvPicPr>
        <p:blipFill>
          <a:blip r:embed="rId5" cstate="print"/>
          <a:srcRect t="18185"/>
          <a:stretch>
            <a:fillRect/>
          </a:stretch>
        </p:blipFill>
        <p:spPr bwMode="auto">
          <a:xfrm>
            <a:off x="5435600" y="3671888"/>
            <a:ext cx="3365500" cy="1800225"/>
          </a:xfrm>
          <a:prstGeom prst="rect">
            <a:avLst/>
          </a:prstGeom>
          <a:noFill/>
          <a:ln w="9525">
            <a:solidFill>
              <a:srgbClr val="0099CC"/>
            </a:solidFill>
            <a:miter lim="800000"/>
            <a:headEnd/>
            <a:tailEnd/>
          </a:ln>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ARTICULATE_PROJECT_OPEN" val="0"/>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538&quot;&gt;&lt;property id=&quot;20148&quot; value=&quot;5&quot;/&gt;&lt;property id=&quot;20300&quot; value=&quot;Slide 18 - &amp;quot;System Integration &amp;amp; Configuration&amp;quot;&quot;/&gt;&lt;property id=&quot;20307&quot; value=&quot;279&quot;/&gt;&lt;/object&gt;&lt;object type=&quot;3&quot; unique_id=&quot;11222&quot;&gt;&lt;property id=&quot;20148&quot; value=&quot;5&quot;/&gt;&lt;property id=&quot;20300&quot; value=&quot;Slide 3 - &amp;quot;5300 Radar Level Transmitter&amp;quot;&quot;/&gt;&lt;property id=&quot;20307&quot; value=&quot;284&quot;/&gt;&lt;/object&gt;&lt;object type=&quot;3&quot; unique_id=&quot;12687&quot;&gt;&lt;property id=&quot;20148&quot; value=&quot;5&quot;/&gt;&lt;property id=&quot;20300&quot; value=&quot;Slide 8 - &amp;quot;Hardware&amp;quot;&quot;/&gt;&lt;property id=&quot;20307&quot; value=&quot;289&quot;/&gt;&lt;/object&gt;&lt;object type=&quot;3&quot; unique_id=&quot;12965&quot;&gt;&lt;property id=&quot;20148&quot; value=&quot;5&quot;/&gt;&lt;property id=&quot;20300&quot; value=&quot;Slide 13 - &amp;quot;Installation Considerations&amp;quot;&quot;/&gt;&lt;property id=&quot;20307&quot; value=&quot;291&quot;/&gt;&lt;/object&gt;&lt;object type=&quot;3&quot; unique_id=&quot;12966&quot;&gt;&lt;property id=&quot;20148&quot; value=&quot;5&quot;/&gt;&lt;property id=&quot;20300&quot; value=&quot;Slide 2 - &amp;quot;Operational Control&amp;quot;&quot;/&gt;&lt;property id=&quot;20307&quot; value=&quot;292&quot;/&gt;&lt;/object&gt;&lt;object type=&quot;3&quot; unique_id=&quot;12967&quot;&gt;&lt;property id=&quot;20148&quot; value=&quot;5&quot;/&gt;&lt;property id=&quot;20300&quot; value=&quot;Slide 4 - &amp;quot;Measurement Principle&amp;quot;&quot;/&gt;&lt;property id=&quot;20307&quot; value=&quot;311&quot;/&gt;&lt;/object&gt;&lt;object type=&quot;3&quot; unique_id=&quot;12968&quot;&gt;&lt;property id=&quot;20148&quot; value=&quot;5&quot;/&gt;&lt;property id=&quot;20300&quot; value=&quot;Slide 5 - &amp;quot;Interface Measurement Principle&amp;quot;&quot;/&gt;&lt;property id=&quot;20307&quot; value=&quot;312&quot;/&gt;&lt;/object&gt;&lt;object type=&quot;3&quot; unique_id=&quot;12969&quot;&gt;&lt;property id=&quot;20148&quot; value=&quot;5&quot;/&gt;&lt;property id=&quot;20300&quot; value=&quot;Slide 6 - &amp;quot;Signal Strength&amp;quot;&quot;/&gt;&lt;property id=&quot;20307&quot; value=&quot;313&quot;/&gt;&lt;/object&gt;&lt;object type=&quot;3&quot; unique_id=&quot;12970&quot;&gt;&lt;property id=&quot;20148&quot; value=&quot;5&quot;/&gt;&lt;property id=&quot;20300&quot; value=&quot;Slide 7 - &amp;quot;5300 Components&amp;quot;&quot;/&gt;&lt;property id=&quot;20307&quot; value=&quot;295&quot;/&gt;&lt;/object&gt;&lt;object type=&quot;3&quot; unique_id=&quot;12971&quot;&gt;&lt;property id=&quot;20148&quot; value=&quot;5&quot;/&gt;&lt;property id=&quot;20300&quot; value=&quot;Slide 9 - &amp;quot;Process Connection&amp;quot;&quot;/&gt;&lt;property id=&quot;20307&quot; value=&quot;314&quot;/&gt;&lt;/object&gt;&lt;object type=&quot;3&quot; unique_id=&quot;12972&quot;&gt;&lt;property id=&quot;20148&quot; value=&quot;5&quot;/&gt;&lt;property id=&quot;20300&quot; value=&quot;Slide 10 - &amp;quot;Probes&amp;quot;&quot;/&gt;&lt;property id=&quot;20307&quot; value=&quot;293&quot;/&gt;&lt;/object&gt;&lt;object type=&quot;3&quot; unique_id=&quot;12973&quot;&gt;&lt;property id=&quot;20148&quot; value=&quot;5&quot;/&gt;&lt;property id=&quot;20300&quot; value=&quot;Slide 11 - &amp;quot;Probe Types and Their Wave Shapes &amp;quot;&quot;/&gt;&lt;property id=&quot;20307&quot; value=&quot;315&quot;/&gt;&lt;/object&gt;&lt;object type=&quot;3&quot; unique_id=&quot;12974&quot;&gt;&lt;property id=&quot;20148&quot; value=&quot;5&quot;/&gt;&lt;property id=&quot;20300&quot; value=&quot;Slide 12 - &amp;quot;5300 Installation Considerations&amp;quot;&quot;/&gt;&lt;property id=&quot;20307&quot; value=&quot;296&quot;/&gt;&lt;/object&gt;&lt;object type=&quot;3&quot; unique_id=&quot;12975&quot;&gt;&lt;property id=&quot;20148&quot; value=&quot;5&quot;/&gt;&lt;property id=&quot;20300&quot; value=&quot;Slide 14 - &amp;quot;Cable Connections &amp;quot;&quot;/&gt;&lt;property id=&quot;20307&quot; value=&quot;297&quot;/&gt;&lt;/object&gt;&lt;object type=&quot;3&quot; unique_id=&quot;12976&quot;&gt;&lt;property id=&quot;20148&quot; value=&quot;5&quot;/&gt;&lt;property id=&quot;20300&quot; value=&quot;Slide 15 - &amp;quot;Cable Connections &amp;quot;&quot;/&gt;&lt;property id=&quot;20307&quot; value=&quot;298&quot;/&gt;&lt;/object&gt;&lt;object type=&quot;3&quot; unique_id=&quot;12977&quot;&gt;&lt;property id=&quot;20148&quot; value=&quot;5&quot;/&gt;&lt;property id=&quot;20300&quot; value=&quot;Slide 16 - &amp;quot;Cable Connections&amp;quot;&quot;/&gt;&lt;property id=&quot;20307&quot; value=&quot;299&quot;/&gt;&lt;/object&gt;&lt;object type=&quot;3&quot; unique_id=&quot;12978&quot;&gt;&lt;property id=&quot;20148&quot; value=&quot;5&quot;/&gt;&lt;property id=&quot;20300&quot; value=&quot;Slide 17 - &amp;quot;Configuration&amp;quot;&quot;/&gt;&lt;property id=&quot;20307&quot; value=&quot;308&quot;/&gt;&lt;/object&gt;&lt;object type=&quot;3&quot; unique_id=&quot;12979&quot;&gt;&lt;property id=&quot;20148&quot; value=&quot;5&quot;/&gt;&lt;property id=&quot;20300&quot; value=&quot;Slide 19 - &amp;quot;Basic Configuration Parameters&amp;quot;&quot;/&gt;&lt;property id=&quot;20307&quot; value=&quot;300&quot;/&gt;&lt;/object&gt;&lt;object type=&quot;3&quot; unique_id=&quot;12980&quot;&gt;&lt;property id=&quot;20148&quot; value=&quot;5&quot;/&gt;&lt;property id=&quot;20300&quot; value=&quot;Slide 20 - &amp;quot;Configuration Reminders&amp;quot;&quot;/&gt;&lt;property id=&quot;20307&quot; value=&quot;316&quot;/&gt;&lt;/object&gt;&lt;object type=&quot;3&quot; unique_id=&quot;12981&quot;&gt;&lt;property id=&quot;20148&quot; value=&quot;5&quot;/&gt;&lt;property id=&quot;20300&quot; value=&quot;Slide 21 - &amp;quot;Configuration Interface &amp;#x0D;&amp;#x0A;– Upper Product Dielectric&amp;quot;&quot;/&gt;&lt;property id=&quot;20307&quot; value=&quot;317&quot;/&gt;&lt;/object&gt;&lt;object type=&quot;3&quot; unique_id=&quot;12982&quot;&gt;&lt;property id=&quot;20148&quot; value=&quot;5&quot;/&gt;&lt;property id=&quot;20300&quot; value=&quot;Slide 22 - &amp;quot;View Measurement Data&amp;quot;&quot;/&gt;&lt;property id=&quot;20307&quot; value=&quot;301&quot;/&gt;&lt;/object&gt;&lt;object type=&quot;3&quot; unique_id=&quot;12983&quot;&gt;&lt;property id=&quot;20148&quot; value=&quot;5&quot;/&gt;&lt;property id=&quot;20300&quot; value=&quot;Slide 23 - &amp;quot;LCD Error Messages&amp;quot;&quot;/&gt;&lt;property id=&quot;20307&quot; value=&quot;302&quot;/&gt;&lt;/object&gt;&lt;object type=&quot;3&quot; unique_id=&quot;12984&quot;&gt;&lt;property id=&quot;20148&quot; value=&quot;5&quot;/&gt;&lt;property id=&quot;20300&quot; value=&quot;Slide 24 - &amp;quot;LED Error Messages&amp;quot;&quot;/&gt;&lt;property id=&quot;20307&quot; value=&quot;303&quot;/&gt;&lt;/object&gt;&lt;/object&gt;&lt;/object&gt;&lt;/database&gt;"/>
  <p:tag name="SECTOMILLISECCONVERTED" val="1"/>
</p:tagLst>
</file>

<file path=ppt/theme/theme1.xml><?xml version="1.0" encoding="utf-8"?>
<a:theme xmlns:a="http://schemas.openxmlformats.org/drawingml/2006/main" name="RTG_White">
  <a:themeElements>
    <a:clrScheme name="RTG_White 1">
      <a:dk1>
        <a:srgbClr val="0F245F"/>
      </a:dk1>
      <a:lt1>
        <a:srgbClr val="FFFFFF"/>
      </a:lt1>
      <a:dk2>
        <a:srgbClr val="0F245F"/>
      </a:dk2>
      <a:lt2>
        <a:srgbClr val="969696"/>
      </a:lt2>
      <a:accent1>
        <a:srgbClr val="009900"/>
      </a:accent1>
      <a:accent2>
        <a:srgbClr val="FF0000"/>
      </a:accent2>
      <a:accent3>
        <a:srgbClr val="FFFFFF"/>
      </a:accent3>
      <a:accent4>
        <a:srgbClr val="0B1D50"/>
      </a:accent4>
      <a:accent5>
        <a:srgbClr val="AACAAA"/>
      </a:accent5>
      <a:accent6>
        <a:srgbClr val="E70000"/>
      </a:accent6>
      <a:hlink>
        <a:srgbClr val="0099CC"/>
      </a:hlink>
      <a:folHlink>
        <a:srgbClr val="CC0066"/>
      </a:folHlink>
    </a:clrScheme>
    <a:fontScheme name="RTG_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rgbClr val="000000"/>
            </a:solidFill>
            <a:effectLst/>
            <a:latin typeface="Arial" charset="0"/>
          </a:defRPr>
        </a:defPPr>
      </a:lstStyle>
    </a:lnDef>
  </a:objectDefaults>
  <a:extraClrSchemeLst>
    <a:extraClrScheme>
      <a:clrScheme name="RTG_White 1">
        <a:dk1>
          <a:srgbClr val="0F245F"/>
        </a:dk1>
        <a:lt1>
          <a:srgbClr val="FFFFFF"/>
        </a:lt1>
        <a:dk2>
          <a:srgbClr val="0F245F"/>
        </a:dk2>
        <a:lt2>
          <a:srgbClr val="969696"/>
        </a:lt2>
        <a:accent1>
          <a:srgbClr val="009900"/>
        </a:accent1>
        <a:accent2>
          <a:srgbClr val="FF0000"/>
        </a:accent2>
        <a:accent3>
          <a:srgbClr val="FFFFFF"/>
        </a:accent3>
        <a:accent4>
          <a:srgbClr val="0B1D50"/>
        </a:accent4>
        <a:accent5>
          <a:srgbClr val="AACAAA"/>
        </a:accent5>
        <a:accent6>
          <a:srgbClr val="E70000"/>
        </a:accent6>
        <a:hlink>
          <a:srgbClr val="0099CC"/>
        </a:hlink>
        <a:folHlink>
          <a:srgbClr val="CC00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2143</TotalTime>
  <Words>3767</Words>
  <Application>Microsoft Office PowerPoint</Application>
  <PresentationFormat>On-screen Show (4:3)</PresentationFormat>
  <Paragraphs>406</Paragraphs>
  <Slides>24</Slides>
  <Notes>20</Notes>
  <HiddenSlides>2</HiddenSlides>
  <MMClips>3</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RTG_White</vt:lpstr>
      <vt:lpstr>Slide 1</vt:lpstr>
      <vt:lpstr>Operational Control</vt:lpstr>
      <vt:lpstr>5300 Radar Level Transmitter</vt:lpstr>
      <vt:lpstr>Measurement Principle</vt:lpstr>
      <vt:lpstr>Interface Measurement Principle</vt:lpstr>
      <vt:lpstr>Signal Strength</vt:lpstr>
      <vt:lpstr>5300 Components</vt:lpstr>
      <vt:lpstr>Hardware</vt:lpstr>
      <vt:lpstr>Process Connection</vt:lpstr>
      <vt:lpstr>Probes</vt:lpstr>
      <vt:lpstr>Probe Types and Their Wave Shapes </vt:lpstr>
      <vt:lpstr>5300 Installation Considerations</vt:lpstr>
      <vt:lpstr>Installation Considerations</vt:lpstr>
      <vt:lpstr>Cable Connections </vt:lpstr>
      <vt:lpstr>Cable Connections </vt:lpstr>
      <vt:lpstr>Cable Connections</vt:lpstr>
      <vt:lpstr>Configuration</vt:lpstr>
      <vt:lpstr>System Integration &amp; Configuration</vt:lpstr>
      <vt:lpstr>Basic Configuration Parameters</vt:lpstr>
      <vt:lpstr>Configuration Reminders</vt:lpstr>
      <vt:lpstr>Configuration Interface  – Upper Product Dielectric</vt:lpstr>
      <vt:lpstr>View Measurement Data</vt:lpstr>
      <vt:lpstr>LCD Error Messages</vt:lpstr>
      <vt:lpstr>LED Error Messages</vt:lpstr>
    </vt:vector>
  </TitlesOfParts>
  <Company>Saab Marine Electronics AB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Håkan Bertling</dc:creator>
  <cp:lastModifiedBy>hhjortsberg</cp:lastModifiedBy>
  <cp:revision>305</cp:revision>
  <cp:lastPrinted>2002-02-19T16:21:34Z</cp:lastPrinted>
  <dcterms:created xsi:type="dcterms:W3CDTF">2001-11-09T13:37:27Z</dcterms:created>
  <dcterms:modified xsi:type="dcterms:W3CDTF">2011-06-23T08:36:55Z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roved">
    <vt:lpwstr> </vt:lpwstr>
  </property>
  <property fmtid="{D5CDD505-2E9C-101B-9397-08002B2CF9AE}" pid="3" name="IssuedBy">
    <vt:lpwstr> </vt:lpwstr>
  </property>
  <property fmtid="{D5CDD505-2E9C-101B-9397-08002B2CF9AE}" pid="4" name="DeptIssuing">
    <vt:lpwstr> </vt:lpwstr>
  </property>
  <property fmtid="{D5CDD505-2E9C-101B-9397-08002B2CF9AE}" pid="5" name="Issue">
    <vt:lpwstr>1</vt:lpwstr>
  </property>
  <property fmtid="{D5CDD505-2E9C-101B-9397-08002B2CF9AE}" pid="6" name="DocumentType">
    <vt:lpwstr> </vt:lpwstr>
  </property>
  <property fmtid="{D5CDD505-2E9C-101B-9397-08002B2CF9AE}" pid="7" name="InfoClass">
    <vt:lpwstr>I</vt:lpwstr>
  </property>
  <property fmtid="{D5CDD505-2E9C-101B-9397-08002B2CF9AE}" pid="8" name="Date">
    <vt:lpwstr> </vt:lpwstr>
  </property>
  <property fmtid="{D5CDD505-2E9C-101B-9397-08002B2CF9AE}" pid="9" name="Time">
    <vt:lpwstr> </vt:lpwstr>
  </property>
  <property fmtid="{D5CDD505-2E9C-101B-9397-08002B2CF9AE}" pid="10" name="TitleIssuer">
    <vt:lpwstr> </vt:lpwstr>
  </property>
  <property fmtid="{D5CDD505-2E9C-101B-9397-08002B2CF9AE}" pid="11" name="Phone">
    <vt:lpwstr> </vt:lpwstr>
  </property>
  <property fmtid="{D5CDD505-2E9C-101B-9397-08002B2CF9AE}" pid="12" name="Email">
    <vt:lpwstr> </vt:lpwstr>
  </property>
  <property fmtid="{D5CDD505-2E9C-101B-9397-08002B2CF9AE}" pid="13" name="HardCopy">
    <vt:lpwstr> </vt:lpwstr>
  </property>
  <property fmtid="{D5CDD505-2E9C-101B-9397-08002B2CF9AE}" pid="14" name="Keywords">
    <vt:lpwstr> </vt:lpwstr>
  </property>
  <property fmtid="{D5CDD505-2E9C-101B-9397-08002B2CF9AE}" pid="15" name="StoredAt">
    <vt:lpwstr> </vt:lpwstr>
  </property>
  <property fmtid="{D5CDD505-2E9C-101B-9397-08002B2CF9AE}" pid="16" name="RegNo">
    <vt:lpwstr> </vt:lpwstr>
  </property>
</Properties>
</file>