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25"/>
  </p:notesMasterIdLst>
  <p:handoutMasterIdLst>
    <p:handoutMasterId r:id="rId26"/>
  </p:handoutMasterIdLst>
  <p:sldIdLst>
    <p:sldId id="256" r:id="rId2"/>
    <p:sldId id="316" r:id="rId3"/>
    <p:sldId id="296" r:id="rId4"/>
    <p:sldId id="317" r:id="rId5"/>
    <p:sldId id="318" r:id="rId6"/>
    <p:sldId id="294" r:id="rId7"/>
    <p:sldId id="304" r:id="rId8"/>
    <p:sldId id="278" r:id="rId9"/>
    <p:sldId id="306" r:id="rId10"/>
    <p:sldId id="301" r:id="rId11"/>
    <p:sldId id="299" r:id="rId12"/>
    <p:sldId id="300" r:id="rId13"/>
    <p:sldId id="307" r:id="rId14"/>
    <p:sldId id="308" r:id="rId15"/>
    <p:sldId id="309" r:id="rId16"/>
    <p:sldId id="319" r:id="rId17"/>
    <p:sldId id="320" r:id="rId18"/>
    <p:sldId id="312" r:id="rId19"/>
    <p:sldId id="321" r:id="rId20"/>
    <p:sldId id="322" r:id="rId21"/>
    <p:sldId id="313" r:id="rId22"/>
    <p:sldId id="314" r:id="rId23"/>
    <p:sldId id="315" r:id="rId24"/>
  </p:sldIdLst>
  <p:sldSz cx="9144000" cy="6858000" type="screen4x3"/>
  <p:notesSz cx="6858000" cy="9144000"/>
  <p:custDataLst>
    <p:tags r:id="rId27"/>
  </p:custDataLst>
  <p:defaultTextStyle>
    <a:defPPr>
      <a:defRPr lang="en-US"/>
    </a:defPPr>
    <a:lvl1pPr algn="ctr" rtl="0" eaLnBrk="0" fontAlgn="base" hangingPunct="0">
      <a:spcBef>
        <a:spcPct val="0"/>
      </a:spcBef>
      <a:spcAft>
        <a:spcPct val="0"/>
      </a:spcAft>
      <a:defRPr sz="2400" kern="1200">
        <a:solidFill>
          <a:srgbClr val="000000"/>
        </a:solidFill>
        <a:latin typeface="Arial" pitchFamily="34" charset="0"/>
        <a:ea typeface="+mn-ea"/>
        <a:cs typeface="+mn-cs"/>
      </a:defRPr>
    </a:lvl1pPr>
    <a:lvl2pPr marL="457200" algn="ctr" rtl="0" eaLnBrk="0" fontAlgn="base" hangingPunct="0">
      <a:spcBef>
        <a:spcPct val="0"/>
      </a:spcBef>
      <a:spcAft>
        <a:spcPct val="0"/>
      </a:spcAft>
      <a:defRPr sz="2400" kern="1200">
        <a:solidFill>
          <a:srgbClr val="000000"/>
        </a:solidFill>
        <a:latin typeface="Arial" pitchFamily="34" charset="0"/>
        <a:ea typeface="+mn-ea"/>
        <a:cs typeface="+mn-cs"/>
      </a:defRPr>
    </a:lvl2pPr>
    <a:lvl3pPr marL="914400" algn="ctr" rtl="0" eaLnBrk="0" fontAlgn="base" hangingPunct="0">
      <a:spcBef>
        <a:spcPct val="0"/>
      </a:spcBef>
      <a:spcAft>
        <a:spcPct val="0"/>
      </a:spcAft>
      <a:defRPr sz="2400" kern="1200">
        <a:solidFill>
          <a:srgbClr val="000000"/>
        </a:solidFill>
        <a:latin typeface="Arial" pitchFamily="34" charset="0"/>
        <a:ea typeface="+mn-ea"/>
        <a:cs typeface="+mn-cs"/>
      </a:defRPr>
    </a:lvl3pPr>
    <a:lvl4pPr marL="1371600" algn="ctr" rtl="0" eaLnBrk="0" fontAlgn="base" hangingPunct="0">
      <a:spcBef>
        <a:spcPct val="0"/>
      </a:spcBef>
      <a:spcAft>
        <a:spcPct val="0"/>
      </a:spcAft>
      <a:defRPr sz="2400" kern="1200">
        <a:solidFill>
          <a:srgbClr val="000000"/>
        </a:solidFill>
        <a:latin typeface="Arial" pitchFamily="34" charset="0"/>
        <a:ea typeface="+mn-ea"/>
        <a:cs typeface="+mn-cs"/>
      </a:defRPr>
    </a:lvl4pPr>
    <a:lvl5pPr marL="1828800" algn="ctr" rtl="0" eaLnBrk="0" fontAlgn="base" hangingPunct="0">
      <a:spcBef>
        <a:spcPct val="0"/>
      </a:spcBef>
      <a:spcAft>
        <a:spcPct val="0"/>
      </a:spcAft>
      <a:defRPr sz="2400" kern="1200">
        <a:solidFill>
          <a:srgbClr val="000000"/>
        </a:solidFill>
        <a:latin typeface="Arial" pitchFamily="34" charset="0"/>
        <a:ea typeface="+mn-ea"/>
        <a:cs typeface="+mn-cs"/>
      </a:defRPr>
    </a:lvl5pPr>
    <a:lvl6pPr marL="2286000" algn="l" defTabSz="914400" rtl="0" eaLnBrk="1" latinLnBrk="0" hangingPunct="1">
      <a:defRPr sz="2400" kern="1200">
        <a:solidFill>
          <a:srgbClr val="000000"/>
        </a:solidFill>
        <a:latin typeface="Arial" pitchFamily="34" charset="0"/>
        <a:ea typeface="+mn-ea"/>
        <a:cs typeface="+mn-cs"/>
      </a:defRPr>
    </a:lvl6pPr>
    <a:lvl7pPr marL="2743200" algn="l" defTabSz="914400" rtl="0" eaLnBrk="1" latinLnBrk="0" hangingPunct="1">
      <a:defRPr sz="2400" kern="1200">
        <a:solidFill>
          <a:srgbClr val="000000"/>
        </a:solidFill>
        <a:latin typeface="Arial" pitchFamily="34" charset="0"/>
        <a:ea typeface="+mn-ea"/>
        <a:cs typeface="+mn-cs"/>
      </a:defRPr>
    </a:lvl7pPr>
    <a:lvl8pPr marL="3200400" algn="l" defTabSz="914400" rtl="0" eaLnBrk="1" latinLnBrk="0" hangingPunct="1">
      <a:defRPr sz="2400" kern="1200">
        <a:solidFill>
          <a:srgbClr val="000000"/>
        </a:solidFill>
        <a:latin typeface="Arial" pitchFamily="34" charset="0"/>
        <a:ea typeface="+mn-ea"/>
        <a:cs typeface="+mn-cs"/>
      </a:defRPr>
    </a:lvl8pPr>
    <a:lvl9pPr marL="3657600" algn="l" defTabSz="914400" rtl="0" eaLnBrk="1" latinLnBrk="0" hangingPunct="1">
      <a:defRPr sz="2400" kern="1200">
        <a:solidFill>
          <a:srgbClr val="000000"/>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6699FF"/>
    <a:srgbClr val="990033"/>
    <a:srgbClr val="660066"/>
    <a:srgbClr val="66CCFF"/>
    <a:srgbClr val="FFFF00"/>
    <a:srgbClr val="000000"/>
    <a:srgbClr val="00D4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74" autoAdjust="0"/>
  </p:normalViewPr>
  <p:slideViewPr>
    <p:cSldViewPr>
      <p:cViewPr>
        <p:scale>
          <a:sx n="75" d="100"/>
          <a:sy n="75" d="100"/>
        </p:scale>
        <p:origin x="-2664" y="-5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pitchFamily="18" charset="0"/>
              </a:defRPr>
            </a:lvl1pPr>
          </a:lstStyle>
          <a:p>
            <a:pPr>
              <a:defRPr/>
            </a:pPr>
            <a:endParaRPr lang="en-US"/>
          </a:p>
        </p:txBody>
      </p:sp>
      <p:sp>
        <p:nvSpPr>
          <p:cNvPr id="1331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pitchFamily="18" charset="0"/>
              </a:defRPr>
            </a:lvl1pPr>
          </a:lstStyle>
          <a:p>
            <a:pPr>
              <a:defRPr/>
            </a:pPr>
            <a:endParaRPr lang="en-US"/>
          </a:p>
        </p:txBody>
      </p:sp>
      <p:sp>
        <p:nvSpPr>
          <p:cNvPr id="1331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pitchFamily="18" charset="0"/>
              </a:defRPr>
            </a:lvl1pPr>
          </a:lstStyle>
          <a:p>
            <a:pPr>
              <a:defRPr/>
            </a:pPr>
            <a:fld id="{9960F9E2-4844-472C-884D-39CE133A529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pitchFamily="18" charset="0"/>
              </a:defRPr>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pitchFamily="18" charset="0"/>
              </a:defRPr>
            </a:lvl1pPr>
          </a:lstStyle>
          <a:p>
            <a:pPr>
              <a:defRPr/>
            </a:pPr>
            <a:fld id="{FA6B78F7-056C-422D-9636-CA322F0A4A5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E176881-D21C-4F47-AA60-C58459B9BE10}" type="slidenum">
              <a:rPr lang="en-US" smtClean="0">
                <a:latin typeface="Times"/>
              </a:rPr>
              <a:pPr/>
              <a:t>1</a:t>
            </a:fld>
            <a:endParaRPr lang="en-US" smtClean="0">
              <a:latin typeface="Times"/>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sv-SE" smtClean="0">
              <a:latin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sv-SE" b="1" smtClean="0">
                <a:latin typeface="Times"/>
              </a:rPr>
              <a:t>NOTE!</a:t>
            </a:r>
          </a:p>
          <a:p>
            <a:r>
              <a:rPr lang="en-US" smtClean="0">
                <a:latin typeface="Times"/>
              </a:rPr>
              <a:t>Make sure the instruments in the loop are installed in accordance with</a:t>
            </a:r>
          </a:p>
          <a:p>
            <a:r>
              <a:rPr lang="en-US" smtClean="0">
                <a:latin typeface="Times"/>
              </a:rPr>
              <a:t>intrinsically safe field wiring practices and System Control Drawings when</a:t>
            </a:r>
          </a:p>
          <a:p>
            <a:r>
              <a:rPr lang="sv-SE" smtClean="0">
                <a:latin typeface="Times"/>
              </a:rPr>
              <a:t>applicable.</a:t>
            </a:r>
          </a:p>
          <a:p>
            <a:r>
              <a:rPr lang="en-US" smtClean="0">
                <a:latin typeface="Times"/>
              </a:rPr>
              <a:t>For HART communication, a minimum load resistance of 250  within the</a:t>
            </a:r>
          </a:p>
          <a:p>
            <a:r>
              <a:rPr lang="sv-SE" smtClean="0">
                <a:latin typeface="Times"/>
              </a:rPr>
              <a:t>loop is required.</a:t>
            </a:r>
          </a:p>
        </p:txBody>
      </p:sp>
      <p:sp>
        <p:nvSpPr>
          <p:cNvPr id="59396" name="Slide Number Placeholder 3"/>
          <p:cNvSpPr>
            <a:spLocks noGrp="1"/>
          </p:cNvSpPr>
          <p:nvPr>
            <p:ph type="sldNum" sz="quarter" idx="5"/>
          </p:nvPr>
        </p:nvSpPr>
        <p:spPr>
          <a:noFill/>
        </p:spPr>
        <p:txBody>
          <a:bodyPr/>
          <a:lstStyle/>
          <a:p>
            <a:fld id="{C4FEDC64-A118-4F1D-9663-B28BEF46A53E}" type="slidenum">
              <a:rPr lang="en-US" smtClean="0">
                <a:latin typeface="Times"/>
              </a:rPr>
              <a:pPr/>
              <a:t>14</a:t>
            </a:fld>
            <a:endParaRPr lang="en-US" smtClean="0">
              <a:latin typeface="Time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smtClean="0">
                <a:latin typeface="Times"/>
              </a:rPr>
              <a:t>For HART communication a minimum load resistance of 250 ohm within the loop</a:t>
            </a:r>
          </a:p>
          <a:p>
            <a:r>
              <a:rPr lang="en-US" smtClean="0">
                <a:latin typeface="Times"/>
              </a:rPr>
              <a:t>is required. For maximum load resistance. For Explosion-proof/Flameproof applications the resistance between the</a:t>
            </a:r>
          </a:p>
          <a:p>
            <a:r>
              <a:rPr lang="en-US" smtClean="0">
                <a:latin typeface="Times"/>
              </a:rPr>
              <a:t>negative terminal on the transmitter and the power supply must not exceed</a:t>
            </a:r>
          </a:p>
          <a:p>
            <a:r>
              <a:rPr lang="sv-SE" smtClean="0">
                <a:latin typeface="Times"/>
              </a:rPr>
              <a:t>435 Ohm.</a:t>
            </a:r>
          </a:p>
          <a:p>
            <a:r>
              <a:rPr lang="sv-SE" b="1" smtClean="0">
                <a:latin typeface="Times"/>
              </a:rPr>
              <a:t>NOTE!</a:t>
            </a:r>
          </a:p>
          <a:p>
            <a:r>
              <a:rPr lang="en-US" smtClean="0">
                <a:latin typeface="Times"/>
              </a:rPr>
              <a:t>For Explosion-proof/Flameproof installations, make sure the transmitter is</a:t>
            </a:r>
          </a:p>
          <a:p>
            <a:r>
              <a:rPr lang="en-US" smtClean="0">
                <a:latin typeface="Times"/>
              </a:rPr>
              <a:t>grounded to the internal ground terminal inside the terminal compartment in</a:t>
            </a:r>
          </a:p>
          <a:p>
            <a:r>
              <a:rPr lang="en-US" smtClean="0">
                <a:latin typeface="Times"/>
              </a:rPr>
              <a:t>accordance with national and local electrical codes.</a:t>
            </a:r>
            <a:endParaRPr lang="sv-SE" smtClean="0">
              <a:latin typeface="Times"/>
            </a:endParaRPr>
          </a:p>
        </p:txBody>
      </p:sp>
      <p:sp>
        <p:nvSpPr>
          <p:cNvPr id="60420" name="Slide Number Placeholder 3"/>
          <p:cNvSpPr>
            <a:spLocks noGrp="1"/>
          </p:cNvSpPr>
          <p:nvPr>
            <p:ph type="sldNum" sz="quarter" idx="5"/>
          </p:nvPr>
        </p:nvSpPr>
        <p:spPr>
          <a:noFill/>
        </p:spPr>
        <p:txBody>
          <a:bodyPr/>
          <a:lstStyle/>
          <a:p>
            <a:fld id="{0617CFD7-EC88-46D9-847B-191584A08584}" type="slidenum">
              <a:rPr lang="en-US" smtClean="0">
                <a:latin typeface="Times"/>
              </a:rPr>
              <a:pPr/>
              <a:t>15</a:t>
            </a:fld>
            <a:endParaRPr lang="en-US" smtClean="0">
              <a:latin typeface="Time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dirty="0" smtClean="0"/>
              <a:t>The 5300 has virtually unlimited connectivity. It supports all common industry-standards such as Hart  &amp; Foundation Fieldbus which ensures that it will integrate easily into almost any plant. Although the emphasis in this slide are Emerson’s tools (AMS, </a:t>
            </a:r>
            <a:r>
              <a:rPr lang="en-US" dirty="0" err="1" smtClean="0"/>
              <a:t>DeltaV</a:t>
            </a:r>
            <a:r>
              <a:rPr lang="en-US" dirty="0" smtClean="0"/>
              <a:t>, 375) it is also possible </a:t>
            </a:r>
          </a:p>
          <a:p>
            <a:r>
              <a:rPr lang="en-US" dirty="0" smtClean="0"/>
              <a:t>to use other host-systems thanks to the 5300’s extensive support of Device Descriptors </a:t>
            </a:r>
          </a:p>
          <a:p>
            <a:r>
              <a:rPr lang="en-US" dirty="0" smtClean="0"/>
              <a:t>(DD) and Enhanced EDDL (HART units). </a:t>
            </a:r>
          </a:p>
          <a:p>
            <a:endParaRPr lang="en-US" dirty="0" smtClean="0"/>
          </a:p>
          <a:p>
            <a:r>
              <a:rPr lang="sv-SE" dirty="0" smtClean="0">
                <a:solidFill>
                  <a:srgbClr val="010203"/>
                </a:solidFill>
              </a:rPr>
              <a:t>Simple configuration via: AMS, 375 Field communicator or the configuration and diagnostics PC based RRM software. </a:t>
            </a:r>
            <a:r>
              <a:rPr lang="en-US" dirty="0" smtClean="0"/>
              <a:t>Rosemount Tank Master is the software package enclosed free-of-charge with every transmitter. TankMaster can also be used with the 5400.</a:t>
            </a:r>
          </a:p>
          <a:p>
            <a:endParaRPr lang="en-US" dirty="0" smtClean="0"/>
          </a:p>
          <a:p>
            <a:r>
              <a:rPr lang="sv-SE" dirty="0" smtClean="0">
                <a:solidFill>
                  <a:srgbClr val="010203"/>
                </a:solidFill>
              </a:rPr>
              <a:t>Burst mode functionality allows integration of multi variable measurement with any control system or monitoring system</a:t>
            </a:r>
          </a:p>
          <a:p>
            <a:endParaRPr lang="en-US" dirty="0" smtClean="0"/>
          </a:p>
          <a:p>
            <a:r>
              <a:rPr lang="en-US" dirty="0" smtClean="0"/>
              <a:t>Wireless with the THUM wireless adapter. </a:t>
            </a:r>
            <a:endParaRPr lang="sv-SE" dirty="0" smtClean="0"/>
          </a:p>
          <a:p>
            <a:endParaRPr lang="sv-SE" dirty="0" smtClean="0"/>
          </a:p>
        </p:txBody>
      </p:sp>
      <p:sp>
        <p:nvSpPr>
          <p:cNvPr id="32772" name="Slide Number Placeholder 3"/>
          <p:cNvSpPr>
            <a:spLocks noGrp="1"/>
          </p:cNvSpPr>
          <p:nvPr>
            <p:ph type="sldNum" sz="quarter" idx="5"/>
          </p:nvPr>
        </p:nvSpPr>
        <p:spPr>
          <a:noFill/>
        </p:spPr>
        <p:txBody>
          <a:bodyPr/>
          <a:lstStyle/>
          <a:p>
            <a:fld id="{520E0276-79A2-4727-BE79-1667ECCA73AA}" type="slidenum">
              <a:rPr lang="en-US"/>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sv-SE" b="1" dirty="0" smtClean="0"/>
              <a:t>Tank Height</a:t>
            </a:r>
          </a:p>
          <a:p>
            <a:pPr>
              <a:defRPr/>
            </a:pPr>
            <a:r>
              <a:rPr lang="en-US" dirty="0" smtClean="0"/>
              <a:t>The Tank Height is defined as the distance from the Upper Reference Point to</a:t>
            </a:r>
          </a:p>
          <a:p>
            <a:pPr>
              <a:defRPr/>
            </a:pPr>
            <a:r>
              <a:rPr lang="en-US" dirty="0" smtClean="0"/>
              <a:t>the Lower Reference Point. The transmitter measures the distance to the</a:t>
            </a:r>
          </a:p>
          <a:p>
            <a:pPr>
              <a:defRPr/>
            </a:pPr>
            <a:r>
              <a:rPr lang="en-US" dirty="0" smtClean="0"/>
              <a:t>product surface and subtracts this value from the Tank Height to determine</a:t>
            </a:r>
          </a:p>
          <a:p>
            <a:pPr>
              <a:defRPr/>
            </a:pPr>
            <a:r>
              <a:rPr lang="en-US" dirty="0" smtClean="0"/>
              <a:t>the product level. The Lower Reference Point can be set to any position in the</a:t>
            </a:r>
          </a:p>
          <a:p>
            <a:pPr>
              <a:defRPr/>
            </a:pPr>
            <a:r>
              <a:rPr lang="en-US" dirty="0" smtClean="0"/>
              <a:t>tank simply by adjusting the Tank Height.</a:t>
            </a:r>
          </a:p>
          <a:p>
            <a:pPr>
              <a:defRPr/>
            </a:pPr>
            <a:r>
              <a:rPr lang="en-US" b="1" dirty="0" smtClean="0"/>
              <a:t>Tank Type and Tank Bottom Type</a:t>
            </a:r>
          </a:p>
          <a:p>
            <a:pPr>
              <a:defRPr/>
            </a:pPr>
            <a:r>
              <a:rPr lang="en-US" dirty="0" smtClean="0"/>
              <a:t>The 5400 transmitter is optimized according to the </a:t>
            </a:r>
            <a:r>
              <a:rPr lang="en-US" i="1" dirty="0" smtClean="0"/>
              <a:t>Tank Type and Tank</a:t>
            </a:r>
          </a:p>
          <a:p>
            <a:pPr>
              <a:defRPr/>
            </a:pPr>
            <a:r>
              <a:rPr lang="en-US" i="1" dirty="0" smtClean="0"/>
              <a:t>Bottom Type configuration by automatically setting some parameters to</a:t>
            </a:r>
          </a:p>
          <a:p>
            <a:pPr>
              <a:defRPr/>
            </a:pPr>
            <a:r>
              <a:rPr lang="sv-SE" dirty="0" smtClean="0"/>
              <a:t>pre-defined default values.</a:t>
            </a:r>
          </a:p>
          <a:p>
            <a:pPr>
              <a:defRPr/>
            </a:pPr>
            <a:r>
              <a:rPr lang="en-US" dirty="0" smtClean="0"/>
              <a:t>Select Tank Bottom Type </a:t>
            </a:r>
            <a:r>
              <a:rPr lang="en-US" i="1" dirty="0" smtClean="0"/>
              <a:t>Flat Inclined if the bottom inclination is between 10</a:t>
            </a:r>
          </a:p>
          <a:p>
            <a:pPr>
              <a:defRPr/>
            </a:pPr>
            <a:r>
              <a:rPr lang="en-US" dirty="0" smtClean="0"/>
              <a:t>and 30 degrees. If the inclination is less than 10 degrees but there are</a:t>
            </a:r>
          </a:p>
          <a:p>
            <a:pPr>
              <a:defRPr/>
            </a:pPr>
            <a:r>
              <a:rPr lang="en-US" dirty="0" smtClean="0"/>
              <a:t>disturbing objects on the tank floor (like heating coils) within the radar beam,</a:t>
            </a:r>
          </a:p>
          <a:p>
            <a:pPr>
              <a:defRPr/>
            </a:pPr>
            <a:r>
              <a:rPr lang="en-US" dirty="0" smtClean="0"/>
              <a:t>this selection should also be used. If inclination is greater than 30 degrees</a:t>
            </a:r>
          </a:p>
          <a:p>
            <a:pPr>
              <a:defRPr/>
            </a:pPr>
            <a:r>
              <a:rPr lang="en-US" dirty="0" smtClean="0"/>
              <a:t>use Tank Bottom Type </a:t>
            </a:r>
            <a:r>
              <a:rPr lang="en-US" i="1" dirty="0" smtClean="0"/>
              <a:t>Cone.</a:t>
            </a:r>
            <a:endParaRPr lang="sv-SE" b="1" dirty="0" smtClean="0"/>
          </a:p>
          <a:p>
            <a:pPr>
              <a:defRPr/>
            </a:pPr>
            <a:r>
              <a:rPr lang="sv-SE" b="1" dirty="0" smtClean="0"/>
              <a:t>Pipe Diameter</a:t>
            </a:r>
          </a:p>
          <a:p>
            <a:pPr>
              <a:defRPr/>
            </a:pPr>
            <a:r>
              <a:rPr lang="en-US" dirty="0" smtClean="0"/>
              <a:t>When the transmitter is mounted in a still pipe the inner diameter of the pipe</a:t>
            </a:r>
          </a:p>
          <a:p>
            <a:pPr>
              <a:defRPr/>
            </a:pPr>
            <a:r>
              <a:rPr lang="en-US" dirty="0" smtClean="0"/>
              <a:t>must be specified. The Pipe Diameter is used to compensate for the lower</a:t>
            </a:r>
          </a:p>
          <a:p>
            <a:pPr>
              <a:defRPr/>
            </a:pPr>
            <a:r>
              <a:rPr lang="en-US" dirty="0" smtClean="0"/>
              <a:t>microwave propagation speed inside the pipe. An incorrect value will give a</a:t>
            </a:r>
          </a:p>
          <a:p>
            <a:pPr>
              <a:defRPr/>
            </a:pPr>
            <a:r>
              <a:rPr lang="en-US" dirty="0" smtClean="0"/>
              <a:t>scale factor error. If locally supplied still-pipes are used, make sure the inner</a:t>
            </a:r>
          </a:p>
          <a:p>
            <a:pPr>
              <a:defRPr/>
            </a:pPr>
            <a:r>
              <a:rPr lang="en-US" dirty="0" smtClean="0"/>
              <a:t>diameter is noted before the pipe is installed.</a:t>
            </a:r>
          </a:p>
          <a:p>
            <a:pPr>
              <a:defRPr/>
            </a:pPr>
            <a:r>
              <a:rPr lang="sv-SE" b="1" dirty="0" smtClean="0"/>
              <a:t>Dead Zone</a:t>
            </a:r>
          </a:p>
          <a:p>
            <a:pPr>
              <a:defRPr/>
            </a:pPr>
            <a:r>
              <a:rPr lang="en-US" dirty="0" smtClean="0"/>
              <a:t>The measurement accuracy is reduced within the Dead Zone region close to</a:t>
            </a:r>
          </a:p>
          <a:p>
            <a:pPr>
              <a:defRPr/>
            </a:pPr>
            <a:r>
              <a:rPr lang="en-US" dirty="0" smtClean="0"/>
              <a:t>the antenna. See Specifications on page A-1 for more information.</a:t>
            </a:r>
            <a:endParaRPr lang="sv-SE" dirty="0"/>
          </a:p>
        </p:txBody>
      </p:sp>
      <p:sp>
        <p:nvSpPr>
          <p:cNvPr id="61444" name="Slide Number Placeholder 3"/>
          <p:cNvSpPr>
            <a:spLocks noGrp="1"/>
          </p:cNvSpPr>
          <p:nvPr>
            <p:ph type="sldNum" sz="quarter" idx="5"/>
          </p:nvPr>
        </p:nvSpPr>
        <p:spPr>
          <a:noFill/>
        </p:spPr>
        <p:txBody>
          <a:bodyPr/>
          <a:lstStyle/>
          <a:p>
            <a:fld id="{649A6F7B-96FA-4FF9-8984-B94E94B01379}" type="slidenum">
              <a:rPr lang="en-US" smtClean="0">
                <a:latin typeface="Times"/>
              </a:rPr>
              <a:pPr/>
              <a:t>18</a:t>
            </a:fld>
            <a:endParaRPr lang="en-US"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sv-SE" smtClean="0"/>
              <a:t>During basic configurations, </a:t>
            </a:r>
            <a:r>
              <a:rPr lang="sv-SE" i="1" smtClean="0"/>
              <a:t>Tank Shape </a:t>
            </a:r>
            <a:r>
              <a:rPr lang="sv-SE" smtClean="0"/>
              <a:t>and </a:t>
            </a:r>
            <a:r>
              <a:rPr lang="sv-SE" i="1" smtClean="0"/>
              <a:t>Tank Bottom. </a:t>
            </a:r>
            <a:r>
              <a:rPr lang="sv-SE" smtClean="0"/>
              <a:t>This is important settings that the 5400 uses to optimize the processing of echoes from the tank.</a:t>
            </a:r>
            <a:endParaRPr lang="sv-SE" i="1" smtClean="0"/>
          </a:p>
          <a:p>
            <a:endParaRPr lang="sv-SE" i="1" smtClean="0"/>
          </a:p>
          <a:p>
            <a:r>
              <a:rPr lang="sv-SE" smtClean="0"/>
              <a:t>Also, you will be asked to select process conditions that reflects the application. You can prepare the gauge to optimize for Foam, Turbulent Surface or Rapid Level Changes. Recommendation is to only select the 1, or maybe 2, that best decribes the process conditions</a:t>
            </a:r>
          </a:p>
          <a:p>
            <a:endParaRPr lang="sv-SE" smtClean="0"/>
          </a:p>
          <a:p>
            <a:r>
              <a:rPr lang="sv-SE" smtClean="0"/>
              <a:t>First time you enter the Echo Curve, RRM will recommend </a:t>
            </a:r>
            <a:r>
              <a:rPr lang="sv-SE" i="1" smtClean="0"/>
              <a:t>Measure &amp; Learn</a:t>
            </a:r>
            <a:r>
              <a:rPr lang="sv-SE" smtClean="0"/>
              <a:t>. This function scans the tank customizes threshold and false echo areas accordingly. This function can manually be reached by a button in the Echo Curve screen. Best practice is to perform the Measure &amp; Learn function with an empty tank since that is the condition that will reveal any obstructions giving false echoes to the 5400. </a:t>
            </a:r>
          </a:p>
          <a:p>
            <a:endParaRPr lang="sv-SE" smtClean="0"/>
          </a:p>
          <a:p>
            <a:r>
              <a:rPr lang="sv-SE" i="1" smtClean="0"/>
              <a:t>Hold-Off/Upper Null Zone (UMZ) </a:t>
            </a:r>
            <a:r>
              <a:rPr lang="sv-SE" smtClean="0"/>
              <a:t>is a selectable distance below the flange that will be excluded from the measurement range. This is typically used to eliminate possible disturbances from a nozzle end. If level raises above the UNZ, device will go into Full Tank state. </a:t>
            </a:r>
            <a:endParaRPr lang="sv-SE" i="1" smtClean="0"/>
          </a:p>
          <a:p>
            <a:endParaRPr lang="sv-SE" smtClean="0"/>
          </a:p>
        </p:txBody>
      </p:sp>
      <p:sp>
        <p:nvSpPr>
          <p:cNvPr id="94212" name="Slide Number Placeholder 3"/>
          <p:cNvSpPr>
            <a:spLocks noGrp="1"/>
          </p:cNvSpPr>
          <p:nvPr>
            <p:ph type="sldNum" sz="quarter" idx="5"/>
          </p:nvPr>
        </p:nvSpPr>
        <p:spPr>
          <a:noFill/>
        </p:spPr>
        <p:txBody>
          <a:bodyPr/>
          <a:lstStyle/>
          <a:p>
            <a:fld id="{317A9229-4F6B-4504-AEEC-D6D8ED2B0F2B}" type="slidenum">
              <a:rPr lang="en-US" smtClean="0"/>
              <a:pPr/>
              <a:t>19</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pitchFamily="18" charset="0"/>
                <a:ea typeface="+mn-ea"/>
                <a:cs typeface="+mn-cs"/>
              </a:rPr>
              <a:t>The Rosemount 5300 transmitter uses an optional Display Panel for</a:t>
            </a:r>
          </a:p>
          <a:p>
            <a:r>
              <a:rPr lang="en-US" sz="1200" kern="1200" baseline="0" dirty="0" smtClean="0">
                <a:solidFill>
                  <a:schemeClr val="tx1"/>
                </a:solidFill>
                <a:latin typeface="Times" pitchFamily="18" charset="0"/>
                <a:ea typeface="+mn-ea"/>
                <a:cs typeface="+mn-cs"/>
              </a:rPr>
              <a:t>presentation of measurement data. When the transmitter is switched on, the</a:t>
            </a:r>
          </a:p>
          <a:p>
            <a:r>
              <a:rPr lang="en-US" sz="1200" kern="1200" baseline="0" dirty="0" smtClean="0">
                <a:solidFill>
                  <a:schemeClr val="tx1"/>
                </a:solidFill>
                <a:latin typeface="Times" pitchFamily="18" charset="0"/>
                <a:ea typeface="+mn-ea"/>
                <a:cs typeface="+mn-cs"/>
              </a:rPr>
              <a:t>Display Panel presents information such as transmitter model, measurement</a:t>
            </a:r>
          </a:p>
          <a:p>
            <a:r>
              <a:rPr lang="en-US" sz="1200" kern="1200" baseline="0" dirty="0" smtClean="0">
                <a:solidFill>
                  <a:schemeClr val="tx1"/>
                </a:solidFill>
                <a:latin typeface="Times" pitchFamily="18" charset="0"/>
                <a:ea typeface="+mn-ea"/>
                <a:cs typeface="+mn-cs"/>
              </a:rPr>
              <a:t>frequency, software version, communication type (HART, FF), serial number,</a:t>
            </a:r>
          </a:p>
          <a:p>
            <a:r>
              <a:rPr lang="en-US" sz="1200" kern="1200" baseline="0" dirty="0" smtClean="0">
                <a:solidFill>
                  <a:schemeClr val="tx1"/>
                </a:solidFill>
                <a:latin typeface="Times" pitchFamily="18" charset="0"/>
                <a:ea typeface="+mn-ea"/>
                <a:cs typeface="+mn-cs"/>
              </a:rPr>
              <a:t>HART identification tag, setting of write protection switch, and Analog Output</a:t>
            </a:r>
          </a:p>
          <a:p>
            <a:r>
              <a:rPr lang="sv-SE" sz="1200" kern="1200" baseline="0" dirty="0" smtClean="0">
                <a:solidFill>
                  <a:schemeClr val="tx1"/>
                </a:solidFill>
                <a:latin typeface="Times" pitchFamily="18" charset="0"/>
                <a:ea typeface="+mn-ea"/>
                <a:cs typeface="+mn-cs"/>
              </a:rPr>
              <a:t>settings.</a:t>
            </a:r>
          </a:p>
          <a:p>
            <a:r>
              <a:rPr lang="en-US" sz="1200" kern="1200" baseline="0" dirty="0" smtClean="0">
                <a:solidFill>
                  <a:schemeClr val="tx1"/>
                </a:solidFill>
                <a:latin typeface="Times" pitchFamily="18" charset="0"/>
                <a:ea typeface="+mn-ea"/>
                <a:cs typeface="+mn-cs"/>
              </a:rPr>
              <a:t>When the transmitter is up and running, the Display Panel presents Level,</a:t>
            </a:r>
          </a:p>
          <a:p>
            <a:r>
              <a:rPr lang="en-US" sz="1200" kern="1200" baseline="0" dirty="0" smtClean="0">
                <a:solidFill>
                  <a:schemeClr val="tx1"/>
                </a:solidFill>
                <a:latin typeface="Times" pitchFamily="18" charset="0"/>
                <a:ea typeface="+mn-ea"/>
                <a:cs typeface="+mn-cs"/>
              </a:rPr>
              <a:t>Signal Amplitude, Volume, and other measurement data depending on the</a:t>
            </a:r>
          </a:p>
          <a:p>
            <a:r>
              <a:rPr lang="en-US" sz="1200" kern="1200" baseline="0" dirty="0" smtClean="0">
                <a:solidFill>
                  <a:schemeClr val="tx1"/>
                </a:solidFill>
                <a:latin typeface="Times" pitchFamily="18" charset="0"/>
                <a:ea typeface="+mn-ea"/>
                <a:cs typeface="+mn-cs"/>
              </a:rPr>
              <a:t>Display Panel configuration (see “Specifying Display Panel Variables” on</a:t>
            </a:r>
          </a:p>
          <a:p>
            <a:r>
              <a:rPr lang="en-US" sz="1200" kern="1200" baseline="0" dirty="0" smtClean="0">
                <a:solidFill>
                  <a:schemeClr val="tx1"/>
                </a:solidFill>
                <a:latin typeface="Times" pitchFamily="18" charset="0"/>
                <a:ea typeface="+mn-ea"/>
                <a:cs typeface="+mn-cs"/>
              </a:rPr>
              <a:t>page 6-3). The available LCD parameters are listed in Table 6-1 on page 6-6.</a:t>
            </a:r>
          </a:p>
          <a:p>
            <a:r>
              <a:rPr lang="en-US" sz="1200" kern="1200" baseline="0" dirty="0" smtClean="0">
                <a:solidFill>
                  <a:schemeClr val="tx1"/>
                </a:solidFill>
                <a:latin typeface="Times" pitchFamily="18" charset="0"/>
                <a:ea typeface="+mn-ea"/>
                <a:cs typeface="+mn-cs"/>
              </a:rPr>
              <a:t>The display has two rows, the upper row shows the measurement value and</a:t>
            </a:r>
          </a:p>
          <a:p>
            <a:r>
              <a:rPr lang="en-US" sz="1200" kern="1200" baseline="0" dirty="0" smtClean="0">
                <a:solidFill>
                  <a:schemeClr val="tx1"/>
                </a:solidFill>
                <a:latin typeface="Times" pitchFamily="18" charset="0"/>
                <a:ea typeface="+mn-ea"/>
                <a:cs typeface="+mn-cs"/>
              </a:rPr>
              <a:t>the lower row shows the parameter name and measurement unit. It toggles</a:t>
            </a:r>
          </a:p>
          <a:p>
            <a:r>
              <a:rPr lang="en-US" sz="1200" kern="1200" baseline="0" dirty="0" smtClean="0">
                <a:solidFill>
                  <a:schemeClr val="tx1"/>
                </a:solidFill>
                <a:latin typeface="Times" pitchFamily="18" charset="0"/>
                <a:ea typeface="+mn-ea"/>
                <a:cs typeface="+mn-cs"/>
              </a:rPr>
              <a:t>between the different measurement values every 2 seconds. The lower row</a:t>
            </a:r>
          </a:p>
          <a:p>
            <a:r>
              <a:rPr lang="en-US" sz="1200" kern="1200" baseline="0" dirty="0" smtClean="0">
                <a:solidFill>
                  <a:schemeClr val="tx1"/>
                </a:solidFill>
                <a:latin typeface="Times" pitchFamily="18" charset="0"/>
                <a:ea typeface="+mn-ea"/>
                <a:cs typeface="+mn-cs"/>
              </a:rPr>
              <a:t>toggles between parameter name and measurement unit each second.</a:t>
            </a:r>
          </a:p>
          <a:p>
            <a:r>
              <a:rPr lang="en-US" sz="1200" kern="1200" baseline="0" dirty="0" smtClean="0">
                <a:solidFill>
                  <a:schemeClr val="tx1"/>
                </a:solidFill>
                <a:latin typeface="Times" pitchFamily="18" charset="0"/>
                <a:ea typeface="+mn-ea"/>
                <a:cs typeface="+mn-cs"/>
              </a:rPr>
              <a:t>Variables to be presented are configurable by using a 375 Handheld</a:t>
            </a:r>
          </a:p>
          <a:p>
            <a:r>
              <a:rPr lang="en-US" sz="1200" kern="1200" baseline="0" dirty="0" smtClean="0">
                <a:solidFill>
                  <a:schemeClr val="tx1"/>
                </a:solidFill>
                <a:latin typeface="Times" pitchFamily="18" charset="0"/>
                <a:ea typeface="+mn-ea"/>
                <a:cs typeface="+mn-cs"/>
              </a:rPr>
              <a:t>Communicator, AMS, </a:t>
            </a:r>
            <a:r>
              <a:rPr lang="en-US" sz="1200" kern="1200" baseline="0" dirty="0" err="1" smtClean="0">
                <a:solidFill>
                  <a:schemeClr val="tx1"/>
                </a:solidFill>
                <a:latin typeface="Times" pitchFamily="18" charset="0"/>
                <a:ea typeface="+mn-ea"/>
                <a:cs typeface="+mn-cs"/>
              </a:rPr>
              <a:t>DeltaV</a:t>
            </a:r>
            <a:r>
              <a:rPr lang="en-US" sz="1200" kern="1200" baseline="0" dirty="0" smtClean="0">
                <a:solidFill>
                  <a:schemeClr val="tx1"/>
                </a:solidFill>
                <a:latin typeface="Times" pitchFamily="18" charset="0"/>
                <a:ea typeface="+mn-ea"/>
                <a:cs typeface="+mn-cs"/>
              </a:rPr>
              <a:t> or the Rosemount Radar Master software.</a:t>
            </a:r>
            <a:endParaRPr lang="sv-SE" dirty="0"/>
          </a:p>
        </p:txBody>
      </p:sp>
      <p:sp>
        <p:nvSpPr>
          <p:cNvPr id="4" name="Slide Number Placeholder 3"/>
          <p:cNvSpPr>
            <a:spLocks noGrp="1"/>
          </p:cNvSpPr>
          <p:nvPr>
            <p:ph type="sldNum" sz="quarter" idx="10"/>
          </p:nvPr>
        </p:nvSpPr>
        <p:spPr/>
        <p:txBody>
          <a:bodyPr/>
          <a:lstStyle/>
          <a:p>
            <a:pPr>
              <a:defRPr/>
            </a:pPr>
            <a:fld id="{8F3F73C1-15A2-4A22-84AF-11B64A1FBC9E}"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US" smtClean="0">
                <a:latin typeface="Times"/>
              </a:rPr>
              <a:t>The Rosemount 5300 transmitter uses an optional Display Panel for</a:t>
            </a:r>
          </a:p>
          <a:p>
            <a:r>
              <a:rPr lang="en-US" smtClean="0">
                <a:latin typeface="Times"/>
              </a:rPr>
              <a:t>presentation of measurement data. When the transmitter is switched on, the</a:t>
            </a:r>
          </a:p>
          <a:p>
            <a:r>
              <a:rPr lang="en-US" smtClean="0">
                <a:latin typeface="Times"/>
              </a:rPr>
              <a:t>Display Panel presents information such as transmitter model, measurement</a:t>
            </a:r>
          </a:p>
          <a:p>
            <a:r>
              <a:rPr lang="en-US" smtClean="0">
                <a:latin typeface="Times"/>
              </a:rPr>
              <a:t>frequency, software version, communication type (HART, FF), serial number,</a:t>
            </a:r>
          </a:p>
          <a:p>
            <a:r>
              <a:rPr lang="en-US" smtClean="0">
                <a:latin typeface="Times"/>
              </a:rPr>
              <a:t>HART identification tag, setting of write protection switch, and Analog Output</a:t>
            </a:r>
          </a:p>
          <a:p>
            <a:r>
              <a:rPr lang="sv-SE" smtClean="0">
                <a:latin typeface="Times"/>
              </a:rPr>
              <a:t>settings.</a:t>
            </a:r>
          </a:p>
          <a:p>
            <a:r>
              <a:rPr lang="en-US" smtClean="0">
                <a:latin typeface="Times"/>
              </a:rPr>
              <a:t>When the transmitter is up and running, the Display Panel presents Level,</a:t>
            </a:r>
          </a:p>
          <a:p>
            <a:r>
              <a:rPr lang="en-US" smtClean="0">
                <a:latin typeface="Times"/>
              </a:rPr>
              <a:t>Signal Amplitude, Volume, and other measurement data depending on the</a:t>
            </a:r>
          </a:p>
          <a:p>
            <a:r>
              <a:rPr lang="en-US" smtClean="0">
                <a:latin typeface="Times"/>
              </a:rPr>
              <a:t>Display Panel configuration (see “Specifying Display Panel Variables” on</a:t>
            </a:r>
          </a:p>
          <a:p>
            <a:r>
              <a:rPr lang="en-US" smtClean="0">
                <a:latin typeface="Times"/>
              </a:rPr>
              <a:t>page 6-3). The available LCD parameters are listed in Table 6-1 on page 6-6.</a:t>
            </a:r>
          </a:p>
          <a:p>
            <a:r>
              <a:rPr lang="en-US" smtClean="0">
                <a:latin typeface="Times"/>
              </a:rPr>
              <a:t>The display has two rows, the upper row shows the measurement value and</a:t>
            </a:r>
          </a:p>
          <a:p>
            <a:r>
              <a:rPr lang="en-US" smtClean="0">
                <a:latin typeface="Times"/>
              </a:rPr>
              <a:t>the lower row shows the parameter name and measurement unit. It toggles</a:t>
            </a:r>
          </a:p>
          <a:p>
            <a:r>
              <a:rPr lang="en-US" smtClean="0">
                <a:latin typeface="Times"/>
              </a:rPr>
              <a:t>between the different measurement values every 2 seconds. The lower row</a:t>
            </a:r>
          </a:p>
          <a:p>
            <a:r>
              <a:rPr lang="en-US" smtClean="0">
                <a:latin typeface="Times"/>
              </a:rPr>
              <a:t>toggles between parameter name and measurement unit each second.</a:t>
            </a:r>
          </a:p>
          <a:p>
            <a:r>
              <a:rPr lang="en-US" smtClean="0">
                <a:latin typeface="Times"/>
              </a:rPr>
              <a:t>Variables to be presented are configurable by using a 375 Handheld</a:t>
            </a:r>
          </a:p>
          <a:p>
            <a:r>
              <a:rPr lang="en-US" smtClean="0">
                <a:latin typeface="Times"/>
              </a:rPr>
              <a:t>Communicator, AMS, DeltaV or the Rosemount Radar Master software.</a:t>
            </a:r>
            <a:endParaRPr lang="sv-SE" smtClean="0">
              <a:latin typeface="Times"/>
            </a:endParaRPr>
          </a:p>
        </p:txBody>
      </p:sp>
      <p:sp>
        <p:nvSpPr>
          <p:cNvPr id="62468" name="Slide Number Placeholder 3"/>
          <p:cNvSpPr>
            <a:spLocks noGrp="1"/>
          </p:cNvSpPr>
          <p:nvPr>
            <p:ph type="sldNum" sz="quarter" idx="5"/>
          </p:nvPr>
        </p:nvSpPr>
        <p:spPr>
          <a:noFill/>
        </p:spPr>
        <p:txBody>
          <a:bodyPr/>
          <a:lstStyle/>
          <a:p>
            <a:fld id="{E34CF2E1-BDB9-4194-80C2-B8C34280D3B1}" type="slidenum">
              <a:rPr lang="en-US" smtClean="0">
                <a:latin typeface="Times"/>
              </a:rPr>
              <a:pPr/>
              <a:t>21</a:t>
            </a:fld>
            <a:endParaRPr lang="en-US"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sv-SE" b="1" dirty="0" smtClean="0"/>
              <a:t>Error Message Description</a:t>
            </a:r>
          </a:p>
          <a:p>
            <a:pPr>
              <a:defRPr/>
            </a:pPr>
            <a:r>
              <a:rPr lang="sv-SE" dirty="0" smtClean="0"/>
              <a:t>RAM FAIL</a:t>
            </a:r>
          </a:p>
          <a:p>
            <a:pPr>
              <a:defRPr/>
            </a:pPr>
            <a:r>
              <a:rPr lang="en-US" dirty="0" smtClean="0"/>
              <a:t>An error in the gauge data memory (RAM) has been</a:t>
            </a:r>
          </a:p>
          <a:p>
            <a:pPr>
              <a:defRPr/>
            </a:pPr>
            <a:r>
              <a:rPr lang="en-US" dirty="0" smtClean="0"/>
              <a:t>detected during the startup tests. Note: this resets the</a:t>
            </a:r>
          </a:p>
          <a:p>
            <a:pPr>
              <a:defRPr/>
            </a:pPr>
            <a:r>
              <a:rPr lang="sv-SE" dirty="0" smtClean="0"/>
              <a:t>gauge automatically.</a:t>
            </a:r>
          </a:p>
          <a:p>
            <a:pPr>
              <a:defRPr/>
            </a:pPr>
            <a:r>
              <a:rPr lang="sv-SE" dirty="0" smtClean="0"/>
              <a:t>FPROM FAIL</a:t>
            </a:r>
          </a:p>
          <a:p>
            <a:pPr>
              <a:defRPr/>
            </a:pPr>
            <a:r>
              <a:rPr lang="en-US" dirty="0" smtClean="0"/>
              <a:t>An error in the gauge program memory (FPROM) has</a:t>
            </a:r>
          </a:p>
          <a:p>
            <a:pPr>
              <a:defRPr/>
            </a:pPr>
            <a:r>
              <a:rPr lang="en-US" dirty="0" smtClean="0"/>
              <a:t>been detected during the startup tests. Note: this</a:t>
            </a:r>
          </a:p>
          <a:p>
            <a:pPr>
              <a:defRPr/>
            </a:pPr>
            <a:r>
              <a:rPr lang="sv-SE" dirty="0" smtClean="0"/>
              <a:t>resets the gauge automatically.</a:t>
            </a:r>
          </a:p>
          <a:p>
            <a:pPr>
              <a:defRPr/>
            </a:pPr>
            <a:r>
              <a:rPr lang="sv-SE" dirty="0" smtClean="0"/>
              <a:t>HREG FAIL</a:t>
            </a:r>
          </a:p>
          <a:p>
            <a:pPr>
              <a:defRPr/>
            </a:pPr>
            <a:r>
              <a:rPr lang="en-US" dirty="0" smtClean="0"/>
              <a:t>An error in the transmitter configuration memory</a:t>
            </a:r>
          </a:p>
          <a:p>
            <a:pPr>
              <a:defRPr/>
            </a:pPr>
            <a:r>
              <a:rPr lang="en-US" dirty="0" smtClean="0"/>
              <a:t>(EEPROM) has been detected. The error is either a</a:t>
            </a:r>
          </a:p>
          <a:p>
            <a:pPr>
              <a:defRPr/>
            </a:pPr>
            <a:r>
              <a:rPr lang="en-US" dirty="0" smtClean="0"/>
              <a:t>checksum error that can be solved by loading the</a:t>
            </a:r>
          </a:p>
          <a:p>
            <a:pPr>
              <a:defRPr/>
            </a:pPr>
            <a:r>
              <a:rPr lang="en-US" dirty="0" smtClean="0"/>
              <a:t>default database, or a hardware error.</a:t>
            </a:r>
          </a:p>
          <a:p>
            <a:pPr>
              <a:defRPr/>
            </a:pPr>
            <a:r>
              <a:rPr lang="en-US" dirty="0" smtClean="0"/>
              <a:t>NOTE: the default values are used until the problem is</a:t>
            </a:r>
          </a:p>
          <a:p>
            <a:pPr>
              <a:defRPr/>
            </a:pPr>
            <a:r>
              <a:rPr lang="sv-SE" dirty="0" smtClean="0"/>
              <a:t>solved.</a:t>
            </a:r>
          </a:p>
          <a:p>
            <a:pPr>
              <a:defRPr/>
            </a:pPr>
            <a:r>
              <a:rPr lang="sv-SE" dirty="0" smtClean="0"/>
              <a:t>OMEM FAIL</a:t>
            </a:r>
          </a:p>
          <a:p>
            <a:pPr>
              <a:defRPr/>
            </a:pPr>
            <a:r>
              <a:rPr lang="en-US" dirty="0" smtClean="0"/>
              <a:t>MWM FAIL An error in the microwave module.</a:t>
            </a:r>
          </a:p>
          <a:p>
            <a:pPr>
              <a:defRPr/>
            </a:pPr>
            <a:r>
              <a:rPr lang="en-US" dirty="0" smtClean="0"/>
              <a:t>DPLY FAIL An error in the LCD.</a:t>
            </a:r>
          </a:p>
          <a:p>
            <a:pPr>
              <a:defRPr/>
            </a:pPr>
            <a:r>
              <a:rPr lang="sv-SE" dirty="0" smtClean="0"/>
              <a:t>MODEM FAIL Modem hardware failure.</a:t>
            </a:r>
          </a:p>
          <a:p>
            <a:pPr>
              <a:defRPr/>
            </a:pPr>
            <a:r>
              <a:rPr lang="en-US" dirty="0" smtClean="0"/>
              <a:t>AOUT FAIL An error in the Analog Out Module.</a:t>
            </a:r>
          </a:p>
          <a:p>
            <a:pPr>
              <a:defRPr/>
            </a:pPr>
            <a:r>
              <a:rPr lang="en-US" dirty="0" smtClean="0"/>
              <a:t>OHW FAIL An unspecified hardware error has been detected.</a:t>
            </a:r>
          </a:p>
          <a:p>
            <a:pPr>
              <a:defRPr/>
            </a:pPr>
            <a:r>
              <a:rPr lang="en-US" dirty="0" smtClean="0"/>
              <a:t>ITEMP FAIL An error in the internal temperature measurement.</a:t>
            </a:r>
          </a:p>
          <a:p>
            <a:pPr>
              <a:defRPr/>
            </a:pPr>
            <a:r>
              <a:rPr lang="en-US" dirty="0" smtClean="0"/>
              <a:t>MEAS FAIL A serious measurement error has been detected.</a:t>
            </a:r>
          </a:p>
          <a:p>
            <a:pPr>
              <a:defRPr/>
            </a:pPr>
            <a:r>
              <a:rPr lang="sv-SE" dirty="0" smtClean="0"/>
              <a:t>CONFIG FAIL</a:t>
            </a:r>
          </a:p>
          <a:p>
            <a:pPr>
              <a:defRPr/>
            </a:pPr>
            <a:r>
              <a:rPr lang="en-US" dirty="0" smtClean="0"/>
              <a:t>At least one configuration parameter is outside the</a:t>
            </a:r>
          </a:p>
          <a:p>
            <a:pPr>
              <a:defRPr/>
            </a:pPr>
            <a:r>
              <a:rPr lang="sv-SE" dirty="0" smtClean="0"/>
              <a:t>allowed range.</a:t>
            </a:r>
          </a:p>
          <a:p>
            <a:pPr>
              <a:defRPr/>
            </a:pPr>
            <a:r>
              <a:rPr lang="en-US" dirty="0" smtClean="0"/>
              <a:t>NOTE: the default values are used until the problem is</a:t>
            </a:r>
          </a:p>
          <a:p>
            <a:pPr>
              <a:defRPr/>
            </a:pPr>
            <a:r>
              <a:rPr lang="sv-SE" dirty="0" smtClean="0"/>
              <a:t>solved.</a:t>
            </a:r>
          </a:p>
          <a:p>
            <a:pPr>
              <a:defRPr/>
            </a:pPr>
            <a:r>
              <a:rPr lang="en-US" dirty="0" smtClean="0"/>
              <a:t>SW FAIL An error has been detected in the transmitter software.</a:t>
            </a:r>
            <a:endParaRPr lang="sv-SE" dirty="0"/>
          </a:p>
        </p:txBody>
      </p:sp>
      <p:sp>
        <p:nvSpPr>
          <p:cNvPr id="63492" name="Slide Number Placeholder 3"/>
          <p:cNvSpPr>
            <a:spLocks noGrp="1"/>
          </p:cNvSpPr>
          <p:nvPr>
            <p:ph type="sldNum" sz="quarter" idx="5"/>
          </p:nvPr>
        </p:nvSpPr>
        <p:spPr>
          <a:noFill/>
        </p:spPr>
        <p:txBody>
          <a:bodyPr/>
          <a:lstStyle/>
          <a:p>
            <a:fld id="{B1D9B559-3DC1-451D-9364-66BCD2FD1230}" type="slidenum">
              <a:rPr lang="en-US" smtClean="0">
                <a:latin typeface="Times"/>
              </a:rPr>
              <a:pPr/>
              <a:t>22</a:t>
            </a:fld>
            <a:endParaRPr lang="en-US" smtClean="0">
              <a:latin typeface="Time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sv-SE" smtClean="0">
              <a:latin typeface="Times"/>
            </a:endParaRPr>
          </a:p>
        </p:txBody>
      </p:sp>
      <p:sp>
        <p:nvSpPr>
          <p:cNvPr id="64516" name="Slide Number Placeholder 3"/>
          <p:cNvSpPr>
            <a:spLocks noGrp="1"/>
          </p:cNvSpPr>
          <p:nvPr>
            <p:ph type="sldNum" sz="quarter" idx="5"/>
          </p:nvPr>
        </p:nvSpPr>
        <p:spPr>
          <a:noFill/>
        </p:spPr>
        <p:txBody>
          <a:bodyPr/>
          <a:lstStyle/>
          <a:p>
            <a:fld id="{E8B5EDD2-1FD1-4EBE-AE39-5A9694D4475D}" type="slidenum">
              <a:rPr lang="en-US" smtClean="0">
                <a:latin typeface="Times"/>
              </a:rPr>
              <a:pPr/>
              <a:t>23</a:t>
            </a:fld>
            <a:endParaRPr lang="en-US" smtClean="0">
              <a:latin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r>
              <a:rPr lang="sv-SE" dirty="0" smtClean="0"/>
              <a:t>The 5400 is using the pulse radar technology. This means that the level measurement is accomplished by short radar pulses that are emitted from the antenna every microsecond. When a radar pulse reaches media with a different dielectric constant, part of the microwaves are reflected back. The transmitter reads the time of travel and uses the propagation speed (speed of light) to calculare the surface distance. </a:t>
            </a:r>
          </a:p>
          <a:p>
            <a:endParaRPr lang="sv-SE" dirty="0" smtClean="0"/>
          </a:p>
          <a:p>
            <a:r>
              <a:rPr lang="sv-SE" dirty="0" smtClean="0"/>
              <a:t>Level is given by subract</a:t>
            </a:r>
          </a:p>
          <a:p>
            <a:endParaRPr lang="sv-SE" dirty="0" smtClean="0"/>
          </a:p>
          <a:p>
            <a:r>
              <a:rPr lang="en-US" dirty="0" smtClean="0">
                <a:latin typeface="Times"/>
              </a:rPr>
              <a:t>Mention that the 5400 sends out 2 million pulses per second. The pulse itself has the low or high microwave frequency. </a:t>
            </a:r>
          </a:p>
          <a:p>
            <a:r>
              <a:rPr lang="en-US" dirty="0" smtClean="0">
                <a:latin typeface="Times"/>
              </a:rPr>
              <a:t>5400 </a:t>
            </a:r>
            <a:r>
              <a:rPr lang="en-US" dirty="0" smtClean="0">
                <a:latin typeface="Times"/>
              </a:rPr>
              <a:t>measures the distance to the surface of the product in the tank. Using tank distances stored locally in the memory of the gauge, it calculates the level of the liquid´s surface. </a:t>
            </a:r>
          </a:p>
          <a:p>
            <a:r>
              <a:rPr lang="sv-SE" dirty="0" smtClean="0"/>
              <a:t>ing the measured distanced from the Tank Height.</a:t>
            </a:r>
          </a:p>
        </p:txBody>
      </p:sp>
      <p:sp>
        <p:nvSpPr>
          <p:cNvPr id="68612" name="Slide Number Placeholder 3"/>
          <p:cNvSpPr>
            <a:spLocks noGrp="1"/>
          </p:cNvSpPr>
          <p:nvPr>
            <p:ph type="sldNum" sz="quarter" idx="5"/>
          </p:nvPr>
        </p:nvSpPr>
        <p:spPr>
          <a:noFill/>
        </p:spPr>
        <p:txBody>
          <a:bodyPr/>
          <a:lstStyle/>
          <a:p>
            <a:fld id="{6073976C-B13A-4C76-BF59-16DC19AA4591}"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r>
              <a:rPr lang="sv-SE" smtClean="0"/>
              <a:t>The signal strength of a radar echo is important for a reliable measurement. How strong the signal is depends on a couple of different factors. </a:t>
            </a:r>
          </a:p>
          <a:p>
            <a:endParaRPr lang="sv-SE" smtClean="0"/>
          </a:p>
          <a:p>
            <a:r>
              <a:rPr lang="sv-SE" smtClean="0"/>
              <a:t>First, the dielectric constant (DK) of the media is important. The higher the DK, the more microwaves will be refledted and give the echo a stronger signal strength. Moreover, the signal strength is improved by using the optimal antenna type and as large antennnas as possible. Finally, the signal strength is stronger for short measuring ranges, calm surface conditions and when there are few disturbing objects. </a:t>
            </a:r>
          </a:p>
          <a:p>
            <a:endParaRPr lang="sv-SE" smtClean="0"/>
          </a:p>
        </p:txBody>
      </p:sp>
      <p:sp>
        <p:nvSpPr>
          <p:cNvPr id="69636" name="Slide Number Placeholder 3"/>
          <p:cNvSpPr>
            <a:spLocks noGrp="1"/>
          </p:cNvSpPr>
          <p:nvPr>
            <p:ph type="sldNum" sz="quarter" idx="5"/>
          </p:nvPr>
        </p:nvSpPr>
        <p:spPr>
          <a:noFill/>
        </p:spPr>
        <p:txBody>
          <a:bodyPr/>
          <a:lstStyle/>
          <a:p>
            <a:fld id="{E84AA022-7149-419C-898D-EF22D44DF691}" type="slidenum">
              <a:rPr lang="en-US" smtClean="0"/>
              <a:pPr/>
              <a:t>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sv-SE" dirty="0" smtClean="0">
                <a:latin typeface="Times"/>
              </a:rPr>
              <a:t>Smart use of microwave technology automatically reduces the disturbance effect close to tankwalls, simplifying commissioning and maximizing reliability.</a:t>
            </a:r>
          </a:p>
        </p:txBody>
      </p:sp>
      <p:sp>
        <p:nvSpPr>
          <p:cNvPr id="51204" name="Slide Number Placeholder 3"/>
          <p:cNvSpPr>
            <a:spLocks noGrp="1"/>
          </p:cNvSpPr>
          <p:nvPr>
            <p:ph type="sldNum" sz="quarter" idx="5"/>
          </p:nvPr>
        </p:nvSpPr>
        <p:spPr>
          <a:noFill/>
        </p:spPr>
        <p:txBody>
          <a:bodyPr/>
          <a:lstStyle/>
          <a:p>
            <a:fld id="{6D532C71-E4B2-4296-A8E1-1E64D5276E33}" type="slidenum">
              <a:rPr lang="en-US" smtClean="0">
                <a:latin typeface="Times"/>
              </a:rPr>
              <a:pPr/>
              <a:t>6</a:t>
            </a:fld>
            <a:endParaRPr lang="en-US" smtClean="0">
              <a:latin typeface="Time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US" smtClean="0">
                <a:latin typeface="Times"/>
              </a:rPr>
              <a:t>The dual compartment transmitter housing can be removed is fast and easy without opening the tank. No matching between housing and probes also minimize spares needed on the shelves. No moving parts </a:t>
            </a:r>
            <a:r>
              <a:rPr lang="sv-SE" smtClean="0">
                <a:latin typeface="Times"/>
              </a:rPr>
              <a:t>minimize need for maintenance of probe.</a:t>
            </a:r>
            <a:r>
              <a:rPr lang="en-US" smtClean="0">
                <a:latin typeface="Times"/>
              </a:rPr>
              <a:t>It has electronics </a:t>
            </a:r>
            <a:r>
              <a:rPr lang="sv-SE" smtClean="0">
                <a:latin typeface="Times"/>
              </a:rPr>
              <a:t>and cabling separated.</a:t>
            </a:r>
          </a:p>
          <a:p>
            <a:r>
              <a:rPr lang="en-US" smtClean="0">
                <a:latin typeface="Times"/>
              </a:rPr>
              <a:t>The housing has two entries for conduit/cable connections. A ½-14 NPT cable entry is standard, but adapters to other connection types are available, see “Ordering Information” on page 121. </a:t>
            </a:r>
          </a:p>
          <a:p>
            <a:endParaRPr lang="en-US" smtClean="0">
              <a:latin typeface="Times"/>
            </a:endParaRPr>
          </a:p>
          <a:p>
            <a:r>
              <a:rPr lang="en-US" smtClean="0">
                <a:latin typeface="Times"/>
              </a:rPr>
              <a:t>The tank connection consists of a tank seal, a flange or a threaded tank connection. </a:t>
            </a:r>
            <a:r>
              <a:rPr lang="sv-SE" smtClean="0">
                <a:latin typeface="Times"/>
              </a:rPr>
              <a:t>Flange mating face dimensions follow ANSI B 16.5, JIS B2220, and EN 1092-1 (DIN 2527) standards for </a:t>
            </a:r>
            <a:r>
              <a:rPr lang="en-US" smtClean="0">
                <a:latin typeface="Times"/>
              </a:rPr>
              <a:t>blind flanges. Fisher and Masoneilan flanges are </a:t>
            </a:r>
            <a:r>
              <a:rPr lang="sv-SE" smtClean="0">
                <a:latin typeface="Times"/>
              </a:rPr>
              <a:t>also available.</a:t>
            </a:r>
          </a:p>
          <a:p>
            <a:endParaRPr lang="sv-SE" smtClean="0">
              <a:latin typeface="Times"/>
            </a:endParaRPr>
          </a:p>
          <a:p>
            <a:r>
              <a:rPr lang="en-US" smtClean="0">
                <a:latin typeface="Times"/>
              </a:rPr>
              <a:t>Several versions of probes are available:</a:t>
            </a:r>
          </a:p>
          <a:p>
            <a:r>
              <a:rPr lang="en-US" smtClean="0">
                <a:latin typeface="Times"/>
              </a:rPr>
              <a:t>coaxial (perforated and non-perforated versions), </a:t>
            </a:r>
            <a:r>
              <a:rPr lang="sv-SE" smtClean="0">
                <a:latin typeface="Times"/>
              </a:rPr>
              <a:t>Flexible single lead, flexible twin lead.</a:t>
            </a:r>
          </a:p>
        </p:txBody>
      </p:sp>
      <p:sp>
        <p:nvSpPr>
          <p:cNvPr id="55300" name="Slide Number Placeholder 3"/>
          <p:cNvSpPr>
            <a:spLocks noGrp="1"/>
          </p:cNvSpPr>
          <p:nvPr>
            <p:ph type="sldNum" sz="quarter" idx="5"/>
          </p:nvPr>
        </p:nvSpPr>
        <p:spPr>
          <a:noFill/>
        </p:spPr>
        <p:txBody>
          <a:bodyPr/>
          <a:lstStyle/>
          <a:p>
            <a:fld id="{26219175-AE36-487D-B13B-5D9CCC4566DA}" type="slidenum">
              <a:rPr lang="en-US" smtClean="0">
                <a:latin typeface="Times"/>
              </a:rPr>
              <a:pPr/>
              <a:t>7</a:t>
            </a:fld>
            <a:endParaRPr lang="en-US" smtClean="0">
              <a:latin typeface="Time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dirty="0" smtClean="0">
                <a:latin typeface="Times"/>
              </a:rPr>
              <a:t>Rosemount </a:t>
            </a:r>
            <a:r>
              <a:rPr lang="en-US" dirty="0" smtClean="0">
                <a:latin typeface="Times"/>
              </a:rPr>
              <a:t>5400 </a:t>
            </a:r>
            <a:r>
              <a:rPr lang="en-US" dirty="0" smtClean="0">
                <a:latin typeface="Times"/>
              </a:rPr>
              <a:t>consists of the transmitter housing and an antenna assembly. The transmitter housing contains all electronics.</a:t>
            </a:r>
          </a:p>
          <a:p>
            <a:r>
              <a:rPr lang="en-US" dirty="0" smtClean="0">
                <a:latin typeface="Times"/>
              </a:rPr>
              <a:t>The dual-compartment housing separates cabling from the electronics for increased moisture </a:t>
            </a:r>
            <a:r>
              <a:rPr lang="sv-SE" dirty="0" smtClean="0">
                <a:latin typeface="Times"/>
              </a:rPr>
              <a:t>resistance.</a:t>
            </a:r>
          </a:p>
          <a:p>
            <a:r>
              <a:rPr lang="en-US" dirty="0" smtClean="0">
                <a:latin typeface="Times"/>
              </a:rPr>
              <a:t>The transmitter housing can be rotated and removed from the antenna assembly for service or replacement, without opening the tank.</a:t>
            </a:r>
          </a:p>
          <a:p>
            <a:r>
              <a:rPr lang="en-US" dirty="0" smtClean="0">
                <a:latin typeface="Times"/>
              </a:rPr>
              <a:t>The transmitter housing has two integral ½-in. NPT </a:t>
            </a:r>
            <a:r>
              <a:rPr lang="fr-FR" dirty="0" err="1" smtClean="0">
                <a:latin typeface="Times"/>
              </a:rPr>
              <a:t>cable</a:t>
            </a:r>
            <a:r>
              <a:rPr lang="fr-FR" dirty="0" smtClean="0">
                <a:latin typeface="Times"/>
              </a:rPr>
              <a:t> entries for conduit / </a:t>
            </a:r>
            <a:r>
              <a:rPr lang="fr-FR" dirty="0" err="1" smtClean="0">
                <a:latin typeface="Times"/>
              </a:rPr>
              <a:t>cable</a:t>
            </a:r>
            <a:r>
              <a:rPr lang="fr-FR" dirty="0" smtClean="0">
                <a:latin typeface="Times"/>
              </a:rPr>
              <a:t> connections.</a:t>
            </a:r>
          </a:p>
          <a:p>
            <a:r>
              <a:rPr lang="en-US" dirty="0" smtClean="0">
                <a:latin typeface="Times"/>
              </a:rPr>
              <a:t>Adapters to other connection types are available, see </a:t>
            </a:r>
            <a:r>
              <a:rPr lang="sv-SE" dirty="0" smtClean="0">
                <a:latin typeface="Times"/>
              </a:rPr>
              <a:t>“Ordering Information” .</a:t>
            </a:r>
          </a:p>
          <a:p>
            <a:endParaRPr lang="sv-SE" dirty="0" smtClean="0">
              <a:latin typeface="Times"/>
            </a:endParaRPr>
          </a:p>
          <a:p>
            <a:r>
              <a:rPr lang="en-US" dirty="0" smtClean="0">
                <a:latin typeface="Times"/>
              </a:rPr>
              <a:t>The antenna assembly is the only part in contact with the tank atmosphere. It seals off the tank atmosphere from the transmitter housing and its surroundings. </a:t>
            </a:r>
            <a:endParaRPr lang="sv-SE" dirty="0" smtClean="0">
              <a:latin typeface="Times"/>
            </a:endParaRPr>
          </a:p>
        </p:txBody>
      </p:sp>
      <p:sp>
        <p:nvSpPr>
          <p:cNvPr id="54276" name="Slide Number Placeholder 3"/>
          <p:cNvSpPr>
            <a:spLocks noGrp="1"/>
          </p:cNvSpPr>
          <p:nvPr>
            <p:ph type="sldNum" sz="quarter" idx="5"/>
          </p:nvPr>
        </p:nvSpPr>
        <p:spPr>
          <a:noFill/>
        </p:spPr>
        <p:txBody>
          <a:bodyPr/>
          <a:lstStyle/>
          <a:p>
            <a:fld id="{8F67455F-52D5-4818-B96D-5844DB5D6250}" type="slidenum">
              <a:rPr lang="en-US" smtClean="0">
                <a:latin typeface="Times"/>
              </a:rPr>
              <a:pPr/>
              <a:t>8</a:t>
            </a:fld>
            <a:endParaRPr lang="en-US" smtClean="0">
              <a:latin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dirty="0" smtClean="0">
                <a:latin typeface="Times"/>
              </a:rPr>
              <a:t>The antenna assembly consists of an antenna, an O-ring, a tank seal, or a flange. The antenna </a:t>
            </a:r>
            <a:r>
              <a:rPr lang="sv-SE" dirty="0" smtClean="0">
                <a:latin typeface="Times"/>
              </a:rPr>
              <a:t>focuses the radar beam.</a:t>
            </a:r>
          </a:p>
          <a:p>
            <a:r>
              <a:rPr lang="en-US" dirty="0" smtClean="0">
                <a:latin typeface="Times"/>
              </a:rPr>
              <a:t>Rosemount </a:t>
            </a:r>
            <a:r>
              <a:rPr lang="en-US" dirty="0" smtClean="0">
                <a:latin typeface="Times"/>
              </a:rPr>
              <a:t>5400 </a:t>
            </a:r>
            <a:r>
              <a:rPr lang="en-US" dirty="0" smtClean="0">
                <a:latin typeface="Times"/>
              </a:rPr>
              <a:t>level transmitters are equipped with high performance cone antennas in various sizes. The recommendation is to always use the largest possible antenna to achieve the highest gain.</a:t>
            </a:r>
            <a:endParaRPr lang="sv-SE" dirty="0" smtClean="0">
              <a:latin typeface="Times"/>
            </a:endParaRPr>
          </a:p>
          <a:p>
            <a:endParaRPr lang="sv-SE" dirty="0" smtClean="0">
              <a:latin typeface="Times"/>
            </a:endParaRPr>
          </a:p>
          <a:p>
            <a:r>
              <a:rPr lang="en-US" dirty="0" smtClean="0">
                <a:latin typeface="Times"/>
              </a:rPr>
              <a:t>Rosemount </a:t>
            </a:r>
            <a:r>
              <a:rPr lang="en-US" dirty="0" smtClean="0">
                <a:latin typeface="Times"/>
              </a:rPr>
              <a:t>5400 </a:t>
            </a:r>
            <a:r>
              <a:rPr lang="en-US" dirty="0" smtClean="0">
                <a:latin typeface="Times"/>
              </a:rPr>
              <a:t>level transmitters are equipped with high performance cone antennas in various sizes. The recommendation is to always use the largest possible antenna to achieve the highest gain. </a:t>
            </a:r>
          </a:p>
          <a:p>
            <a:endParaRPr lang="sv-SE" dirty="0" smtClean="0">
              <a:latin typeface="Times"/>
            </a:endParaRPr>
          </a:p>
        </p:txBody>
      </p:sp>
      <p:sp>
        <p:nvSpPr>
          <p:cNvPr id="56324" name="Slide Number Placeholder 3"/>
          <p:cNvSpPr>
            <a:spLocks noGrp="1"/>
          </p:cNvSpPr>
          <p:nvPr>
            <p:ph type="sldNum" sz="quarter" idx="5"/>
          </p:nvPr>
        </p:nvSpPr>
        <p:spPr>
          <a:noFill/>
        </p:spPr>
        <p:txBody>
          <a:bodyPr/>
          <a:lstStyle/>
          <a:p>
            <a:fld id="{AFE1E509-D61E-46A7-99DF-EAC30D96172F}" type="slidenum">
              <a:rPr lang="en-US" smtClean="0">
                <a:latin typeface="Times"/>
              </a:rPr>
              <a:pPr/>
              <a:t>9</a:t>
            </a:fld>
            <a:endParaRPr lang="en-US" smtClean="0">
              <a:latin typeface="Time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latin typeface="Times"/>
              </a:rPr>
              <a:t>To get best possible performance, the following must be considered before installing the transmitter:</a:t>
            </a:r>
          </a:p>
          <a:p>
            <a:endParaRPr lang="en-US" smtClean="0">
              <a:latin typeface="Times"/>
            </a:endParaRPr>
          </a:p>
          <a:p>
            <a:r>
              <a:rPr lang="sv-SE" smtClean="0">
                <a:latin typeface="Times"/>
              </a:rPr>
              <a:t>The transmitter should be </a:t>
            </a:r>
            <a:r>
              <a:rPr lang="en-US" smtClean="0">
                <a:latin typeface="Times"/>
              </a:rPr>
              <a:t>installed off-center, and at a </a:t>
            </a:r>
            <a:r>
              <a:rPr lang="sv-SE" smtClean="0">
                <a:latin typeface="Times"/>
              </a:rPr>
              <a:t>location away from disturbing </a:t>
            </a:r>
            <a:r>
              <a:rPr lang="en-US" smtClean="0">
                <a:latin typeface="Times"/>
              </a:rPr>
              <a:t>inlets or metallic objects within the radar beam. Because of circular polarization, there is no </a:t>
            </a:r>
            <a:r>
              <a:rPr lang="sv-SE" smtClean="0">
                <a:latin typeface="Times"/>
              </a:rPr>
              <a:t>clearance distance requirement </a:t>
            </a:r>
            <a:r>
              <a:rPr lang="en-US" smtClean="0">
                <a:latin typeface="Times"/>
              </a:rPr>
              <a:t>from the tank wall if it is flat and </a:t>
            </a:r>
            <a:r>
              <a:rPr lang="sv-SE" smtClean="0">
                <a:latin typeface="Times"/>
              </a:rPr>
              <a:t>free from obstructions.</a:t>
            </a:r>
          </a:p>
          <a:p>
            <a:r>
              <a:rPr lang="en-US" smtClean="0">
                <a:latin typeface="Times"/>
              </a:rPr>
              <a:t>5402T with cone antenna: The antenna can be recessed in smooth nozzles up to 2 m (6 ft), but if the inside of the nozzle contains  disturbing objects, use the extended cone. 5401T with cone antenna: The antenna should extend 10 mm (0.4 in.) below the nozzle. If required, use the extended cone </a:t>
            </a:r>
            <a:r>
              <a:rPr lang="sv-SE" smtClean="0">
                <a:latin typeface="Times"/>
              </a:rPr>
              <a:t>solution.</a:t>
            </a:r>
            <a:endParaRPr lang="en-US" smtClean="0">
              <a:latin typeface="Time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smtClean="0">
                <a:latin typeface="Times"/>
              </a:rPr>
              <a:t>The 5400 transmitter can be installed to measure on floating roof tanks. If no still-pipe is available, it is possible to install the transmitter on a  bracket, and measure towards a reflector on the floating roof. The size of the horizontal metallic reflector should be according to the illustration. The distance from the reflector to the tank wall should be approximately the same as the reflector size.</a:t>
            </a:r>
            <a:endParaRPr lang="sv-SE" smtClean="0">
              <a:latin typeface="Times"/>
            </a:endParaRPr>
          </a:p>
        </p:txBody>
      </p:sp>
      <p:sp>
        <p:nvSpPr>
          <p:cNvPr id="58372" name="Slide Number Placeholder 3"/>
          <p:cNvSpPr>
            <a:spLocks noGrp="1"/>
          </p:cNvSpPr>
          <p:nvPr>
            <p:ph type="sldNum" sz="quarter" idx="5"/>
          </p:nvPr>
        </p:nvSpPr>
        <p:spPr>
          <a:noFill/>
        </p:spPr>
        <p:txBody>
          <a:bodyPr/>
          <a:lstStyle/>
          <a:p>
            <a:fld id="{8824ECB5-1AFB-4E33-801E-8B8058E1097A}" type="slidenum">
              <a:rPr lang="en-US" smtClean="0">
                <a:latin typeface="Times"/>
              </a:rPr>
              <a:pPr/>
              <a:t>12</a:t>
            </a:fld>
            <a:endParaRPr lang="en-US" smtClean="0">
              <a:latin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4" descr="process management"/>
          <p:cNvPicPr>
            <a:picLocks noChangeAspect="1" noChangeArrowheads="1"/>
          </p:cNvPicPr>
          <p:nvPr/>
        </p:nvPicPr>
        <p:blipFill>
          <a:blip r:embed="rId2" cstate="print"/>
          <a:srcRect/>
          <a:stretch>
            <a:fillRect/>
          </a:stretch>
        </p:blipFill>
        <p:spPr bwMode="auto">
          <a:xfrm>
            <a:off x="5822950" y="4700588"/>
            <a:ext cx="2482850" cy="1662112"/>
          </a:xfrm>
          <a:prstGeom prst="rect">
            <a:avLst/>
          </a:prstGeom>
          <a:noFill/>
          <a:ln w="9525">
            <a:noFill/>
            <a:miter lim="800000"/>
            <a:headEnd/>
            <a:tailEnd/>
          </a:ln>
        </p:spPr>
      </p:pic>
      <p:sp>
        <p:nvSpPr>
          <p:cNvPr id="4" name="Line 4"/>
          <p:cNvSpPr>
            <a:spLocks noChangeShapeType="1"/>
          </p:cNvSpPr>
          <p:nvPr/>
        </p:nvSpPr>
        <p:spPr bwMode="auto">
          <a:xfrm>
            <a:off x="0" y="2557463"/>
            <a:ext cx="8059738" cy="0"/>
          </a:xfrm>
          <a:prstGeom prst="line">
            <a:avLst/>
          </a:prstGeom>
          <a:noFill/>
          <a:ln w="9525">
            <a:solidFill>
              <a:schemeClr val="hlink"/>
            </a:solidFill>
            <a:round/>
            <a:headEnd/>
            <a:tailEnd/>
          </a:ln>
          <a:effectLst/>
        </p:spPr>
        <p:txBody>
          <a:bodyPr wrap="none" anchor="ctr"/>
          <a:lstStyle/>
          <a:p>
            <a:pPr>
              <a:defRPr/>
            </a:pPr>
            <a:endParaRPr lang="sv-SE">
              <a:latin typeface="Arial" charset="0"/>
            </a:endParaRPr>
          </a:p>
        </p:txBody>
      </p:sp>
      <p:sp>
        <p:nvSpPr>
          <p:cNvPr id="5" name="Line 5"/>
          <p:cNvSpPr>
            <a:spLocks noChangeShapeType="1"/>
          </p:cNvSpPr>
          <p:nvPr/>
        </p:nvSpPr>
        <p:spPr bwMode="auto">
          <a:xfrm>
            <a:off x="1952625" y="0"/>
            <a:ext cx="0" cy="3436938"/>
          </a:xfrm>
          <a:prstGeom prst="line">
            <a:avLst/>
          </a:prstGeom>
          <a:noFill/>
          <a:ln w="9525">
            <a:solidFill>
              <a:schemeClr val="hlink"/>
            </a:solidFill>
            <a:round/>
            <a:headEnd/>
            <a:tailEnd/>
          </a:ln>
          <a:effectLst/>
        </p:spPr>
        <p:txBody>
          <a:bodyPr wrap="none" anchor="ctr"/>
          <a:lstStyle/>
          <a:p>
            <a:pPr>
              <a:defRPr/>
            </a:pPr>
            <a:endParaRPr lang="sv-SE">
              <a:latin typeface="Arial" charset="0"/>
            </a:endParaRPr>
          </a:p>
        </p:txBody>
      </p:sp>
      <p:sp>
        <p:nvSpPr>
          <p:cNvPr id="6" name="Text Box 6"/>
          <p:cNvSpPr txBox="1">
            <a:spLocks noChangeArrowheads="1"/>
          </p:cNvSpPr>
          <p:nvPr/>
        </p:nvSpPr>
        <p:spPr bwMode="auto">
          <a:xfrm>
            <a:off x="6084888" y="6602413"/>
            <a:ext cx="2138362" cy="214312"/>
          </a:xfrm>
          <a:prstGeom prst="rect">
            <a:avLst/>
          </a:prstGeom>
          <a:noFill/>
          <a:ln w="9525">
            <a:noFill/>
            <a:miter lim="800000"/>
            <a:headEnd/>
            <a:tailEnd/>
          </a:ln>
          <a:effectLst/>
        </p:spPr>
        <p:txBody>
          <a:bodyPr lIns="54000" rIns="54000">
            <a:spAutoFit/>
          </a:bodyPr>
          <a:lstStyle/>
          <a:p>
            <a:pPr algn="l">
              <a:defRPr/>
            </a:pPr>
            <a:r>
              <a:rPr lang="sv-SE" sz="800" i="1">
                <a:solidFill>
                  <a:schemeClr val="tx1"/>
                </a:solidFill>
                <a:latin typeface="Arial" charset="0"/>
              </a:rPr>
              <a:t>Rosemount Tank Radar AB Confidential</a:t>
            </a:r>
            <a:endParaRPr lang="en-US" sz="800" i="1">
              <a:solidFill>
                <a:schemeClr val="tx1"/>
              </a:solidFill>
              <a:latin typeface="Arial" charset="0"/>
            </a:endParaRPr>
          </a:p>
        </p:txBody>
      </p:sp>
      <p:pic>
        <p:nvPicPr>
          <p:cNvPr id="7" name="Picture 7" descr="Rosemount_Tank_Gauging_blue"/>
          <p:cNvPicPr>
            <a:picLocks noChangeAspect="1" noChangeArrowheads="1"/>
          </p:cNvPicPr>
          <p:nvPr/>
        </p:nvPicPr>
        <p:blipFill>
          <a:blip r:embed="rId3" cstate="print"/>
          <a:srcRect/>
          <a:stretch>
            <a:fillRect/>
          </a:stretch>
        </p:blipFill>
        <p:spPr bwMode="auto">
          <a:xfrm>
            <a:off x="1042988" y="5570538"/>
            <a:ext cx="1770062" cy="568325"/>
          </a:xfrm>
          <a:prstGeom prst="rect">
            <a:avLst/>
          </a:prstGeom>
          <a:noFill/>
          <a:ln w="9525">
            <a:noFill/>
            <a:miter lim="800000"/>
            <a:headEnd/>
            <a:tailEnd/>
          </a:ln>
        </p:spPr>
      </p:pic>
      <p:pic>
        <p:nvPicPr>
          <p:cNvPr id="8" name="Picture 8" descr="raptor logo jpg"/>
          <p:cNvPicPr>
            <a:picLocks noChangeAspect="1" noChangeArrowheads="1"/>
          </p:cNvPicPr>
          <p:nvPr userDrawn="1"/>
        </p:nvPicPr>
        <p:blipFill>
          <a:blip r:embed="rId4" cstate="print"/>
          <a:srcRect/>
          <a:stretch>
            <a:fillRect/>
          </a:stretch>
        </p:blipFill>
        <p:spPr bwMode="auto">
          <a:xfrm>
            <a:off x="2124075" y="981075"/>
            <a:ext cx="5499100" cy="1495425"/>
          </a:xfrm>
          <a:prstGeom prst="rect">
            <a:avLst/>
          </a:prstGeom>
          <a:noFill/>
          <a:ln w="9525">
            <a:noFill/>
            <a:miter lim="800000"/>
            <a:headEnd/>
            <a:tailEnd/>
          </a:ln>
        </p:spPr>
      </p:pic>
      <p:sp>
        <p:nvSpPr>
          <p:cNvPr id="69635" name="Rectangle 3"/>
          <p:cNvSpPr>
            <a:spLocks noGrp="1" noChangeArrowheads="1"/>
          </p:cNvSpPr>
          <p:nvPr>
            <p:ph type="subTitle" idx="1"/>
          </p:nvPr>
        </p:nvSpPr>
        <p:spPr>
          <a:xfrm>
            <a:off x="2057400" y="2692400"/>
            <a:ext cx="5575300" cy="16510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ftr" sz="quarter" idx="11"/>
          </p:nvPr>
        </p:nvSpPr>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0B86860D-0CD7-4D4B-AC13-D449A2FD3C0B}"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9425" y="406400"/>
            <a:ext cx="2085975" cy="5346700"/>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571500" y="406400"/>
            <a:ext cx="6105525" cy="5346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ftr" sz="quarter" idx="11"/>
          </p:nvPr>
        </p:nvSpPr>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5737AE42-DC3E-4E84-ACD4-CE2C35773A6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0" y="406400"/>
            <a:ext cx="7594600" cy="674688"/>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152400" y="1219200"/>
            <a:ext cx="4197350" cy="454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quarter" idx="2"/>
          </p:nvPr>
        </p:nvSpPr>
        <p:spPr>
          <a:xfrm>
            <a:off x="4502150" y="1219200"/>
            <a:ext cx="4197350" cy="219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Content Placeholder 4"/>
          <p:cNvSpPr>
            <a:spLocks noGrp="1"/>
          </p:cNvSpPr>
          <p:nvPr>
            <p:ph sz="quarter" idx="3"/>
          </p:nvPr>
        </p:nvSpPr>
        <p:spPr>
          <a:xfrm>
            <a:off x="4502150" y="3568700"/>
            <a:ext cx="4197350" cy="219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Date Placeholder 5"/>
          <p:cNvSpPr>
            <a:spLocks noGrp="1"/>
          </p:cNvSpPr>
          <p:nvPr>
            <p:ph type="dt" sz="half" idx="10"/>
          </p:nvPr>
        </p:nvSpPr>
        <p:spPr>
          <a:xfrm>
            <a:off x="7470775" y="6524625"/>
            <a:ext cx="914400" cy="150813"/>
          </a:xfrm>
        </p:spPr>
        <p:txBody>
          <a:bodyPr/>
          <a:lstStyle>
            <a:lvl1pPr>
              <a:defRPr/>
            </a:lvl1pPr>
          </a:lstStyle>
          <a:p>
            <a:pPr>
              <a:defRPr/>
            </a:pPr>
            <a:endParaRPr lang="en-US"/>
          </a:p>
        </p:txBody>
      </p:sp>
      <p:sp>
        <p:nvSpPr>
          <p:cNvPr id="7" name="Slide Number Placeholder 6"/>
          <p:cNvSpPr>
            <a:spLocks noGrp="1"/>
          </p:cNvSpPr>
          <p:nvPr>
            <p:ph type="sldNum" sz="quarter" idx="11"/>
          </p:nvPr>
        </p:nvSpPr>
        <p:spPr>
          <a:xfrm>
            <a:off x="8459788" y="6524625"/>
            <a:ext cx="230187" cy="150813"/>
          </a:xfrm>
        </p:spPr>
        <p:txBody>
          <a:bodyPr/>
          <a:lstStyle>
            <a:lvl1pPr>
              <a:defRPr/>
            </a:lvl1pPr>
          </a:lstStyle>
          <a:p>
            <a:pPr>
              <a:defRPr/>
            </a:pPr>
            <a:fld id="{62312AB7-38F2-4E90-9FA8-685B04AA166D}" type="slidenum">
              <a:rPr lang="en-US"/>
              <a:pPr>
                <a:defRPr/>
              </a:pPr>
              <a:t>‹#›</a:t>
            </a:fld>
            <a:endParaRPr lang="en-US"/>
          </a:p>
        </p:txBody>
      </p:sp>
      <p:sp>
        <p:nvSpPr>
          <p:cNvPr id="8" name="Footer Placeholder 7"/>
          <p:cNvSpPr>
            <a:spLocks noGrp="1"/>
          </p:cNvSpPr>
          <p:nvPr>
            <p:ph type="ftr" sz="quarter" idx="12"/>
          </p:nvPr>
        </p:nvSpPr>
        <p:spPr>
          <a:xfrm>
            <a:off x="179388" y="6524625"/>
            <a:ext cx="7215187" cy="150813"/>
          </a:xfrm>
        </p:spPr>
        <p:txBody>
          <a:bodyPr/>
          <a:lstStyle>
            <a:lvl1pPr>
              <a:defRPr/>
            </a:lvl1pPr>
          </a:lstStyle>
          <a:p>
            <a:pPr>
              <a:defRPr/>
            </a:pPr>
            <a:endParaRPr lang="en-US"/>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4200" y="406400"/>
            <a:ext cx="7594600" cy="723900"/>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571500" y="1206500"/>
            <a:ext cx="4095750" cy="454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819650" y="1206500"/>
            <a:ext cx="4095750" cy="454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ftr" sz="quarter" idx="11"/>
          </p:nvPr>
        </p:nvSpPr>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9AD1F3B6-9528-438E-BFCA-CAED694892A9}"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ftr" sz="quarter" idx="11"/>
          </p:nvPr>
        </p:nvSpPr>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DACD0CE5-F76F-4E37-B030-4A3925C48106}"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571500" y="1206500"/>
            <a:ext cx="40957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819650" y="1206500"/>
            <a:ext cx="40957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a:lvl1pPr>
          </a:lstStyle>
          <a:p>
            <a:pPr>
              <a:defRPr/>
            </a:pPr>
            <a:fld id="{669DEC85-2842-4F82-A58E-6237E37550A1}"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9"/>
          <p:cNvSpPr>
            <a:spLocks noGrp="1" noChangeArrowheads="1"/>
          </p:cNvSpPr>
          <p:nvPr>
            <p:ph type="dt" sz="half" idx="10"/>
          </p:nvPr>
        </p:nvSpPr>
        <p:spPr/>
        <p:txBody>
          <a:bodyPr/>
          <a:lstStyle>
            <a:lvl1pPr>
              <a:defRPr/>
            </a:lvl1pPr>
          </a:lstStyle>
          <a:p>
            <a:pPr>
              <a:defRPr/>
            </a:pPr>
            <a:endParaRPr lang="en-US"/>
          </a:p>
        </p:txBody>
      </p:sp>
      <p:sp>
        <p:nvSpPr>
          <p:cNvPr id="8" name="Rectangle 10"/>
          <p:cNvSpPr>
            <a:spLocks noGrp="1" noChangeArrowheads="1"/>
          </p:cNvSpPr>
          <p:nvPr>
            <p:ph type="ftr" sz="quarter" idx="11"/>
          </p:nvPr>
        </p:nvSpPr>
        <p:spPr/>
        <p:txBody>
          <a:bodyPr/>
          <a:lstStyle>
            <a:lvl1pPr>
              <a:defRPr/>
            </a:lvl1pPr>
          </a:lstStyle>
          <a:p>
            <a:pPr>
              <a:defRPr/>
            </a:pPr>
            <a:endParaRPr lang="en-US"/>
          </a:p>
        </p:txBody>
      </p:sp>
      <p:sp>
        <p:nvSpPr>
          <p:cNvPr id="9" name="Rectangle 11"/>
          <p:cNvSpPr>
            <a:spLocks noGrp="1" noChangeArrowheads="1"/>
          </p:cNvSpPr>
          <p:nvPr>
            <p:ph type="sldNum" sz="quarter" idx="12"/>
          </p:nvPr>
        </p:nvSpPr>
        <p:spPr/>
        <p:txBody>
          <a:bodyPr/>
          <a:lstStyle>
            <a:lvl1pPr>
              <a:defRPr/>
            </a:lvl1pPr>
          </a:lstStyle>
          <a:p>
            <a:pPr>
              <a:defRPr/>
            </a:pPr>
            <a:fld id="{7BD746F5-793F-44B2-A32F-DC4858FA44ED}"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9"/>
          <p:cNvSpPr>
            <a:spLocks noGrp="1" noChangeArrowheads="1"/>
          </p:cNvSpPr>
          <p:nvPr>
            <p:ph type="dt" sz="half" idx="10"/>
          </p:nvPr>
        </p:nvSpPr>
        <p:spPr/>
        <p:txBody>
          <a:bodyPr/>
          <a:lstStyle>
            <a:lvl1pPr>
              <a:defRPr/>
            </a:lvl1pPr>
          </a:lstStyle>
          <a:p>
            <a:pPr>
              <a:defRPr/>
            </a:pPr>
            <a:endParaRPr lang="en-US"/>
          </a:p>
        </p:txBody>
      </p:sp>
      <p:sp>
        <p:nvSpPr>
          <p:cNvPr id="4" name="Rectangle 10"/>
          <p:cNvSpPr>
            <a:spLocks noGrp="1" noChangeArrowheads="1"/>
          </p:cNvSpPr>
          <p:nvPr>
            <p:ph type="ftr" sz="quarter" idx="11"/>
          </p:nvPr>
        </p:nvSpPr>
        <p:spPr/>
        <p:txBody>
          <a:bodyPr/>
          <a:lstStyle>
            <a:lvl1pPr>
              <a:defRPr/>
            </a:lvl1pPr>
          </a:lstStyle>
          <a:p>
            <a:pPr>
              <a:defRPr/>
            </a:pPr>
            <a:endParaRPr lang="en-US"/>
          </a:p>
        </p:txBody>
      </p:sp>
      <p:sp>
        <p:nvSpPr>
          <p:cNvPr id="5" name="Rectangle 11"/>
          <p:cNvSpPr>
            <a:spLocks noGrp="1" noChangeArrowheads="1"/>
          </p:cNvSpPr>
          <p:nvPr>
            <p:ph type="sldNum" sz="quarter" idx="12"/>
          </p:nvPr>
        </p:nvSpPr>
        <p:spPr/>
        <p:txBody>
          <a:bodyPr/>
          <a:lstStyle>
            <a:lvl1pPr>
              <a:defRPr/>
            </a:lvl1pPr>
          </a:lstStyle>
          <a:p>
            <a:pPr>
              <a:defRPr/>
            </a:pPr>
            <a:fld id="{55AE1B16-F9BD-4E43-8E2F-2E052C74CCB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p>
        </p:txBody>
      </p:sp>
      <p:sp>
        <p:nvSpPr>
          <p:cNvPr id="3" name="Rectangle 10"/>
          <p:cNvSpPr>
            <a:spLocks noGrp="1" noChangeArrowheads="1"/>
          </p:cNvSpPr>
          <p:nvPr>
            <p:ph type="ftr" sz="quarter" idx="11"/>
          </p:nvPr>
        </p:nvSpPr>
        <p:spPr/>
        <p:txBody>
          <a:bodyPr/>
          <a:lstStyle>
            <a:lvl1pPr>
              <a:defRPr/>
            </a:lvl1pPr>
          </a:lstStyle>
          <a:p>
            <a:pPr>
              <a:defRPr/>
            </a:pPr>
            <a:endParaRPr lang="en-US"/>
          </a:p>
        </p:txBody>
      </p:sp>
      <p:sp>
        <p:nvSpPr>
          <p:cNvPr id="4" name="Rectangle 11"/>
          <p:cNvSpPr>
            <a:spLocks noGrp="1" noChangeArrowheads="1"/>
          </p:cNvSpPr>
          <p:nvPr>
            <p:ph type="sldNum" sz="quarter" idx="12"/>
          </p:nvPr>
        </p:nvSpPr>
        <p:spPr/>
        <p:txBody>
          <a:bodyPr/>
          <a:lstStyle>
            <a:lvl1pPr>
              <a:defRPr/>
            </a:lvl1pPr>
          </a:lstStyle>
          <a:p>
            <a:pPr>
              <a:defRPr/>
            </a:pPr>
            <a:fld id="{0800733C-AD93-4477-8CC9-FF1DB9D08D02}"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a:lvl1pPr>
          </a:lstStyle>
          <a:p>
            <a:pPr>
              <a:defRPr/>
            </a:pPr>
            <a:fld id="{1ADE042E-92F0-41F9-A749-82625B98E0C2}"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a:lvl1pPr>
          </a:lstStyle>
          <a:p>
            <a:pPr>
              <a:defRPr/>
            </a:pPr>
            <a:fld id="{7E7BCAEF-14C8-4BD5-B97B-1EB085A19DE0}"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process management"/>
          <p:cNvPicPr>
            <a:picLocks noChangeAspect="1" noChangeArrowheads="1"/>
          </p:cNvPicPr>
          <p:nvPr/>
        </p:nvPicPr>
        <p:blipFill>
          <a:blip r:embed="rId15" cstate="print"/>
          <a:srcRect/>
          <a:stretch>
            <a:fillRect/>
          </a:stretch>
        </p:blipFill>
        <p:spPr bwMode="auto">
          <a:xfrm>
            <a:off x="7156450" y="5519738"/>
            <a:ext cx="1746250" cy="1168400"/>
          </a:xfrm>
          <a:prstGeom prst="rect">
            <a:avLst/>
          </a:prstGeom>
          <a:noFill/>
          <a:ln w="9525">
            <a:noFill/>
            <a:miter lim="800000"/>
            <a:headEnd/>
            <a:tailEnd/>
          </a:ln>
        </p:spPr>
      </p:pic>
      <p:sp>
        <p:nvSpPr>
          <p:cNvPr id="68611" name="Rectangle 3"/>
          <p:cNvSpPr>
            <a:spLocks noGrp="1" noChangeArrowheads="1"/>
          </p:cNvSpPr>
          <p:nvPr>
            <p:ph type="title"/>
          </p:nvPr>
        </p:nvSpPr>
        <p:spPr bwMode="auto">
          <a:xfrm>
            <a:off x="584200" y="406400"/>
            <a:ext cx="7594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571500" y="1206500"/>
            <a:ext cx="8343900" cy="454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3" name="Line 5"/>
          <p:cNvSpPr>
            <a:spLocks noChangeShapeType="1"/>
          </p:cNvSpPr>
          <p:nvPr/>
        </p:nvSpPr>
        <p:spPr bwMode="auto">
          <a:xfrm flipV="1">
            <a:off x="469900" y="0"/>
            <a:ext cx="0" cy="6057900"/>
          </a:xfrm>
          <a:prstGeom prst="line">
            <a:avLst/>
          </a:prstGeom>
          <a:noFill/>
          <a:ln w="9525">
            <a:solidFill>
              <a:schemeClr val="hlink"/>
            </a:solidFill>
            <a:round/>
            <a:headEnd/>
            <a:tailEnd/>
          </a:ln>
          <a:effectLst/>
        </p:spPr>
        <p:txBody>
          <a:bodyPr wrap="none" anchor="ctr"/>
          <a:lstStyle/>
          <a:p>
            <a:pPr>
              <a:defRPr/>
            </a:pPr>
            <a:endParaRPr lang="sv-SE">
              <a:latin typeface="Arial" charset="0"/>
            </a:endParaRPr>
          </a:p>
        </p:txBody>
      </p:sp>
      <p:sp>
        <p:nvSpPr>
          <p:cNvPr id="68614" name="Line 6"/>
          <p:cNvSpPr>
            <a:spLocks noChangeShapeType="1"/>
          </p:cNvSpPr>
          <p:nvPr/>
        </p:nvSpPr>
        <p:spPr bwMode="auto">
          <a:xfrm>
            <a:off x="0" y="1087438"/>
            <a:ext cx="8724900" cy="0"/>
          </a:xfrm>
          <a:prstGeom prst="line">
            <a:avLst/>
          </a:prstGeom>
          <a:noFill/>
          <a:ln w="9525">
            <a:solidFill>
              <a:schemeClr val="hlink"/>
            </a:solidFill>
            <a:round/>
            <a:headEnd/>
            <a:tailEnd/>
          </a:ln>
          <a:effectLst/>
        </p:spPr>
        <p:txBody>
          <a:bodyPr wrap="none" anchor="ctr"/>
          <a:lstStyle/>
          <a:p>
            <a:pPr>
              <a:defRPr/>
            </a:pPr>
            <a:endParaRPr lang="sv-SE">
              <a:latin typeface="Arial" charset="0"/>
            </a:endParaRPr>
          </a:p>
        </p:txBody>
      </p:sp>
      <p:sp>
        <p:nvSpPr>
          <p:cNvPr id="68615" name="Rectangle 7"/>
          <p:cNvSpPr>
            <a:spLocks noChangeArrowheads="1"/>
          </p:cNvSpPr>
          <p:nvPr/>
        </p:nvSpPr>
        <p:spPr bwMode="auto">
          <a:xfrm>
            <a:off x="403225" y="6400800"/>
            <a:ext cx="1392238" cy="482600"/>
          </a:xfrm>
          <a:prstGeom prst="rect">
            <a:avLst/>
          </a:prstGeom>
          <a:noFill/>
          <a:ln w="9525">
            <a:noFill/>
            <a:miter lim="800000"/>
            <a:headEnd/>
            <a:tailEnd/>
          </a:ln>
          <a:effectLst/>
        </p:spPr>
        <p:txBody>
          <a:bodyPr wrap="none">
            <a:spAutoFit/>
          </a:bodyPr>
          <a:lstStyle/>
          <a:p>
            <a:pPr algn="l">
              <a:lnSpc>
                <a:spcPct val="85000"/>
              </a:lnSpc>
              <a:defRPr/>
            </a:pPr>
            <a:r>
              <a:rPr lang="en-US" sz="1000">
                <a:solidFill>
                  <a:schemeClr val="bg1"/>
                </a:solidFill>
                <a:latin typeface="Arial" charset="0"/>
              </a:rPr>
              <a:t>[File Name or Event]</a:t>
            </a:r>
          </a:p>
          <a:p>
            <a:pPr algn="l">
              <a:lnSpc>
                <a:spcPct val="85000"/>
              </a:lnSpc>
              <a:defRPr/>
            </a:pPr>
            <a:r>
              <a:rPr lang="en-US" sz="1000">
                <a:solidFill>
                  <a:schemeClr val="bg1"/>
                </a:solidFill>
                <a:latin typeface="Arial" charset="0"/>
              </a:rPr>
              <a:t>Emerson Confidential</a:t>
            </a:r>
          </a:p>
          <a:p>
            <a:pPr algn="l">
              <a:lnSpc>
                <a:spcPct val="85000"/>
              </a:lnSpc>
              <a:defRPr/>
            </a:pPr>
            <a:r>
              <a:rPr lang="en-US" sz="1000">
                <a:solidFill>
                  <a:schemeClr val="bg1"/>
                </a:solidFill>
                <a:latin typeface="Arial" charset="0"/>
              </a:rPr>
              <a:t>27-Jun-01, Slide </a:t>
            </a:r>
            <a:fld id="{8D849DA4-60AB-4100-969E-56A16A94EE90}" type="slidenum">
              <a:rPr lang="en-US" sz="1000">
                <a:solidFill>
                  <a:schemeClr val="bg1"/>
                </a:solidFill>
                <a:latin typeface="Arial" charset="0"/>
              </a:rPr>
              <a:pPr algn="l">
                <a:lnSpc>
                  <a:spcPct val="85000"/>
                </a:lnSpc>
                <a:defRPr/>
              </a:pPr>
              <a:t>‹#›</a:t>
            </a:fld>
            <a:endParaRPr lang="en-US" sz="1000">
              <a:solidFill>
                <a:schemeClr val="bg1"/>
              </a:solidFill>
              <a:latin typeface="Arial" charset="0"/>
            </a:endParaRPr>
          </a:p>
        </p:txBody>
      </p:sp>
      <p:sp>
        <p:nvSpPr>
          <p:cNvPr id="68616" name="Text Box 8"/>
          <p:cNvSpPr txBox="1">
            <a:spLocks noChangeArrowheads="1"/>
          </p:cNvSpPr>
          <p:nvPr/>
        </p:nvSpPr>
        <p:spPr bwMode="auto">
          <a:xfrm>
            <a:off x="7300913" y="6683375"/>
            <a:ext cx="1519237" cy="71438"/>
          </a:xfrm>
          <a:prstGeom prst="rect">
            <a:avLst/>
          </a:prstGeom>
          <a:noFill/>
          <a:ln w="9525">
            <a:noFill/>
            <a:miter lim="800000"/>
            <a:headEnd/>
            <a:tailEnd/>
          </a:ln>
          <a:effectLst/>
        </p:spPr>
        <p:txBody>
          <a:bodyPr lIns="0" tIns="0" rIns="0" bIns="0"/>
          <a:lstStyle/>
          <a:p>
            <a:pPr algn="l">
              <a:defRPr/>
            </a:pPr>
            <a:r>
              <a:rPr lang="sv-SE" sz="600" i="1">
                <a:solidFill>
                  <a:schemeClr val="tx1"/>
                </a:solidFill>
                <a:latin typeface="Arial" charset="0"/>
              </a:rPr>
              <a:t>Rosemount Tank Radar AB Confidential</a:t>
            </a:r>
            <a:endParaRPr lang="en-US" sz="600" i="1">
              <a:solidFill>
                <a:schemeClr val="tx1"/>
              </a:solidFill>
              <a:latin typeface="Arial" charset="0"/>
            </a:endParaRPr>
          </a:p>
        </p:txBody>
      </p:sp>
      <p:sp>
        <p:nvSpPr>
          <p:cNvPr id="68617" name="Rectangle 9"/>
          <p:cNvSpPr>
            <a:spLocks noGrp="1" noChangeArrowheads="1"/>
          </p:cNvSpPr>
          <p:nvPr>
            <p:ph type="dt" sz="half" idx="2"/>
          </p:nvPr>
        </p:nvSpPr>
        <p:spPr bwMode="auto">
          <a:xfrm>
            <a:off x="6011863" y="6683375"/>
            <a:ext cx="936625" cy="115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a:defRPr/>
            </a:pPr>
            <a:endParaRPr lang="en-US"/>
          </a:p>
        </p:txBody>
      </p:sp>
      <p:sp>
        <p:nvSpPr>
          <p:cNvPr id="68618" name="Rectangle 10"/>
          <p:cNvSpPr>
            <a:spLocks noGrp="1" noChangeArrowheads="1"/>
          </p:cNvSpPr>
          <p:nvPr>
            <p:ph type="ftr" sz="quarter" idx="3"/>
          </p:nvPr>
        </p:nvSpPr>
        <p:spPr bwMode="auto">
          <a:xfrm>
            <a:off x="468313" y="6683375"/>
            <a:ext cx="5543550" cy="115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a:defRPr/>
            </a:pPr>
            <a:endParaRPr lang="en-US"/>
          </a:p>
        </p:txBody>
      </p:sp>
      <p:sp>
        <p:nvSpPr>
          <p:cNvPr id="68619" name="Rectangle 11"/>
          <p:cNvSpPr>
            <a:spLocks noGrp="1" noChangeArrowheads="1"/>
          </p:cNvSpPr>
          <p:nvPr>
            <p:ph type="sldNum" sz="quarter" idx="4"/>
          </p:nvPr>
        </p:nvSpPr>
        <p:spPr bwMode="auto">
          <a:xfrm>
            <a:off x="8610600" y="6681788"/>
            <a:ext cx="217488" cy="71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600">
                <a:solidFill>
                  <a:schemeClr val="tx1"/>
                </a:solidFill>
                <a:latin typeface="Arial" charset="0"/>
              </a:defRPr>
            </a:lvl1pPr>
          </a:lstStyle>
          <a:p>
            <a:pPr>
              <a:defRPr/>
            </a:pPr>
            <a:fld id="{B95C45FD-C645-4043-AE22-163808E7C721}" type="slidenum">
              <a:rPr lang="en-US"/>
              <a:pPr>
                <a:defRPr/>
              </a:pPr>
              <a:t>‹#›</a:t>
            </a:fld>
            <a:endParaRPr lang="en-US"/>
          </a:p>
        </p:txBody>
      </p:sp>
      <p:sp>
        <p:nvSpPr>
          <p:cNvPr id="68620" name="NumberOfPages"/>
          <p:cNvSpPr txBox="1">
            <a:spLocks noChangeArrowheads="1"/>
          </p:cNvSpPr>
          <p:nvPr/>
        </p:nvSpPr>
        <p:spPr bwMode="auto">
          <a:xfrm>
            <a:off x="8845550" y="6681788"/>
            <a:ext cx="244475" cy="71437"/>
          </a:xfrm>
          <a:prstGeom prst="rect">
            <a:avLst/>
          </a:prstGeom>
          <a:noFill/>
          <a:ln w="9525">
            <a:noFill/>
            <a:miter lim="800000"/>
            <a:headEnd/>
            <a:tailEnd/>
          </a:ln>
          <a:effectLst/>
        </p:spPr>
        <p:txBody>
          <a:bodyPr lIns="0" tIns="0" rIns="0" bIns="0"/>
          <a:lstStyle/>
          <a:p>
            <a:pPr algn="l">
              <a:spcBef>
                <a:spcPct val="50000"/>
              </a:spcBef>
              <a:defRPr/>
            </a:pPr>
            <a:endParaRPr lang="sv-SE" sz="600">
              <a:solidFill>
                <a:schemeClr val="tx1"/>
              </a:solidFill>
              <a:latin typeface="Arial" charset="0"/>
            </a:endParaRPr>
          </a:p>
        </p:txBody>
      </p:sp>
      <p:pic>
        <p:nvPicPr>
          <p:cNvPr id="3085" name="Picture 13" descr="Rosemount_Tank_Gauging_blue"/>
          <p:cNvPicPr>
            <a:picLocks noChangeAspect="1" noChangeArrowheads="1"/>
          </p:cNvPicPr>
          <p:nvPr/>
        </p:nvPicPr>
        <p:blipFill>
          <a:blip r:embed="rId16" cstate="print"/>
          <a:srcRect/>
          <a:stretch>
            <a:fillRect/>
          </a:stretch>
        </p:blipFill>
        <p:spPr bwMode="auto">
          <a:xfrm>
            <a:off x="611188" y="6130925"/>
            <a:ext cx="1235075" cy="396875"/>
          </a:xfrm>
          <a:prstGeom prst="rect">
            <a:avLst/>
          </a:prstGeom>
          <a:noFill/>
          <a:ln w="9525">
            <a:noFill/>
            <a:miter lim="800000"/>
            <a:headEnd/>
            <a:tailEnd/>
          </a:ln>
        </p:spPr>
      </p:pic>
      <p:pic>
        <p:nvPicPr>
          <p:cNvPr id="3086" name="Picture 14" descr="raptor logo jpg"/>
          <p:cNvPicPr>
            <a:picLocks noChangeAspect="1" noChangeArrowheads="1"/>
          </p:cNvPicPr>
          <p:nvPr userDrawn="1"/>
        </p:nvPicPr>
        <p:blipFill>
          <a:blip r:embed="rId17" cstate="print"/>
          <a:srcRect/>
          <a:stretch>
            <a:fillRect/>
          </a:stretch>
        </p:blipFill>
        <p:spPr bwMode="auto">
          <a:xfrm>
            <a:off x="6948488" y="333375"/>
            <a:ext cx="1800225"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transition/>
  <p:hf hdr="0" ftr="0" dt="0"/>
  <p:txStyles>
    <p:titleStyle>
      <a:lvl1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9pPr>
    </p:titleStyle>
    <p:bodyStyle>
      <a:lvl1pPr marL="342900" indent="-342900" algn="l" rtl="0" eaLnBrk="0" fontAlgn="base" hangingPunct="0">
        <a:lnSpc>
          <a:spcPct val="90000"/>
        </a:lnSpc>
        <a:spcBef>
          <a:spcPct val="20000"/>
        </a:spcBef>
        <a:spcAft>
          <a:spcPct val="15000"/>
        </a:spcAft>
        <a:buClr>
          <a:schemeClr val="bg2"/>
        </a:buClr>
        <a:buSzPct val="60000"/>
        <a:buFont typeface="Wingdings" pitchFamily="2" charset="2"/>
        <a:buChar char="l"/>
        <a:defRPr sz="2800">
          <a:solidFill>
            <a:srgbClr val="000000"/>
          </a:solidFill>
          <a:latin typeface="+mn-lt"/>
          <a:ea typeface="+mn-ea"/>
          <a:cs typeface="+mn-cs"/>
        </a:defRPr>
      </a:lvl1pPr>
      <a:lvl2pPr marL="749300" indent="-292100" algn="l" rtl="0" eaLnBrk="0" fontAlgn="base" hangingPunct="0">
        <a:lnSpc>
          <a:spcPct val="90000"/>
        </a:lnSpc>
        <a:spcBef>
          <a:spcPct val="20000"/>
        </a:spcBef>
        <a:spcAft>
          <a:spcPct val="15000"/>
        </a:spcAft>
        <a:buClr>
          <a:schemeClr val="bg2"/>
        </a:buClr>
        <a:buChar char="–"/>
        <a:defRPr sz="2400">
          <a:solidFill>
            <a:srgbClr val="000000"/>
          </a:solidFill>
          <a:latin typeface="+mn-lt"/>
        </a:defRPr>
      </a:lvl2pPr>
      <a:lvl3pPr marL="1092200" indent="-228600" algn="l" rtl="0" eaLnBrk="0" fontAlgn="base" hangingPunct="0">
        <a:lnSpc>
          <a:spcPct val="90000"/>
        </a:lnSpc>
        <a:spcBef>
          <a:spcPct val="20000"/>
        </a:spcBef>
        <a:spcAft>
          <a:spcPct val="15000"/>
        </a:spcAft>
        <a:buClr>
          <a:schemeClr val="bg2"/>
        </a:buClr>
        <a:buChar char="•"/>
        <a:defRPr sz="2000">
          <a:solidFill>
            <a:srgbClr val="000000"/>
          </a:solidFill>
          <a:latin typeface="+mn-lt"/>
        </a:defRPr>
      </a:lvl3pPr>
      <a:lvl4pPr marL="14351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4pPr>
      <a:lvl5pPr marL="17780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5pPr>
      <a:lvl6pPr marL="2235200" indent="-228600" algn="l" rtl="0" fontAlgn="base">
        <a:lnSpc>
          <a:spcPct val="90000"/>
        </a:lnSpc>
        <a:spcBef>
          <a:spcPct val="20000"/>
        </a:spcBef>
        <a:spcAft>
          <a:spcPct val="15000"/>
        </a:spcAft>
        <a:buClr>
          <a:schemeClr val="bg2"/>
        </a:buClr>
        <a:buChar char="»"/>
        <a:defRPr>
          <a:solidFill>
            <a:srgbClr val="000000"/>
          </a:solidFill>
          <a:latin typeface="+mn-lt"/>
        </a:defRPr>
      </a:lvl6pPr>
      <a:lvl7pPr marL="2692400" indent="-228600" algn="l" rtl="0" fontAlgn="base">
        <a:lnSpc>
          <a:spcPct val="90000"/>
        </a:lnSpc>
        <a:spcBef>
          <a:spcPct val="20000"/>
        </a:spcBef>
        <a:spcAft>
          <a:spcPct val="15000"/>
        </a:spcAft>
        <a:buClr>
          <a:schemeClr val="bg2"/>
        </a:buClr>
        <a:buChar char="»"/>
        <a:defRPr>
          <a:solidFill>
            <a:srgbClr val="000000"/>
          </a:solidFill>
          <a:latin typeface="+mn-lt"/>
        </a:defRPr>
      </a:lvl7pPr>
      <a:lvl8pPr marL="3149600" indent="-228600" algn="l" rtl="0" fontAlgn="base">
        <a:lnSpc>
          <a:spcPct val="90000"/>
        </a:lnSpc>
        <a:spcBef>
          <a:spcPct val="20000"/>
        </a:spcBef>
        <a:spcAft>
          <a:spcPct val="15000"/>
        </a:spcAft>
        <a:buClr>
          <a:schemeClr val="bg2"/>
        </a:buClr>
        <a:buChar char="»"/>
        <a:defRPr>
          <a:solidFill>
            <a:srgbClr val="000000"/>
          </a:solidFill>
          <a:latin typeface="+mn-lt"/>
        </a:defRPr>
      </a:lvl8pPr>
      <a:lvl9pPr marL="3606800" indent="-228600" algn="l" rtl="0" fontAlgn="base">
        <a:lnSpc>
          <a:spcPct val="90000"/>
        </a:lnSpc>
        <a:spcBef>
          <a:spcPct val="20000"/>
        </a:spcBef>
        <a:spcAft>
          <a:spcPct val="15000"/>
        </a:spcAft>
        <a:buClr>
          <a:schemeClr val="bg2"/>
        </a:buClr>
        <a:buChar char="»"/>
        <a:defRPr>
          <a:solidFill>
            <a:srgbClr val="000000"/>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emersonprocess.com/en-US/brands/rosemounttankgauging/products/rapto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pn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4.jpeg"/><Relationship Id="rId12" Type="http://schemas.openxmlformats.org/officeDocument/2006/relationships/image" Target="../media/image39.png"/><Relationship Id="rId2" Type="http://schemas.openxmlformats.org/officeDocument/2006/relationships/notesSlide" Target="../notesSlides/notesSlide12.xml"/><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30.png"/><Relationship Id="rId15" Type="http://schemas.openxmlformats.org/officeDocument/2006/relationships/image" Target="../media/image42.png"/><Relationship Id="rId10" Type="http://schemas.openxmlformats.org/officeDocument/2006/relationships/image" Target="../media/image37.jpeg"/><Relationship Id="rId4" Type="http://schemas.openxmlformats.org/officeDocument/2006/relationships/image" Target="../media/image33.png"/><Relationship Id="rId9" Type="http://schemas.openxmlformats.org/officeDocument/2006/relationships/image" Target="../media/image36.png"/><Relationship Id="rId14" Type="http://schemas.openxmlformats.org/officeDocument/2006/relationships/image" Target="../media/image41.jpe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5"/>
          <p:cNvSpPr>
            <a:spLocks noGrp="1" noChangeArrowheads="1"/>
          </p:cNvSpPr>
          <p:nvPr>
            <p:ph type="subTitle" idx="1"/>
          </p:nvPr>
        </p:nvSpPr>
        <p:spPr>
          <a:xfrm>
            <a:off x="2057400" y="2692400"/>
            <a:ext cx="6907088" cy="825500"/>
          </a:xfrm>
        </p:spPr>
        <p:txBody>
          <a:bodyPr/>
          <a:lstStyle/>
          <a:p>
            <a:pPr eaLnBrk="1" hangingPunct="1"/>
            <a:r>
              <a:rPr lang="en-US" dirty="0" smtClean="0"/>
              <a:t>Rosemount 5400 Radar Level Transmitter for Raptor</a:t>
            </a:r>
          </a:p>
        </p:txBody>
      </p:sp>
      <p:pic>
        <p:nvPicPr>
          <p:cNvPr id="3" name="Picture 4" descr="http://www2.emersonprocess.com/en-US/brands/rosemounttankgauging/PublishingImages/01_startframe_pic.jpg">
            <a:hlinkClick r:id="rId3"/>
          </p:cNvPr>
          <p:cNvPicPr>
            <a:picLocks noChangeAspect="1" noChangeArrowheads="1"/>
          </p:cNvPicPr>
          <p:nvPr/>
        </p:nvPicPr>
        <p:blipFill>
          <a:blip r:embed="rId4" cstate="print"/>
          <a:srcRect/>
          <a:stretch>
            <a:fillRect/>
          </a:stretch>
        </p:blipFill>
        <p:spPr bwMode="auto">
          <a:xfrm>
            <a:off x="3851275" y="3625850"/>
            <a:ext cx="5292725" cy="1243013"/>
          </a:xfrm>
          <a:prstGeom prst="rect">
            <a:avLst/>
          </a:prstGeom>
          <a:solidFill>
            <a:schemeClr val="accent1">
              <a:alpha val="29019"/>
            </a:schemeClr>
          </a:solid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smtClean="0"/>
              <a:t>5400 </a:t>
            </a:r>
            <a:r>
              <a:rPr lang="sv-SE" dirty="0" smtClean="0"/>
              <a:t>Installation Considerations</a:t>
            </a:r>
            <a:endParaRPr lang="sv-SE" dirty="0"/>
          </a:p>
        </p:txBody>
      </p:sp>
      <p:sp>
        <p:nvSpPr>
          <p:cNvPr id="27651" name="Content Placeholder 2"/>
          <p:cNvSpPr>
            <a:spLocks noGrp="1"/>
          </p:cNvSpPr>
          <p:nvPr>
            <p:ph idx="1"/>
          </p:nvPr>
        </p:nvSpPr>
        <p:spPr/>
        <p:txBody>
          <a:bodyPr/>
          <a:lstStyle/>
          <a:p>
            <a:r>
              <a:rPr lang="sv-SE" sz="2400" dirty="0" smtClean="0"/>
              <a:t>Intrinsically Safe</a:t>
            </a:r>
          </a:p>
          <a:p>
            <a:r>
              <a:rPr lang="sv-SE" sz="2400" dirty="0" smtClean="0"/>
              <a:t>Powered over the tankbus</a:t>
            </a:r>
            <a:br>
              <a:rPr lang="sv-SE" sz="2400" dirty="0" smtClean="0"/>
            </a:br>
            <a:r>
              <a:rPr lang="sv-SE" sz="2400" dirty="0" smtClean="0"/>
              <a:t>from 2410</a:t>
            </a:r>
          </a:p>
          <a:p>
            <a:pPr lvl="1"/>
            <a:r>
              <a:rPr lang="sv-SE" sz="2000" dirty="0" smtClean="0"/>
              <a:t>Requires 21 mA</a:t>
            </a:r>
          </a:p>
          <a:p>
            <a:r>
              <a:rPr lang="sv-SE" sz="2400" dirty="0" smtClean="0"/>
              <a:t>Housing should be grounded </a:t>
            </a:r>
            <a:br>
              <a:rPr lang="sv-SE" sz="2400" dirty="0" smtClean="0"/>
            </a:br>
            <a:r>
              <a:rPr lang="sv-SE" sz="2400" dirty="0" smtClean="0"/>
              <a:t>according to national and local electrical regulations</a:t>
            </a:r>
          </a:p>
          <a:p>
            <a:r>
              <a:rPr lang="sv-SE" sz="2400" dirty="0" smtClean="0"/>
              <a:t>Daisy-chain possible</a:t>
            </a:r>
          </a:p>
          <a:p>
            <a:pPr lvl="1"/>
            <a:r>
              <a:rPr lang="sv-SE" sz="2000" dirty="0" smtClean="0"/>
              <a:t>To be connected if required</a:t>
            </a:r>
          </a:p>
          <a:p>
            <a:r>
              <a:rPr lang="sv-SE" sz="2400" dirty="0" smtClean="0"/>
              <a:t>Basic configurations in TankMaster and Field communicator</a:t>
            </a:r>
          </a:p>
        </p:txBody>
      </p:sp>
      <p:sp>
        <p:nvSpPr>
          <p:cNvPr id="27652" name="Slide Number Placeholder 3"/>
          <p:cNvSpPr>
            <a:spLocks noGrp="1"/>
          </p:cNvSpPr>
          <p:nvPr>
            <p:ph type="sldNum" sz="quarter" idx="12"/>
          </p:nvPr>
        </p:nvSpPr>
        <p:spPr>
          <a:noFill/>
        </p:spPr>
        <p:txBody>
          <a:bodyPr/>
          <a:lstStyle/>
          <a:p>
            <a:fld id="{37C2B96A-BFC1-46AD-8671-B0B80C969FA7}" type="slidenum">
              <a:rPr lang="en-US" smtClean="0">
                <a:latin typeface="Arial" pitchFamily="34" charset="0"/>
              </a:rPr>
              <a:pPr/>
              <a:t>10</a:t>
            </a:fld>
            <a:endParaRPr lang="en-US" smtClean="0">
              <a:latin typeface="Arial" pitchFamily="34" charset="0"/>
            </a:endParaRPr>
          </a:p>
        </p:txBody>
      </p:sp>
      <p:pic>
        <p:nvPicPr>
          <p:cNvPr id="7" name="Picture 2" descr="I:\GSS\KURS\eLearning\Raptor System Overview\Bilder\Slide27\TankHubMultipleTank.jpg"/>
          <p:cNvPicPr>
            <a:picLocks noChangeAspect="1" noChangeArrowheads="1"/>
          </p:cNvPicPr>
          <p:nvPr/>
        </p:nvPicPr>
        <p:blipFill>
          <a:blip r:embed="rId2" cstate="print"/>
          <a:srcRect/>
          <a:stretch>
            <a:fillRect/>
          </a:stretch>
        </p:blipFill>
        <p:spPr bwMode="auto">
          <a:xfrm>
            <a:off x="5580112" y="1196752"/>
            <a:ext cx="3311649" cy="1759145"/>
          </a:xfrm>
          <a:prstGeom prst="rect">
            <a:avLst/>
          </a:prstGeom>
          <a:noFill/>
          <a:ln w="9525">
            <a:noFill/>
            <a:miter lim="800000"/>
            <a:headEnd/>
            <a:tailEnd/>
          </a:ln>
        </p:spPr>
      </p:pic>
      <p:sp>
        <p:nvSpPr>
          <p:cNvPr id="8" name="Oval 9"/>
          <p:cNvSpPr>
            <a:spLocks noChangeArrowheads="1"/>
          </p:cNvSpPr>
          <p:nvPr/>
        </p:nvSpPr>
        <p:spPr bwMode="auto">
          <a:xfrm>
            <a:off x="5940152" y="1124744"/>
            <a:ext cx="357190" cy="357187"/>
          </a:xfrm>
          <a:prstGeom prst="ellipse">
            <a:avLst/>
          </a:prstGeom>
          <a:noFill/>
          <a:ln w="25400" algn="ctr">
            <a:solidFill>
              <a:schemeClr val="accent2"/>
            </a:solidFill>
            <a:round/>
            <a:headEnd/>
            <a:tailEnd/>
          </a:ln>
        </p:spPr>
        <p:txBody>
          <a:bodyPr wrap="none" anchor="ctr"/>
          <a:lstStyle/>
          <a:p>
            <a:endParaRPr lang="sv-SE"/>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title"/>
          </p:nvPr>
        </p:nvSpPr>
        <p:spPr/>
        <p:txBody>
          <a:bodyPr/>
          <a:lstStyle/>
          <a:p>
            <a:pPr>
              <a:lnSpc>
                <a:spcPct val="100000"/>
              </a:lnSpc>
              <a:defRPr/>
            </a:pPr>
            <a:r>
              <a:rPr lang="en-US" dirty="0" smtClean="0"/>
              <a:t>Installation Considerations</a:t>
            </a:r>
            <a:endParaRPr lang="en-US" sz="2400" dirty="0"/>
          </a:p>
        </p:txBody>
      </p:sp>
      <p:sp>
        <p:nvSpPr>
          <p:cNvPr id="28675" name="Rectangle 9"/>
          <p:cNvSpPr>
            <a:spLocks noGrp="1" noChangeArrowheads="1"/>
          </p:cNvSpPr>
          <p:nvPr>
            <p:ph type="body" sz="half" idx="1"/>
          </p:nvPr>
        </p:nvSpPr>
        <p:spPr>
          <a:xfrm>
            <a:off x="611188" y="1206500"/>
            <a:ext cx="4103687" cy="4889500"/>
          </a:xfrm>
          <a:noFill/>
        </p:spPr>
        <p:txBody>
          <a:bodyPr/>
          <a:lstStyle/>
          <a:p>
            <a:pPr>
              <a:buSzPct val="40000"/>
            </a:pPr>
            <a:r>
              <a:rPr lang="en-US" sz="2000" smtClean="0"/>
              <a:t>Install off-center, away from disturbing inlets or metallic objects within radar beam. </a:t>
            </a:r>
          </a:p>
          <a:p>
            <a:pPr lvl="1">
              <a:buSzPct val="40000"/>
            </a:pPr>
            <a:r>
              <a:rPr lang="en-US" sz="1600" smtClean="0"/>
              <a:t>Circular polarization, no clearance distance requirements from the tank wall</a:t>
            </a:r>
          </a:p>
          <a:p>
            <a:pPr>
              <a:buSzPct val="40000"/>
            </a:pPr>
            <a:r>
              <a:rPr lang="en-US" sz="2000" smtClean="0"/>
              <a:t>5401T with cone antenna should extend 10 mm (0.4 in.) below the nozzle</a:t>
            </a:r>
          </a:p>
          <a:p>
            <a:pPr>
              <a:buSzPct val="40000"/>
            </a:pPr>
            <a:r>
              <a:rPr lang="en-US" sz="2000" smtClean="0"/>
              <a:t>5402T with cone antenna can be recessed in smooth nozzles up to 2 m (6 ft), but if inside of nozzle contains disturbing objects, extended cone should be used</a:t>
            </a:r>
          </a:p>
          <a:p>
            <a:pPr>
              <a:buSzPct val="40000"/>
            </a:pPr>
            <a:endParaRPr lang="en-US" sz="2000" smtClean="0"/>
          </a:p>
        </p:txBody>
      </p:sp>
      <p:pic>
        <p:nvPicPr>
          <p:cNvPr id="28676" name="Picture 7"/>
          <p:cNvPicPr>
            <a:picLocks noChangeAspect="1" noChangeArrowheads="1"/>
          </p:cNvPicPr>
          <p:nvPr/>
        </p:nvPicPr>
        <p:blipFill>
          <a:blip r:embed="rId3" cstate="print"/>
          <a:srcRect/>
          <a:stretch>
            <a:fillRect/>
          </a:stretch>
        </p:blipFill>
        <p:spPr bwMode="auto">
          <a:xfrm>
            <a:off x="6643688" y="1143000"/>
            <a:ext cx="1123950" cy="1314450"/>
          </a:xfrm>
          <a:prstGeom prst="rect">
            <a:avLst/>
          </a:prstGeom>
          <a:noFill/>
          <a:ln w="9525">
            <a:noFill/>
            <a:miter lim="800000"/>
            <a:headEnd/>
            <a:tailEnd/>
          </a:ln>
        </p:spPr>
      </p:pic>
      <p:pic>
        <p:nvPicPr>
          <p:cNvPr id="28677" name="Picture 8"/>
          <p:cNvPicPr>
            <a:picLocks noChangeAspect="1" noChangeArrowheads="1"/>
          </p:cNvPicPr>
          <p:nvPr/>
        </p:nvPicPr>
        <p:blipFill>
          <a:blip r:embed="rId4" cstate="print"/>
          <a:srcRect/>
          <a:stretch>
            <a:fillRect/>
          </a:stretch>
        </p:blipFill>
        <p:spPr bwMode="auto">
          <a:xfrm>
            <a:off x="5857875" y="2857500"/>
            <a:ext cx="2686050" cy="1133475"/>
          </a:xfrm>
          <a:prstGeom prst="rect">
            <a:avLst/>
          </a:prstGeom>
          <a:noFill/>
          <a:ln w="9525">
            <a:noFill/>
            <a:miter lim="800000"/>
            <a:headEnd/>
            <a:tailEnd/>
          </a:ln>
        </p:spPr>
      </p:pic>
      <p:pic>
        <p:nvPicPr>
          <p:cNvPr id="28678" name="Picture 9"/>
          <p:cNvPicPr>
            <a:picLocks noChangeAspect="1" noChangeArrowheads="1"/>
          </p:cNvPicPr>
          <p:nvPr/>
        </p:nvPicPr>
        <p:blipFill>
          <a:blip r:embed="rId5" cstate="print"/>
          <a:srcRect/>
          <a:stretch>
            <a:fillRect/>
          </a:stretch>
        </p:blipFill>
        <p:spPr bwMode="auto">
          <a:xfrm>
            <a:off x="5857875" y="4214813"/>
            <a:ext cx="2571750" cy="1276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Installation Considerations</a:t>
            </a:r>
            <a:endParaRPr lang="sv-SE" dirty="0"/>
          </a:p>
        </p:txBody>
      </p:sp>
      <p:sp>
        <p:nvSpPr>
          <p:cNvPr id="29699" name="Text Placeholder 2"/>
          <p:cNvSpPr>
            <a:spLocks noGrp="1"/>
          </p:cNvSpPr>
          <p:nvPr>
            <p:ph type="body" sz="half" idx="1"/>
          </p:nvPr>
        </p:nvSpPr>
        <p:spPr/>
        <p:txBody>
          <a:bodyPr/>
          <a:lstStyle/>
          <a:p>
            <a:pPr>
              <a:buFont typeface="Wingdings" pitchFamily="2" charset="2"/>
              <a:buNone/>
            </a:pPr>
            <a:r>
              <a:rPr lang="sv-SE" smtClean="0"/>
              <a:t>Possible to measure towards a reflector on floating roofs</a:t>
            </a:r>
          </a:p>
          <a:p>
            <a:pPr>
              <a:buFont typeface="Wingdings" pitchFamily="2" charset="2"/>
              <a:buNone/>
            </a:pPr>
            <a:r>
              <a:rPr lang="sv-SE" smtClean="0"/>
              <a:t>The size of reflector same as distance between the reflector and the tank wall</a:t>
            </a:r>
          </a:p>
        </p:txBody>
      </p:sp>
      <p:pic>
        <p:nvPicPr>
          <p:cNvPr id="29700" name="Picture 2"/>
          <p:cNvPicPr>
            <a:picLocks noGrp="1" noChangeAspect="1" noChangeArrowheads="1"/>
          </p:cNvPicPr>
          <p:nvPr>
            <p:ph sz="half" idx="2"/>
          </p:nvPr>
        </p:nvPicPr>
        <p:blipFill>
          <a:blip r:embed="rId3" cstate="print"/>
          <a:srcRect/>
          <a:stretch>
            <a:fillRect/>
          </a:stretch>
        </p:blipFill>
        <p:spPr>
          <a:xfrm>
            <a:off x="4786313" y="1500188"/>
            <a:ext cx="4010025" cy="4114800"/>
          </a:xfrm>
          <a:noFill/>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Cable Connections </a:t>
            </a:r>
            <a:endParaRPr lang="sv-SE" dirty="0"/>
          </a:p>
        </p:txBody>
      </p:sp>
      <p:sp>
        <p:nvSpPr>
          <p:cNvPr id="30723" name="Slide Number Placeholder 3"/>
          <p:cNvSpPr>
            <a:spLocks noGrp="1"/>
          </p:cNvSpPr>
          <p:nvPr>
            <p:ph type="sldNum" sz="quarter" idx="12"/>
          </p:nvPr>
        </p:nvSpPr>
        <p:spPr>
          <a:noFill/>
        </p:spPr>
        <p:txBody>
          <a:bodyPr/>
          <a:lstStyle/>
          <a:p>
            <a:fld id="{561377AB-82DB-4404-9B57-2CA800E0D9D3}" type="slidenum">
              <a:rPr lang="en-US" smtClean="0">
                <a:latin typeface="Arial" pitchFamily="34" charset="0"/>
              </a:rPr>
              <a:pPr/>
              <a:t>13</a:t>
            </a:fld>
            <a:endParaRPr lang="en-US" smtClean="0">
              <a:latin typeface="Arial" pitchFamily="34" charset="0"/>
            </a:endParaRPr>
          </a:p>
        </p:txBody>
      </p:sp>
      <p:sp>
        <p:nvSpPr>
          <p:cNvPr id="30724" name="Content Placeholder 18"/>
          <p:cNvSpPr>
            <a:spLocks noGrp="1"/>
          </p:cNvSpPr>
          <p:nvPr>
            <p:ph idx="1"/>
          </p:nvPr>
        </p:nvSpPr>
        <p:spPr/>
        <p:txBody>
          <a:bodyPr/>
          <a:lstStyle/>
          <a:p>
            <a:r>
              <a:rPr lang="sv-SE" smtClean="0"/>
              <a:t>Foundation Fieldbus, IS power supply</a:t>
            </a:r>
          </a:p>
        </p:txBody>
      </p:sp>
      <p:pic>
        <p:nvPicPr>
          <p:cNvPr id="30725" name="Picture 5"/>
          <p:cNvPicPr>
            <a:picLocks noChangeAspect="1" noChangeArrowheads="1"/>
          </p:cNvPicPr>
          <p:nvPr/>
        </p:nvPicPr>
        <p:blipFill>
          <a:blip r:embed="rId2" cstate="print"/>
          <a:srcRect/>
          <a:stretch>
            <a:fillRect/>
          </a:stretch>
        </p:blipFill>
        <p:spPr bwMode="auto">
          <a:xfrm>
            <a:off x="723900" y="1960563"/>
            <a:ext cx="8039100" cy="3038475"/>
          </a:xfrm>
          <a:prstGeom prst="rect">
            <a:avLst/>
          </a:prstGeom>
          <a:noFill/>
          <a:ln w="9525">
            <a:noFill/>
            <a:miter lim="800000"/>
            <a:headEnd/>
            <a:tailEnd/>
          </a:ln>
        </p:spPr>
      </p:pic>
      <p:sp>
        <p:nvSpPr>
          <p:cNvPr id="30726" name="Text Box 40"/>
          <p:cNvSpPr txBox="1">
            <a:spLocks noChangeArrowheads="1"/>
          </p:cNvSpPr>
          <p:nvPr/>
        </p:nvSpPr>
        <p:spPr bwMode="auto">
          <a:xfrm>
            <a:off x="7500938" y="3357563"/>
            <a:ext cx="1285875" cy="285750"/>
          </a:xfrm>
          <a:prstGeom prst="rect">
            <a:avLst/>
          </a:prstGeom>
          <a:noFill/>
          <a:ln w="9525">
            <a:noFill/>
            <a:miter lim="800000"/>
            <a:headEnd/>
            <a:tailEnd/>
          </a:ln>
        </p:spPr>
        <p:txBody>
          <a:bodyPr>
            <a:spAutoFit/>
          </a:bodyPr>
          <a:lstStyle/>
          <a:p>
            <a:pPr>
              <a:spcBef>
                <a:spcPct val="50000"/>
              </a:spcBef>
            </a:pPr>
            <a:r>
              <a:rPr lang="sv-SE" sz="1200"/>
              <a:t>TankMaster PC</a:t>
            </a:r>
            <a:endParaRPr lang="en-US" sz="1200"/>
          </a:p>
        </p:txBody>
      </p:sp>
      <p:sp>
        <p:nvSpPr>
          <p:cNvPr id="30727" name="Text Box 40"/>
          <p:cNvSpPr txBox="1">
            <a:spLocks noChangeArrowheads="1"/>
          </p:cNvSpPr>
          <p:nvPr/>
        </p:nvSpPr>
        <p:spPr bwMode="auto">
          <a:xfrm>
            <a:off x="5500688" y="2214563"/>
            <a:ext cx="1928812" cy="461962"/>
          </a:xfrm>
          <a:prstGeom prst="rect">
            <a:avLst/>
          </a:prstGeom>
          <a:noFill/>
          <a:ln w="9525">
            <a:noFill/>
            <a:miter lim="800000"/>
            <a:headEnd/>
            <a:tailEnd/>
          </a:ln>
        </p:spPr>
        <p:txBody>
          <a:bodyPr>
            <a:spAutoFit/>
          </a:bodyPr>
          <a:lstStyle/>
          <a:p>
            <a:pPr algn="l">
              <a:spcBef>
                <a:spcPct val="50000"/>
              </a:spcBef>
            </a:pPr>
            <a:r>
              <a:rPr lang="sv-SE" sz="1200"/>
              <a:t>2410 Tank Hub, </a:t>
            </a:r>
            <a:br>
              <a:rPr lang="sv-SE" sz="1200"/>
            </a:br>
            <a:r>
              <a:rPr lang="sv-SE" sz="1200"/>
              <a:t>power supply with  barrier</a:t>
            </a:r>
            <a:endParaRPr lang="en-US" sz="1200"/>
          </a:p>
        </p:txBody>
      </p:sp>
      <p:sp>
        <p:nvSpPr>
          <p:cNvPr id="30728" name="Text Box 40"/>
          <p:cNvSpPr txBox="1">
            <a:spLocks noChangeArrowheads="1"/>
          </p:cNvSpPr>
          <p:nvPr/>
        </p:nvSpPr>
        <p:spPr bwMode="auto">
          <a:xfrm>
            <a:off x="6357938" y="3071813"/>
            <a:ext cx="928687" cy="276225"/>
          </a:xfrm>
          <a:prstGeom prst="rect">
            <a:avLst/>
          </a:prstGeom>
          <a:noFill/>
          <a:ln w="9525">
            <a:noFill/>
            <a:miter lim="800000"/>
            <a:headEnd/>
            <a:tailEnd/>
          </a:ln>
        </p:spPr>
        <p:txBody>
          <a:bodyPr>
            <a:spAutoFit/>
          </a:bodyPr>
          <a:lstStyle/>
          <a:p>
            <a:pPr>
              <a:spcBef>
                <a:spcPct val="50000"/>
              </a:spcBef>
            </a:pPr>
            <a:r>
              <a:rPr lang="sv-SE" sz="1200"/>
              <a:t>2180 FBM</a:t>
            </a:r>
            <a:endParaRPr lang="en-US" sz="1200"/>
          </a:p>
        </p:txBody>
      </p:sp>
      <p:sp>
        <p:nvSpPr>
          <p:cNvPr id="30729" name="Text Box 40"/>
          <p:cNvSpPr txBox="1">
            <a:spLocks noChangeArrowheads="1"/>
          </p:cNvSpPr>
          <p:nvPr/>
        </p:nvSpPr>
        <p:spPr bwMode="auto">
          <a:xfrm>
            <a:off x="4500563" y="4214813"/>
            <a:ext cx="2214562" cy="276225"/>
          </a:xfrm>
          <a:prstGeom prst="rect">
            <a:avLst/>
          </a:prstGeom>
          <a:noFill/>
          <a:ln w="9525">
            <a:noFill/>
            <a:miter lim="800000"/>
            <a:headEnd/>
            <a:tailEnd/>
          </a:ln>
        </p:spPr>
        <p:txBody>
          <a:bodyPr>
            <a:spAutoFit/>
          </a:bodyPr>
          <a:lstStyle/>
          <a:p>
            <a:pPr algn="l">
              <a:spcBef>
                <a:spcPct val="50000"/>
              </a:spcBef>
            </a:pPr>
            <a:r>
              <a:rPr lang="sv-SE" sz="1200"/>
              <a:t>375 Field Communicator</a:t>
            </a:r>
            <a:endParaRPr lang="en-US" sz="1200"/>
          </a:p>
        </p:txBody>
      </p:sp>
      <p:sp>
        <p:nvSpPr>
          <p:cNvPr id="30730" name="Text Box 37"/>
          <p:cNvSpPr txBox="1">
            <a:spLocks noChangeArrowheads="1"/>
          </p:cNvSpPr>
          <p:nvPr/>
        </p:nvSpPr>
        <p:spPr bwMode="auto">
          <a:xfrm>
            <a:off x="2571750" y="4464050"/>
            <a:ext cx="1928813" cy="285750"/>
          </a:xfrm>
          <a:prstGeom prst="rect">
            <a:avLst/>
          </a:prstGeom>
          <a:noFill/>
          <a:ln w="9525">
            <a:noFill/>
            <a:miter lim="800000"/>
            <a:headEnd/>
            <a:tailEnd/>
          </a:ln>
        </p:spPr>
        <p:txBody>
          <a:bodyPr>
            <a:spAutoFit/>
          </a:bodyPr>
          <a:lstStyle/>
          <a:p>
            <a:pPr algn="l">
              <a:spcBef>
                <a:spcPct val="50000"/>
              </a:spcBef>
            </a:pPr>
            <a:r>
              <a:rPr lang="sv-SE" sz="1200"/>
              <a:t>Internal ground screw</a:t>
            </a:r>
            <a:endParaRPr lang="en-US" sz="1200"/>
          </a:p>
        </p:txBody>
      </p:sp>
      <p:sp>
        <p:nvSpPr>
          <p:cNvPr id="30731" name="Line 38"/>
          <p:cNvSpPr>
            <a:spLocks noChangeShapeType="1"/>
          </p:cNvSpPr>
          <p:nvPr/>
        </p:nvSpPr>
        <p:spPr bwMode="auto">
          <a:xfrm flipH="1" flipV="1">
            <a:off x="2303463" y="4608513"/>
            <a:ext cx="357187" cy="0"/>
          </a:xfrm>
          <a:prstGeom prst="line">
            <a:avLst/>
          </a:prstGeom>
          <a:noFill/>
          <a:ln w="9525">
            <a:solidFill>
              <a:srgbClr val="000000"/>
            </a:solidFill>
            <a:round/>
            <a:headEnd/>
            <a:tailEnd type="triangle" w="med" len="med"/>
          </a:ln>
        </p:spPr>
        <p:txBody>
          <a:bodyPr wrap="none" anchor="ctr"/>
          <a:lstStyle/>
          <a:p>
            <a:endParaRPr lang="sv-SE"/>
          </a:p>
        </p:txBody>
      </p:sp>
      <p:sp>
        <p:nvSpPr>
          <p:cNvPr id="30732" name="Text Box 40"/>
          <p:cNvSpPr txBox="1">
            <a:spLocks noChangeArrowheads="1"/>
          </p:cNvSpPr>
          <p:nvPr/>
        </p:nvSpPr>
        <p:spPr bwMode="auto">
          <a:xfrm>
            <a:off x="1071563" y="5000625"/>
            <a:ext cx="2428875" cy="646113"/>
          </a:xfrm>
          <a:prstGeom prst="rect">
            <a:avLst/>
          </a:prstGeom>
          <a:noFill/>
          <a:ln w="9525">
            <a:noFill/>
            <a:miter lim="800000"/>
            <a:headEnd/>
            <a:tailEnd/>
          </a:ln>
        </p:spPr>
        <p:txBody>
          <a:bodyPr>
            <a:spAutoFit/>
          </a:bodyPr>
          <a:lstStyle/>
          <a:p>
            <a:pPr>
              <a:spcBef>
                <a:spcPct val="50000"/>
              </a:spcBef>
            </a:pPr>
            <a:r>
              <a:rPr lang="sv-SE" sz="1200"/>
              <a:t>FISCO IS Parameters:</a:t>
            </a:r>
            <a:br>
              <a:rPr lang="sv-SE" sz="1200"/>
            </a:br>
            <a:r>
              <a:rPr lang="sv-SE" sz="1200"/>
              <a:t>U</a:t>
            </a:r>
            <a:r>
              <a:rPr lang="sv-SE" sz="1200" baseline="-25000"/>
              <a:t>i</a:t>
            </a:r>
            <a:r>
              <a:rPr lang="sv-SE" sz="1200"/>
              <a:t>=17.5 V, I</a:t>
            </a:r>
            <a:r>
              <a:rPr lang="sv-SE" sz="1200" baseline="-25000"/>
              <a:t>i</a:t>
            </a:r>
            <a:r>
              <a:rPr lang="sv-SE" sz="1200"/>
              <a:t>=380 mA, P</a:t>
            </a:r>
            <a:r>
              <a:rPr lang="sv-SE" sz="1200" baseline="-25000"/>
              <a:t>i</a:t>
            </a:r>
            <a:r>
              <a:rPr lang="sv-SE" sz="1200"/>
              <a:t>=5.32 W</a:t>
            </a:r>
            <a:r>
              <a:rPr lang="en-US" sz="1200"/>
              <a:t/>
            </a:r>
            <a:br>
              <a:rPr lang="en-US" sz="1200"/>
            </a:br>
            <a:r>
              <a:rPr lang="en-US" sz="1200"/>
              <a:t>L</a:t>
            </a:r>
            <a:r>
              <a:rPr lang="sv-SE" sz="1200" baseline="-25000"/>
              <a:t>i</a:t>
            </a:r>
            <a:r>
              <a:rPr lang="sv-SE" sz="1200"/>
              <a:t>=0 H, C</a:t>
            </a:r>
            <a:r>
              <a:rPr lang="sv-SE" sz="1200" baseline="-25000"/>
              <a:t>i</a:t>
            </a:r>
            <a:r>
              <a:rPr lang="sv-SE" sz="1200"/>
              <a:t>=0 nF</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Cable Connections </a:t>
            </a:r>
            <a:endParaRPr lang="sv-SE" dirty="0"/>
          </a:p>
        </p:txBody>
      </p:sp>
      <p:sp>
        <p:nvSpPr>
          <p:cNvPr id="31747" name="Slide Number Placeholder 3"/>
          <p:cNvSpPr>
            <a:spLocks noGrp="1"/>
          </p:cNvSpPr>
          <p:nvPr>
            <p:ph type="sldNum" sz="quarter" idx="12"/>
          </p:nvPr>
        </p:nvSpPr>
        <p:spPr>
          <a:noFill/>
        </p:spPr>
        <p:txBody>
          <a:bodyPr/>
          <a:lstStyle/>
          <a:p>
            <a:fld id="{9B11A998-3A0D-47C2-A188-548887438114}" type="slidenum">
              <a:rPr lang="en-US" smtClean="0">
                <a:latin typeface="Arial" pitchFamily="34" charset="0"/>
              </a:rPr>
              <a:pPr/>
              <a:t>14</a:t>
            </a:fld>
            <a:endParaRPr lang="en-US" smtClean="0">
              <a:latin typeface="Arial" pitchFamily="34" charset="0"/>
            </a:endParaRPr>
          </a:p>
        </p:txBody>
      </p:sp>
      <p:sp>
        <p:nvSpPr>
          <p:cNvPr id="31748" name="Content Placeholder 7"/>
          <p:cNvSpPr>
            <a:spLocks noGrp="1"/>
          </p:cNvSpPr>
          <p:nvPr>
            <p:ph idx="1"/>
          </p:nvPr>
        </p:nvSpPr>
        <p:spPr/>
        <p:txBody>
          <a:bodyPr/>
          <a:lstStyle/>
          <a:p>
            <a:r>
              <a:rPr lang="sv-SE" smtClean="0"/>
              <a:t>Intrinsically Safe Installations (HART)</a:t>
            </a:r>
          </a:p>
        </p:txBody>
      </p:sp>
      <p:pic>
        <p:nvPicPr>
          <p:cNvPr id="31749" name="Picture 3"/>
          <p:cNvPicPr>
            <a:picLocks noChangeAspect="1" noChangeArrowheads="1"/>
          </p:cNvPicPr>
          <p:nvPr/>
        </p:nvPicPr>
        <p:blipFill>
          <a:blip r:embed="rId3" cstate="print"/>
          <a:srcRect/>
          <a:stretch>
            <a:fillRect/>
          </a:stretch>
        </p:blipFill>
        <p:spPr bwMode="auto">
          <a:xfrm>
            <a:off x="642938" y="1900238"/>
            <a:ext cx="8201025" cy="3438525"/>
          </a:xfrm>
          <a:prstGeom prst="rect">
            <a:avLst/>
          </a:prstGeom>
          <a:noFill/>
          <a:ln w="9525">
            <a:noFill/>
            <a:miter lim="800000"/>
            <a:headEnd/>
            <a:tailEnd/>
          </a:ln>
        </p:spPr>
      </p:pic>
      <p:sp>
        <p:nvSpPr>
          <p:cNvPr id="31750" name="Text Box 40"/>
          <p:cNvSpPr txBox="1">
            <a:spLocks noChangeArrowheads="1"/>
          </p:cNvSpPr>
          <p:nvPr/>
        </p:nvSpPr>
        <p:spPr bwMode="auto">
          <a:xfrm>
            <a:off x="6500813" y="2925763"/>
            <a:ext cx="1285875" cy="285750"/>
          </a:xfrm>
          <a:prstGeom prst="rect">
            <a:avLst/>
          </a:prstGeom>
          <a:noFill/>
          <a:ln w="9525">
            <a:noFill/>
            <a:miter lim="800000"/>
            <a:headEnd/>
            <a:tailEnd/>
          </a:ln>
        </p:spPr>
        <p:txBody>
          <a:bodyPr>
            <a:spAutoFit/>
          </a:bodyPr>
          <a:lstStyle/>
          <a:p>
            <a:pPr>
              <a:spcBef>
                <a:spcPct val="50000"/>
              </a:spcBef>
            </a:pPr>
            <a:r>
              <a:rPr lang="sv-SE" sz="1200"/>
              <a:t>PC</a:t>
            </a:r>
            <a:endParaRPr lang="en-US" sz="1200"/>
          </a:p>
        </p:txBody>
      </p:sp>
      <p:sp>
        <p:nvSpPr>
          <p:cNvPr id="31751" name="Text Box 40"/>
          <p:cNvSpPr txBox="1">
            <a:spLocks noChangeArrowheads="1"/>
          </p:cNvSpPr>
          <p:nvPr/>
        </p:nvSpPr>
        <p:spPr bwMode="auto">
          <a:xfrm>
            <a:off x="5857875" y="2282825"/>
            <a:ext cx="785813" cy="285750"/>
          </a:xfrm>
          <a:prstGeom prst="rect">
            <a:avLst/>
          </a:prstGeom>
          <a:noFill/>
          <a:ln w="9525">
            <a:noFill/>
            <a:miter lim="800000"/>
            <a:headEnd/>
            <a:tailEnd/>
          </a:ln>
        </p:spPr>
        <p:txBody>
          <a:bodyPr>
            <a:spAutoFit/>
          </a:bodyPr>
          <a:lstStyle/>
          <a:p>
            <a:pPr>
              <a:spcBef>
                <a:spcPct val="50000"/>
              </a:spcBef>
            </a:pPr>
            <a:r>
              <a:rPr lang="sv-SE" sz="1200"/>
              <a:t>Modem</a:t>
            </a:r>
            <a:endParaRPr lang="en-US" sz="1200"/>
          </a:p>
        </p:txBody>
      </p:sp>
      <p:sp>
        <p:nvSpPr>
          <p:cNvPr id="31752" name="Text Box 40"/>
          <p:cNvSpPr txBox="1">
            <a:spLocks noChangeArrowheads="1"/>
          </p:cNvSpPr>
          <p:nvPr/>
        </p:nvSpPr>
        <p:spPr bwMode="auto">
          <a:xfrm>
            <a:off x="3714750" y="1997075"/>
            <a:ext cx="2214563" cy="276225"/>
          </a:xfrm>
          <a:prstGeom prst="rect">
            <a:avLst/>
          </a:prstGeom>
          <a:noFill/>
          <a:ln w="9525">
            <a:noFill/>
            <a:miter lim="800000"/>
            <a:headEnd/>
            <a:tailEnd/>
          </a:ln>
        </p:spPr>
        <p:txBody>
          <a:bodyPr>
            <a:spAutoFit/>
          </a:bodyPr>
          <a:lstStyle/>
          <a:p>
            <a:pPr>
              <a:spcBef>
                <a:spcPct val="50000"/>
              </a:spcBef>
            </a:pPr>
            <a:r>
              <a:rPr lang="sv-SE" sz="1200"/>
              <a:t>375 Field Communicator</a:t>
            </a:r>
            <a:endParaRPr lang="en-US" sz="1200"/>
          </a:p>
        </p:txBody>
      </p:sp>
      <p:sp>
        <p:nvSpPr>
          <p:cNvPr id="31753" name="Text Box 40"/>
          <p:cNvSpPr txBox="1">
            <a:spLocks noChangeArrowheads="1"/>
          </p:cNvSpPr>
          <p:nvPr/>
        </p:nvSpPr>
        <p:spPr bwMode="auto">
          <a:xfrm>
            <a:off x="4143375" y="4568825"/>
            <a:ext cx="2214563" cy="276225"/>
          </a:xfrm>
          <a:prstGeom prst="rect">
            <a:avLst/>
          </a:prstGeom>
          <a:noFill/>
          <a:ln w="9525">
            <a:noFill/>
            <a:miter lim="800000"/>
            <a:headEnd/>
            <a:tailEnd/>
          </a:ln>
        </p:spPr>
        <p:txBody>
          <a:bodyPr>
            <a:spAutoFit/>
          </a:bodyPr>
          <a:lstStyle/>
          <a:p>
            <a:pPr>
              <a:spcBef>
                <a:spcPct val="50000"/>
              </a:spcBef>
            </a:pPr>
            <a:r>
              <a:rPr lang="sv-SE" sz="1200"/>
              <a:t>Approved IS barrier</a:t>
            </a:r>
            <a:endParaRPr lang="en-US" sz="1200"/>
          </a:p>
        </p:txBody>
      </p:sp>
      <p:sp>
        <p:nvSpPr>
          <p:cNvPr id="31754" name="Text Box 40"/>
          <p:cNvSpPr txBox="1">
            <a:spLocks noChangeArrowheads="1"/>
          </p:cNvSpPr>
          <p:nvPr/>
        </p:nvSpPr>
        <p:spPr bwMode="auto">
          <a:xfrm>
            <a:off x="5929313" y="4576763"/>
            <a:ext cx="2214562" cy="277812"/>
          </a:xfrm>
          <a:prstGeom prst="rect">
            <a:avLst/>
          </a:prstGeom>
          <a:noFill/>
          <a:ln w="9525">
            <a:noFill/>
            <a:miter lim="800000"/>
            <a:headEnd/>
            <a:tailEnd/>
          </a:ln>
        </p:spPr>
        <p:txBody>
          <a:bodyPr>
            <a:spAutoFit/>
          </a:bodyPr>
          <a:lstStyle/>
          <a:p>
            <a:pPr>
              <a:spcBef>
                <a:spcPct val="50000"/>
              </a:spcBef>
            </a:pPr>
            <a:r>
              <a:rPr lang="sv-SE" sz="1200"/>
              <a:t>R</a:t>
            </a:r>
            <a:r>
              <a:rPr lang="sv-SE" sz="1200" baseline="-25000"/>
              <a:t>L</a:t>
            </a:r>
            <a:r>
              <a:rPr lang="sv-SE" sz="1200"/>
              <a:t>=250 </a:t>
            </a:r>
            <a:r>
              <a:rPr lang="el-GR" sz="1200"/>
              <a:t>Ω</a:t>
            </a:r>
            <a:endParaRPr lang="en-US" sz="1200"/>
          </a:p>
        </p:txBody>
      </p:sp>
      <p:sp>
        <p:nvSpPr>
          <p:cNvPr id="31755" name="Text Box 40"/>
          <p:cNvSpPr txBox="1">
            <a:spLocks noChangeArrowheads="1"/>
          </p:cNvSpPr>
          <p:nvPr/>
        </p:nvSpPr>
        <p:spPr bwMode="auto">
          <a:xfrm>
            <a:off x="1214438" y="5354638"/>
            <a:ext cx="2214562" cy="646112"/>
          </a:xfrm>
          <a:prstGeom prst="rect">
            <a:avLst/>
          </a:prstGeom>
          <a:noFill/>
          <a:ln w="9525">
            <a:noFill/>
            <a:miter lim="800000"/>
            <a:headEnd/>
            <a:tailEnd/>
          </a:ln>
        </p:spPr>
        <p:txBody>
          <a:bodyPr>
            <a:spAutoFit/>
          </a:bodyPr>
          <a:lstStyle/>
          <a:p>
            <a:pPr>
              <a:spcBef>
                <a:spcPct val="50000"/>
              </a:spcBef>
            </a:pPr>
            <a:r>
              <a:rPr lang="sv-SE" sz="1200"/>
              <a:t>IS Parameters:</a:t>
            </a:r>
            <a:br>
              <a:rPr lang="sv-SE" sz="1200"/>
            </a:br>
            <a:r>
              <a:rPr lang="sv-SE" sz="1200"/>
              <a:t>U</a:t>
            </a:r>
            <a:r>
              <a:rPr lang="sv-SE" sz="1200" baseline="-25000"/>
              <a:t>i</a:t>
            </a:r>
            <a:r>
              <a:rPr lang="sv-SE" sz="1200"/>
              <a:t>=30 V, I</a:t>
            </a:r>
            <a:r>
              <a:rPr lang="sv-SE" sz="1200" baseline="-25000"/>
              <a:t>i</a:t>
            </a:r>
            <a:r>
              <a:rPr lang="sv-SE" sz="1200"/>
              <a:t>=130 mA, P</a:t>
            </a:r>
            <a:r>
              <a:rPr lang="sv-SE" sz="1200" baseline="-25000"/>
              <a:t>i</a:t>
            </a:r>
            <a:r>
              <a:rPr lang="sv-SE" sz="1200"/>
              <a:t>=1 W, </a:t>
            </a:r>
            <a:br>
              <a:rPr lang="sv-SE" sz="1200"/>
            </a:br>
            <a:r>
              <a:rPr lang="sv-SE" sz="1200"/>
              <a:t>L</a:t>
            </a:r>
            <a:r>
              <a:rPr lang="sv-SE" sz="1200" baseline="-25000"/>
              <a:t>i</a:t>
            </a:r>
            <a:r>
              <a:rPr lang="sv-SE" sz="1200"/>
              <a:t>=0 H , C</a:t>
            </a:r>
            <a:r>
              <a:rPr lang="sv-SE" sz="1200" baseline="-25000"/>
              <a:t>i</a:t>
            </a:r>
            <a:r>
              <a:rPr lang="sv-SE" sz="1200"/>
              <a:t>=7.26 nF</a:t>
            </a:r>
            <a:endParaRPr lang="en-US" sz="120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Cable Connections</a:t>
            </a:r>
            <a:endParaRPr lang="sv-SE" dirty="0"/>
          </a:p>
        </p:txBody>
      </p:sp>
      <p:sp>
        <p:nvSpPr>
          <p:cNvPr id="32771" name="Slide Number Placeholder 3"/>
          <p:cNvSpPr>
            <a:spLocks noGrp="1"/>
          </p:cNvSpPr>
          <p:nvPr>
            <p:ph type="sldNum" sz="quarter" idx="12"/>
          </p:nvPr>
        </p:nvSpPr>
        <p:spPr>
          <a:noFill/>
        </p:spPr>
        <p:txBody>
          <a:bodyPr/>
          <a:lstStyle/>
          <a:p>
            <a:fld id="{17A8ED6A-AB30-46C6-9012-331CD23F6D85}" type="slidenum">
              <a:rPr lang="en-US" smtClean="0">
                <a:latin typeface="Arial" pitchFamily="34" charset="0"/>
              </a:rPr>
              <a:pPr/>
              <a:t>15</a:t>
            </a:fld>
            <a:endParaRPr lang="en-US" smtClean="0">
              <a:latin typeface="Arial" pitchFamily="34" charset="0"/>
            </a:endParaRPr>
          </a:p>
        </p:txBody>
      </p:sp>
      <p:sp>
        <p:nvSpPr>
          <p:cNvPr id="32772" name="Content Placeholder 7"/>
          <p:cNvSpPr>
            <a:spLocks noGrp="1"/>
          </p:cNvSpPr>
          <p:nvPr>
            <p:ph idx="1"/>
          </p:nvPr>
        </p:nvSpPr>
        <p:spPr/>
        <p:txBody>
          <a:bodyPr/>
          <a:lstStyle/>
          <a:p>
            <a:r>
              <a:rPr lang="sv-SE" smtClean="0"/>
              <a:t>Non-intrinsically Safe installations, HART Explosionproof/Flameproof power supply</a:t>
            </a:r>
          </a:p>
        </p:txBody>
      </p:sp>
      <p:pic>
        <p:nvPicPr>
          <p:cNvPr id="32773" name="Picture 3"/>
          <p:cNvPicPr>
            <a:picLocks noChangeAspect="1" noChangeArrowheads="1"/>
          </p:cNvPicPr>
          <p:nvPr/>
        </p:nvPicPr>
        <p:blipFill>
          <a:blip r:embed="rId3" cstate="print"/>
          <a:srcRect/>
          <a:stretch>
            <a:fillRect/>
          </a:stretch>
        </p:blipFill>
        <p:spPr bwMode="auto">
          <a:xfrm>
            <a:off x="709613" y="2033588"/>
            <a:ext cx="8067675" cy="3467100"/>
          </a:xfrm>
          <a:prstGeom prst="rect">
            <a:avLst/>
          </a:prstGeom>
          <a:noFill/>
          <a:ln w="9525">
            <a:noFill/>
            <a:miter lim="800000"/>
            <a:headEnd/>
            <a:tailEnd/>
          </a:ln>
        </p:spPr>
      </p:pic>
      <p:sp>
        <p:nvSpPr>
          <p:cNvPr id="32774" name="Text Box 40"/>
          <p:cNvSpPr txBox="1">
            <a:spLocks noChangeArrowheads="1"/>
          </p:cNvSpPr>
          <p:nvPr/>
        </p:nvSpPr>
        <p:spPr bwMode="auto">
          <a:xfrm>
            <a:off x="6572250" y="3071813"/>
            <a:ext cx="1285875" cy="285750"/>
          </a:xfrm>
          <a:prstGeom prst="rect">
            <a:avLst/>
          </a:prstGeom>
          <a:noFill/>
          <a:ln w="9525">
            <a:noFill/>
            <a:miter lim="800000"/>
            <a:headEnd/>
            <a:tailEnd/>
          </a:ln>
        </p:spPr>
        <p:txBody>
          <a:bodyPr>
            <a:spAutoFit/>
          </a:bodyPr>
          <a:lstStyle/>
          <a:p>
            <a:pPr>
              <a:spcBef>
                <a:spcPct val="50000"/>
              </a:spcBef>
            </a:pPr>
            <a:r>
              <a:rPr lang="sv-SE" sz="1200"/>
              <a:t>PC</a:t>
            </a:r>
            <a:endParaRPr lang="en-US" sz="1200"/>
          </a:p>
        </p:txBody>
      </p:sp>
      <p:sp>
        <p:nvSpPr>
          <p:cNvPr id="32775" name="Text Box 40"/>
          <p:cNvSpPr txBox="1">
            <a:spLocks noChangeArrowheads="1"/>
          </p:cNvSpPr>
          <p:nvPr/>
        </p:nvSpPr>
        <p:spPr bwMode="auto">
          <a:xfrm>
            <a:off x="5857875" y="2357438"/>
            <a:ext cx="785813" cy="285750"/>
          </a:xfrm>
          <a:prstGeom prst="rect">
            <a:avLst/>
          </a:prstGeom>
          <a:noFill/>
          <a:ln w="9525">
            <a:noFill/>
            <a:miter lim="800000"/>
            <a:headEnd/>
            <a:tailEnd/>
          </a:ln>
        </p:spPr>
        <p:txBody>
          <a:bodyPr>
            <a:spAutoFit/>
          </a:bodyPr>
          <a:lstStyle/>
          <a:p>
            <a:pPr>
              <a:spcBef>
                <a:spcPct val="50000"/>
              </a:spcBef>
            </a:pPr>
            <a:r>
              <a:rPr lang="sv-SE" sz="1200"/>
              <a:t>Modem</a:t>
            </a:r>
            <a:endParaRPr lang="en-US" sz="1200"/>
          </a:p>
        </p:txBody>
      </p:sp>
      <p:sp>
        <p:nvSpPr>
          <p:cNvPr id="32776" name="Text Box 40"/>
          <p:cNvSpPr txBox="1">
            <a:spLocks noChangeArrowheads="1"/>
          </p:cNvSpPr>
          <p:nvPr/>
        </p:nvSpPr>
        <p:spPr bwMode="auto">
          <a:xfrm>
            <a:off x="3714750" y="2071688"/>
            <a:ext cx="2214563" cy="276225"/>
          </a:xfrm>
          <a:prstGeom prst="rect">
            <a:avLst/>
          </a:prstGeom>
          <a:noFill/>
          <a:ln w="9525">
            <a:noFill/>
            <a:miter lim="800000"/>
            <a:headEnd/>
            <a:tailEnd/>
          </a:ln>
        </p:spPr>
        <p:txBody>
          <a:bodyPr>
            <a:spAutoFit/>
          </a:bodyPr>
          <a:lstStyle/>
          <a:p>
            <a:pPr>
              <a:spcBef>
                <a:spcPct val="50000"/>
              </a:spcBef>
            </a:pPr>
            <a:r>
              <a:rPr lang="sv-SE" sz="1200"/>
              <a:t>375 Field Communicator</a:t>
            </a:r>
            <a:endParaRPr lang="en-US" sz="1200"/>
          </a:p>
        </p:txBody>
      </p:sp>
      <p:sp>
        <p:nvSpPr>
          <p:cNvPr id="32777" name="Text Box 40"/>
          <p:cNvSpPr txBox="1">
            <a:spLocks noChangeArrowheads="1"/>
          </p:cNvSpPr>
          <p:nvPr/>
        </p:nvSpPr>
        <p:spPr bwMode="auto">
          <a:xfrm>
            <a:off x="6072188" y="4572000"/>
            <a:ext cx="2214562" cy="276225"/>
          </a:xfrm>
          <a:prstGeom prst="rect">
            <a:avLst/>
          </a:prstGeom>
          <a:noFill/>
          <a:ln w="9525">
            <a:noFill/>
            <a:miter lim="800000"/>
            <a:headEnd/>
            <a:tailEnd/>
          </a:ln>
        </p:spPr>
        <p:txBody>
          <a:bodyPr>
            <a:spAutoFit/>
          </a:bodyPr>
          <a:lstStyle/>
          <a:p>
            <a:pPr>
              <a:spcBef>
                <a:spcPct val="50000"/>
              </a:spcBef>
            </a:pPr>
            <a:r>
              <a:rPr lang="sv-SE" sz="1200"/>
              <a:t>R</a:t>
            </a:r>
            <a:r>
              <a:rPr lang="sv-SE" sz="1200" baseline="-25000"/>
              <a:t>L</a:t>
            </a:r>
            <a:r>
              <a:rPr lang="sv-SE" sz="1200"/>
              <a:t>=250 </a:t>
            </a:r>
            <a:r>
              <a:rPr lang="el-GR" sz="1200"/>
              <a:t>Ω</a:t>
            </a:r>
            <a:endParaRPr lang="en-US" sz="12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Configuration</a:t>
            </a:r>
            <a:endParaRPr lang="sv-SE" dirty="0"/>
          </a:p>
        </p:txBody>
      </p:sp>
      <p:sp>
        <p:nvSpPr>
          <p:cNvPr id="3" name="Content Placeholder 2"/>
          <p:cNvSpPr>
            <a:spLocks noGrp="1"/>
          </p:cNvSpPr>
          <p:nvPr>
            <p:ph idx="1"/>
          </p:nvPr>
        </p:nvSpPr>
        <p:spPr/>
        <p:txBody>
          <a:bodyPr/>
          <a:lstStyle/>
          <a:p>
            <a:r>
              <a:rPr lang="sv-SE" dirty="0" smtClean="0"/>
              <a:t>Basic configurations</a:t>
            </a:r>
          </a:p>
          <a:p>
            <a:pPr lvl="1"/>
            <a:r>
              <a:rPr lang="sv-SE" dirty="0" smtClean="0"/>
              <a:t>TankMaster</a:t>
            </a:r>
          </a:p>
          <a:p>
            <a:pPr lvl="1"/>
            <a:r>
              <a:rPr lang="sv-SE" dirty="0" smtClean="0"/>
              <a:t>RadarMaster</a:t>
            </a:r>
          </a:p>
          <a:p>
            <a:pPr lvl="1"/>
            <a:r>
              <a:rPr lang="sv-SE" dirty="0" smtClean="0"/>
              <a:t>Field communicator</a:t>
            </a:r>
          </a:p>
          <a:p>
            <a:pPr lvl="1"/>
            <a:r>
              <a:rPr lang="sv-SE" dirty="0" smtClean="0"/>
              <a:t>AMS Suite</a:t>
            </a:r>
          </a:p>
          <a:p>
            <a:pPr lvl="1"/>
            <a:r>
              <a:rPr lang="sv-SE" dirty="0" smtClean="0"/>
              <a:t>Delta V </a:t>
            </a:r>
          </a:p>
          <a:p>
            <a:pPr lvl="1"/>
            <a:r>
              <a:rPr lang="sv-SE" dirty="0" smtClean="0"/>
              <a:t>Any other DD compatible host system</a:t>
            </a:r>
          </a:p>
          <a:p>
            <a:r>
              <a:rPr lang="sv-SE" dirty="0" smtClean="0"/>
              <a:t>Advanced configurations</a:t>
            </a:r>
          </a:p>
          <a:p>
            <a:pPr lvl="1"/>
            <a:r>
              <a:rPr lang="sv-SE" dirty="0" smtClean="0"/>
              <a:t>RadarMaster</a:t>
            </a:r>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16</a:t>
            </a:fld>
            <a:endParaRPr lang="en-US"/>
          </a:p>
        </p:txBody>
      </p:sp>
      <p:pic>
        <p:nvPicPr>
          <p:cNvPr id="7" name="Picture 2"/>
          <p:cNvPicPr>
            <a:picLocks noChangeAspect="1" noChangeArrowheads="1"/>
          </p:cNvPicPr>
          <p:nvPr/>
        </p:nvPicPr>
        <p:blipFill>
          <a:blip r:embed="rId2" cstate="print"/>
          <a:srcRect/>
          <a:stretch>
            <a:fillRect/>
          </a:stretch>
        </p:blipFill>
        <p:spPr bwMode="auto">
          <a:xfrm>
            <a:off x="4644008" y="1196752"/>
            <a:ext cx="1619250" cy="1619250"/>
          </a:xfrm>
          <a:prstGeom prst="rect">
            <a:avLst/>
          </a:prstGeom>
          <a:noFill/>
          <a:ln w="9525">
            <a:noFill/>
            <a:miter lim="800000"/>
            <a:headEnd/>
            <a:tailEnd/>
          </a:ln>
        </p:spPr>
      </p:pic>
      <p:pic>
        <p:nvPicPr>
          <p:cNvPr id="8" name="Picture 3" descr="E:\5300\Properties_Environment.jpg"/>
          <p:cNvPicPr>
            <a:picLocks noChangeAspect="1" noChangeArrowheads="1"/>
          </p:cNvPicPr>
          <p:nvPr/>
        </p:nvPicPr>
        <p:blipFill>
          <a:blip r:embed="rId3" cstate="print"/>
          <a:srcRect/>
          <a:stretch>
            <a:fillRect/>
          </a:stretch>
        </p:blipFill>
        <p:spPr bwMode="auto">
          <a:xfrm>
            <a:off x="6345436" y="1268760"/>
            <a:ext cx="2259012" cy="1628775"/>
          </a:xfrm>
          <a:prstGeom prst="rect">
            <a:avLst/>
          </a:prstGeom>
          <a:noFill/>
          <a:ln w="9525">
            <a:noFill/>
            <a:miter lim="800000"/>
            <a:headEnd/>
            <a:tailEnd/>
          </a:ln>
        </p:spPr>
      </p:pic>
      <p:pic>
        <p:nvPicPr>
          <p:cNvPr id="9" name="Picture 23" descr="EchoCurve_Curve"/>
          <p:cNvPicPr>
            <a:picLocks noChangeAspect="1" noChangeArrowheads="1"/>
          </p:cNvPicPr>
          <p:nvPr/>
        </p:nvPicPr>
        <p:blipFill>
          <a:blip r:embed="rId4" cstate="print"/>
          <a:srcRect/>
          <a:stretch>
            <a:fillRect/>
          </a:stretch>
        </p:blipFill>
        <p:spPr bwMode="auto">
          <a:xfrm>
            <a:off x="6588224" y="3655337"/>
            <a:ext cx="1368152" cy="899927"/>
          </a:xfrm>
          <a:prstGeom prst="rect">
            <a:avLst/>
          </a:prstGeom>
          <a:noFill/>
          <a:ln w="9525">
            <a:solidFill>
              <a:schemeClr val="hlink"/>
            </a:solidFill>
            <a:miter lim="800000"/>
            <a:headEnd/>
            <a:tailEnd/>
          </a:ln>
        </p:spPr>
      </p:pic>
      <p:pic>
        <p:nvPicPr>
          <p:cNvPr id="10" name="Picture 2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444208" y="3573016"/>
            <a:ext cx="360040" cy="370353"/>
          </a:xfrm>
          <a:prstGeom prst="rect">
            <a:avLst/>
          </a:prstGeom>
          <a:noFill/>
          <a:ln w="9525">
            <a:noFill/>
            <a:miter lim="800000"/>
            <a:headEnd/>
            <a:tailEnd/>
          </a:ln>
        </p:spPr>
      </p:pic>
      <p:pic>
        <p:nvPicPr>
          <p:cNvPr id="11" name="Picture 10" descr="tb1100geometry"/>
          <p:cNvPicPr>
            <a:picLocks noChangeAspect="1" noChangeArrowheads="1"/>
          </p:cNvPicPr>
          <p:nvPr/>
        </p:nvPicPr>
        <p:blipFill>
          <a:blip r:embed="rId6" cstate="print"/>
          <a:srcRect/>
          <a:stretch>
            <a:fillRect/>
          </a:stretch>
        </p:blipFill>
        <p:spPr bwMode="auto">
          <a:xfrm>
            <a:off x="7019904" y="4691943"/>
            <a:ext cx="1645320" cy="943441"/>
          </a:xfrm>
          <a:prstGeom prst="rect">
            <a:avLst/>
          </a:prstGeom>
          <a:noFill/>
          <a:ln w="9525">
            <a:solidFill>
              <a:schemeClr val="hlink"/>
            </a:solidFill>
            <a:miter lim="800000"/>
            <a:headEnd/>
            <a:tailEnd/>
          </a:ln>
        </p:spPr>
      </p:pic>
      <p:pic>
        <p:nvPicPr>
          <p:cNvPr id="12" name="Picture 18" descr="DeltaV"/>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388056" y="4403543"/>
            <a:ext cx="576432" cy="576432"/>
          </a:xfrm>
          <a:prstGeom prst="rect">
            <a:avLst/>
          </a:prstGeom>
          <a:noFill/>
          <a:ln w="9525">
            <a:noFill/>
            <a:miter lim="800000"/>
            <a:headEnd/>
            <a:tailEnd/>
          </a:ln>
        </p:spPr>
      </p:pic>
      <p:pic>
        <p:nvPicPr>
          <p:cNvPr id="14" name="Picture 18"/>
          <p:cNvPicPr>
            <a:picLocks noChangeAspect="1" noChangeArrowheads="1"/>
          </p:cNvPicPr>
          <p:nvPr/>
        </p:nvPicPr>
        <p:blipFill>
          <a:blip r:embed="rId8" cstate="print"/>
          <a:srcRect/>
          <a:stretch>
            <a:fillRect/>
          </a:stretch>
        </p:blipFill>
        <p:spPr bwMode="auto">
          <a:xfrm>
            <a:off x="8100392" y="2924944"/>
            <a:ext cx="864096" cy="1314625"/>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sv-SE" dirty="0" smtClean="0"/>
              <a:t>System Integration &amp; Configuration</a:t>
            </a:r>
          </a:p>
        </p:txBody>
      </p:sp>
      <p:sp>
        <p:nvSpPr>
          <p:cNvPr id="16387" name="Slide Number Placeholder 3"/>
          <p:cNvSpPr>
            <a:spLocks noGrp="1"/>
          </p:cNvSpPr>
          <p:nvPr>
            <p:ph type="sldNum" sz="quarter" idx="12"/>
          </p:nvPr>
        </p:nvSpPr>
        <p:spPr>
          <a:noFill/>
        </p:spPr>
        <p:txBody>
          <a:bodyPr/>
          <a:lstStyle/>
          <a:p>
            <a:fld id="{FAD3D5DB-41E2-4072-A053-CCFFA51CECAD}" type="slidenum">
              <a:rPr lang="en-US">
                <a:latin typeface="Arial" pitchFamily="34" charset="0"/>
              </a:rPr>
              <a:pPr/>
              <a:t>17</a:t>
            </a:fld>
            <a:endParaRPr lang="en-US">
              <a:latin typeface="Arial" pitchFamily="34" charset="0"/>
            </a:endParaRPr>
          </a:p>
        </p:txBody>
      </p:sp>
      <p:sp>
        <p:nvSpPr>
          <p:cNvPr id="16388" name="Text Box 9"/>
          <p:cNvSpPr txBox="1">
            <a:spLocks noChangeArrowheads="1"/>
          </p:cNvSpPr>
          <p:nvPr/>
        </p:nvSpPr>
        <p:spPr bwMode="auto">
          <a:xfrm>
            <a:off x="1866900" y="1125538"/>
            <a:ext cx="1876425" cy="417512"/>
          </a:xfrm>
          <a:prstGeom prst="rect">
            <a:avLst/>
          </a:prstGeom>
          <a:solidFill>
            <a:schemeClr val="bg1"/>
          </a:solidFill>
          <a:ln w="9525" algn="ctr">
            <a:noFill/>
            <a:miter lim="800000"/>
            <a:headEnd/>
            <a:tailEnd/>
          </a:ln>
        </p:spPr>
        <p:txBody>
          <a:bodyPr/>
          <a:lstStyle/>
          <a:p>
            <a:pPr>
              <a:spcBef>
                <a:spcPct val="50000"/>
              </a:spcBef>
            </a:pPr>
            <a:endParaRPr lang="sv-SE" sz="1600" b="1">
              <a:solidFill>
                <a:srgbClr val="3366CC"/>
              </a:solidFill>
            </a:endParaRPr>
          </a:p>
        </p:txBody>
      </p:sp>
      <p:sp>
        <p:nvSpPr>
          <p:cNvPr id="6" name="Text Box 10"/>
          <p:cNvSpPr txBox="1">
            <a:spLocks noChangeArrowheads="1"/>
          </p:cNvSpPr>
          <p:nvPr/>
        </p:nvSpPr>
        <p:spPr bwMode="auto">
          <a:xfrm>
            <a:off x="900113" y="4149725"/>
            <a:ext cx="7704137" cy="287338"/>
          </a:xfrm>
          <a:prstGeom prst="rect">
            <a:avLst/>
          </a:prstGeom>
          <a:solidFill>
            <a:schemeClr val="hlink"/>
          </a:solidFill>
          <a:ln w="9525" algn="ctr">
            <a:noFill/>
            <a:miter lim="800000"/>
            <a:headEnd/>
            <a:tailEnd/>
          </a:ln>
        </p:spPr>
        <p:txBody>
          <a:bodyPr/>
          <a:lstStyle/>
          <a:p>
            <a:pPr>
              <a:spcBef>
                <a:spcPct val="50000"/>
              </a:spcBef>
            </a:pPr>
            <a:endParaRPr lang="sv-SE" sz="1600" b="1">
              <a:solidFill>
                <a:srgbClr val="0066CC"/>
              </a:solidFill>
            </a:endParaRPr>
          </a:p>
        </p:txBody>
      </p:sp>
      <p:sp>
        <p:nvSpPr>
          <p:cNvPr id="7" name="Text Box 11"/>
          <p:cNvSpPr txBox="1">
            <a:spLocks noChangeArrowheads="1"/>
          </p:cNvSpPr>
          <p:nvPr/>
        </p:nvSpPr>
        <p:spPr bwMode="auto">
          <a:xfrm>
            <a:off x="990600" y="4144963"/>
            <a:ext cx="1223963" cy="274637"/>
          </a:xfrm>
          <a:prstGeom prst="rect">
            <a:avLst/>
          </a:prstGeom>
          <a:noFill/>
          <a:ln w="9525">
            <a:noFill/>
            <a:miter lim="800000"/>
            <a:headEnd/>
            <a:tailEnd/>
          </a:ln>
        </p:spPr>
        <p:txBody>
          <a:bodyPr>
            <a:spAutoFit/>
          </a:bodyPr>
          <a:lstStyle/>
          <a:p>
            <a:pPr>
              <a:buFontTx/>
              <a:buChar char="•"/>
            </a:pPr>
            <a:r>
              <a:rPr lang="en-US" sz="1200" b="1">
                <a:solidFill>
                  <a:schemeClr val="bg1"/>
                </a:solidFill>
              </a:rPr>
              <a:t> 375 w/ EDDL</a:t>
            </a:r>
            <a:endParaRPr lang="en-GB" sz="1200" b="1">
              <a:solidFill>
                <a:schemeClr val="bg1"/>
              </a:solidFill>
            </a:endParaRPr>
          </a:p>
        </p:txBody>
      </p:sp>
      <p:sp>
        <p:nvSpPr>
          <p:cNvPr id="8" name="Text Box 12"/>
          <p:cNvSpPr txBox="1">
            <a:spLocks noChangeArrowheads="1"/>
          </p:cNvSpPr>
          <p:nvPr/>
        </p:nvSpPr>
        <p:spPr bwMode="auto">
          <a:xfrm>
            <a:off x="5795963" y="4149725"/>
            <a:ext cx="617537" cy="274638"/>
          </a:xfrm>
          <a:prstGeom prst="rect">
            <a:avLst/>
          </a:prstGeom>
          <a:noFill/>
          <a:ln w="9525">
            <a:noFill/>
            <a:miter lim="800000"/>
            <a:headEnd/>
            <a:tailEnd/>
          </a:ln>
        </p:spPr>
        <p:txBody>
          <a:bodyPr wrap="none">
            <a:spAutoFit/>
          </a:bodyPr>
          <a:lstStyle/>
          <a:p>
            <a:pPr>
              <a:buFontTx/>
              <a:buChar char="•"/>
            </a:pPr>
            <a:r>
              <a:rPr lang="en-US" sz="1200" b="1">
                <a:solidFill>
                  <a:schemeClr val="bg1"/>
                </a:solidFill>
              </a:rPr>
              <a:t> 3420</a:t>
            </a:r>
            <a:endParaRPr lang="en-GB" sz="1200" b="1">
              <a:solidFill>
                <a:schemeClr val="bg1"/>
              </a:solidFill>
            </a:endParaRPr>
          </a:p>
        </p:txBody>
      </p:sp>
      <p:sp>
        <p:nvSpPr>
          <p:cNvPr id="9" name="Text Box 13"/>
          <p:cNvSpPr txBox="1">
            <a:spLocks noChangeArrowheads="1"/>
          </p:cNvSpPr>
          <p:nvPr/>
        </p:nvSpPr>
        <p:spPr bwMode="auto">
          <a:xfrm>
            <a:off x="6804025" y="4149725"/>
            <a:ext cx="2016125" cy="274638"/>
          </a:xfrm>
          <a:prstGeom prst="rect">
            <a:avLst/>
          </a:prstGeom>
          <a:noFill/>
          <a:ln w="9525" algn="ctr">
            <a:noFill/>
            <a:miter lim="800000"/>
            <a:headEnd/>
            <a:tailEnd/>
          </a:ln>
        </p:spPr>
        <p:txBody>
          <a:bodyPr>
            <a:spAutoFit/>
          </a:bodyPr>
          <a:lstStyle/>
          <a:p>
            <a:pPr>
              <a:spcBef>
                <a:spcPct val="50000"/>
              </a:spcBef>
              <a:buFontTx/>
              <a:buChar char="•"/>
            </a:pPr>
            <a:r>
              <a:rPr lang="sv-SE" sz="1200" b="1">
                <a:solidFill>
                  <a:schemeClr val="bg1"/>
                </a:solidFill>
              </a:rPr>
              <a:t> Wireless w/ THUM</a:t>
            </a:r>
          </a:p>
        </p:txBody>
      </p:sp>
      <p:pic>
        <p:nvPicPr>
          <p:cNvPr id="10" name="Picture 14" descr="3420"/>
          <p:cNvPicPr>
            <a:picLocks noChangeAspect="1" noChangeArrowheads="1"/>
          </p:cNvPicPr>
          <p:nvPr/>
        </p:nvPicPr>
        <p:blipFill>
          <a:blip r:embed="rId3" cstate="print"/>
          <a:srcRect/>
          <a:stretch>
            <a:fillRect/>
          </a:stretch>
        </p:blipFill>
        <p:spPr bwMode="auto">
          <a:xfrm>
            <a:off x="5745163" y="4572000"/>
            <a:ext cx="731837" cy="944563"/>
          </a:xfrm>
          <a:prstGeom prst="rect">
            <a:avLst/>
          </a:prstGeom>
          <a:noFill/>
          <a:ln w="9525">
            <a:noFill/>
            <a:miter lim="800000"/>
            <a:headEnd/>
            <a:tailEnd/>
          </a:ln>
        </p:spPr>
      </p:pic>
      <p:pic>
        <p:nvPicPr>
          <p:cNvPr id="11" name="Picture 21"/>
          <p:cNvPicPr>
            <a:picLocks noChangeAspect="1" noChangeArrowheads="1"/>
          </p:cNvPicPr>
          <p:nvPr/>
        </p:nvPicPr>
        <p:blipFill>
          <a:blip r:embed="rId4" cstate="print"/>
          <a:srcRect/>
          <a:stretch>
            <a:fillRect/>
          </a:stretch>
        </p:blipFill>
        <p:spPr bwMode="auto">
          <a:xfrm>
            <a:off x="900113" y="4495800"/>
            <a:ext cx="1049337" cy="838200"/>
          </a:xfrm>
          <a:prstGeom prst="rect">
            <a:avLst/>
          </a:prstGeom>
          <a:noFill/>
          <a:ln w="9525">
            <a:noFill/>
            <a:miter lim="800000"/>
            <a:headEnd/>
            <a:tailEnd/>
          </a:ln>
        </p:spPr>
      </p:pic>
      <p:sp>
        <p:nvSpPr>
          <p:cNvPr id="12" name="Text Box 22"/>
          <p:cNvSpPr txBox="1">
            <a:spLocks noChangeArrowheads="1"/>
          </p:cNvSpPr>
          <p:nvPr/>
        </p:nvSpPr>
        <p:spPr bwMode="auto">
          <a:xfrm>
            <a:off x="2700338" y="4149725"/>
            <a:ext cx="2736850" cy="274638"/>
          </a:xfrm>
          <a:prstGeom prst="rect">
            <a:avLst/>
          </a:prstGeom>
          <a:noFill/>
          <a:ln w="9525">
            <a:noFill/>
            <a:miter lim="800000"/>
            <a:headEnd/>
            <a:tailEnd/>
          </a:ln>
        </p:spPr>
        <p:txBody>
          <a:bodyPr>
            <a:spAutoFit/>
          </a:bodyPr>
          <a:lstStyle/>
          <a:p>
            <a:pPr>
              <a:buFontTx/>
              <a:buChar char="•"/>
            </a:pPr>
            <a:r>
              <a:rPr lang="en-US" sz="1200" b="1" dirty="0">
                <a:solidFill>
                  <a:schemeClr val="bg1"/>
                </a:solidFill>
              </a:rPr>
              <a:t> Rosemount Tank Master</a:t>
            </a:r>
            <a:endParaRPr lang="en-GB" sz="1200" b="1" dirty="0">
              <a:solidFill>
                <a:schemeClr val="bg1"/>
              </a:solidFill>
            </a:endParaRPr>
          </a:p>
        </p:txBody>
      </p:sp>
      <p:sp>
        <p:nvSpPr>
          <p:cNvPr id="16396" name="Text Box 24"/>
          <p:cNvSpPr txBox="1">
            <a:spLocks noChangeArrowheads="1"/>
          </p:cNvSpPr>
          <p:nvPr/>
        </p:nvSpPr>
        <p:spPr bwMode="auto">
          <a:xfrm>
            <a:off x="5003800" y="1557338"/>
            <a:ext cx="3529013" cy="304800"/>
          </a:xfrm>
          <a:prstGeom prst="rect">
            <a:avLst/>
          </a:prstGeom>
          <a:solidFill>
            <a:schemeClr val="hlink"/>
          </a:solidFill>
          <a:ln w="9525">
            <a:noFill/>
            <a:miter lim="800000"/>
            <a:headEnd/>
            <a:tailEnd/>
          </a:ln>
        </p:spPr>
        <p:txBody>
          <a:bodyPr>
            <a:spAutoFit/>
          </a:bodyPr>
          <a:lstStyle/>
          <a:p>
            <a:r>
              <a:rPr lang="en-GB" sz="1400" b="1">
                <a:solidFill>
                  <a:schemeClr val="bg1"/>
                </a:solidFill>
              </a:rPr>
              <a:t>Interoperability</a:t>
            </a:r>
          </a:p>
        </p:txBody>
      </p:sp>
      <p:pic>
        <p:nvPicPr>
          <p:cNvPr id="16397" name="Picture 25" descr="DeltaV"/>
          <p:cNvPicPr>
            <a:picLocks noChangeAspect="1" noChangeArrowheads="1"/>
          </p:cNvPicPr>
          <p:nvPr/>
        </p:nvPicPr>
        <p:blipFill>
          <a:blip r:embed="rId5" cstate="print"/>
          <a:srcRect/>
          <a:stretch>
            <a:fillRect/>
          </a:stretch>
        </p:blipFill>
        <p:spPr bwMode="auto">
          <a:xfrm>
            <a:off x="7019925" y="2103438"/>
            <a:ext cx="928688" cy="928687"/>
          </a:xfrm>
          <a:prstGeom prst="rect">
            <a:avLst/>
          </a:prstGeom>
          <a:noFill/>
          <a:ln w="9525">
            <a:noFill/>
            <a:miter lim="800000"/>
            <a:headEnd/>
            <a:tailEnd/>
          </a:ln>
        </p:spPr>
      </p:pic>
      <p:pic>
        <p:nvPicPr>
          <p:cNvPr id="16398" name="Picture 26"/>
          <p:cNvPicPr>
            <a:picLocks noChangeAspect="1" noChangeArrowheads="1"/>
          </p:cNvPicPr>
          <p:nvPr/>
        </p:nvPicPr>
        <p:blipFill>
          <a:blip r:embed="rId6" cstate="print"/>
          <a:srcRect/>
          <a:stretch>
            <a:fillRect/>
          </a:stretch>
        </p:blipFill>
        <p:spPr bwMode="auto">
          <a:xfrm>
            <a:off x="7924800" y="2201863"/>
            <a:ext cx="606425" cy="622300"/>
          </a:xfrm>
          <a:prstGeom prst="rect">
            <a:avLst/>
          </a:prstGeom>
          <a:noFill/>
          <a:ln w="9525">
            <a:noFill/>
            <a:miter lim="800000"/>
            <a:headEnd/>
            <a:tailEnd/>
          </a:ln>
        </p:spPr>
      </p:pic>
      <p:pic>
        <p:nvPicPr>
          <p:cNvPr id="16399" name="Picture 27" descr="system5400 [Converted]"/>
          <p:cNvPicPr>
            <a:picLocks noChangeAspect="1" noChangeArrowheads="1"/>
          </p:cNvPicPr>
          <p:nvPr/>
        </p:nvPicPr>
        <p:blipFill>
          <a:blip r:embed="rId7" cstate="print"/>
          <a:srcRect l="29359" t="-504" r="58615" b="82173"/>
          <a:stretch>
            <a:fillRect/>
          </a:stretch>
        </p:blipFill>
        <p:spPr bwMode="auto">
          <a:xfrm>
            <a:off x="4932363" y="2176463"/>
            <a:ext cx="719137" cy="728662"/>
          </a:xfrm>
          <a:prstGeom prst="rect">
            <a:avLst/>
          </a:prstGeom>
          <a:noFill/>
          <a:ln w="9525">
            <a:noFill/>
            <a:miter lim="800000"/>
            <a:headEnd/>
            <a:tailEnd/>
          </a:ln>
        </p:spPr>
      </p:pic>
      <p:pic>
        <p:nvPicPr>
          <p:cNvPr id="16400" name="Picture 28" descr="system5400 [Converted]"/>
          <p:cNvPicPr>
            <a:picLocks noChangeAspect="1" noChangeArrowheads="1"/>
          </p:cNvPicPr>
          <p:nvPr/>
        </p:nvPicPr>
        <p:blipFill>
          <a:blip r:embed="rId7" cstate="print"/>
          <a:srcRect l="44995" t="-4793" r="25395" b="82173"/>
          <a:stretch>
            <a:fillRect/>
          </a:stretch>
        </p:blipFill>
        <p:spPr bwMode="auto">
          <a:xfrm>
            <a:off x="5651500" y="2205038"/>
            <a:ext cx="1500188" cy="762000"/>
          </a:xfrm>
          <a:prstGeom prst="rect">
            <a:avLst/>
          </a:prstGeom>
          <a:noFill/>
          <a:ln w="9525">
            <a:noFill/>
            <a:miter lim="800000"/>
            <a:headEnd/>
            <a:tailEnd/>
          </a:ln>
        </p:spPr>
      </p:pic>
      <p:pic>
        <p:nvPicPr>
          <p:cNvPr id="16401" name="Picture 29" descr="Marke plantweb"/>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843213" y="3141663"/>
            <a:ext cx="933450" cy="1081087"/>
          </a:xfrm>
          <a:prstGeom prst="rect">
            <a:avLst/>
          </a:prstGeom>
          <a:noFill/>
          <a:ln w="9525">
            <a:noFill/>
            <a:miter lim="800000"/>
            <a:headEnd/>
            <a:tailEnd/>
          </a:ln>
        </p:spPr>
      </p:pic>
      <p:pic>
        <p:nvPicPr>
          <p:cNvPr id="20" name="Picture 32"/>
          <p:cNvPicPr>
            <a:picLocks noChangeAspect="1" noChangeArrowheads="1"/>
          </p:cNvPicPr>
          <p:nvPr/>
        </p:nvPicPr>
        <p:blipFill>
          <a:blip r:embed="rId9" cstate="print"/>
          <a:srcRect/>
          <a:stretch>
            <a:fillRect/>
          </a:stretch>
        </p:blipFill>
        <p:spPr bwMode="auto">
          <a:xfrm>
            <a:off x="2514600" y="4495800"/>
            <a:ext cx="369888" cy="381000"/>
          </a:xfrm>
          <a:prstGeom prst="rect">
            <a:avLst/>
          </a:prstGeom>
          <a:noFill/>
          <a:ln w="9525">
            <a:noFill/>
            <a:miter lim="800000"/>
            <a:headEnd/>
            <a:tailEnd/>
          </a:ln>
        </p:spPr>
      </p:pic>
      <p:pic>
        <p:nvPicPr>
          <p:cNvPr id="16403" name="Picture 37" descr="wiring FF HART with 5300 and 5400"/>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50825" y="1196975"/>
            <a:ext cx="4752975" cy="2962275"/>
          </a:xfrm>
          <a:prstGeom prst="rect">
            <a:avLst/>
          </a:prstGeom>
          <a:noFill/>
          <a:ln w="9525">
            <a:noFill/>
            <a:miter lim="800000"/>
            <a:headEnd/>
            <a:tailEnd/>
          </a:ln>
        </p:spPr>
      </p:pic>
      <p:sp>
        <p:nvSpPr>
          <p:cNvPr id="16404" name="Text Box 38"/>
          <p:cNvSpPr txBox="1">
            <a:spLocks noChangeArrowheads="1"/>
          </p:cNvSpPr>
          <p:nvPr/>
        </p:nvSpPr>
        <p:spPr bwMode="auto">
          <a:xfrm>
            <a:off x="5003800" y="3141663"/>
            <a:ext cx="3455988" cy="274637"/>
          </a:xfrm>
          <a:prstGeom prst="rect">
            <a:avLst/>
          </a:prstGeom>
          <a:solidFill>
            <a:schemeClr val="hlink"/>
          </a:solidFill>
          <a:ln w="9525" algn="ctr">
            <a:noFill/>
            <a:miter lim="800000"/>
            <a:headEnd/>
            <a:tailEnd/>
          </a:ln>
        </p:spPr>
        <p:txBody>
          <a:bodyPr>
            <a:spAutoFit/>
          </a:bodyPr>
          <a:lstStyle/>
          <a:p>
            <a:pPr>
              <a:spcBef>
                <a:spcPct val="50000"/>
              </a:spcBef>
            </a:pPr>
            <a:r>
              <a:rPr lang="sv-SE" sz="1200" b="1">
                <a:solidFill>
                  <a:schemeClr val="bg1"/>
                </a:solidFill>
              </a:rPr>
              <a:t> Advanced Diagnostics</a:t>
            </a:r>
          </a:p>
        </p:txBody>
      </p:sp>
      <p:pic>
        <p:nvPicPr>
          <p:cNvPr id="16405" name="Picture 39" descr="warning"/>
          <p:cNvPicPr>
            <a:picLocks noChangeAspect="1" noChangeArrowheads="1"/>
          </p:cNvPicPr>
          <p:nvPr/>
        </p:nvPicPr>
        <p:blipFill>
          <a:blip r:embed="rId11" cstate="print"/>
          <a:srcRect/>
          <a:stretch>
            <a:fillRect/>
          </a:stretch>
        </p:blipFill>
        <p:spPr bwMode="auto">
          <a:xfrm>
            <a:off x="6516688" y="3500438"/>
            <a:ext cx="404812" cy="373062"/>
          </a:xfrm>
          <a:prstGeom prst="rect">
            <a:avLst/>
          </a:prstGeom>
          <a:noFill/>
          <a:ln w="9525">
            <a:noFill/>
            <a:miter lim="800000"/>
            <a:headEnd/>
            <a:tailEnd/>
          </a:ln>
        </p:spPr>
      </p:pic>
      <p:pic>
        <p:nvPicPr>
          <p:cNvPr id="16406" name="Picture 40"/>
          <p:cNvPicPr>
            <a:picLocks noChangeAspect="1" noChangeArrowheads="1"/>
          </p:cNvPicPr>
          <p:nvPr/>
        </p:nvPicPr>
        <p:blipFill>
          <a:blip r:embed="rId12" cstate="print"/>
          <a:srcRect/>
          <a:stretch>
            <a:fillRect/>
          </a:stretch>
        </p:blipFill>
        <p:spPr bwMode="auto">
          <a:xfrm>
            <a:off x="5580063" y="3500438"/>
            <a:ext cx="504825" cy="444500"/>
          </a:xfrm>
          <a:prstGeom prst="rect">
            <a:avLst/>
          </a:prstGeom>
          <a:noFill/>
          <a:ln w="9525">
            <a:noFill/>
            <a:miter lim="800000"/>
            <a:headEnd/>
            <a:tailEnd/>
          </a:ln>
        </p:spPr>
      </p:pic>
      <p:pic>
        <p:nvPicPr>
          <p:cNvPr id="16407" name="Picture 41"/>
          <p:cNvPicPr>
            <a:picLocks noChangeAspect="1" noChangeArrowheads="1"/>
          </p:cNvPicPr>
          <p:nvPr/>
        </p:nvPicPr>
        <p:blipFill>
          <a:blip r:embed="rId13" cstate="print"/>
          <a:srcRect/>
          <a:stretch>
            <a:fillRect/>
          </a:stretch>
        </p:blipFill>
        <p:spPr bwMode="auto">
          <a:xfrm>
            <a:off x="7410450" y="3500438"/>
            <a:ext cx="474663" cy="425450"/>
          </a:xfrm>
          <a:prstGeom prst="rect">
            <a:avLst/>
          </a:prstGeom>
          <a:noFill/>
          <a:ln w="9525">
            <a:noFill/>
            <a:miter lim="800000"/>
            <a:headEnd/>
            <a:tailEnd/>
          </a:ln>
        </p:spPr>
      </p:pic>
      <p:pic>
        <p:nvPicPr>
          <p:cNvPr id="27" name="Picture 42" descr="5300_THUM"/>
          <p:cNvPicPr>
            <a:picLocks noGrp="1" noChangeAspect="1" noChangeArrowheads="1"/>
          </p:cNvPicPr>
          <p:nvPr>
            <p:ph idx="1"/>
          </p:nvPr>
        </p:nvPicPr>
        <p:blipFill>
          <a:blip r:embed="rId14" cstate="print"/>
          <a:srcRect/>
          <a:stretch>
            <a:fillRect/>
          </a:stretch>
        </p:blipFill>
        <p:spPr>
          <a:xfrm>
            <a:off x="7019925" y="4508500"/>
            <a:ext cx="1198563" cy="998538"/>
          </a:xfrm>
          <a:noFill/>
        </p:spPr>
      </p:pic>
      <p:pic>
        <p:nvPicPr>
          <p:cNvPr id="16409" name="Picture 3" descr="V:\Land_Div\Piw\Anders\Raptor\Raptor_System_Configuration_Manual\Pictures\5300_Select_Device.tif"/>
          <p:cNvPicPr>
            <a:picLocks noChangeAspect="1" noChangeArrowheads="1"/>
          </p:cNvPicPr>
          <p:nvPr/>
        </p:nvPicPr>
        <p:blipFill>
          <a:blip r:embed="rId15" cstate="print"/>
          <a:srcRect/>
          <a:stretch>
            <a:fillRect/>
          </a:stretch>
        </p:blipFill>
        <p:spPr bwMode="auto">
          <a:xfrm>
            <a:off x="3214688" y="4572000"/>
            <a:ext cx="2338387" cy="1600200"/>
          </a:xfrm>
          <a:prstGeom prst="rect">
            <a:avLst/>
          </a:prstGeom>
          <a:noFill/>
          <a:ln w="9525">
            <a:noFill/>
            <a:miter lim="800000"/>
            <a:headEnd/>
            <a:tailEnd/>
          </a:ln>
        </p:spPr>
      </p:pic>
      <p:pic>
        <p:nvPicPr>
          <p:cNvPr id="16410" name="Picture 2" descr="V:\Land_Div\Piw\Anders\Raptor\Raptor_System_Configuration_Manual\Pictures\TankScan\TankScan_Edit.tif"/>
          <p:cNvPicPr>
            <a:picLocks noChangeAspect="1" noChangeArrowheads="1"/>
          </p:cNvPicPr>
          <p:nvPr/>
        </p:nvPicPr>
        <p:blipFill>
          <a:blip r:embed="rId16" cstate="print"/>
          <a:srcRect/>
          <a:stretch>
            <a:fillRect/>
          </a:stretch>
        </p:blipFill>
        <p:spPr bwMode="auto">
          <a:xfrm>
            <a:off x="2500313" y="5000625"/>
            <a:ext cx="1949450" cy="12160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cstate="print"/>
          <a:srcRect/>
          <a:stretch>
            <a:fillRect/>
          </a:stretch>
        </p:blipFill>
        <p:spPr bwMode="auto">
          <a:xfrm>
            <a:off x="2500313" y="1143000"/>
            <a:ext cx="3719512" cy="4806950"/>
          </a:xfrm>
          <a:prstGeom prst="rect">
            <a:avLst/>
          </a:prstGeom>
          <a:noFill/>
          <a:ln w="9525">
            <a:noFill/>
            <a:miter lim="800000"/>
            <a:headEnd/>
            <a:tailEnd/>
          </a:ln>
        </p:spPr>
      </p:pic>
      <p:sp>
        <p:nvSpPr>
          <p:cNvPr id="9" name="Title 8"/>
          <p:cNvSpPr>
            <a:spLocks noGrp="1"/>
          </p:cNvSpPr>
          <p:nvPr>
            <p:ph type="title"/>
          </p:nvPr>
        </p:nvSpPr>
        <p:spPr/>
        <p:txBody>
          <a:bodyPr/>
          <a:lstStyle/>
          <a:p>
            <a:pPr>
              <a:defRPr/>
            </a:pPr>
            <a:r>
              <a:rPr lang="sv-SE" dirty="0" smtClean="0"/>
              <a:t>Basic Configuration Parameters</a:t>
            </a:r>
            <a:endParaRPr lang="sv-SE" dirty="0"/>
          </a:p>
        </p:txBody>
      </p:sp>
      <p:sp>
        <p:nvSpPr>
          <p:cNvPr id="35844" name="Slide Number Placeholder 3"/>
          <p:cNvSpPr>
            <a:spLocks noGrp="1"/>
          </p:cNvSpPr>
          <p:nvPr>
            <p:ph type="sldNum" sz="quarter" idx="12"/>
          </p:nvPr>
        </p:nvSpPr>
        <p:spPr>
          <a:noFill/>
        </p:spPr>
        <p:txBody>
          <a:bodyPr/>
          <a:lstStyle/>
          <a:p>
            <a:fld id="{33C36305-9302-4760-8379-300EBC8022C2}" type="slidenum">
              <a:rPr lang="en-US" smtClean="0">
                <a:latin typeface="Arial" pitchFamily="34" charset="0"/>
              </a:rPr>
              <a:pPr/>
              <a:t>18</a:t>
            </a:fld>
            <a:endParaRPr lang="en-US" smtClean="0">
              <a:latin typeface="Arial" pitchFamily="34" charset="0"/>
            </a:endParaRPr>
          </a:p>
        </p:txBody>
      </p:sp>
      <p:sp>
        <p:nvSpPr>
          <p:cNvPr id="35845" name="Text Box 40"/>
          <p:cNvSpPr txBox="1">
            <a:spLocks noChangeArrowheads="1"/>
          </p:cNvSpPr>
          <p:nvPr/>
        </p:nvSpPr>
        <p:spPr bwMode="auto">
          <a:xfrm>
            <a:off x="5500688" y="3867150"/>
            <a:ext cx="1214437" cy="277813"/>
          </a:xfrm>
          <a:prstGeom prst="rect">
            <a:avLst/>
          </a:prstGeom>
          <a:noFill/>
          <a:ln w="9525">
            <a:noFill/>
            <a:miter lim="800000"/>
            <a:headEnd/>
            <a:tailEnd/>
          </a:ln>
        </p:spPr>
        <p:txBody>
          <a:bodyPr>
            <a:spAutoFit/>
          </a:bodyPr>
          <a:lstStyle/>
          <a:p>
            <a:pPr algn="l">
              <a:spcBef>
                <a:spcPct val="50000"/>
              </a:spcBef>
            </a:pPr>
            <a:r>
              <a:rPr lang="sv-SE" sz="1200"/>
              <a:t>Tank Height</a:t>
            </a:r>
            <a:endParaRPr lang="en-US" sz="1200"/>
          </a:p>
        </p:txBody>
      </p:sp>
      <p:sp>
        <p:nvSpPr>
          <p:cNvPr id="35846" name="Text Box 40"/>
          <p:cNvSpPr txBox="1">
            <a:spLocks noChangeArrowheads="1"/>
          </p:cNvSpPr>
          <p:nvPr/>
        </p:nvSpPr>
        <p:spPr bwMode="auto">
          <a:xfrm>
            <a:off x="5786438" y="2224088"/>
            <a:ext cx="1357312" cy="277812"/>
          </a:xfrm>
          <a:prstGeom prst="rect">
            <a:avLst/>
          </a:prstGeom>
          <a:noFill/>
          <a:ln w="9525">
            <a:noFill/>
            <a:miter lim="800000"/>
            <a:headEnd/>
            <a:tailEnd/>
          </a:ln>
        </p:spPr>
        <p:txBody>
          <a:bodyPr>
            <a:spAutoFit/>
          </a:bodyPr>
          <a:lstStyle/>
          <a:p>
            <a:pPr algn="l">
              <a:spcBef>
                <a:spcPct val="50000"/>
              </a:spcBef>
            </a:pPr>
            <a:r>
              <a:rPr lang="sv-SE" sz="1200"/>
              <a:t>Dead Zone</a:t>
            </a:r>
            <a:endParaRPr lang="en-US" sz="1200"/>
          </a:p>
        </p:txBody>
      </p:sp>
      <p:sp>
        <p:nvSpPr>
          <p:cNvPr id="35847" name="Text Box 40"/>
          <p:cNvSpPr txBox="1">
            <a:spLocks noChangeArrowheads="1"/>
          </p:cNvSpPr>
          <p:nvPr/>
        </p:nvSpPr>
        <p:spPr bwMode="auto">
          <a:xfrm>
            <a:off x="5500688" y="1866900"/>
            <a:ext cx="2071687" cy="277813"/>
          </a:xfrm>
          <a:prstGeom prst="rect">
            <a:avLst/>
          </a:prstGeom>
          <a:noFill/>
          <a:ln w="9525">
            <a:noFill/>
            <a:miter lim="800000"/>
            <a:headEnd/>
            <a:tailEnd/>
          </a:ln>
        </p:spPr>
        <p:txBody>
          <a:bodyPr>
            <a:spAutoFit/>
          </a:bodyPr>
          <a:lstStyle/>
          <a:p>
            <a:pPr algn="l">
              <a:spcBef>
                <a:spcPct val="50000"/>
              </a:spcBef>
            </a:pPr>
            <a:r>
              <a:rPr lang="sv-SE" sz="1200"/>
              <a:t>Upper Reference Point</a:t>
            </a:r>
            <a:endParaRPr lang="en-US" sz="1200"/>
          </a:p>
        </p:txBody>
      </p:sp>
      <p:sp>
        <p:nvSpPr>
          <p:cNvPr id="35848" name="Text Box 40"/>
          <p:cNvSpPr txBox="1">
            <a:spLocks noChangeArrowheads="1"/>
          </p:cNvSpPr>
          <p:nvPr/>
        </p:nvSpPr>
        <p:spPr bwMode="auto">
          <a:xfrm>
            <a:off x="5429250" y="5795963"/>
            <a:ext cx="2643188" cy="277812"/>
          </a:xfrm>
          <a:prstGeom prst="rect">
            <a:avLst/>
          </a:prstGeom>
          <a:noFill/>
          <a:ln w="9525">
            <a:noFill/>
            <a:miter lim="800000"/>
            <a:headEnd/>
            <a:tailEnd/>
          </a:ln>
        </p:spPr>
        <p:txBody>
          <a:bodyPr>
            <a:spAutoFit/>
          </a:bodyPr>
          <a:lstStyle/>
          <a:p>
            <a:pPr algn="l">
              <a:spcBef>
                <a:spcPct val="50000"/>
              </a:spcBef>
            </a:pPr>
            <a:r>
              <a:rPr lang="sv-SE" sz="1200"/>
              <a:t>Lower Reference Point (Level =0)</a:t>
            </a:r>
            <a:endParaRPr lang="en-US" sz="1200"/>
          </a:p>
        </p:txBody>
      </p:sp>
      <p:sp>
        <p:nvSpPr>
          <p:cNvPr id="35849" name="Text Box 40"/>
          <p:cNvSpPr txBox="1">
            <a:spLocks noChangeArrowheads="1"/>
          </p:cNvSpPr>
          <p:nvPr/>
        </p:nvSpPr>
        <p:spPr bwMode="auto">
          <a:xfrm>
            <a:off x="1643063" y="4724400"/>
            <a:ext cx="1214437" cy="277813"/>
          </a:xfrm>
          <a:prstGeom prst="rect">
            <a:avLst/>
          </a:prstGeom>
          <a:noFill/>
          <a:ln w="9525">
            <a:noFill/>
            <a:miter lim="800000"/>
            <a:headEnd/>
            <a:tailEnd/>
          </a:ln>
        </p:spPr>
        <p:txBody>
          <a:bodyPr>
            <a:spAutoFit/>
          </a:bodyPr>
          <a:lstStyle/>
          <a:p>
            <a:pPr algn="r">
              <a:spcBef>
                <a:spcPct val="50000"/>
              </a:spcBef>
            </a:pPr>
            <a:r>
              <a:rPr lang="sv-SE" sz="1200"/>
              <a:t>Product Level</a:t>
            </a:r>
            <a:endParaRPr lang="en-US" sz="12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a:defRPr/>
            </a:pPr>
            <a:r>
              <a:rPr lang="sv-SE" smtClean="0"/>
              <a:t>5. Configuration Advices</a:t>
            </a:r>
          </a:p>
        </p:txBody>
      </p:sp>
      <p:sp>
        <p:nvSpPr>
          <p:cNvPr id="47107" name="Rectangle 3"/>
          <p:cNvSpPr>
            <a:spLocks noGrp="1" noChangeArrowheads="1"/>
          </p:cNvSpPr>
          <p:nvPr>
            <p:ph type="body" idx="1"/>
          </p:nvPr>
        </p:nvSpPr>
        <p:spPr>
          <a:xfrm>
            <a:off x="571500" y="1206500"/>
            <a:ext cx="4549775" cy="3100388"/>
          </a:xfrm>
        </p:spPr>
        <p:txBody>
          <a:bodyPr/>
          <a:lstStyle/>
          <a:p>
            <a:pPr>
              <a:lnSpc>
                <a:spcPct val="70000"/>
              </a:lnSpc>
            </a:pPr>
            <a:r>
              <a:rPr lang="sv-SE" sz="2000" smtClean="0"/>
              <a:t>Correct </a:t>
            </a:r>
            <a:r>
              <a:rPr lang="sv-SE" sz="2000" i="1" smtClean="0"/>
              <a:t>Tank Shape</a:t>
            </a:r>
            <a:r>
              <a:rPr lang="sv-SE" sz="2000" smtClean="0"/>
              <a:t> and </a:t>
            </a:r>
            <a:r>
              <a:rPr lang="sv-SE" sz="2000" i="1" smtClean="0"/>
              <a:t>Tank Bottom</a:t>
            </a:r>
            <a:r>
              <a:rPr lang="sv-SE" sz="2000" smtClean="0"/>
              <a:t> configuration sets optimal performance</a:t>
            </a:r>
          </a:p>
          <a:p>
            <a:pPr>
              <a:lnSpc>
                <a:spcPct val="70000"/>
              </a:lnSpc>
            </a:pPr>
            <a:r>
              <a:rPr lang="sv-SE" sz="2000" smtClean="0"/>
              <a:t>Only select one or two most appearant </a:t>
            </a:r>
            <a:r>
              <a:rPr lang="sv-SE" sz="2000" i="1" smtClean="0"/>
              <a:t>Process Conditions</a:t>
            </a:r>
          </a:p>
          <a:p>
            <a:pPr>
              <a:lnSpc>
                <a:spcPct val="70000"/>
              </a:lnSpc>
            </a:pPr>
            <a:r>
              <a:rPr lang="sv-SE" sz="2000" smtClean="0"/>
              <a:t>Read echoes and customizes threshold and false echo areas accordingly</a:t>
            </a:r>
          </a:p>
          <a:p>
            <a:pPr lvl="1">
              <a:lnSpc>
                <a:spcPct val="70000"/>
              </a:lnSpc>
            </a:pPr>
            <a:r>
              <a:rPr lang="sv-SE" sz="1800" smtClean="0"/>
              <a:t>Is best to perform in empty tank</a:t>
            </a:r>
          </a:p>
          <a:p>
            <a:pPr>
              <a:lnSpc>
                <a:spcPct val="70000"/>
              </a:lnSpc>
            </a:pPr>
            <a:r>
              <a:rPr lang="sv-SE" sz="2000" i="1" smtClean="0"/>
              <a:t>Hold-Off</a:t>
            </a:r>
            <a:r>
              <a:rPr lang="sv-SE" sz="2000" smtClean="0"/>
              <a:t> is an excellent way to exclude echoes from antenna area</a:t>
            </a:r>
          </a:p>
        </p:txBody>
      </p:sp>
      <p:pic>
        <p:nvPicPr>
          <p:cNvPr id="47108" name="Picture 7"/>
          <p:cNvPicPr>
            <a:picLocks noChangeAspect="1" noChangeArrowheads="1"/>
          </p:cNvPicPr>
          <p:nvPr/>
        </p:nvPicPr>
        <p:blipFill>
          <a:blip r:embed="rId3" cstate="print"/>
          <a:srcRect l="12488" t="29697" r="30380" b="28488"/>
          <a:stretch>
            <a:fillRect/>
          </a:stretch>
        </p:blipFill>
        <p:spPr bwMode="auto">
          <a:xfrm>
            <a:off x="684213" y="4076700"/>
            <a:ext cx="4362450" cy="1871663"/>
          </a:xfrm>
          <a:prstGeom prst="rect">
            <a:avLst/>
          </a:prstGeom>
          <a:noFill/>
          <a:ln w="9525">
            <a:solidFill>
              <a:srgbClr val="000000"/>
            </a:solidFill>
            <a:miter lim="800000"/>
            <a:headEnd/>
            <a:tailEnd/>
          </a:ln>
        </p:spPr>
      </p:pic>
      <p:sp>
        <p:nvSpPr>
          <p:cNvPr id="47109" name="Oval 8"/>
          <p:cNvSpPr>
            <a:spLocks noChangeArrowheads="1"/>
          </p:cNvSpPr>
          <p:nvPr/>
        </p:nvSpPr>
        <p:spPr bwMode="auto">
          <a:xfrm>
            <a:off x="1098550" y="4032250"/>
            <a:ext cx="388938" cy="2016125"/>
          </a:xfrm>
          <a:prstGeom prst="ellipse">
            <a:avLst/>
          </a:prstGeom>
          <a:noFill/>
          <a:ln w="31750">
            <a:solidFill>
              <a:srgbClr val="0099CC"/>
            </a:solidFill>
            <a:round/>
            <a:headEnd/>
            <a:tailEnd/>
          </a:ln>
        </p:spPr>
        <p:txBody>
          <a:bodyPr wrap="none" anchor="ctr"/>
          <a:lstStyle/>
          <a:p>
            <a:endParaRPr lang="sv-SE"/>
          </a:p>
        </p:txBody>
      </p:sp>
      <p:sp>
        <p:nvSpPr>
          <p:cNvPr id="47110" name="Text Box 9"/>
          <p:cNvSpPr txBox="1">
            <a:spLocks noChangeArrowheads="1"/>
          </p:cNvSpPr>
          <p:nvPr/>
        </p:nvSpPr>
        <p:spPr bwMode="auto">
          <a:xfrm>
            <a:off x="1547813" y="5732463"/>
            <a:ext cx="1079500" cy="339725"/>
          </a:xfrm>
          <a:prstGeom prst="rect">
            <a:avLst/>
          </a:prstGeom>
          <a:solidFill>
            <a:schemeClr val="accent1"/>
          </a:solidFill>
          <a:ln w="19050">
            <a:noFill/>
            <a:miter lim="800000"/>
            <a:headEnd/>
            <a:tailEnd/>
          </a:ln>
        </p:spPr>
        <p:txBody>
          <a:bodyPr>
            <a:spAutoFit/>
          </a:bodyPr>
          <a:lstStyle/>
          <a:p>
            <a:pPr algn="l">
              <a:spcBef>
                <a:spcPct val="50000"/>
              </a:spcBef>
            </a:pPr>
            <a:r>
              <a:rPr lang="sv-SE" sz="1600">
                <a:solidFill>
                  <a:schemeClr val="bg1"/>
                </a:solidFill>
              </a:rPr>
              <a:t>Hold-Off</a:t>
            </a:r>
          </a:p>
        </p:txBody>
      </p:sp>
      <p:pic>
        <p:nvPicPr>
          <p:cNvPr id="47111" name="Picture 3" descr="E:\5400\prop_tank-shape.jpg"/>
          <p:cNvPicPr>
            <a:picLocks noChangeAspect="1" noChangeArrowheads="1"/>
          </p:cNvPicPr>
          <p:nvPr/>
        </p:nvPicPr>
        <p:blipFill>
          <a:blip r:embed="rId4" cstate="print"/>
          <a:srcRect/>
          <a:stretch>
            <a:fillRect/>
          </a:stretch>
        </p:blipFill>
        <p:spPr bwMode="auto">
          <a:xfrm>
            <a:off x="6156325" y="1125538"/>
            <a:ext cx="2806700" cy="2197100"/>
          </a:xfrm>
          <a:prstGeom prst="rect">
            <a:avLst/>
          </a:prstGeom>
          <a:noFill/>
          <a:ln w="9525">
            <a:noFill/>
            <a:miter lim="800000"/>
            <a:headEnd/>
            <a:tailEnd/>
          </a:ln>
        </p:spPr>
      </p:pic>
      <p:pic>
        <p:nvPicPr>
          <p:cNvPr id="47112" name="Picture 4" descr="E:\5400\prop_environment.jpg"/>
          <p:cNvPicPr>
            <a:picLocks noChangeAspect="1" noChangeArrowheads="1"/>
          </p:cNvPicPr>
          <p:nvPr/>
        </p:nvPicPr>
        <p:blipFill>
          <a:blip r:embed="rId5" cstate="print"/>
          <a:srcRect/>
          <a:stretch>
            <a:fillRect/>
          </a:stretch>
        </p:blipFill>
        <p:spPr bwMode="auto">
          <a:xfrm>
            <a:off x="5127625" y="2565400"/>
            <a:ext cx="2940050" cy="2303463"/>
          </a:xfrm>
          <a:prstGeom prst="rect">
            <a:avLst/>
          </a:prstGeom>
          <a:noFill/>
          <a:ln w="9525">
            <a:noFill/>
            <a:miter lim="800000"/>
            <a:headEnd/>
            <a:tailEnd/>
          </a:ln>
        </p:spPr>
      </p:pic>
      <p:pic>
        <p:nvPicPr>
          <p:cNvPr id="47113" name="Picture 5" descr="E:\5400\prop_antenna.jpg"/>
          <p:cNvPicPr>
            <a:picLocks noChangeAspect="1" noChangeArrowheads="1"/>
          </p:cNvPicPr>
          <p:nvPr/>
        </p:nvPicPr>
        <p:blipFill>
          <a:blip r:embed="rId6" cstate="print"/>
          <a:srcRect/>
          <a:stretch>
            <a:fillRect/>
          </a:stretch>
        </p:blipFill>
        <p:spPr bwMode="auto">
          <a:xfrm>
            <a:off x="6176963" y="3429000"/>
            <a:ext cx="2817812" cy="21986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I:\GSS\KURS\eLearning\Raptor System Overview\Bilder\Slide27\TankHubMultipleTank.jpg"/>
          <p:cNvPicPr>
            <a:picLocks noChangeAspect="1" noChangeArrowheads="1"/>
          </p:cNvPicPr>
          <p:nvPr/>
        </p:nvPicPr>
        <p:blipFill>
          <a:blip r:embed="rId2" cstate="print"/>
          <a:srcRect/>
          <a:stretch>
            <a:fillRect/>
          </a:stretch>
        </p:blipFill>
        <p:spPr bwMode="auto">
          <a:xfrm>
            <a:off x="1476375" y="1989138"/>
            <a:ext cx="6843713" cy="3635375"/>
          </a:xfrm>
          <a:prstGeom prst="rect">
            <a:avLst/>
          </a:prstGeom>
          <a:noFill/>
          <a:ln w="9525">
            <a:noFill/>
            <a:miter lim="800000"/>
            <a:headEnd/>
            <a:tailEnd/>
          </a:ln>
        </p:spPr>
      </p:pic>
      <p:sp>
        <p:nvSpPr>
          <p:cNvPr id="2" name="Title 1"/>
          <p:cNvSpPr>
            <a:spLocks noGrp="1"/>
          </p:cNvSpPr>
          <p:nvPr>
            <p:ph type="title"/>
          </p:nvPr>
        </p:nvSpPr>
        <p:spPr/>
        <p:txBody>
          <a:bodyPr/>
          <a:lstStyle/>
          <a:p>
            <a:r>
              <a:rPr lang="sv-SE" dirty="0" smtClean="0"/>
              <a:t>Operational Control</a:t>
            </a:r>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2</a:t>
            </a:fld>
            <a:endParaRPr lang="en-US"/>
          </a:p>
        </p:txBody>
      </p:sp>
      <p:sp>
        <p:nvSpPr>
          <p:cNvPr id="18" name="Content Placeholder 9"/>
          <p:cNvSpPr>
            <a:spLocks noGrp="1"/>
          </p:cNvSpPr>
          <p:nvPr>
            <p:ph idx="1"/>
          </p:nvPr>
        </p:nvSpPr>
        <p:spPr>
          <a:xfrm>
            <a:off x="571500" y="1206500"/>
            <a:ext cx="8343900" cy="4546600"/>
          </a:xfrm>
        </p:spPr>
        <p:txBody>
          <a:bodyPr/>
          <a:lstStyle/>
          <a:p>
            <a:r>
              <a:rPr lang="sv-SE" dirty="0" smtClean="0"/>
              <a:t>5300- or 5400 system configuration</a:t>
            </a:r>
          </a:p>
        </p:txBody>
      </p:sp>
      <p:pic>
        <p:nvPicPr>
          <p:cNvPr id="20" name="Picture 7" descr="I:\GSS\KURS\eLearning\Raptor System Overview\Bilder\Slide5\HOTSPOT_FF.jpg"/>
          <p:cNvPicPr>
            <a:picLocks noChangeAspect="1" noChangeArrowheads="1"/>
          </p:cNvPicPr>
          <p:nvPr/>
        </p:nvPicPr>
        <p:blipFill>
          <a:blip r:embed="rId3" cstate="print"/>
          <a:srcRect/>
          <a:stretch>
            <a:fillRect/>
          </a:stretch>
        </p:blipFill>
        <p:spPr bwMode="auto">
          <a:xfrm>
            <a:off x="4664075" y="3213100"/>
            <a:ext cx="412750" cy="346075"/>
          </a:xfrm>
          <a:prstGeom prst="rect">
            <a:avLst/>
          </a:prstGeom>
          <a:noFill/>
          <a:ln w="9525">
            <a:noFill/>
            <a:miter lim="800000"/>
            <a:headEnd/>
            <a:tailEnd/>
          </a:ln>
        </p:spPr>
      </p:pic>
      <p:sp>
        <p:nvSpPr>
          <p:cNvPr id="21" name="TextBox 20"/>
          <p:cNvSpPr txBox="1"/>
          <p:nvPr/>
        </p:nvSpPr>
        <p:spPr>
          <a:xfrm>
            <a:off x="2555875" y="1814513"/>
            <a:ext cx="1655763" cy="246062"/>
          </a:xfrm>
          <a:prstGeom prst="rect">
            <a:avLst/>
          </a:prstGeom>
          <a:noFill/>
        </p:spPr>
        <p:txBody>
          <a:bodyPr>
            <a:spAutoFit/>
          </a:bodyPr>
          <a:lstStyle/>
          <a:p>
            <a:pPr algn="l">
              <a:defRPr/>
            </a:pPr>
            <a:r>
              <a:rPr lang="sv-SE" sz="1000" b="0" dirty="0">
                <a:latin typeface="+mn-lt"/>
              </a:rPr>
              <a:t>5400 Level Transmitter</a:t>
            </a:r>
          </a:p>
        </p:txBody>
      </p:sp>
      <p:sp>
        <p:nvSpPr>
          <p:cNvPr id="22" name="TextBox 21"/>
          <p:cNvSpPr txBox="1"/>
          <p:nvPr/>
        </p:nvSpPr>
        <p:spPr>
          <a:xfrm>
            <a:off x="2700338" y="4046538"/>
            <a:ext cx="1655762" cy="246062"/>
          </a:xfrm>
          <a:prstGeom prst="rect">
            <a:avLst/>
          </a:prstGeom>
          <a:noFill/>
        </p:spPr>
        <p:txBody>
          <a:bodyPr>
            <a:spAutoFit/>
          </a:bodyPr>
          <a:lstStyle/>
          <a:p>
            <a:pPr algn="l">
              <a:defRPr/>
            </a:pPr>
            <a:r>
              <a:rPr lang="sv-SE" sz="1000" b="0" dirty="0">
                <a:latin typeface="+mn-lt"/>
              </a:rPr>
              <a:t>5300 Level Transmitter</a:t>
            </a:r>
          </a:p>
        </p:txBody>
      </p:sp>
      <p:sp>
        <p:nvSpPr>
          <p:cNvPr id="23" name="TextBox 22"/>
          <p:cNvSpPr txBox="1"/>
          <p:nvPr/>
        </p:nvSpPr>
        <p:spPr>
          <a:xfrm>
            <a:off x="4643438" y="2492375"/>
            <a:ext cx="1068387" cy="246063"/>
          </a:xfrm>
          <a:prstGeom prst="rect">
            <a:avLst/>
          </a:prstGeom>
          <a:noFill/>
        </p:spPr>
        <p:txBody>
          <a:bodyPr>
            <a:spAutoFit/>
          </a:bodyPr>
          <a:lstStyle/>
          <a:p>
            <a:pPr>
              <a:defRPr/>
            </a:pPr>
            <a:r>
              <a:rPr lang="sv-SE" sz="1000" b="0" dirty="0">
                <a:latin typeface="+mn-lt"/>
              </a:rPr>
              <a:t>2410 Tank Hub</a:t>
            </a:r>
          </a:p>
        </p:txBody>
      </p:sp>
      <p:sp>
        <p:nvSpPr>
          <p:cNvPr id="24" name="TextBox 23"/>
          <p:cNvSpPr txBox="1"/>
          <p:nvPr/>
        </p:nvSpPr>
        <p:spPr>
          <a:xfrm>
            <a:off x="7092950" y="2636838"/>
            <a:ext cx="1008063" cy="400050"/>
          </a:xfrm>
          <a:prstGeom prst="rect">
            <a:avLst/>
          </a:prstGeom>
          <a:noFill/>
        </p:spPr>
        <p:txBody>
          <a:bodyPr>
            <a:spAutoFit/>
          </a:bodyPr>
          <a:lstStyle/>
          <a:p>
            <a:pPr algn="l">
              <a:defRPr/>
            </a:pPr>
            <a:r>
              <a:rPr lang="sv-SE" sz="1000" b="0" dirty="0">
                <a:latin typeface="+mn-lt"/>
              </a:rPr>
              <a:t>TankMaster WinView</a:t>
            </a:r>
          </a:p>
        </p:txBody>
      </p:sp>
      <p:sp>
        <p:nvSpPr>
          <p:cNvPr id="25" name="TextBox 24"/>
          <p:cNvSpPr txBox="1"/>
          <p:nvPr/>
        </p:nvSpPr>
        <p:spPr>
          <a:xfrm>
            <a:off x="5435600" y="2997200"/>
            <a:ext cx="1044575" cy="246063"/>
          </a:xfrm>
          <a:prstGeom prst="rect">
            <a:avLst/>
          </a:prstGeom>
          <a:noFill/>
        </p:spPr>
        <p:txBody>
          <a:bodyPr>
            <a:spAutoFit/>
          </a:bodyPr>
          <a:lstStyle/>
          <a:p>
            <a:pPr>
              <a:defRPr/>
            </a:pPr>
            <a:r>
              <a:rPr lang="sv-SE" sz="1000" b="0" dirty="0">
                <a:latin typeface="+mn-lt"/>
              </a:rPr>
              <a:t>2180 FBM</a:t>
            </a:r>
          </a:p>
        </p:txBody>
      </p:sp>
      <p:sp>
        <p:nvSpPr>
          <p:cNvPr id="26" name="TextBox 25"/>
          <p:cNvSpPr txBox="1"/>
          <p:nvPr/>
        </p:nvSpPr>
        <p:spPr>
          <a:xfrm>
            <a:off x="2771775" y="2565400"/>
            <a:ext cx="1728788" cy="554038"/>
          </a:xfrm>
          <a:prstGeom prst="rect">
            <a:avLst/>
          </a:prstGeom>
          <a:noFill/>
        </p:spPr>
        <p:txBody>
          <a:bodyPr>
            <a:spAutoFit/>
          </a:bodyPr>
          <a:lstStyle/>
          <a:p>
            <a:pPr algn="l">
              <a:defRPr/>
            </a:pPr>
            <a:r>
              <a:rPr lang="sv-SE" sz="1000" b="0" dirty="0">
                <a:latin typeface="+mn-lt"/>
              </a:rPr>
              <a:t>644 Transmitter / Rosemount 65 Single  Point Temperature Sensor</a:t>
            </a:r>
          </a:p>
        </p:txBody>
      </p:sp>
      <p:sp>
        <p:nvSpPr>
          <p:cNvPr id="13" name="Oval 9"/>
          <p:cNvSpPr>
            <a:spLocks noChangeArrowheads="1"/>
          </p:cNvSpPr>
          <p:nvPr/>
        </p:nvSpPr>
        <p:spPr bwMode="auto">
          <a:xfrm>
            <a:off x="2343175" y="1920255"/>
            <a:ext cx="428625" cy="428625"/>
          </a:xfrm>
          <a:prstGeom prst="ellipse">
            <a:avLst/>
          </a:prstGeom>
          <a:noFill/>
          <a:ln w="25400" algn="ctr">
            <a:solidFill>
              <a:schemeClr val="accent2"/>
            </a:solidFill>
            <a:round/>
            <a:headEnd/>
            <a:tailEnd/>
          </a:ln>
        </p:spPr>
        <p:txBody>
          <a:bodyPr wrap="none" anchor="ctr"/>
          <a:lstStyle/>
          <a:p>
            <a:endParaRPr lang="sv-SE"/>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View Measurement Data</a:t>
            </a:r>
            <a:endParaRPr lang="sv-SE" dirty="0"/>
          </a:p>
        </p:txBody>
      </p:sp>
      <p:sp>
        <p:nvSpPr>
          <p:cNvPr id="5" name="Content Placeholder 4"/>
          <p:cNvSpPr>
            <a:spLocks noGrp="1"/>
          </p:cNvSpPr>
          <p:nvPr>
            <p:ph sz="half" idx="1"/>
          </p:nvPr>
        </p:nvSpPr>
        <p:spPr/>
        <p:txBody>
          <a:bodyPr/>
          <a:lstStyle/>
          <a:p>
            <a:r>
              <a:rPr lang="sv-SE" dirty="0" smtClean="0"/>
              <a:t>Optional display</a:t>
            </a:r>
          </a:p>
          <a:p>
            <a:r>
              <a:rPr lang="sv-SE" dirty="0" smtClean="0"/>
              <a:t>2 rows</a:t>
            </a:r>
          </a:p>
          <a:p>
            <a:pPr lvl="1"/>
            <a:r>
              <a:rPr lang="sv-SE" dirty="0" smtClean="0"/>
              <a:t>Measurement value</a:t>
            </a:r>
          </a:p>
          <a:p>
            <a:pPr lvl="1"/>
            <a:r>
              <a:rPr lang="sv-SE" dirty="0" smtClean="0"/>
              <a:t>Parameter / Unit</a:t>
            </a:r>
          </a:p>
          <a:p>
            <a:r>
              <a:rPr lang="sv-SE" dirty="0" smtClean="0"/>
              <a:t>Configured with</a:t>
            </a:r>
            <a:br>
              <a:rPr lang="sv-SE" dirty="0" smtClean="0"/>
            </a:br>
            <a:r>
              <a:rPr lang="sv-SE" dirty="0" smtClean="0"/>
              <a:t>TM or Field Communicator</a:t>
            </a:r>
          </a:p>
          <a:p>
            <a:pPr>
              <a:buNone/>
            </a:pPr>
            <a:r>
              <a:rPr lang="sv-SE" dirty="0" smtClean="0"/>
              <a:t>  </a:t>
            </a:r>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20</a:t>
            </a:fld>
            <a:endParaRPr lang="en-US"/>
          </a:p>
        </p:txBody>
      </p:sp>
      <p:pic>
        <p:nvPicPr>
          <p:cNvPr id="39938" name="Picture 2"/>
          <p:cNvPicPr>
            <a:picLocks noGrp="1" noChangeAspect="1" noChangeArrowheads="1"/>
          </p:cNvPicPr>
          <p:nvPr>
            <p:ph sz="half" idx="2"/>
          </p:nvPr>
        </p:nvPicPr>
        <p:blipFill>
          <a:blip r:embed="rId3" cstate="print"/>
          <a:srcRect/>
          <a:stretch>
            <a:fillRect/>
          </a:stretch>
        </p:blipFill>
        <p:spPr bwMode="auto">
          <a:xfrm>
            <a:off x="4819650" y="1552388"/>
            <a:ext cx="4095750" cy="3854824"/>
          </a:xfrm>
          <a:prstGeom prst="rect">
            <a:avLst/>
          </a:prstGeom>
          <a:noFill/>
          <a:ln w="9525">
            <a:noFill/>
            <a:miter lim="800000"/>
            <a:headEnd/>
            <a:tailEnd/>
          </a:ln>
        </p:spPr>
      </p:pic>
      <p:cxnSp>
        <p:nvCxnSpPr>
          <p:cNvPr id="11" name="Straight Arrow Connector 10"/>
          <p:cNvCxnSpPr/>
          <p:nvPr/>
        </p:nvCxnSpPr>
        <p:spPr bwMode="auto">
          <a:xfrm>
            <a:off x="4067944" y="2924944"/>
            <a:ext cx="2088232" cy="864096"/>
          </a:xfrm>
          <a:prstGeom prst="straightConnector1">
            <a:avLst/>
          </a:prstGeom>
          <a:noFill/>
          <a:ln w="9525" cap="flat" cmpd="sng" algn="ctr">
            <a:solidFill>
              <a:srgbClr val="000000"/>
            </a:solidFill>
            <a:prstDash val="solid"/>
            <a:round/>
            <a:headEnd type="none" w="med" len="med"/>
            <a:tailEnd type="triangle"/>
          </a:ln>
          <a:effectLst/>
        </p:spPr>
      </p:cxnSp>
      <p:cxnSp>
        <p:nvCxnSpPr>
          <p:cNvPr id="12" name="Straight Arrow Connector 11"/>
          <p:cNvCxnSpPr/>
          <p:nvPr/>
        </p:nvCxnSpPr>
        <p:spPr bwMode="auto">
          <a:xfrm>
            <a:off x="4139952" y="2492896"/>
            <a:ext cx="2016224" cy="864096"/>
          </a:xfrm>
          <a:prstGeom prst="straightConnector1">
            <a:avLst/>
          </a:prstGeom>
          <a:noFill/>
          <a:ln w="9525" cap="flat" cmpd="sng" algn="ctr">
            <a:solidFill>
              <a:srgbClr val="000000"/>
            </a:solidFill>
            <a:prstDash val="solid"/>
            <a:round/>
            <a:headEnd type="none" w="med" len="med"/>
            <a:tailEnd type="triangle"/>
          </a:ln>
          <a:effectLst/>
        </p:spPr>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View Measurement Data</a:t>
            </a:r>
            <a:endParaRPr lang="sv-SE" dirty="0"/>
          </a:p>
        </p:txBody>
      </p:sp>
      <p:sp>
        <p:nvSpPr>
          <p:cNvPr id="36867" name="Content Placeholder 4"/>
          <p:cNvSpPr>
            <a:spLocks noGrp="1"/>
          </p:cNvSpPr>
          <p:nvPr>
            <p:ph sz="half" idx="1"/>
          </p:nvPr>
        </p:nvSpPr>
        <p:spPr/>
        <p:txBody>
          <a:bodyPr/>
          <a:lstStyle/>
          <a:p>
            <a:r>
              <a:rPr lang="sv-SE" dirty="0" smtClean="0"/>
              <a:t>Optional display</a:t>
            </a:r>
          </a:p>
          <a:p>
            <a:r>
              <a:rPr lang="sv-SE" dirty="0" smtClean="0"/>
              <a:t>2 rows</a:t>
            </a:r>
          </a:p>
          <a:p>
            <a:pPr lvl="1"/>
            <a:r>
              <a:rPr lang="sv-SE" dirty="0" smtClean="0"/>
              <a:t>Measurement value</a:t>
            </a:r>
          </a:p>
          <a:p>
            <a:pPr lvl="1"/>
            <a:r>
              <a:rPr lang="sv-SE" dirty="0" smtClean="0"/>
              <a:t>Parameter / Unit</a:t>
            </a:r>
          </a:p>
          <a:p>
            <a:r>
              <a:rPr lang="sv-SE" dirty="0" smtClean="0"/>
              <a:t>Configured with</a:t>
            </a:r>
            <a:br>
              <a:rPr lang="sv-SE" dirty="0" smtClean="0"/>
            </a:br>
            <a:r>
              <a:rPr lang="sv-SE" dirty="0" smtClean="0"/>
              <a:t>TankMaster or Field Communicator</a:t>
            </a:r>
          </a:p>
          <a:p>
            <a:pPr>
              <a:buFont typeface="Wingdings" pitchFamily="2" charset="2"/>
              <a:buNone/>
            </a:pPr>
            <a:r>
              <a:rPr lang="sv-SE" dirty="0" smtClean="0"/>
              <a:t>  </a:t>
            </a:r>
          </a:p>
        </p:txBody>
      </p:sp>
      <p:sp>
        <p:nvSpPr>
          <p:cNvPr id="36868" name="Slide Number Placeholder 3"/>
          <p:cNvSpPr>
            <a:spLocks noGrp="1"/>
          </p:cNvSpPr>
          <p:nvPr>
            <p:ph type="sldNum" sz="quarter" idx="12"/>
          </p:nvPr>
        </p:nvSpPr>
        <p:spPr>
          <a:noFill/>
        </p:spPr>
        <p:txBody>
          <a:bodyPr/>
          <a:lstStyle/>
          <a:p>
            <a:fld id="{2232C4F6-AAE8-4E3F-8AB1-5CAB392046E7}" type="slidenum">
              <a:rPr lang="en-US" smtClean="0">
                <a:latin typeface="Arial" pitchFamily="34" charset="0"/>
              </a:rPr>
              <a:pPr/>
              <a:t>21</a:t>
            </a:fld>
            <a:endParaRPr lang="en-US" smtClean="0">
              <a:latin typeface="Arial" pitchFamily="34" charset="0"/>
            </a:endParaRPr>
          </a:p>
        </p:txBody>
      </p:sp>
      <p:pic>
        <p:nvPicPr>
          <p:cNvPr id="36869" name="Picture 2"/>
          <p:cNvPicPr>
            <a:picLocks noGrp="1" noChangeAspect="1" noChangeArrowheads="1"/>
          </p:cNvPicPr>
          <p:nvPr>
            <p:ph sz="half" idx="2"/>
          </p:nvPr>
        </p:nvPicPr>
        <p:blipFill>
          <a:blip r:embed="rId3" cstate="print"/>
          <a:srcRect/>
          <a:stretch>
            <a:fillRect/>
          </a:stretch>
        </p:blipFill>
        <p:spPr>
          <a:xfrm>
            <a:off x="4819650" y="1552575"/>
            <a:ext cx="4095750" cy="3854450"/>
          </a:xfrm>
        </p:spPr>
      </p:pic>
      <p:pic>
        <p:nvPicPr>
          <p:cNvPr id="36874" name="Picture 3"/>
          <p:cNvPicPr>
            <a:picLocks noChangeAspect="1" noChangeArrowheads="1"/>
          </p:cNvPicPr>
          <p:nvPr/>
        </p:nvPicPr>
        <p:blipFill>
          <a:blip r:embed="rId4" cstate="print"/>
          <a:srcRect/>
          <a:stretch>
            <a:fillRect/>
          </a:stretch>
        </p:blipFill>
        <p:spPr bwMode="auto">
          <a:xfrm>
            <a:off x="6786563" y="1785938"/>
            <a:ext cx="581025" cy="485775"/>
          </a:xfrm>
          <a:prstGeom prst="rect">
            <a:avLst/>
          </a:prstGeom>
          <a:noFill/>
          <a:ln w="9525">
            <a:noFill/>
            <a:miter lim="800000"/>
            <a:headEnd/>
            <a:tailEnd/>
          </a:ln>
        </p:spPr>
      </p:pic>
      <p:cxnSp>
        <p:nvCxnSpPr>
          <p:cNvPr id="11" name="Straight Arrow Connector 10"/>
          <p:cNvCxnSpPr/>
          <p:nvPr/>
        </p:nvCxnSpPr>
        <p:spPr bwMode="auto">
          <a:xfrm>
            <a:off x="4067944" y="2924944"/>
            <a:ext cx="2088232" cy="864096"/>
          </a:xfrm>
          <a:prstGeom prst="straightConnector1">
            <a:avLst/>
          </a:prstGeom>
          <a:noFill/>
          <a:ln w="9525" cap="flat" cmpd="sng" algn="ctr">
            <a:solidFill>
              <a:srgbClr val="000000"/>
            </a:solidFill>
            <a:prstDash val="solid"/>
            <a:round/>
            <a:headEnd type="none" w="med" len="med"/>
            <a:tailEnd type="triangle"/>
          </a:ln>
          <a:effectLst/>
        </p:spPr>
      </p:cxnSp>
      <p:cxnSp>
        <p:nvCxnSpPr>
          <p:cNvPr id="12" name="Straight Arrow Connector 11"/>
          <p:cNvCxnSpPr/>
          <p:nvPr/>
        </p:nvCxnSpPr>
        <p:spPr bwMode="auto">
          <a:xfrm>
            <a:off x="4139952" y="2492896"/>
            <a:ext cx="2016224" cy="864096"/>
          </a:xfrm>
          <a:prstGeom prst="straightConnector1">
            <a:avLst/>
          </a:prstGeom>
          <a:noFill/>
          <a:ln w="9525" cap="flat" cmpd="sng" algn="ctr">
            <a:solidFill>
              <a:srgbClr val="000000"/>
            </a:solidFill>
            <a:prstDash val="solid"/>
            <a:round/>
            <a:headEnd type="none" w="med" len="med"/>
            <a:tailEnd type="triangle"/>
          </a:ln>
          <a:effectLst/>
        </p:spPr>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LCD Error Messages</a:t>
            </a:r>
            <a:endParaRPr lang="sv-SE" dirty="0"/>
          </a:p>
        </p:txBody>
      </p:sp>
      <p:graphicFrame>
        <p:nvGraphicFramePr>
          <p:cNvPr id="7" name="Content Placeholder 6"/>
          <p:cNvGraphicFramePr>
            <a:graphicFrameLocks noGrp="1"/>
          </p:cNvGraphicFramePr>
          <p:nvPr>
            <p:ph sz="half" idx="1"/>
          </p:nvPr>
        </p:nvGraphicFramePr>
        <p:xfrm>
          <a:off x="571500" y="1206500"/>
          <a:ext cx="4286252" cy="4815840"/>
        </p:xfrm>
        <a:graphic>
          <a:graphicData uri="http://schemas.openxmlformats.org/drawingml/2006/table">
            <a:tbl>
              <a:tblPr firstRow="1" bandRow="1">
                <a:tableStyleId>{073A0DAA-6AF3-43AB-8588-CEC1D06C72B9}</a:tableStyleId>
              </a:tblPr>
              <a:tblGrid>
                <a:gridCol w="1571608"/>
                <a:gridCol w="2714644"/>
              </a:tblGrid>
              <a:tr h="294317">
                <a:tc>
                  <a:txBody>
                    <a:bodyPr/>
                    <a:lstStyle/>
                    <a:p>
                      <a:r>
                        <a:rPr lang="sv-SE" sz="1400" dirty="0" smtClean="0"/>
                        <a:t>Error Message</a:t>
                      </a:r>
                      <a:endParaRPr lang="sv-SE" sz="1400" dirty="0"/>
                    </a:p>
                  </a:txBody>
                  <a:tcPr/>
                </a:tc>
                <a:tc>
                  <a:txBody>
                    <a:bodyPr/>
                    <a:lstStyle/>
                    <a:p>
                      <a:r>
                        <a:rPr lang="sv-SE" sz="1400" dirty="0" smtClean="0"/>
                        <a:t>Description</a:t>
                      </a:r>
                      <a:endParaRPr lang="sv-SE" sz="1400" dirty="0"/>
                    </a:p>
                  </a:txBody>
                  <a:tcPr/>
                </a:tc>
              </a:tr>
              <a:tr h="467058">
                <a:tc>
                  <a:txBody>
                    <a:bodyPr/>
                    <a:lstStyle/>
                    <a:p>
                      <a:r>
                        <a:rPr lang="sv-SE" sz="1400" dirty="0" smtClean="0"/>
                        <a:t>RAM FAIL</a:t>
                      </a:r>
                      <a:endParaRPr lang="sv-SE" sz="1400" dirty="0"/>
                    </a:p>
                  </a:txBody>
                  <a:tcPr/>
                </a:tc>
                <a:tc>
                  <a:txBody>
                    <a:bodyPr/>
                    <a:lstStyle/>
                    <a:p>
                      <a:r>
                        <a:rPr lang="sv-SE" sz="1400" dirty="0" smtClean="0"/>
                        <a:t>Error in gauge</a:t>
                      </a:r>
                      <a:r>
                        <a:rPr lang="sv-SE" sz="1400" baseline="0" dirty="0" smtClean="0"/>
                        <a:t> data memory</a:t>
                      </a:r>
                      <a:r>
                        <a:rPr lang="sv-SE" sz="1400" dirty="0" smtClean="0"/>
                        <a:t> (RAM)</a:t>
                      </a:r>
                      <a:endParaRPr lang="sv-SE" sz="1400" dirty="0"/>
                    </a:p>
                  </a:txBody>
                  <a:tcPr/>
                </a:tc>
              </a:tr>
              <a:tr h="467058">
                <a:tc>
                  <a:txBody>
                    <a:bodyPr/>
                    <a:lstStyle/>
                    <a:p>
                      <a:r>
                        <a:rPr lang="sv-SE" sz="1400" dirty="0" smtClean="0"/>
                        <a:t>FPROM FAIL</a:t>
                      </a:r>
                      <a:endParaRPr lang="sv-SE" sz="1400" dirty="0"/>
                    </a:p>
                  </a:txBody>
                  <a:tcPr/>
                </a:tc>
                <a:tc>
                  <a:txBody>
                    <a:bodyPr/>
                    <a:lstStyle/>
                    <a:p>
                      <a:r>
                        <a:rPr lang="sv-SE" sz="1400" dirty="0" smtClean="0"/>
                        <a:t>Error in gauge program memory (FPROM)</a:t>
                      </a:r>
                      <a:endParaRPr lang="sv-SE" sz="1400" dirty="0"/>
                    </a:p>
                  </a:txBody>
                  <a:tcPr/>
                </a:tc>
              </a:tr>
              <a:tr h="467058">
                <a:tc>
                  <a:txBody>
                    <a:bodyPr/>
                    <a:lstStyle/>
                    <a:p>
                      <a:r>
                        <a:rPr lang="sv-SE" sz="1400" dirty="0" smtClean="0"/>
                        <a:t>HREG FAIL</a:t>
                      </a:r>
                      <a:endParaRPr lang="sv-SE" sz="1400" dirty="0"/>
                    </a:p>
                  </a:txBody>
                  <a:tcPr/>
                </a:tc>
                <a:tc>
                  <a:txBody>
                    <a:bodyPr/>
                    <a:lstStyle/>
                    <a:p>
                      <a:r>
                        <a:rPr lang="sv-SE" sz="1400" dirty="0" smtClean="0"/>
                        <a:t>Error in transmitters config memory</a:t>
                      </a:r>
                      <a:r>
                        <a:rPr lang="sv-SE" sz="1400" baseline="0" dirty="0" smtClean="0"/>
                        <a:t> (EEPROM)</a:t>
                      </a:r>
                      <a:endParaRPr lang="sv-SE" sz="1400" dirty="0"/>
                    </a:p>
                  </a:txBody>
                  <a:tcPr/>
                </a:tc>
              </a:tr>
              <a:tr h="294317">
                <a:tc>
                  <a:txBody>
                    <a:bodyPr/>
                    <a:lstStyle/>
                    <a:p>
                      <a:r>
                        <a:rPr lang="sv-SE" sz="1400" dirty="0" smtClean="0"/>
                        <a:t>MWM FAIL</a:t>
                      </a:r>
                      <a:endParaRPr lang="sv-SE" sz="1400" dirty="0"/>
                    </a:p>
                  </a:txBody>
                  <a:tcPr/>
                </a:tc>
                <a:tc>
                  <a:txBody>
                    <a:bodyPr/>
                    <a:lstStyle/>
                    <a:p>
                      <a:r>
                        <a:rPr lang="sv-SE" sz="1400" dirty="0" smtClean="0"/>
                        <a:t>Error in microwave</a:t>
                      </a:r>
                      <a:r>
                        <a:rPr lang="sv-SE" sz="1400" baseline="0" dirty="0" smtClean="0"/>
                        <a:t> module</a:t>
                      </a:r>
                      <a:endParaRPr lang="sv-SE" sz="1400" dirty="0"/>
                    </a:p>
                  </a:txBody>
                  <a:tcPr/>
                </a:tc>
              </a:tr>
              <a:tr h="294317">
                <a:tc>
                  <a:txBody>
                    <a:bodyPr/>
                    <a:lstStyle/>
                    <a:p>
                      <a:r>
                        <a:rPr lang="sv-SE" sz="1400" dirty="0" smtClean="0"/>
                        <a:t>DPLY FAIL</a:t>
                      </a:r>
                      <a:endParaRPr lang="sv-SE" sz="1400" dirty="0"/>
                    </a:p>
                  </a:txBody>
                  <a:tcPr/>
                </a:tc>
                <a:tc>
                  <a:txBody>
                    <a:bodyPr/>
                    <a:lstStyle/>
                    <a:p>
                      <a:r>
                        <a:rPr lang="sv-SE" sz="1400" dirty="0" smtClean="0"/>
                        <a:t>Error in LCD</a:t>
                      </a:r>
                      <a:endParaRPr lang="sv-SE" sz="1400" dirty="0"/>
                    </a:p>
                  </a:txBody>
                  <a:tcPr/>
                </a:tc>
              </a:tr>
              <a:tr h="294317">
                <a:tc>
                  <a:txBody>
                    <a:bodyPr/>
                    <a:lstStyle/>
                    <a:p>
                      <a:r>
                        <a:rPr lang="sv-SE" sz="1400" dirty="0" smtClean="0"/>
                        <a:t>MODEM FAIL</a:t>
                      </a:r>
                      <a:endParaRPr lang="sv-SE" sz="1400" dirty="0"/>
                    </a:p>
                  </a:txBody>
                  <a:tcPr/>
                </a:tc>
                <a:tc>
                  <a:txBody>
                    <a:bodyPr/>
                    <a:lstStyle/>
                    <a:p>
                      <a:r>
                        <a:rPr lang="sv-SE" sz="1400" dirty="0" smtClean="0"/>
                        <a:t>Modem hardware failure</a:t>
                      </a:r>
                      <a:endParaRPr lang="sv-SE" sz="1400" dirty="0"/>
                    </a:p>
                  </a:txBody>
                  <a:tcPr/>
                </a:tc>
              </a:tr>
              <a:tr h="294317">
                <a:tc>
                  <a:txBody>
                    <a:bodyPr/>
                    <a:lstStyle/>
                    <a:p>
                      <a:r>
                        <a:rPr lang="sv-SE" sz="1400" dirty="0" smtClean="0"/>
                        <a:t>AOUT FAIL</a:t>
                      </a:r>
                      <a:endParaRPr lang="sv-SE" sz="1400" dirty="0"/>
                    </a:p>
                  </a:txBody>
                  <a:tcPr/>
                </a:tc>
                <a:tc>
                  <a:txBody>
                    <a:bodyPr/>
                    <a:lstStyle/>
                    <a:p>
                      <a:r>
                        <a:rPr lang="sv-SE" sz="1400" dirty="0" smtClean="0"/>
                        <a:t>Error</a:t>
                      </a:r>
                      <a:r>
                        <a:rPr lang="sv-SE" sz="1400" baseline="0" dirty="0" smtClean="0"/>
                        <a:t> in Analog Out Module</a:t>
                      </a:r>
                      <a:endParaRPr lang="sv-SE" sz="1400" dirty="0"/>
                    </a:p>
                  </a:txBody>
                  <a:tcPr/>
                </a:tc>
              </a:tr>
              <a:tr h="294317">
                <a:tc>
                  <a:txBody>
                    <a:bodyPr/>
                    <a:lstStyle/>
                    <a:p>
                      <a:r>
                        <a:rPr lang="sv-SE" sz="1400" dirty="0" smtClean="0"/>
                        <a:t>OHW FAIL</a:t>
                      </a:r>
                      <a:endParaRPr lang="sv-SE" sz="1400" dirty="0"/>
                    </a:p>
                  </a:txBody>
                  <a:tcPr/>
                </a:tc>
                <a:tc>
                  <a:txBody>
                    <a:bodyPr/>
                    <a:lstStyle/>
                    <a:p>
                      <a:r>
                        <a:rPr lang="sv-SE" sz="1400" dirty="0" smtClean="0"/>
                        <a:t>Unspecific hardware error</a:t>
                      </a:r>
                      <a:endParaRPr lang="sv-SE" sz="1400" dirty="0"/>
                    </a:p>
                  </a:txBody>
                  <a:tcPr/>
                </a:tc>
              </a:tr>
              <a:tr h="467058">
                <a:tc>
                  <a:txBody>
                    <a:bodyPr/>
                    <a:lstStyle/>
                    <a:p>
                      <a:r>
                        <a:rPr lang="sv-SE" sz="1400" dirty="0" smtClean="0"/>
                        <a:t>ITEMP FAIL</a:t>
                      </a:r>
                      <a:endParaRPr lang="sv-SE" sz="1400" dirty="0"/>
                    </a:p>
                  </a:txBody>
                  <a:tcPr/>
                </a:tc>
                <a:tc>
                  <a:txBody>
                    <a:bodyPr/>
                    <a:lstStyle/>
                    <a:p>
                      <a:r>
                        <a:rPr lang="sv-SE" sz="1400" dirty="0" smtClean="0"/>
                        <a:t>Error in internal temp measurement</a:t>
                      </a:r>
                      <a:endParaRPr lang="sv-SE" sz="1400" dirty="0"/>
                    </a:p>
                  </a:txBody>
                  <a:tcPr/>
                </a:tc>
              </a:tr>
              <a:tr h="294317">
                <a:tc>
                  <a:txBody>
                    <a:bodyPr/>
                    <a:lstStyle/>
                    <a:p>
                      <a:r>
                        <a:rPr lang="sv-SE" sz="1400" dirty="0" smtClean="0"/>
                        <a:t>MEAS FAIL</a:t>
                      </a:r>
                      <a:endParaRPr lang="sv-SE" sz="1400" dirty="0"/>
                    </a:p>
                  </a:txBody>
                  <a:tcPr/>
                </a:tc>
                <a:tc>
                  <a:txBody>
                    <a:bodyPr/>
                    <a:lstStyle/>
                    <a:p>
                      <a:r>
                        <a:rPr lang="sv-SE" sz="1400" dirty="0" smtClean="0"/>
                        <a:t>Serious</a:t>
                      </a:r>
                      <a:r>
                        <a:rPr lang="sv-SE" sz="1400" baseline="0" dirty="0" smtClean="0"/>
                        <a:t> measurement error</a:t>
                      </a:r>
                      <a:endParaRPr lang="sv-SE" sz="1400" dirty="0"/>
                    </a:p>
                  </a:txBody>
                  <a:tcPr/>
                </a:tc>
              </a:tr>
              <a:tr h="294317">
                <a:tc>
                  <a:txBody>
                    <a:bodyPr/>
                    <a:lstStyle/>
                    <a:p>
                      <a:r>
                        <a:rPr lang="sv-SE" sz="1400" dirty="0" smtClean="0"/>
                        <a:t>CONFIG</a:t>
                      </a:r>
                      <a:r>
                        <a:rPr lang="sv-SE" sz="1400" baseline="0" dirty="0" smtClean="0"/>
                        <a:t> FAIL</a:t>
                      </a:r>
                      <a:endParaRPr lang="sv-SE" sz="1400" dirty="0"/>
                    </a:p>
                  </a:txBody>
                  <a:tcPr/>
                </a:tc>
                <a:tc>
                  <a:txBody>
                    <a:bodyPr/>
                    <a:lstStyle/>
                    <a:p>
                      <a:r>
                        <a:rPr lang="sv-SE" sz="1400" dirty="0" smtClean="0"/>
                        <a:t>Config parameter out of range</a:t>
                      </a:r>
                      <a:endParaRPr lang="sv-SE" sz="1400" dirty="0"/>
                    </a:p>
                  </a:txBody>
                  <a:tcPr/>
                </a:tc>
              </a:tr>
              <a:tr h="294317">
                <a:tc>
                  <a:txBody>
                    <a:bodyPr/>
                    <a:lstStyle/>
                    <a:p>
                      <a:r>
                        <a:rPr lang="sv-SE" sz="1400" dirty="0" smtClean="0"/>
                        <a:t>SW FAIL</a:t>
                      </a:r>
                      <a:endParaRPr lang="sv-SE" sz="1400" dirty="0"/>
                    </a:p>
                  </a:txBody>
                  <a:tcPr/>
                </a:tc>
                <a:tc>
                  <a:txBody>
                    <a:bodyPr/>
                    <a:lstStyle/>
                    <a:p>
                      <a:r>
                        <a:rPr lang="sv-SE" sz="1400" dirty="0" smtClean="0"/>
                        <a:t>Error in transmitter</a:t>
                      </a:r>
                      <a:r>
                        <a:rPr lang="sv-SE" sz="1400" baseline="0" dirty="0" smtClean="0"/>
                        <a:t> software</a:t>
                      </a:r>
                      <a:endParaRPr lang="sv-SE" sz="1400" dirty="0"/>
                    </a:p>
                  </a:txBody>
                  <a:tcPr/>
                </a:tc>
              </a:tr>
            </a:tbl>
          </a:graphicData>
        </a:graphic>
      </p:graphicFrame>
      <p:sp>
        <p:nvSpPr>
          <p:cNvPr id="37935" name="Slide Number Placeholder 4"/>
          <p:cNvSpPr>
            <a:spLocks noGrp="1"/>
          </p:cNvSpPr>
          <p:nvPr>
            <p:ph type="sldNum" sz="quarter" idx="12"/>
          </p:nvPr>
        </p:nvSpPr>
        <p:spPr>
          <a:noFill/>
        </p:spPr>
        <p:txBody>
          <a:bodyPr/>
          <a:lstStyle/>
          <a:p>
            <a:fld id="{8F39A72E-1705-41DE-BFEB-EED788A47336}" type="slidenum">
              <a:rPr lang="en-US" smtClean="0">
                <a:latin typeface="Arial" pitchFamily="34" charset="0"/>
              </a:rPr>
              <a:pPr/>
              <a:t>22</a:t>
            </a:fld>
            <a:endParaRPr lang="en-US" smtClean="0">
              <a:latin typeface="Arial" pitchFamily="34" charset="0"/>
            </a:endParaRPr>
          </a:p>
        </p:txBody>
      </p:sp>
      <p:pic>
        <p:nvPicPr>
          <p:cNvPr id="37936" name="Picture 2"/>
          <p:cNvPicPr>
            <a:picLocks noGrp="1" noChangeAspect="1" noChangeArrowheads="1"/>
          </p:cNvPicPr>
          <p:nvPr>
            <p:ph sz="half" idx="2"/>
          </p:nvPr>
        </p:nvPicPr>
        <p:blipFill>
          <a:blip r:embed="rId3" cstate="print"/>
          <a:srcRect/>
          <a:stretch>
            <a:fillRect/>
          </a:stretch>
        </p:blipFill>
        <p:spPr>
          <a:xfrm>
            <a:off x="4819650" y="1504950"/>
            <a:ext cx="4095750" cy="3949700"/>
          </a:xfrm>
        </p:spPr>
      </p:pic>
      <p:pic>
        <p:nvPicPr>
          <p:cNvPr id="37937" name="Picture 3"/>
          <p:cNvPicPr>
            <a:picLocks noChangeAspect="1" noChangeArrowheads="1"/>
          </p:cNvPicPr>
          <p:nvPr/>
        </p:nvPicPr>
        <p:blipFill>
          <a:blip r:embed="rId4" cstate="print"/>
          <a:srcRect/>
          <a:stretch>
            <a:fillRect/>
          </a:stretch>
        </p:blipFill>
        <p:spPr bwMode="auto">
          <a:xfrm>
            <a:off x="6848475" y="1714500"/>
            <a:ext cx="581025" cy="485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LED Error Messages</a:t>
            </a:r>
            <a:endParaRPr lang="sv-SE" dirty="0"/>
          </a:p>
        </p:txBody>
      </p:sp>
      <p:sp>
        <p:nvSpPr>
          <p:cNvPr id="38915" name="Content Placeholder 2"/>
          <p:cNvSpPr>
            <a:spLocks noGrp="1"/>
          </p:cNvSpPr>
          <p:nvPr>
            <p:ph sz="half" idx="1"/>
          </p:nvPr>
        </p:nvSpPr>
        <p:spPr>
          <a:xfrm>
            <a:off x="571500" y="1206500"/>
            <a:ext cx="4500563" cy="4546600"/>
          </a:xfrm>
        </p:spPr>
        <p:txBody>
          <a:bodyPr/>
          <a:lstStyle/>
          <a:p>
            <a:r>
              <a:rPr lang="sv-SE" smtClean="0"/>
              <a:t>For 5400 without display</a:t>
            </a:r>
          </a:p>
          <a:p>
            <a:r>
              <a:rPr lang="sv-SE" smtClean="0"/>
              <a:t>Normal operation</a:t>
            </a:r>
          </a:p>
          <a:p>
            <a:pPr lvl="1"/>
            <a:r>
              <a:rPr lang="sv-SE" smtClean="0"/>
              <a:t>LED flashes once every second</a:t>
            </a:r>
          </a:p>
          <a:p>
            <a:r>
              <a:rPr lang="sv-SE" smtClean="0"/>
              <a:t>Error</a:t>
            </a:r>
          </a:p>
          <a:p>
            <a:pPr lvl="1"/>
            <a:r>
              <a:rPr lang="sv-SE" smtClean="0"/>
              <a:t>LED flashes a sequence corresponding to an error code followed by a five second pause</a:t>
            </a:r>
          </a:p>
        </p:txBody>
      </p:sp>
      <p:sp>
        <p:nvSpPr>
          <p:cNvPr id="38916" name="Slide Number Placeholder 4"/>
          <p:cNvSpPr>
            <a:spLocks noGrp="1"/>
          </p:cNvSpPr>
          <p:nvPr>
            <p:ph type="sldNum" sz="quarter" idx="12"/>
          </p:nvPr>
        </p:nvSpPr>
        <p:spPr>
          <a:noFill/>
        </p:spPr>
        <p:txBody>
          <a:bodyPr/>
          <a:lstStyle/>
          <a:p>
            <a:fld id="{8C5B73B9-3D28-43C2-B0F2-6BD39251DEA0}" type="slidenum">
              <a:rPr lang="en-US" smtClean="0">
                <a:latin typeface="Arial" pitchFamily="34" charset="0"/>
              </a:rPr>
              <a:pPr/>
              <a:t>23</a:t>
            </a:fld>
            <a:endParaRPr lang="en-US" smtClean="0">
              <a:latin typeface="Arial" pitchFamily="34" charset="0"/>
            </a:endParaRPr>
          </a:p>
        </p:txBody>
      </p:sp>
      <p:pic>
        <p:nvPicPr>
          <p:cNvPr id="38917" name="Picture 2"/>
          <p:cNvPicPr>
            <a:picLocks noGrp="1" noChangeAspect="1" noChangeArrowheads="1"/>
          </p:cNvPicPr>
          <p:nvPr>
            <p:ph sz="half" idx="2"/>
          </p:nvPr>
        </p:nvPicPr>
        <p:blipFill>
          <a:blip r:embed="rId3" cstate="print"/>
          <a:srcRect/>
          <a:stretch>
            <a:fillRect/>
          </a:stretch>
        </p:blipFill>
        <p:spPr>
          <a:xfrm>
            <a:off x="5029200" y="1674813"/>
            <a:ext cx="3676650" cy="3609975"/>
          </a:xfrm>
        </p:spPr>
      </p:pic>
      <p:sp>
        <p:nvSpPr>
          <p:cNvPr id="38918" name="Text Box 40"/>
          <p:cNvSpPr txBox="1">
            <a:spLocks noChangeArrowheads="1"/>
          </p:cNvSpPr>
          <p:nvPr/>
        </p:nvSpPr>
        <p:spPr bwMode="auto">
          <a:xfrm>
            <a:off x="4000500" y="5724525"/>
            <a:ext cx="2214563" cy="276225"/>
          </a:xfrm>
          <a:prstGeom prst="rect">
            <a:avLst/>
          </a:prstGeom>
          <a:noFill/>
          <a:ln w="9525">
            <a:noFill/>
            <a:miter lim="800000"/>
            <a:headEnd/>
            <a:tailEnd/>
          </a:ln>
        </p:spPr>
        <p:txBody>
          <a:bodyPr>
            <a:spAutoFit/>
          </a:bodyPr>
          <a:lstStyle/>
          <a:p>
            <a:pPr algn="r">
              <a:spcBef>
                <a:spcPct val="50000"/>
              </a:spcBef>
            </a:pPr>
            <a:r>
              <a:rPr lang="sv-SE" sz="1200"/>
              <a:t>Flashing LED</a:t>
            </a:r>
            <a:endParaRPr lang="en-US" sz="1200"/>
          </a:p>
        </p:txBody>
      </p:sp>
      <p:cxnSp>
        <p:nvCxnSpPr>
          <p:cNvPr id="38919" name="Straight Arrow Connector 7"/>
          <p:cNvCxnSpPr>
            <a:cxnSpLocks noChangeShapeType="1"/>
          </p:cNvCxnSpPr>
          <p:nvPr/>
        </p:nvCxnSpPr>
        <p:spPr bwMode="auto">
          <a:xfrm rot="5400000" flipH="1" flipV="1">
            <a:off x="4898231" y="4602957"/>
            <a:ext cx="2347913" cy="0"/>
          </a:xfrm>
          <a:prstGeom prst="straightConnector1">
            <a:avLst/>
          </a:prstGeom>
          <a:noFill/>
          <a:ln w="9525" algn="ctr">
            <a:solidFill>
              <a:srgbClr val="000000"/>
            </a:solidFill>
            <a:round/>
            <a:headEnd/>
            <a:tailEnd type="triangle" w="med" len="med"/>
          </a:ln>
        </p:spPr>
      </p:cxnSp>
      <p:pic>
        <p:nvPicPr>
          <p:cNvPr id="38920" name="Picture 3"/>
          <p:cNvPicPr>
            <a:picLocks noChangeAspect="1" noChangeArrowheads="1"/>
          </p:cNvPicPr>
          <p:nvPr/>
        </p:nvPicPr>
        <p:blipFill>
          <a:blip r:embed="rId4" cstate="print"/>
          <a:srcRect/>
          <a:stretch>
            <a:fillRect/>
          </a:stretch>
        </p:blipFill>
        <p:spPr bwMode="auto">
          <a:xfrm>
            <a:off x="6786563" y="1857375"/>
            <a:ext cx="581025" cy="485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5400 </a:t>
            </a:r>
            <a:r>
              <a:rPr lang="sv-SE" dirty="0" smtClean="0"/>
              <a:t>Radar Level Transmitter</a:t>
            </a:r>
            <a:endParaRPr lang="sv-SE" dirty="0"/>
          </a:p>
        </p:txBody>
      </p:sp>
      <p:sp>
        <p:nvSpPr>
          <p:cNvPr id="21507" name="Content Placeholder 4"/>
          <p:cNvSpPr>
            <a:spLocks noGrp="1"/>
          </p:cNvSpPr>
          <p:nvPr>
            <p:ph sz="half" idx="1"/>
          </p:nvPr>
        </p:nvSpPr>
        <p:spPr>
          <a:xfrm>
            <a:off x="571500" y="1206500"/>
            <a:ext cx="8143875" cy="4546600"/>
          </a:xfrm>
        </p:spPr>
        <p:txBody>
          <a:bodyPr/>
          <a:lstStyle/>
          <a:p>
            <a:pPr eaLnBrk="1" hangingPunct="1"/>
            <a:r>
              <a:rPr lang="sv-SE" smtClean="0"/>
              <a:t>Non-contacting 26 GHz </a:t>
            </a:r>
            <a:br>
              <a:rPr lang="sv-SE" smtClean="0"/>
            </a:br>
            <a:r>
              <a:rPr lang="sv-SE" smtClean="0"/>
              <a:t>pulse radar</a:t>
            </a:r>
          </a:p>
          <a:p>
            <a:pPr lvl="1" eaLnBrk="1" hangingPunct="1"/>
            <a:r>
              <a:rPr lang="sv-SE" smtClean="0"/>
              <a:t>9° beam angle</a:t>
            </a:r>
          </a:p>
          <a:p>
            <a:pPr eaLnBrk="1" hangingPunct="1"/>
            <a:r>
              <a:rPr lang="sv-SE" smtClean="0"/>
              <a:t>Wide range of antennas </a:t>
            </a:r>
            <a:br>
              <a:rPr lang="sv-SE" smtClean="0"/>
            </a:br>
            <a:r>
              <a:rPr lang="sv-SE" smtClean="0"/>
              <a:t>and flanges</a:t>
            </a:r>
          </a:p>
          <a:p>
            <a:pPr eaLnBrk="1" hangingPunct="1"/>
            <a:r>
              <a:rPr lang="sv-SE" smtClean="0"/>
              <a:t>Optional LCD-display</a:t>
            </a:r>
          </a:p>
          <a:p>
            <a:pPr eaLnBrk="1" hangingPunct="1"/>
            <a:r>
              <a:rPr lang="sv-SE" smtClean="0"/>
              <a:t>Instrument accuracy: </a:t>
            </a:r>
            <a:r>
              <a:rPr lang="sv-SE" sz="2400" smtClean="0"/>
              <a:t>5402: ± 3mm</a:t>
            </a:r>
          </a:p>
          <a:p>
            <a:endParaRPr lang="sv-SE" sz="3600" smtClean="0"/>
          </a:p>
        </p:txBody>
      </p:sp>
      <p:sp>
        <p:nvSpPr>
          <p:cNvPr id="21508" name="Slide Number Placeholder 3"/>
          <p:cNvSpPr>
            <a:spLocks noGrp="1"/>
          </p:cNvSpPr>
          <p:nvPr>
            <p:ph type="sldNum" sz="quarter" idx="12"/>
          </p:nvPr>
        </p:nvSpPr>
        <p:spPr>
          <a:noFill/>
        </p:spPr>
        <p:txBody>
          <a:bodyPr/>
          <a:lstStyle/>
          <a:p>
            <a:fld id="{259CAAD3-2524-48D9-8E46-71E463E30123}" type="slidenum">
              <a:rPr lang="en-US" smtClean="0">
                <a:latin typeface="Arial" pitchFamily="34" charset="0"/>
              </a:rPr>
              <a:pPr/>
              <a:t>3</a:t>
            </a:fld>
            <a:endParaRPr lang="en-US" smtClean="0">
              <a:latin typeface="Arial" pitchFamily="34" charset="0"/>
            </a:endParaRPr>
          </a:p>
        </p:txBody>
      </p:sp>
      <p:pic>
        <p:nvPicPr>
          <p:cNvPr id="7" name="Picture 2" descr="I:\GSS\KURS\eLearning\Raptor System Overview\Bilder\Slide27\TankHubMultipleTank.jpg"/>
          <p:cNvPicPr>
            <a:picLocks noChangeAspect="1" noChangeArrowheads="1"/>
          </p:cNvPicPr>
          <p:nvPr/>
        </p:nvPicPr>
        <p:blipFill>
          <a:blip r:embed="rId2" cstate="print"/>
          <a:srcRect/>
          <a:stretch>
            <a:fillRect/>
          </a:stretch>
        </p:blipFill>
        <p:spPr bwMode="auto">
          <a:xfrm>
            <a:off x="5580112" y="1196752"/>
            <a:ext cx="3311649" cy="1759145"/>
          </a:xfrm>
          <a:prstGeom prst="rect">
            <a:avLst/>
          </a:prstGeom>
          <a:noFill/>
          <a:ln w="9525">
            <a:noFill/>
            <a:miter lim="800000"/>
            <a:headEnd/>
            <a:tailEnd/>
          </a:ln>
        </p:spPr>
      </p:pic>
      <p:sp>
        <p:nvSpPr>
          <p:cNvPr id="8" name="Oval 9"/>
          <p:cNvSpPr>
            <a:spLocks noChangeArrowheads="1"/>
          </p:cNvSpPr>
          <p:nvPr/>
        </p:nvSpPr>
        <p:spPr bwMode="auto">
          <a:xfrm>
            <a:off x="5940152" y="1124744"/>
            <a:ext cx="357190" cy="357187"/>
          </a:xfrm>
          <a:prstGeom prst="ellipse">
            <a:avLst/>
          </a:prstGeom>
          <a:noFill/>
          <a:ln w="25400" algn="ctr">
            <a:solidFill>
              <a:schemeClr val="accent2"/>
            </a:solidFill>
            <a:round/>
            <a:headEnd/>
            <a:tailEnd/>
          </a:ln>
        </p:spPr>
        <p:txBody>
          <a:bodyPr wrap="none" anchor="ctr"/>
          <a:lstStyle/>
          <a:p>
            <a:endParaRPr lang="sv-SE"/>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defRPr/>
            </a:pPr>
            <a:r>
              <a:rPr lang="sv-SE" smtClean="0"/>
              <a:t>Measurement Principle</a:t>
            </a:r>
          </a:p>
        </p:txBody>
      </p:sp>
      <p:sp>
        <p:nvSpPr>
          <p:cNvPr id="21507" name="Rectangle 3"/>
          <p:cNvSpPr>
            <a:spLocks noGrp="1" noChangeArrowheads="1"/>
          </p:cNvSpPr>
          <p:nvPr>
            <p:ph idx="1"/>
          </p:nvPr>
        </p:nvSpPr>
        <p:spPr>
          <a:xfrm>
            <a:off x="571500" y="1206500"/>
            <a:ext cx="5440660" cy="4546600"/>
          </a:xfrm>
        </p:spPr>
        <p:txBody>
          <a:bodyPr/>
          <a:lstStyle/>
          <a:p>
            <a:pPr>
              <a:lnSpc>
                <a:spcPct val="70000"/>
              </a:lnSpc>
            </a:pPr>
            <a:r>
              <a:rPr lang="sv-SE" sz="2400" dirty="0" smtClean="0"/>
              <a:t>Pulse radar</a:t>
            </a:r>
          </a:p>
          <a:p>
            <a:pPr>
              <a:lnSpc>
                <a:spcPct val="70000"/>
              </a:lnSpc>
            </a:pPr>
            <a:r>
              <a:rPr lang="sv-SE" sz="2400" dirty="0" smtClean="0"/>
              <a:t>Short radar pulses are emitted from the antenna each microsecond</a:t>
            </a:r>
          </a:p>
          <a:p>
            <a:pPr>
              <a:lnSpc>
                <a:spcPct val="70000"/>
              </a:lnSpc>
            </a:pPr>
            <a:r>
              <a:rPr lang="sv-SE" sz="2400" dirty="0" smtClean="0"/>
              <a:t>Pulses reach media with different dielectric constant (DK) where part of the microwaves are reflected back</a:t>
            </a:r>
          </a:p>
        </p:txBody>
      </p:sp>
      <p:pic>
        <p:nvPicPr>
          <p:cNvPr id="21508" name="Picture 4"/>
          <p:cNvPicPr>
            <a:picLocks noChangeAspect="1" noChangeArrowheads="1"/>
          </p:cNvPicPr>
          <p:nvPr/>
        </p:nvPicPr>
        <p:blipFill>
          <a:blip r:embed="rId3" cstate="print"/>
          <a:srcRect l="17566" t="7758" r="17850" b="15764"/>
          <a:stretch>
            <a:fillRect/>
          </a:stretch>
        </p:blipFill>
        <p:spPr bwMode="auto">
          <a:xfrm>
            <a:off x="6220155" y="1196752"/>
            <a:ext cx="2481152" cy="4464496"/>
          </a:xfrm>
          <a:prstGeom prst="rect">
            <a:avLst/>
          </a:prstGeom>
          <a:noFill/>
          <a:ln w="9525">
            <a:noFill/>
            <a:miter lim="800000"/>
            <a:headEnd/>
            <a:tailEnd/>
          </a:ln>
        </p:spPr>
      </p:pic>
      <p:grpSp>
        <p:nvGrpSpPr>
          <p:cNvPr id="2" name="Group 24"/>
          <p:cNvGrpSpPr>
            <a:grpSpLocks/>
          </p:cNvGrpSpPr>
          <p:nvPr/>
        </p:nvGrpSpPr>
        <p:grpSpPr bwMode="auto">
          <a:xfrm>
            <a:off x="887413" y="3443288"/>
            <a:ext cx="3852862" cy="1525587"/>
            <a:chOff x="559" y="2169"/>
            <a:chExt cx="2427" cy="961"/>
          </a:xfrm>
        </p:grpSpPr>
        <p:sp>
          <p:nvSpPr>
            <p:cNvPr id="21511" name="Line 6"/>
            <p:cNvSpPr>
              <a:spLocks noChangeShapeType="1"/>
            </p:cNvSpPr>
            <p:nvPr/>
          </p:nvSpPr>
          <p:spPr bwMode="auto">
            <a:xfrm>
              <a:off x="749" y="3130"/>
              <a:ext cx="1677" cy="0"/>
            </a:xfrm>
            <a:prstGeom prst="line">
              <a:avLst/>
            </a:prstGeom>
            <a:noFill/>
            <a:ln w="19050">
              <a:solidFill>
                <a:srgbClr val="0099CC"/>
              </a:solidFill>
              <a:prstDash val="dash"/>
              <a:round/>
              <a:headEnd type="stealth" w="med" len="med"/>
              <a:tailEnd type="stealth" w="med" len="med"/>
            </a:ln>
          </p:spPr>
          <p:txBody>
            <a:bodyPr/>
            <a:lstStyle/>
            <a:p>
              <a:endParaRPr lang="sv-SE"/>
            </a:p>
          </p:txBody>
        </p:sp>
        <p:sp>
          <p:nvSpPr>
            <p:cNvPr id="21512" name="Line 7"/>
            <p:cNvSpPr>
              <a:spLocks noChangeShapeType="1"/>
            </p:cNvSpPr>
            <p:nvPr/>
          </p:nvSpPr>
          <p:spPr bwMode="auto">
            <a:xfrm>
              <a:off x="749" y="2404"/>
              <a:ext cx="409" cy="0"/>
            </a:xfrm>
            <a:prstGeom prst="line">
              <a:avLst/>
            </a:prstGeom>
            <a:noFill/>
            <a:ln w="19050">
              <a:solidFill>
                <a:srgbClr val="0099CC"/>
              </a:solidFill>
              <a:prstDash val="dash"/>
              <a:round/>
              <a:headEnd type="stealth" w="med" len="med"/>
              <a:tailEnd type="stealth" w="med" len="med"/>
            </a:ln>
          </p:spPr>
          <p:txBody>
            <a:bodyPr/>
            <a:lstStyle/>
            <a:p>
              <a:endParaRPr lang="sv-SE"/>
            </a:p>
          </p:txBody>
        </p:sp>
        <p:pic>
          <p:nvPicPr>
            <p:cNvPr id="21513" name="Picture 8"/>
            <p:cNvPicPr>
              <a:picLocks noChangeAspect="1" noChangeArrowheads="1"/>
            </p:cNvPicPr>
            <p:nvPr/>
          </p:nvPicPr>
          <p:blipFill>
            <a:blip r:embed="rId4" cstate="print"/>
            <a:srcRect l="16112" t="11427" r="22626" b="14854"/>
            <a:stretch>
              <a:fillRect/>
            </a:stretch>
          </p:blipFill>
          <p:spPr bwMode="auto">
            <a:xfrm>
              <a:off x="559" y="2462"/>
              <a:ext cx="741" cy="611"/>
            </a:xfrm>
            <a:prstGeom prst="rect">
              <a:avLst/>
            </a:prstGeom>
            <a:noFill/>
            <a:ln w="9525">
              <a:noFill/>
              <a:miter lim="800000"/>
              <a:headEnd/>
              <a:tailEnd/>
            </a:ln>
          </p:spPr>
        </p:pic>
        <p:pic>
          <p:nvPicPr>
            <p:cNvPr id="21514" name="Picture 9"/>
            <p:cNvPicPr>
              <a:picLocks noChangeAspect="1" noChangeArrowheads="1"/>
            </p:cNvPicPr>
            <p:nvPr/>
          </p:nvPicPr>
          <p:blipFill>
            <a:blip r:embed="rId4" cstate="print"/>
            <a:srcRect l="16112" t="11427" r="22626" b="14854"/>
            <a:stretch>
              <a:fillRect/>
            </a:stretch>
          </p:blipFill>
          <p:spPr bwMode="auto">
            <a:xfrm>
              <a:off x="2262" y="2463"/>
              <a:ext cx="724" cy="608"/>
            </a:xfrm>
            <a:prstGeom prst="rect">
              <a:avLst/>
            </a:prstGeom>
            <a:noFill/>
            <a:ln w="9525">
              <a:noFill/>
              <a:miter lim="800000"/>
              <a:headEnd/>
              <a:tailEnd/>
            </a:ln>
          </p:spPr>
        </p:pic>
        <p:sp>
          <p:nvSpPr>
            <p:cNvPr id="21515" name="Line 10"/>
            <p:cNvSpPr>
              <a:spLocks noChangeShapeType="1"/>
            </p:cNvSpPr>
            <p:nvPr/>
          </p:nvSpPr>
          <p:spPr bwMode="auto">
            <a:xfrm>
              <a:off x="1300" y="2768"/>
              <a:ext cx="983" cy="0"/>
            </a:xfrm>
            <a:prstGeom prst="line">
              <a:avLst/>
            </a:prstGeom>
            <a:noFill/>
            <a:ln w="5080">
              <a:solidFill>
                <a:srgbClr val="6666FF"/>
              </a:solidFill>
              <a:round/>
              <a:headEnd/>
              <a:tailEnd/>
            </a:ln>
          </p:spPr>
          <p:txBody>
            <a:bodyPr/>
            <a:lstStyle/>
            <a:p>
              <a:endParaRPr lang="sv-SE"/>
            </a:p>
          </p:txBody>
        </p:sp>
        <p:sp>
          <p:nvSpPr>
            <p:cNvPr id="21516" name="Line 11"/>
            <p:cNvSpPr>
              <a:spLocks noChangeShapeType="1"/>
            </p:cNvSpPr>
            <p:nvPr/>
          </p:nvSpPr>
          <p:spPr bwMode="auto">
            <a:xfrm>
              <a:off x="749" y="2767"/>
              <a:ext cx="0" cy="363"/>
            </a:xfrm>
            <a:prstGeom prst="line">
              <a:avLst/>
            </a:prstGeom>
            <a:noFill/>
            <a:ln w="9525">
              <a:solidFill>
                <a:srgbClr val="0099CC"/>
              </a:solidFill>
              <a:prstDash val="dash"/>
              <a:round/>
              <a:headEnd/>
              <a:tailEnd/>
            </a:ln>
          </p:spPr>
          <p:txBody>
            <a:bodyPr/>
            <a:lstStyle/>
            <a:p>
              <a:endParaRPr lang="sv-SE"/>
            </a:p>
          </p:txBody>
        </p:sp>
        <p:sp>
          <p:nvSpPr>
            <p:cNvPr id="21517" name="Line 12"/>
            <p:cNvSpPr>
              <a:spLocks noChangeShapeType="1"/>
            </p:cNvSpPr>
            <p:nvPr/>
          </p:nvSpPr>
          <p:spPr bwMode="auto">
            <a:xfrm>
              <a:off x="1158" y="2404"/>
              <a:ext cx="0" cy="363"/>
            </a:xfrm>
            <a:prstGeom prst="line">
              <a:avLst/>
            </a:prstGeom>
            <a:noFill/>
            <a:ln w="9525">
              <a:solidFill>
                <a:srgbClr val="0099CC"/>
              </a:solidFill>
              <a:prstDash val="dash"/>
              <a:round/>
              <a:headEnd/>
              <a:tailEnd/>
            </a:ln>
          </p:spPr>
          <p:txBody>
            <a:bodyPr/>
            <a:lstStyle/>
            <a:p>
              <a:endParaRPr lang="sv-SE"/>
            </a:p>
          </p:txBody>
        </p:sp>
        <p:sp>
          <p:nvSpPr>
            <p:cNvPr id="21518" name="Line 13"/>
            <p:cNvSpPr>
              <a:spLocks noChangeShapeType="1"/>
            </p:cNvSpPr>
            <p:nvPr/>
          </p:nvSpPr>
          <p:spPr bwMode="auto">
            <a:xfrm>
              <a:off x="2426" y="2767"/>
              <a:ext cx="0" cy="363"/>
            </a:xfrm>
            <a:prstGeom prst="line">
              <a:avLst/>
            </a:prstGeom>
            <a:noFill/>
            <a:ln w="9525">
              <a:solidFill>
                <a:srgbClr val="0099CC"/>
              </a:solidFill>
              <a:prstDash val="dash"/>
              <a:round/>
              <a:headEnd/>
              <a:tailEnd/>
            </a:ln>
          </p:spPr>
          <p:txBody>
            <a:bodyPr/>
            <a:lstStyle/>
            <a:p>
              <a:endParaRPr lang="sv-SE"/>
            </a:p>
          </p:txBody>
        </p:sp>
        <p:sp>
          <p:nvSpPr>
            <p:cNvPr id="21519" name="Line 14"/>
            <p:cNvSpPr>
              <a:spLocks noChangeShapeType="1"/>
            </p:cNvSpPr>
            <p:nvPr/>
          </p:nvSpPr>
          <p:spPr bwMode="auto">
            <a:xfrm>
              <a:off x="749" y="2404"/>
              <a:ext cx="0" cy="363"/>
            </a:xfrm>
            <a:prstGeom prst="line">
              <a:avLst/>
            </a:prstGeom>
            <a:noFill/>
            <a:ln w="9525">
              <a:solidFill>
                <a:srgbClr val="0099CC"/>
              </a:solidFill>
              <a:prstDash val="dash"/>
              <a:round/>
              <a:headEnd/>
              <a:tailEnd/>
            </a:ln>
          </p:spPr>
          <p:txBody>
            <a:bodyPr/>
            <a:lstStyle/>
            <a:p>
              <a:endParaRPr lang="sv-SE"/>
            </a:p>
          </p:txBody>
        </p:sp>
        <p:sp>
          <p:nvSpPr>
            <p:cNvPr id="21520" name="Text Box 19"/>
            <p:cNvSpPr txBox="1">
              <a:spLocks noChangeArrowheads="1"/>
            </p:cNvSpPr>
            <p:nvPr/>
          </p:nvSpPr>
          <p:spPr bwMode="auto">
            <a:xfrm>
              <a:off x="1480" y="2900"/>
              <a:ext cx="496" cy="192"/>
            </a:xfrm>
            <a:prstGeom prst="rect">
              <a:avLst/>
            </a:prstGeom>
            <a:solidFill>
              <a:schemeClr val="accent1"/>
            </a:solidFill>
            <a:ln w="9525">
              <a:noFill/>
              <a:miter lim="800000"/>
              <a:headEnd/>
              <a:tailEnd/>
            </a:ln>
          </p:spPr>
          <p:txBody>
            <a:bodyPr>
              <a:spAutoFit/>
            </a:bodyPr>
            <a:lstStyle/>
            <a:p>
              <a:pPr>
                <a:spcBef>
                  <a:spcPct val="50000"/>
                </a:spcBef>
              </a:pPr>
              <a:r>
                <a:rPr lang="en-US" sz="1400">
                  <a:solidFill>
                    <a:schemeClr val="bg1"/>
                  </a:solidFill>
                </a:rPr>
                <a:t>~</a:t>
              </a:r>
              <a:r>
                <a:rPr lang="sv-SE" sz="1400">
                  <a:solidFill>
                    <a:schemeClr val="bg1"/>
                  </a:solidFill>
                </a:rPr>
                <a:t> 1 μs</a:t>
              </a:r>
            </a:p>
          </p:txBody>
        </p:sp>
        <p:sp>
          <p:nvSpPr>
            <p:cNvPr id="21521" name="Text Box 20"/>
            <p:cNvSpPr txBox="1">
              <a:spLocks noChangeArrowheads="1"/>
            </p:cNvSpPr>
            <p:nvPr/>
          </p:nvSpPr>
          <p:spPr bwMode="auto">
            <a:xfrm>
              <a:off x="697" y="2169"/>
              <a:ext cx="498" cy="192"/>
            </a:xfrm>
            <a:prstGeom prst="rect">
              <a:avLst/>
            </a:prstGeom>
            <a:solidFill>
              <a:schemeClr val="accent1"/>
            </a:solidFill>
            <a:ln w="9525">
              <a:noFill/>
              <a:miter lim="800000"/>
              <a:headEnd/>
              <a:tailEnd/>
            </a:ln>
          </p:spPr>
          <p:txBody>
            <a:bodyPr>
              <a:spAutoFit/>
            </a:bodyPr>
            <a:lstStyle/>
            <a:p>
              <a:pPr>
                <a:spcBef>
                  <a:spcPct val="50000"/>
                </a:spcBef>
              </a:pPr>
              <a:r>
                <a:rPr lang="en-US" sz="1400">
                  <a:solidFill>
                    <a:schemeClr val="bg1"/>
                  </a:solidFill>
                </a:rPr>
                <a:t>~</a:t>
              </a:r>
              <a:r>
                <a:rPr lang="sv-SE" sz="1400">
                  <a:solidFill>
                    <a:schemeClr val="bg1"/>
                  </a:solidFill>
                </a:rPr>
                <a:t> 1 ns</a:t>
              </a:r>
            </a:p>
          </p:txBody>
        </p:sp>
      </p:grpSp>
      <p:sp>
        <p:nvSpPr>
          <p:cNvPr id="21510" name="Rectangle 23"/>
          <p:cNvSpPr>
            <a:spLocks noChangeArrowheads="1"/>
          </p:cNvSpPr>
          <p:nvPr/>
        </p:nvSpPr>
        <p:spPr bwMode="auto">
          <a:xfrm>
            <a:off x="609600" y="5475288"/>
            <a:ext cx="4435475" cy="366712"/>
          </a:xfrm>
          <a:prstGeom prst="rect">
            <a:avLst/>
          </a:prstGeom>
          <a:solidFill>
            <a:srgbClr val="0099CC"/>
          </a:solidFill>
          <a:ln w="9525">
            <a:noFill/>
            <a:miter lim="800000"/>
            <a:headEnd/>
            <a:tailEnd/>
          </a:ln>
        </p:spPr>
        <p:txBody>
          <a:bodyPr wrap="none">
            <a:spAutoFit/>
          </a:bodyPr>
          <a:lstStyle/>
          <a:p>
            <a:pPr>
              <a:lnSpc>
                <a:spcPct val="90000"/>
              </a:lnSpc>
              <a:spcBef>
                <a:spcPct val="20000"/>
              </a:spcBef>
              <a:spcAft>
                <a:spcPct val="15000"/>
              </a:spcAft>
              <a:buClr>
                <a:schemeClr val="bg2"/>
              </a:buClr>
              <a:buSzPct val="60000"/>
              <a:buFont typeface="Wingdings" pitchFamily="2" charset="2"/>
              <a:buNone/>
            </a:pPr>
            <a:r>
              <a:rPr lang="sv-SE" sz="2000" dirty="0">
                <a:solidFill>
                  <a:schemeClr val="bg1"/>
                </a:solidFill>
              </a:rPr>
              <a:t>Distance = Speed x Time of Travel / 2</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title"/>
          </p:nvPr>
        </p:nvSpPr>
        <p:spPr/>
        <p:txBody>
          <a:bodyPr/>
          <a:lstStyle/>
          <a:p>
            <a:pPr>
              <a:defRPr/>
            </a:pPr>
            <a:r>
              <a:rPr lang="sv-SE" smtClean="0"/>
              <a:t>Signal Strength</a:t>
            </a:r>
          </a:p>
        </p:txBody>
      </p:sp>
      <p:sp>
        <p:nvSpPr>
          <p:cNvPr id="22531" name="Rectangle 4"/>
          <p:cNvSpPr>
            <a:spLocks noGrp="1" noChangeArrowheads="1"/>
          </p:cNvSpPr>
          <p:nvPr>
            <p:ph type="body" idx="1"/>
          </p:nvPr>
        </p:nvSpPr>
        <p:spPr>
          <a:xfrm>
            <a:off x="571500" y="1206500"/>
            <a:ext cx="4072508" cy="4546600"/>
          </a:xfrm>
        </p:spPr>
        <p:txBody>
          <a:bodyPr/>
          <a:lstStyle/>
          <a:p>
            <a:pPr>
              <a:lnSpc>
                <a:spcPct val="80000"/>
              </a:lnSpc>
            </a:pPr>
            <a:r>
              <a:rPr lang="sv-SE" dirty="0" smtClean="0"/>
              <a:t>Dielectric constant of the media (</a:t>
            </a:r>
            <a:r>
              <a:rPr lang="el-GR" dirty="0" smtClean="0">
                <a:cs typeface="Arial" pitchFamily="34" charset="0"/>
              </a:rPr>
              <a:t>ε</a:t>
            </a:r>
            <a:r>
              <a:rPr lang="sv-SE" baseline="-25000" dirty="0" smtClean="0">
                <a:cs typeface="Arial" pitchFamily="34" charset="0"/>
              </a:rPr>
              <a:t>r</a:t>
            </a:r>
            <a:r>
              <a:rPr lang="sv-SE" dirty="0" smtClean="0">
                <a:cs typeface="Arial" pitchFamily="34" charset="0"/>
              </a:rPr>
              <a:t> or DK)</a:t>
            </a:r>
          </a:p>
          <a:p>
            <a:pPr>
              <a:lnSpc>
                <a:spcPct val="80000"/>
              </a:lnSpc>
            </a:pPr>
            <a:r>
              <a:rPr lang="sv-SE" dirty="0" smtClean="0">
                <a:cs typeface="Arial" pitchFamily="34" charset="0"/>
              </a:rPr>
              <a:t>Antenna type</a:t>
            </a:r>
          </a:p>
          <a:p>
            <a:pPr>
              <a:lnSpc>
                <a:spcPct val="80000"/>
              </a:lnSpc>
            </a:pPr>
            <a:r>
              <a:rPr lang="sv-SE" dirty="0" smtClean="0">
                <a:cs typeface="Arial" pitchFamily="34" charset="0"/>
              </a:rPr>
              <a:t>Measurement range</a:t>
            </a:r>
          </a:p>
          <a:p>
            <a:pPr>
              <a:lnSpc>
                <a:spcPct val="80000"/>
              </a:lnSpc>
            </a:pPr>
            <a:r>
              <a:rPr lang="sv-SE" dirty="0" smtClean="0">
                <a:cs typeface="Arial" pitchFamily="34" charset="0"/>
              </a:rPr>
              <a:t>Surface characteristics</a:t>
            </a:r>
          </a:p>
          <a:p>
            <a:pPr>
              <a:lnSpc>
                <a:spcPct val="80000"/>
              </a:lnSpc>
            </a:pPr>
            <a:r>
              <a:rPr lang="sv-SE" dirty="0" smtClean="0">
                <a:cs typeface="Arial" pitchFamily="34" charset="0"/>
              </a:rPr>
              <a:t>Disturbing objects</a:t>
            </a:r>
            <a:endParaRPr lang="el-GR" dirty="0" smtClean="0">
              <a:cs typeface="Arial" pitchFamily="34" charset="0"/>
            </a:endParaRPr>
          </a:p>
        </p:txBody>
      </p:sp>
      <p:grpSp>
        <p:nvGrpSpPr>
          <p:cNvPr id="2" name="Group 9"/>
          <p:cNvGrpSpPr>
            <a:grpSpLocks noChangeAspect="1"/>
          </p:cNvGrpSpPr>
          <p:nvPr/>
        </p:nvGrpSpPr>
        <p:grpSpPr bwMode="auto">
          <a:xfrm>
            <a:off x="4860032" y="1196752"/>
            <a:ext cx="3863975" cy="3810000"/>
            <a:chOff x="519" y="-168"/>
            <a:chExt cx="4722" cy="4656"/>
          </a:xfrm>
        </p:grpSpPr>
        <p:pic>
          <p:nvPicPr>
            <p:cNvPr id="22533" name="Picture 7" descr="TANKBI2retmedres"/>
            <p:cNvPicPr>
              <a:picLocks noChangeAspect="1" noChangeArrowheads="1"/>
            </p:cNvPicPr>
            <p:nvPr/>
          </p:nvPicPr>
          <p:blipFill>
            <a:blip r:embed="rId3" cstate="print"/>
            <a:srcRect/>
            <a:stretch>
              <a:fillRect/>
            </a:stretch>
          </p:blipFill>
          <p:spPr bwMode="auto">
            <a:xfrm>
              <a:off x="519" y="-168"/>
              <a:ext cx="4722" cy="4656"/>
            </a:xfrm>
            <a:prstGeom prst="rect">
              <a:avLst/>
            </a:prstGeom>
            <a:noFill/>
            <a:ln w="9525">
              <a:noFill/>
              <a:miter lim="800000"/>
              <a:headEnd/>
              <a:tailEnd/>
            </a:ln>
          </p:spPr>
        </p:pic>
        <p:pic>
          <p:nvPicPr>
            <p:cNvPr id="22534" name="Picture 8" descr="5400_cutout"/>
            <p:cNvPicPr>
              <a:picLocks noChangeAspect="1" noChangeArrowheads="1"/>
            </p:cNvPicPr>
            <p:nvPr/>
          </p:nvPicPr>
          <p:blipFill>
            <a:blip r:embed="rId4" cstate="print">
              <a:clrChange>
                <a:clrFrom>
                  <a:srgbClr val="FFFFFF"/>
                </a:clrFrom>
                <a:clrTo>
                  <a:srgbClr val="FFFFFF">
                    <a:alpha val="0"/>
                  </a:srgbClr>
                </a:clrTo>
              </a:clrChange>
            </a:blip>
            <a:srcRect b="50510"/>
            <a:stretch>
              <a:fillRect/>
            </a:stretch>
          </p:blipFill>
          <p:spPr bwMode="auto">
            <a:xfrm>
              <a:off x="992" y="-94"/>
              <a:ext cx="565" cy="533"/>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Circular Polarization</a:t>
            </a:r>
            <a:endParaRPr lang="sv-SE" dirty="0"/>
          </a:p>
        </p:txBody>
      </p:sp>
      <p:sp>
        <p:nvSpPr>
          <p:cNvPr id="1028" name="Slide Number Placeholder 5"/>
          <p:cNvSpPr>
            <a:spLocks noGrp="1"/>
          </p:cNvSpPr>
          <p:nvPr>
            <p:ph type="sldNum" sz="quarter" idx="11"/>
          </p:nvPr>
        </p:nvSpPr>
        <p:spPr>
          <a:noFill/>
        </p:spPr>
        <p:txBody>
          <a:bodyPr/>
          <a:lstStyle/>
          <a:p>
            <a:fld id="{042B59C0-84C9-4892-991A-E1DB7F1F5AC9}" type="slidenum">
              <a:rPr lang="en-US" smtClean="0">
                <a:latin typeface="Arial" pitchFamily="34" charset="0"/>
              </a:rPr>
              <a:pPr/>
              <a:t>6</a:t>
            </a:fld>
            <a:endParaRPr lang="en-US" smtClean="0">
              <a:latin typeface="Arial" pitchFamily="34" charset="0"/>
            </a:endParaRPr>
          </a:p>
        </p:txBody>
      </p:sp>
      <p:graphicFrame>
        <p:nvGraphicFramePr>
          <p:cNvPr id="1026" name="Object 2">
            <a:hlinkClick r:id="" action="ppaction://ole?verb=0"/>
          </p:cNvPr>
          <p:cNvGraphicFramePr>
            <a:graphicFrameLocks noChangeAspect="1"/>
          </p:cNvGraphicFramePr>
          <p:nvPr/>
        </p:nvGraphicFramePr>
        <p:xfrm>
          <a:off x="1285875" y="1428750"/>
          <a:ext cx="6551613" cy="3914775"/>
        </p:xfrm>
        <a:graphic>
          <a:graphicData uri="http://schemas.openxmlformats.org/presentationml/2006/ole">
            <p:oleObj spid="_x0000_s1026" name="Video Clip" r:id="rId4" imgW="6990476" imgH="4153480" progId="AVIFile">
              <p:embed/>
            </p:oleObj>
          </a:graphicData>
        </a:graphic>
      </p:graphicFrame>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noChangeArrowheads="1"/>
          </p:cNvPicPr>
          <p:nvPr/>
        </p:nvPicPr>
        <p:blipFill>
          <a:blip r:embed="rId3" cstate="print"/>
          <a:srcRect/>
          <a:stretch>
            <a:fillRect/>
          </a:stretch>
        </p:blipFill>
        <p:spPr bwMode="auto">
          <a:xfrm>
            <a:off x="3143250" y="1176338"/>
            <a:ext cx="3017838" cy="4538662"/>
          </a:xfrm>
          <a:prstGeom prst="rect">
            <a:avLst/>
          </a:prstGeom>
          <a:noFill/>
          <a:ln w="9525">
            <a:noFill/>
            <a:miter lim="800000"/>
            <a:headEnd/>
            <a:tailEnd/>
          </a:ln>
        </p:spPr>
      </p:pic>
      <p:sp>
        <p:nvSpPr>
          <p:cNvPr id="2" name="Title 1"/>
          <p:cNvSpPr>
            <a:spLocks noGrp="1"/>
          </p:cNvSpPr>
          <p:nvPr>
            <p:ph type="title"/>
          </p:nvPr>
        </p:nvSpPr>
        <p:spPr/>
        <p:txBody>
          <a:bodyPr/>
          <a:lstStyle/>
          <a:p>
            <a:pPr>
              <a:defRPr/>
            </a:pPr>
            <a:r>
              <a:rPr lang="sv-SE" dirty="0" smtClean="0"/>
              <a:t>5400 </a:t>
            </a:r>
            <a:r>
              <a:rPr lang="sv-SE" dirty="0" smtClean="0"/>
              <a:t>Components</a:t>
            </a:r>
            <a:endParaRPr lang="sv-SE" dirty="0"/>
          </a:p>
        </p:txBody>
      </p:sp>
      <p:sp>
        <p:nvSpPr>
          <p:cNvPr id="25604" name="Slide Number Placeholder 3"/>
          <p:cNvSpPr>
            <a:spLocks noGrp="1"/>
          </p:cNvSpPr>
          <p:nvPr>
            <p:ph type="sldNum" sz="quarter" idx="12"/>
          </p:nvPr>
        </p:nvSpPr>
        <p:spPr>
          <a:noFill/>
        </p:spPr>
        <p:txBody>
          <a:bodyPr/>
          <a:lstStyle/>
          <a:p>
            <a:fld id="{C7079501-C8BC-4F15-A657-290F89C19CAA}" type="slidenum">
              <a:rPr lang="en-US" smtClean="0">
                <a:latin typeface="Arial" pitchFamily="34" charset="0"/>
              </a:rPr>
              <a:pPr/>
              <a:t>7</a:t>
            </a:fld>
            <a:endParaRPr lang="en-US" smtClean="0">
              <a:latin typeface="Arial" pitchFamily="34" charset="0"/>
            </a:endParaRPr>
          </a:p>
        </p:txBody>
      </p:sp>
      <p:sp>
        <p:nvSpPr>
          <p:cNvPr id="25605" name="Text Box 40"/>
          <p:cNvSpPr txBox="1">
            <a:spLocks noChangeArrowheads="1"/>
          </p:cNvSpPr>
          <p:nvPr/>
        </p:nvSpPr>
        <p:spPr bwMode="auto">
          <a:xfrm>
            <a:off x="6215063" y="2176463"/>
            <a:ext cx="1639887" cy="461962"/>
          </a:xfrm>
          <a:prstGeom prst="rect">
            <a:avLst/>
          </a:prstGeom>
          <a:noFill/>
          <a:ln w="9525">
            <a:noFill/>
            <a:miter lim="800000"/>
            <a:headEnd/>
            <a:tailEnd/>
          </a:ln>
        </p:spPr>
        <p:txBody>
          <a:bodyPr>
            <a:spAutoFit/>
          </a:bodyPr>
          <a:lstStyle/>
          <a:p>
            <a:pPr algn="l">
              <a:spcBef>
                <a:spcPct val="50000"/>
              </a:spcBef>
            </a:pPr>
            <a:r>
              <a:rPr lang="sv-SE" sz="1200"/>
              <a:t>Dual Compartment  transmitter housing</a:t>
            </a:r>
            <a:endParaRPr lang="en-US" sz="1200"/>
          </a:p>
        </p:txBody>
      </p:sp>
      <p:sp>
        <p:nvSpPr>
          <p:cNvPr id="25606" name="Line 41"/>
          <p:cNvSpPr>
            <a:spLocks noChangeShapeType="1"/>
          </p:cNvSpPr>
          <p:nvPr/>
        </p:nvSpPr>
        <p:spPr bwMode="auto">
          <a:xfrm flipH="1">
            <a:off x="5500688" y="2390775"/>
            <a:ext cx="785812" cy="0"/>
          </a:xfrm>
          <a:prstGeom prst="line">
            <a:avLst/>
          </a:prstGeom>
          <a:noFill/>
          <a:ln w="9525">
            <a:solidFill>
              <a:srgbClr val="000000"/>
            </a:solidFill>
            <a:round/>
            <a:headEnd/>
            <a:tailEnd type="triangle" w="med" len="med"/>
          </a:ln>
        </p:spPr>
        <p:txBody>
          <a:bodyPr wrap="none" anchor="ctr"/>
          <a:lstStyle/>
          <a:p>
            <a:endParaRPr lang="sv-SE"/>
          </a:p>
        </p:txBody>
      </p:sp>
      <p:sp>
        <p:nvSpPr>
          <p:cNvPr id="25607" name="Text Box 40"/>
          <p:cNvSpPr txBox="1">
            <a:spLocks noChangeArrowheads="1"/>
          </p:cNvSpPr>
          <p:nvPr/>
        </p:nvSpPr>
        <p:spPr bwMode="auto">
          <a:xfrm>
            <a:off x="1514475" y="3533775"/>
            <a:ext cx="2157413" cy="276225"/>
          </a:xfrm>
          <a:prstGeom prst="rect">
            <a:avLst/>
          </a:prstGeom>
          <a:noFill/>
          <a:ln w="9525">
            <a:noFill/>
            <a:miter lim="800000"/>
            <a:headEnd/>
            <a:tailEnd/>
          </a:ln>
        </p:spPr>
        <p:txBody>
          <a:bodyPr>
            <a:spAutoFit/>
          </a:bodyPr>
          <a:lstStyle/>
          <a:p>
            <a:pPr algn="r">
              <a:spcBef>
                <a:spcPct val="50000"/>
              </a:spcBef>
            </a:pPr>
            <a:r>
              <a:rPr lang="sv-SE" sz="1200"/>
              <a:t>Tank Seal</a:t>
            </a:r>
            <a:endParaRPr lang="en-US" sz="1200"/>
          </a:p>
        </p:txBody>
      </p:sp>
      <p:sp>
        <p:nvSpPr>
          <p:cNvPr id="25608" name="Line 41"/>
          <p:cNvSpPr>
            <a:spLocks noChangeShapeType="1"/>
          </p:cNvSpPr>
          <p:nvPr/>
        </p:nvSpPr>
        <p:spPr bwMode="auto">
          <a:xfrm>
            <a:off x="3600450" y="3667125"/>
            <a:ext cx="785813" cy="0"/>
          </a:xfrm>
          <a:prstGeom prst="line">
            <a:avLst/>
          </a:prstGeom>
          <a:noFill/>
          <a:ln w="9525">
            <a:solidFill>
              <a:srgbClr val="000000"/>
            </a:solidFill>
            <a:round/>
            <a:headEnd/>
            <a:tailEnd type="triangle" w="med" len="med"/>
          </a:ln>
        </p:spPr>
        <p:txBody>
          <a:bodyPr wrap="none" anchor="ctr"/>
          <a:lstStyle/>
          <a:p>
            <a:endParaRPr lang="sv-SE"/>
          </a:p>
        </p:txBody>
      </p:sp>
      <p:sp>
        <p:nvSpPr>
          <p:cNvPr id="25609" name="Text Box 40"/>
          <p:cNvSpPr txBox="1">
            <a:spLocks noChangeArrowheads="1"/>
          </p:cNvSpPr>
          <p:nvPr/>
        </p:nvSpPr>
        <p:spPr bwMode="auto">
          <a:xfrm>
            <a:off x="1785938" y="4929188"/>
            <a:ext cx="2157412" cy="276225"/>
          </a:xfrm>
          <a:prstGeom prst="rect">
            <a:avLst/>
          </a:prstGeom>
          <a:noFill/>
          <a:ln w="9525">
            <a:noFill/>
            <a:miter lim="800000"/>
            <a:headEnd/>
            <a:tailEnd/>
          </a:ln>
        </p:spPr>
        <p:txBody>
          <a:bodyPr>
            <a:spAutoFit/>
          </a:bodyPr>
          <a:lstStyle/>
          <a:p>
            <a:pPr algn="r">
              <a:spcBef>
                <a:spcPct val="50000"/>
              </a:spcBef>
            </a:pPr>
            <a:r>
              <a:rPr lang="sv-SE" sz="1200"/>
              <a:t>Antenna</a:t>
            </a:r>
            <a:endParaRPr lang="en-US" sz="1200"/>
          </a:p>
        </p:txBody>
      </p:sp>
      <p:sp>
        <p:nvSpPr>
          <p:cNvPr id="25610" name="Line 41"/>
          <p:cNvSpPr>
            <a:spLocks noChangeShapeType="1"/>
          </p:cNvSpPr>
          <p:nvPr/>
        </p:nvSpPr>
        <p:spPr bwMode="auto">
          <a:xfrm flipV="1">
            <a:off x="3910013" y="5072063"/>
            <a:ext cx="590550" cy="0"/>
          </a:xfrm>
          <a:prstGeom prst="line">
            <a:avLst/>
          </a:prstGeom>
          <a:noFill/>
          <a:ln w="9525">
            <a:solidFill>
              <a:srgbClr val="000000"/>
            </a:solidFill>
            <a:round/>
            <a:headEnd/>
            <a:tailEnd type="triangle" w="med" len="med"/>
          </a:ln>
        </p:spPr>
        <p:txBody>
          <a:bodyPr wrap="none" anchor="ctr"/>
          <a:lstStyle/>
          <a:p>
            <a:endParaRPr lang="sv-SE"/>
          </a:p>
        </p:txBody>
      </p:sp>
      <p:sp>
        <p:nvSpPr>
          <p:cNvPr id="25611" name="Text Box 40"/>
          <p:cNvSpPr txBox="1">
            <a:spLocks noChangeArrowheads="1"/>
          </p:cNvSpPr>
          <p:nvPr/>
        </p:nvSpPr>
        <p:spPr bwMode="auto">
          <a:xfrm>
            <a:off x="1000125" y="2319338"/>
            <a:ext cx="2157413" cy="276225"/>
          </a:xfrm>
          <a:prstGeom prst="rect">
            <a:avLst/>
          </a:prstGeom>
          <a:noFill/>
          <a:ln w="9525">
            <a:noFill/>
            <a:miter lim="800000"/>
            <a:headEnd/>
            <a:tailEnd/>
          </a:ln>
        </p:spPr>
        <p:txBody>
          <a:bodyPr>
            <a:spAutoFit/>
          </a:bodyPr>
          <a:lstStyle/>
          <a:p>
            <a:pPr algn="r">
              <a:spcBef>
                <a:spcPct val="50000"/>
              </a:spcBef>
            </a:pPr>
            <a:r>
              <a:rPr lang="sv-SE" sz="1200"/>
              <a:t>One of two cable entries</a:t>
            </a:r>
            <a:endParaRPr lang="en-US" sz="1200"/>
          </a:p>
        </p:txBody>
      </p:sp>
      <p:sp>
        <p:nvSpPr>
          <p:cNvPr id="25612" name="Line 41"/>
          <p:cNvSpPr>
            <a:spLocks noChangeShapeType="1"/>
          </p:cNvSpPr>
          <p:nvPr/>
        </p:nvSpPr>
        <p:spPr bwMode="auto">
          <a:xfrm>
            <a:off x="3086100" y="2452688"/>
            <a:ext cx="785813" cy="0"/>
          </a:xfrm>
          <a:prstGeom prst="line">
            <a:avLst/>
          </a:prstGeom>
          <a:noFill/>
          <a:ln w="9525">
            <a:solidFill>
              <a:srgbClr val="000000"/>
            </a:solidFill>
            <a:round/>
            <a:headEnd/>
            <a:tailEnd type="triangle" w="med" len="med"/>
          </a:ln>
        </p:spPr>
        <p:txBody>
          <a:bodyPr wrap="none" anchor="ctr"/>
          <a:lstStyle/>
          <a:p>
            <a:endParaRPr lang="sv-SE"/>
          </a:p>
        </p:txBody>
      </p:sp>
      <p:sp>
        <p:nvSpPr>
          <p:cNvPr id="25613" name="Text Box 40"/>
          <p:cNvSpPr txBox="1">
            <a:spLocks noChangeArrowheads="1"/>
          </p:cNvSpPr>
          <p:nvPr/>
        </p:nvSpPr>
        <p:spPr bwMode="auto">
          <a:xfrm>
            <a:off x="6072188" y="1890713"/>
            <a:ext cx="2157412" cy="276225"/>
          </a:xfrm>
          <a:prstGeom prst="rect">
            <a:avLst/>
          </a:prstGeom>
          <a:noFill/>
          <a:ln w="9525">
            <a:noFill/>
            <a:miter lim="800000"/>
            <a:headEnd/>
            <a:tailEnd/>
          </a:ln>
        </p:spPr>
        <p:txBody>
          <a:bodyPr>
            <a:spAutoFit/>
          </a:bodyPr>
          <a:lstStyle/>
          <a:p>
            <a:pPr algn="l">
              <a:spcBef>
                <a:spcPct val="50000"/>
              </a:spcBef>
            </a:pPr>
            <a:r>
              <a:rPr lang="sv-SE" sz="1200"/>
              <a:t>Integral digital display</a:t>
            </a:r>
            <a:endParaRPr lang="en-US" sz="1200"/>
          </a:p>
        </p:txBody>
      </p:sp>
      <p:sp>
        <p:nvSpPr>
          <p:cNvPr id="25614" name="Line 41"/>
          <p:cNvSpPr>
            <a:spLocks noChangeShapeType="1"/>
          </p:cNvSpPr>
          <p:nvPr/>
        </p:nvSpPr>
        <p:spPr bwMode="auto">
          <a:xfrm flipH="1">
            <a:off x="5286375" y="2033588"/>
            <a:ext cx="857250" cy="0"/>
          </a:xfrm>
          <a:prstGeom prst="line">
            <a:avLst/>
          </a:prstGeom>
          <a:noFill/>
          <a:ln w="9525">
            <a:solidFill>
              <a:srgbClr val="000000"/>
            </a:solidFill>
            <a:round/>
            <a:headEnd/>
            <a:tailEnd type="triangle" w="med" len="med"/>
          </a:ln>
        </p:spPr>
        <p:txBody>
          <a:bodyPr wrap="none" anchor="ctr"/>
          <a:lstStyle/>
          <a:p>
            <a:endParaRPr lang="sv-SE"/>
          </a:p>
        </p:txBody>
      </p:sp>
      <p:sp>
        <p:nvSpPr>
          <p:cNvPr id="25615" name="Text Box 40"/>
          <p:cNvSpPr txBox="1">
            <a:spLocks noChangeArrowheads="1"/>
          </p:cNvSpPr>
          <p:nvPr/>
        </p:nvSpPr>
        <p:spPr bwMode="auto">
          <a:xfrm>
            <a:off x="1271588" y="2686050"/>
            <a:ext cx="2157412" cy="276225"/>
          </a:xfrm>
          <a:prstGeom prst="rect">
            <a:avLst/>
          </a:prstGeom>
          <a:noFill/>
          <a:ln w="9525">
            <a:noFill/>
            <a:miter lim="800000"/>
            <a:headEnd/>
            <a:tailEnd/>
          </a:ln>
        </p:spPr>
        <p:txBody>
          <a:bodyPr>
            <a:spAutoFit/>
          </a:bodyPr>
          <a:lstStyle/>
          <a:p>
            <a:pPr algn="r">
              <a:spcBef>
                <a:spcPct val="50000"/>
              </a:spcBef>
            </a:pPr>
            <a:r>
              <a:rPr lang="sv-SE" sz="1200"/>
              <a:t>Radar Electronics</a:t>
            </a:r>
            <a:endParaRPr lang="en-US" sz="1200"/>
          </a:p>
        </p:txBody>
      </p:sp>
      <p:sp>
        <p:nvSpPr>
          <p:cNvPr id="25616" name="Line 41"/>
          <p:cNvSpPr>
            <a:spLocks noChangeShapeType="1"/>
          </p:cNvSpPr>
          <p:nvPr/>
        </p:nvSpPr>
        <p:spPr bwMode="auto">
          <a:xfrm>
            <a:off x="3357563" y="2819400"/>
            <a:ext cx="785812" cy="0"/>
          </a:xfrm>
          <a:prstGeom prst="line">
            <a:avLst/>
          </a:prstGeom>
          <a:noFill/>
          <a:ln w="9525">
            <a:solidFill>
              <a:srgbClr val="000000"/>
            </a:solidFill>
            <a:round/>
            <a:headEnd/>
            <a:tailEnd type="triangle" w="med" len="med"/>
          </a:ln>
        </p:spPr>
        <p:txBody>
          <a:bodyPr wrap="none" anchor="ctr"/>
          <a:lstStyle/>
          <a:p>
            <a:endParaRPr lang="sv-SE"/>
          </a:p>
        </p:txBody>
      </p:sp>
      <p:sp>
        <p:nvSpPr>
          <p:cNvPr id="25617" name="Text Box 40"/>
          <p:cNvSpPr txBox="1">
            <a:spLocks noChangeArrowheads="1"/>
          </p:cNvSpPr>
          <p:nvPr/>
        </p:nvSpPr>
        <p:spPr bwMode="auto">
          <a:xfrm>
            <a:off x="1071563" y="3795713"/>
            <a:ext cx="2157412" cy="276225"/>
          </a:xfrm>
          <a:prstGeom prst="rect">
            <a:avLst/>
          </a:prstGeom>
          <a:noFill/>
          <a:ln w="9525">
            <a:noFill/>
            <a:miter lim="800000"/>
            <a:headEnd/>
            <a:tailEnd/>
          </a:ln>
        </p:spPr>
        <p:txBody>
          <a:bodyPr>
            <a:spAutoFit/>
          </a:bodyPr>
          <a:lstStyle/>
          <a:p>
            <a:pPr algn="r">
              <a:spcBef>
                <a:spcPct val="50000"/>
              </a:spcBef>
            </a:pPr>
            <a:r>
              <a:rPr lang="sv-SE" sz="1200"/>
              <a:t>Flange</a:t>
            </a:r>
            <a:endParaRPr lang="en-US" sz="1200"/>
          </a:p>
        </p:txBody>
      </p:sp>
      <p:sp>
        <p:nvSpPr>
          <p:cNvPr id="25618" name="Line 41"/>
          <p:cNvSpPr>
            <a:spLocks noChangeShapeType="1"/>
          </p:cNvSpPr>
          <p:nvPr/>
        </p:nvSpPr>
        <p:spPr bwMode="auto">
          <a:xfrm>
            <a:off x="3157538" y="3929063"/>
            <a:ext cx="785812" cy="0"/>
          </a:xfrm>
          <a:prstGeom prst="line">
            <a:avLst/>
          </a:prstGeom>
          <a:noFill/>
          <a:ln w="9525">
            <a:solidFill>
              <a:srgbClr val="000000"/>
            </a:solidFill>
            <a:round/>
            <a:headEnd/>
            <a:tailEnd type="triangle" w="med" len="med"/>
          </a:ln>
        </p:spPr>
        <p:txBody>
          <a:bodyPr wrap="none" anchor="ctr"/>
          <a:lstStyle/>
          <a:p>
            <a:endParaRPr lang="sv-SE"/>
          </a:p>
        </p:txBody>
      </p:sp>
      <p:sp>
        <p:nvSpPr>
          <p:cNvPr id="25619" name="Text Box 40"/>
          <p:cNvSpPr txBox="1">
            <a:spLocks noChangeArrowheads="1"/>
          </p:cNvSpPr>
          <p:nvPr/>
        </p:nvSpPr>
        <p:spPr bwMode="auto">
          <a:xfrm>
            <a:off x="1271588" y="1714500"/>
            <a:ext cx="2157412" cy="276225"/>
          </a:xfrm>
          <a:prstGeom prst="rect">
            <a:avLst/>
          </a:prstGeom>
          <a:noFill/>
          <a:ln w="9525">
            <a:noFill/>
            <a:miter lim="800000"/>
            <a:headEnd/>
            <a:tailEnd/>
          </a:ln>
        </p:spPr>
        <p:txBody>
          <a:bodyPr>
            <a:spAutoFit/>
          </a:bodyPr>
          <a:lstStyle/>
          <a:p>
            <a:pPr algn="r">
              <a:spcBef>
                <a:spcPct val="50000"/>
              </a:spcBef>
            </a:pPr>
            <a:r>
              <a:rPr lang="sv-SE" sz="1200"/>
              <a:t>Terminal side</a:t>
            </a:r>
            <a:endParaRPr lang="en-US" sz="1200"/>
          </a:p>
        </p:txBody>
      </p:sp>
      <p:sp>
        <p:nvSpPr>
          <p:cNvPr id="25620" name="Line 41"/>
          <p:cNvSpPr>
            <a:spLocks noChangeShapeType="1"/>
          </p:cNvSpPr>
          <p:nvPr/>
        </p:nvSpPr>
        <p:spPr bwMode="auto">
          <a:xfrm>
            <a:off x="3357563" y="1847850"/>
            <a:ext cx="785812" cy="0"/>
          </a:xfrm>
          <a:prstGeom prst="line">
            <a:avLst/>
          </a:prstGeom>
          <a:noFill/>
          <a:ln w="9525">
            <a:solidFill>
              <a:srgbClr val="000000"/>
            </a:solidFill>
            <a:round/>
            <a:headEnd/>
            <a:tailEnd type="triangle" w="med" len="med"/>
          </a:ln>
        </p:spPr>
        <p:txBody>
          <a:bodyPr wrap="none" anchor="ctr"/>
          <a:lstStyle/>
          <a:p>
            <a:endParaRPr lang="sv-SE"/>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cstate="print"/>
          <a:srcRect/>
          <a:stretch>
            <a:fillRect/>
          </a:stretch>
        </p:blipFill>
        <p:spPr bwMode="auto">
          <a:xfrm>
            <a:off x="5500688" y="1143000"/>
            <a:ext cx="3017837" cy="4538663"/>
          </a:xfrm>
          <a:prstGeom prst="rect">
            <a:avLst/>
          </a:prstGeom>
          <a:noFill/>
          <a:ln w="9525">
            <a:noFill/>
            <a:miter lim="800000"/>
            <a:headEnd/>
            <a:tailEnd/>
          </a:ln>
        </p:spPr>
      </p:pic>
      <p:sp>
        <p:nvSpPr>
          <p:cNvPr id="2" name="Title 1"/>
          <p:cNvSpPr>
            <a:spLocks noGrp="1"/>
          </p:cNvSpPr>
          <p:nvPr>
            <p:ph type="title"/>
          </p:nvPr>
        </p:nvSpPr>
        <p:spPr/>
        <p:txBody>
          <a:bodyPr/>
          <a:lstStyle/>
          <a:p>
            <a:pPr>
              <a:defRPr/>
            </a:pPr>
            <a:r>
              <a:rPr lang="sv-SE" dirty="0" smtClean="0"/>
              <a:t>Hardware</a:t>
            </a:r>
            <a:endParaRPr lang="sv-SE" dirty="0"/>
          </a:p>
        </p:txBody>
      </p:sp>
      <p:sp>
        <p:nvSpPr>
          <p:cNvPr id="24580" name="Content Placeholder 16"/>
          <p:cNvSpPr>
            <a:spLocks noGrp="1"/>
          </p:cNvSpPr>
          <p:nvPr>
            <p:ph sz="half" idx="1"/>
          </p:nvPr>
        </p:nvSpPr>
        <p:spPr>
          <a:xfrm>
            <a:off x="571500" y="1206500"/>
            <a:ext cx="4786313" cy="4546600"/>
          </a:xfrm>
        </p:spPr>
        <p:txBody>
          <a:bodyPr/>
          <a:lstStyle/>
          <a:p>
            <a:r>
              <a:rPr lang="sv-SE" sz="2400" dirty="0" smtClean="0"/>
              <a:t>Rosemount </a:t>
            </a:r>
            <a:r>
              <a:rPr lang="sv-SE" sz="2400" dirty="0" smtClean="0"/>
              <a:t>5400 </a:t>
            </a:r>
            <a:r>
              <a:rPr lang="sv-SE" sz="2400" dirty="0" smtClean="0"/>
              <a:t>consists of:</a:t>
            </a:r>
          </a:p>
          <a:p>
            <a:pPr lvl="1"/>
            <a:r>
              <a:rPr lang="sv-SE" sz="2000" dirty="0" smtClean="0"/>
              <a:t>Transmitter housing</a:t>
            </a:r>
          </a:p>
          <a:p>
            <a:pPr lvl="2"/>
            <a:r>
              <a:rPr lang="sv-SE" sz="1800" dirty="0" smtClean="0"/>
              <a:t>Separates cabling from the electronics</a:t>
            </a:r>
          </a:p>
          <a:p>
            <a:pPr lvl="2"/>
            <a:r>
              <a:rPr lang="sv-SE" sz="1800" dirty="0" smtClean="0"/>
              <a:t>Can be rotated and removed from antenna without opening tank</a:t>
            </a:r>
          </a:p>
          <a:p>
            <a:pPr lvl="2"/>
            <a:r>
              <a:rPr lang="sv-SE" sz="1800" dirty="0" smtClean="0"/>
              <a:t>2 integral ½-in. NPT cable entries</a:t>
            </a:r>
          </a:p>
          <a:p>
            <a:pPr lvl="3"/>
            <a:r>
              <a:rPr lang="sv-SE" sz="1600" dirty="0" smtClean="0"/>
              <a:t>Adapters to other types are available</a:t>
            </a:r>
          </a:p>
          <a:p>
            <a:pPr lvl="1"/>
            <a:r>
              <a:rPr lang="sv-SE" dirty="0" smtClean="0"/>
              <a:t>Antenna assembly</a:t>
            </a:r>
          </a:p>
          <a:p>
            <a:pPr lvl="2"/>
            <a:r>
              <a:rPr lang="sv-SE" dirty="0" smtClean="0"/>
              <a:t>Only part in contact with tank atmosphere</a:t>
            </a:r>
          </a:p>
          <a:p>
            <a:pPr lvl="2"/>
            <a:r>
              <a:rPr lang="sv-SE" dirty="0" smtClean="0"/>
              <a:t>Focuses the radar beam towards the product</a:t>
            </a:r>
          </a:p>
        </p:txBody>
      </p:sp>
      <p:sp>
        <p:nvSpPr>
          <p:cNvPr id="24581" name="Slide Number Placeholder 3"/>
          <p:cNvSpPr>
            <a:spLocks noGrp="1"/>
          </p:cNvSpPr>
          <p:nvPr>
            <p:ph type="sldNum" sz="quarter" idx="12"/>
          </p:nvPr>
        </p:nvSpPr>
        <p:spPr>
          <a:noFill/>
        </p:spPr>
        <p:txBody>
          <a:bodyPr/>
          <a:lstStyle/>
          <a:p>
            <a:fld id="{A0125EDB-B40D-49F1-B868-B9E9F6A7D022}" type="slidenum">
              <a:rPr lang="en-US" smtClean="0">
                <a:latin typeface="Arial" pitchFamily="34" charset="0"/>
              </a:rPr>
              <a:pPr/>
              <a:t>8</a:t>
            </a:fld>
            <a:endParaRPr lang="en-US" smtClean="0">
              <a:latin typeface="Arial" pitchFamily="34" charset="0"/>
            </a:endParaRPr>
          </a:p>
        </p:txBody>
      </p:sp>
      <p:cxnSp>
        <p:nvCxnSpPr>
          <p:cNvPr id="8" name="Straight Arrow Connector 7"/>
          <p:cNvCxnSpPr>
            <a:cxnSpLocks noChangeShapeType="1"/>
          </p:cNvCxnSpPr>
          <p:nvPr/>
        </p:nvCxnSpPr>
        <p:spPr bwMode="auto">
          <a:xfrm>
            <a:off x="5214938" y="2428875"/>
            <a:ext cx="785812" cy="1588"/>
          </a:xfrm>
          <a:prstGeom prst="straightConnector1">
            <a:avLst/>
          </a:prstGeom>
          <a:noFill/>
          <a:ln w="38100" cap="sq" algn="ctr">
            <a:solidFill>
              <a:schemeClr val="tx1"/>
            </a:solidFill>
            <a:round/>
            <a:headEnd/>
            <a:tailEnd type="triangle" w="med" len="med"/>
          </a:ln>
        </p:spPr>
      </p:cxnSp>
      <p:cxnSp>
        <p:nvCxnSpPr>
          <p:cNvPr id="11" name="Straight Arrow Connector 10"/>
          <p:cNvCxnSpPr>
            <a:cxnSpLocks noChangeShapeType="1"/>
          </p:cNvCxnSpPr>
          <p:nvPr/>
        </p:nvCxnSpPr>
        <p:spPr bwMode="auto">
          <a:xfrm>
            <a:off x="5214938" y="4572000"/>
            <a:ext cx="1714500" cy="1588"/>
          </a:xfrm>
          <a:prstGeom prst="straightConnector1">
            <a:avLst/>
          </a:prstGeom>
          <a:noFill/>
          <a:ln w="38100" cap="sq" algn="ctr">
            <a:solidFill>
              <a:schemeClr val="tx1"/>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5400 </a:t>
            </a:r>
            <a:r>
              <a:rPr lang="sv-SE" dirty="0" smtClean="0"/>
              <a:t>Antennas</a:t>
            </a:r>
            <a:endParaRPr lang="sv-SE" dirty="0"/>
          </a:p>
        </p:txBody>
      </p:sp>
      <p:sp>
        <p:nvSpPr>
          <p:cNvPr id="26627" name="Content Placeholder 2"/>
          <p:cNvSpPr>
            <a:spLocks noGrp="1"/>
          </p:cNvSpPr>
          <p:nvPr>
            <p:ph idx="1"/>
          </p:nvPr>
        </p:nvSpPr>
        <p:spPr/>
        <p:txBody>
          <a:bodyPr/>
          <a:lstStyle/>
          <a:p>
            <a:r>
              <a:rPr lang="sv-SE" sz="2400" smtClean="0"/>
              <a:t>Antenna assembly consists of</a:t>
            </a:r>
          </a:p>
          <a:p>
            <a:pPr lvl="1"/>
            <a:r>
              <a:rPr lang="sv-SE" sz="2000" smtClean="0"/>
              <a:t>Antenna</a:t>
            </a:r>
          </a:p>
          <a:p>
            <a:pPr lvl="1"/>
            <a:r>
              <a:rPr lang="sv-SE" sz="2000" smtClean="0"/>
              <a:t>O-ring</a:t>
            </a:r>
          </a:p>
          <a:p>
            <a:pPr lvl="1"/>
            <a:r>
              <a:rPr lang="sv-SE" sz="2000" smtClean="0"/>
              <a:t>Tank Seal or Flange</a:t>
            </a:r>
          </a:p>
          <a:p>
            <a:r>
              <a:rPr lang="sv-SE" sz="2400" smtClean="0"/>
              <a:t>Cone antenna 2-4 in. </a:t>
            </a:r>
          </a:p>
          <a:p>
            <a:pPr lvl="1"/>
            <a:r>
              <a:rPr lang="sv-SE" sz="2000" smtClean="0"/>
              <a:t>4 in. Standard</a:t>
            </a:r>
          </a:p>
          <a:p>
            <a:pPr lvl="1"/>
            <a:r>
              <a:rPr lang="sv-SE" sz="2000" smtClean="0"/>
              <a:t>2 and 3 in. suitable for still-pipe installations</a:t>
            </a:r>
          </a:p>
        </p:txBody>
      </p:sp>
      <p:sp>
        <p:nvSpPr>
          <p:cNvPr id="26628" name="Slide Number Placeholder 3"/>
          <p:cNvSpPr>
            <a:spLocks noGrp="1"/>
          </p:cNvSpPr>
          <p:nvPr>
            <p:ph type="sldNum" sz="quarter" idx="12"/>
          </p:nvPr>
        </p:nvSpPr>
        <p:spPr>
          <a:noFill/>
        </p:spPr>
        <p:txBody>
          <a:bodyPr/>
          <a:lstStyle/>
          <a:p>
            <a:fld id="{398441F0-6CC6-4F5A-92AA-5126C2CEDC9B}" type="slidenum">
              <a:rPr lang="en-US" smtClean="0">
                <a:latin typeface="Arial" pitchFamily="34" charset="0"/>
              </a:rPr>
              <a:pPr/>
              <a:t>9</a:t>
            </a:fld>
            <a:endParaRPr lang="en-US" smtClean="0">
              <a:latin typeface="Arial" pitchFamily="34" charset="0"/>
            </a:endParaRPr>
          </a:p>
        </p:txBody>
      </p:sp>
      <p:pic>
        <p:nvPicPr>
          <p:cNvPr id="26629" name="Picture 6" descr="http://system3.fototext.se/Mediabase/Previews/219/p_171015.jpg"/>
          <p:cNvPicPr>
            <a:picLocks noChangeAspect="1" noChangeArrowheads="1"/>
          </p:cNvPicPr>
          <p:nvPr/>
        </p:nvPicPr>
        <p:blipFill>
          <a:blip r:embed="rId3" cstate="print"/>
          <a:srcRect/>
          <a:stretch>
            <a:fillRect/>
          </a:stretch>
        </p:blipFill>
        <p:spPr bwMode="auto">
          <a:xfrm>
            <a:off x="4786313" y="4005263"/>
            <a:ext cx="1236662" cy="1852612"/>
          </a:xfrm>
          <a:prstGeom prst="rect">
            <a:avLst/>
          </a:prstGeom>
          <a:noFill/>
          <a:ln w="9525">
            <a:noFill/>
            <a:miter lim="800000"/>
            <a:headEnd/>
            <a:tailEnd/>
          </a:ln>
        </p:spPr>
      </p:pic>
      <p:pic>
        <p:nvPicPr>
          <p:cNvPr id="26630" name="Picture 4"/>
          <p:cNvPicPr>
            <a:picLocks noChangeAspect="1" noChangeArrowheads="1"/>
          </p:cNvPicPr>
          <p:nvPr/>
        </p:nvPicPr>
        <p:blipFill>
          <a:blip r:embed="rId4" cstate="print"/>
          <a:srcRect/>
          <a:stretch>
            <a:fillRect/>
          </a:stretch>
        </p:blipFill>
        <p:spPr bwMode="auto">
          <a:xfrm>
            <a:off x="2928938" y="4071938"/>
            <a:ext cx="1785937" cy="2381250"/>
          </a:xfrm>
          <a:prstGeom prst="rect">
            <a:avLst/>
          </a:prstGeom>
          <a:noFill/>
          <a:ln w="9525">
            <a:noFill/>
            <a:miter lim="800000"/>
            <a:headEnd/>
            <a:tailEnd/>
          </a:ln>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ARTICULATE_PROJECT_OPEN" val="0"/>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3608&quot;&gt;&lt;property id=&quot;20148&quot; value=&quot;5&quot;/&gt;&lt;property id=&quot;20300&quot; value=&quot;Slide 8 - &amp;quot;Hardware&amp;quot;&quot;/&gt;&lt;property id=&quot;20307&quot; value=&quot;278&quot;/&gt;&lt;/object&gt;&lt;object type=&quot;3&quot; unique_id=&quot;64547&quot;&gt;&lt;property id=&quot;20148&quot; value=&quot;5&quot;/&gt;&lt;property id=&quot;20300&quot; value=&quot;Slide 6 - &amp;quot;Circular Polarization&amp;quot;&quot;/&gt;&lt;property id=&quot;20307&quot; value=&quot;294&quot;/&gt;&lt;/object&gt;&lt;object type=&quot;3&quot; unique_id=&quot;64548&quot;&gt;&lt;property id=&quot;20148&quot; value=&quot;5&quot;/&gt;&lt;property id=&quot;20300&quot; value=&quot;Slide 2 - &amp;quot;Operational Control&amp;quot;&quot;/&gt;&lt;property id=&quot;20307&quot; value=&quot;316&quot;/&gt;&lt;/object&gt;&lt;object type=&quot;3&quot; unique_id=&quot;64549&quot;&gt;&lt;property id=&quot;20148&quot; value=&quot;5&quot;/&gt;&lt;property id=&quot;20300&quot; value=&quot;Slide 3 - &amp;quot;5400 Radar Level Transmitter&amp;quot;&quot;/&gt;&lt;property id=&quot;20307&quot; value=&quot;296&quot;/&gt;&lt;/object&gt;&lt;object type=&quot;3&quot; unique_id=&quot;64550&quot;&gt;&lt;property id=&quot;20148&quot; value=&quot;5&quot;/&gt;&lt;property id=&quot;20300&quot; value=&quot;Slide 4 - &amp;quot;Measurement Principle&amp;quot;&quot;/&gt;&lt;property id=&quot;20307&quot; value=&quot;317&quot;/&gt;&lt;/object&gt;&lt;object type=&quot;3&quot; unique_id=&quot;64551&quot;&gt;&lt;property id=&quot;20148&quot; value=&quot;5&quot;/&gt;&lt;property id=&quot;20300&quot; value=&quot;Slide 5 - &amp;quot;Signal Strength&amp;quot;&quot;/&gt;&lt;property id=&quot;20307&quot; value=&quot;318&quot;/&gt;&lt;/object&gt;&lt;object type=&quot;3&quot; unique_id=&quot;64552&quot;&gt;&lt;property id=&quot;20148&quot; value=&quot;5&quot;/&gt;&lt;property id=&quot;20300&quot; value=&quot;Slide 7 - &amp;quot;5400 Components&amp;quot;&quot;/&gt;&lt;property id=&quot;20307&quot; value=&quot;304&quot;/&gt;&lt;/object&gt;&lt;object type=&quot;3&quot; unique_id=&quot;64553&quot;&gt;&lt;property id=&quot;20148&quot; value=&quot;5&quot;/&gt;&lt;property id=&quot;20300&quot; value=&quot;Slide 9 - &amp;quot;5400 Antennas&amp;quot;&quot;/&gt;&lt;property id=&quot;20307&quot; value=&quot;306&quot;/&gt;&lt;/object&gt;&lt;object type=&quot;3&quot; unique_id=&quot;64554&quot;&gt;&lt;property id=&quot;20148&quot; value=&quot;5&quot;/&gt;&lt;property id=&quot;20300&quot; value=&quot;Slide 10 - &amp;quot;5400 Installation Considerations&amp;quot;&quot;/&gt;&lt;property id=&quot;20307&quot; value=&quot;301&quot;/&gt;&lt;/object&gt;&lt;object type=&quot;3&quot; unique_id=&quot;64555&quot;&gt;&lt;property id=&quot;20148&quot; value=&quot;5&quot;/&gt;&lt;property id=&quot;20300&quot; value=&quot;Slide 11 - &amp;quot;Installation Considerations&amp;quot;&quot;/&gt;&lt;property id=&quot;20307&quot; value=&quot;299&quot;/&gt;&lt;/object&gt;&lt;object type=&quot;3&quot; unique_id=&quot;64556&quot;&gt;&lt;property id=&quot;20148&quot; value=&quot;5&quot;/&gt;&lt;property id=&quot;20300&quot; value=&quot;Slide 12 - &amp;quot;Installation Considerations&amp;quot;&quot;/&gt;&lt;property id=&quot;20307&quot; value=&quot;300&quot;/&gt;&lt;/object&gt;&lt;object type=&quot;3&quot; unique_id=&quot;64557&quot;&gt;&lt;property id=&quot;20148&quot; value=&quot;5&quot;/&gt;&lt;property id=&quot;20300&quot; value=&quot;Slide 13 - &amp;quot;Cable Connections &amp;quot;&quot;/&gt;&lt;property id=&quot;20307&quot; value=&quot;307&quot;/&gt;&lt;/object&gt;&lt;object type=&quot;3&quot; unique_id=&quot;64558&quot;&gt;&lt;property id=&quot;20148&quot; value=&quot;5&quot;/&gt;&lt;property id=&quot;20300&quot; value=&quot;Slide 14 - &amp;quot;Cable Connections &amp;quot;&quot;/&gt;&lt;property id=&quot;20307&quot; value=&quot;308&quot;/&gt;&lt;/object&gt;&lt;object type=&quot;3&quot; unique_id=&quot;64559&quot;&gt;&lt;property id=&quot;20148&quot; value=&quot;5&quot;/&gt;&lt;property id=&quot;20300&quot; value=&quot;Slide 15 - &amp;quot;Cable Connections&amp;quot;&quot;/&gt;&lt;property id=&quot;20307&quot; value=&quot;309&quot;/&gt;&lt;/object&gt;&lt;object type=&quot;3&quot; unique_id=&quot;64560&quot;&gt;&lt;property id=&quot;20148&quot; value=&quot;5&quot;/&gt;&lt;property id=&quot;20300&quot; value=&quot;Slide 16 - &amp;quot;Configuration&amp;quot;&quot;/&gt;&lt;property id=&quot;20307&quot; value=&quot;319&quot;/&gt;&lt;/object&gt;&lt;object type=&quot;3&quot; unique_id=&quot;64561&quot;&gt;&lt;property id=&quot;20148&quot; value=&quot;5&quot;/&gt;&lt;property id=&quot;20300&quot; value=&quot;Slide 17 - &amp;quot;System Integration &amp;amp; Configuration&amp;quot;&quot;/&gt;&lt;property id=&quot;20307&quot; value=&quot;320&quot;/&gt;&lt;/object&gt;&lt;object type=&quot;3&quot; unique_id=&quot;64562&quot;&gt;&lt;property id=&quot;20148&quot; value=&quot;5&quot;/&gt;&lt;property id=&quot;20300&quot; value=&quot;Slide 18 - &amp;quot;Basic Configuration Parameters&amp;quot;&quot;/&gt;&lt;property id=&quot;20307&quot; value=&quot;312&quot;/&gt;&lt;/object&gt;&lt;object type=&quot;3&quot; unique_id=&quot;64563&quot;&gt;&lt;property id=&quot;20148&quot; value=&quot;5&quot;/&gt;&lt;property id=&quot;20300&quot; value=&quot;Slide 19 - &amp;quot;5. Configuration Advices&amp;quot;&quot;/&gt;&lt;property id=&quot;20307&quot; value=&quot;321&quot;/&gt;&lt;/object&gt;&lt;object type=&quot;3&quot; unique_id=&quot;64564&quot;&gt;&lt;property id=&quot;20148&quot; value=&quot;5&quot;/&gt;&lt;property id=&quot;20300&quot; value=&quot;Slide 20 - &amp;quot;View Measurement Data&amp;quot;&quot;/&gt;&lt;property id=&quot;20307&quot; value=&quot;322&quot;/&gt;&lt;/object&gt;&lt;object type=&quot;3&quot; unique_id=&quot;64565&quot;&gt;&lt;property id=&quot;20148&quot; value=&quot;5&quot;/&gt;&lt;property id=&quot;20300&quot; value=&quot;Slide 21 - &amp;quot;View Measurement Data&amp;quot;&quot;/&gt;&lt;property id=&quot;20307&quot; value=&quot;313&quot;/&gt;&lt;/object&gt;&lt;object type=&quot;3&quot; unique_id=&quot;64566&quot;&gt;&lt;property id=&quot;20148&quot; value=&quot;5&quot;/&gt;&lt;property id=&quot;20300&quot; value=&quot;Slide 22 - &amp;quot;LCD Error Messages&amp;quot;&quot;/&gt;&lt;property id=&quot;20307&quot; value=&quot;314&quot;/&gt;&lt;/object&gt;&lt;object type=&quot;3&quot; unique_id=&quot;64567&quot;&gt;&lt;property id=&quot;20148&quot; value=&quot;5&quot;/&gt;&lt;property id=&quot;20300&quot; value=&quot;Slide 23 - &amp;quot;LED Error Messages&amp;quot;&quot;/&gt;&lt;property id=&quot;20307&quot; value=&quot;315&quot;/&gt;&lt;/object&gt;&lt;/object&gt;&lt;/object&gt;&lt;/database&gt;"/>
  <p:tag name="SECTOMILLISECCONVERTED" val="1"/>
</p:tagLst>
</file>

<file path=ppt/theme/theme1.xml><?xml version="1.0" encoding="utf-8"?>
<a:theme xmlns:a="http://schemas.openxmlformats.org/drawingml/2006/main" name="RTG_White">
  <a:themeElements>
    <a:clrScheme name="RTG_White 1">
      <a:dk1>
        <a:srgbClr val="0F245F"/>
      </a:dk1>
      <a:lt1>
        <a:srgbClr val="FFFFFF"/>
      </a:lt1>
      <a:dk2>
        <a:srgbClr val="0F245F"/>
      </a:dk2>
      <a:lt2>
        <a:srgbClr val="969696"/>
      </a:lt2>
      <a:accent1>
        <a:srgbClr val="009900"/>
      </a:accent1>
      <a:accent2>
        <a:srgbClr val="FF0000"/>
      </a:accent2>
      <a:accent3>
        <a:srgbClr val="FFFFFF"/>
      </a:accent3>
      <a:accent4>
        <a:srgbClr val="0B1D50"/>
      </a:accent4>
      <a:accent5>
        <a:srgbClr val="AACAAA"/>
      </a:accent5>
      <a:accent6>
        <a:srgbClr val="E70000"/>
      </a:accent6>
      <a:hlink>
        <a:srgbClr val="0099CC"/>
      </a:hlink>
      <a:folHlink>
        <a:srgbClr val="CC0066"/>
      </a:folHlink>
    </a:clrScheme>
    <a:fontScheme name="RTG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Arial" charset="0"/>
          </a:defRPr>
        </a:defPPr>
      </a:lstStyle>
    </a:lnDef>
  </a:objectDefaults>
  <a:extraClrSchemeLst>
    <a:extraClrScheme>
      <a:clrScheme name="RTG_White 1">
        <a:dk1>
          <a:srgbClr val="0F245F"/>
        </a:dk1>
        <a:lt1>
          <a:srgbClr val="FFFFFF"/>
        </a:lt1>
        <a:dk2>
          <a:srgbClr val="0F245F"/>
        </a:dk2>
        <a:lt2>
          <a:srgbClr val="969696"/>
        </a:lt2>
        <a:accent1>
          <a:srgbClr val="009900"/>
        </a:accent1>
        <a:accent2>
          <a:srgbClr val="FF0000"/>
        </a:accent2>
        <a:accent3>
          <a:srgbClr val="FFFFFF"/>
        </a:accent3>
        <a:accent4>
          <a:srgbClr val="0B1D50"/>
        </a:accent4>
        <a:accent5>
          <a:srgbClr val="AACAAA"/>
        </a:accent5>
        <a:accent6>
          <a:srgbClr val="E70000"/>
        </a:accent6>
        <a:hlink>
          <a:srgbClr val="0099CC"/>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979</TotalTime>
  <Words>2814</Words>
  <Application>Microsoft Office PowerPoint</Application>
  <PresentationFormat>On-screen Show (4:3)</PresentationFormat>
  <Paragraphs>356</Paragraphs>
  <Slides>23</Slides>
  <Notes>18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RTG_White</vt:lpstr>
      <vt:lpstr>Video Clip</vt:lpstr>
      <vt:lpstr>Slide 1</vt:lpstr>
      <vt:lpstr>Operational Control</vt:lpstr>
      <vt:lpstr>5400 Radar Level Transmitter</vt:lpstr>
      <vt:lpstr>Measurement Principle</vt:lpstr>
      <vt:lpstr>Signal Strength</vt:lpstr>
      <vt:lpstr>Circular Polarization</vt:lpstr>
      <vt:lpstr>5400 Components</vt:lpstr>
      <vt:lpstr>Hardware</vt:lpstr>
      <vt:lpstr>5400 Antennas</vt:lpstr>
      <vt:lpstr>5400 Installation Considerations</vt:lpstr>
      <vt:lpstr>Installation Considerations</vt:lpstr>
      <vt:lpstr>Installation Considerations</vt:lpstr>
      <vt:lpstr>Cable Connections </vt:lpstr>
      <vt:lpstr>Cable Connections </vt:lpstr>
      <vt:lpstr>Cable Connections</vt:lpstr>
      <vt:lpstr>Configuration</vt:lpstr>
      <vt:lpstr>System Integration &amp; Configuration</vt:lpstr>
      <vt:lpstr>Basic Configuration Parameters</vt:lpstr>
      <vt:lpstr>5. Configuration Advices</vt:lpstr>
      <vt:lpstr>View Measurement Data</vt:lpstr>
      <vt:lpstr>View Measurement Data</vt:lpstr>
      <vt:lpstr>LCD Error Messages</vt:lpstr>
      <vt:lpstr>LED Error Messages</vt:lpstr>
    </vt:vector>
  </TitlesOfParts>
  <Company>Saab Marine Electronics 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Håkan Bertling</dc:creator>
  <cp:lastModifiedBy>hhjortsberg</cp:lastModifiedBy>
  <cp:revision>159</cp:revision>
  <cp:lastPrinted>2002-02-19T16:21:34Z</cp:lastPrinted>
  <dcterms:created xsi:type="dcterms:W3CDTF">2001-11-09T13:37:27Z</dcterms:created>
  <dcterms:modified xsi:type="dcterms:W3CDTF">2011-06-23T08:45:28Z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roved">
    <vt:lpwstr> </vt:lpwstr>
  </property>
  <property fmtid="{D5CDD505-2E9C-101B-9397-08002B2CF9AE}" pid="3" name="IssuedBy">
    <vt:lpwstr> </vt:lpwstr>
  </property>
  <property fmtid="{D5CDD505-2E9C-101B-9397-08002B2CF9AE}" pid="4" name="DeptIssuing">
    <vt:lpwstr> </vt:lpwstr>
  </property>
  <property fmtid="{D5CDD505-2E9C-101B-9397-08002B2CF9AE}" pid="5" name="Issue">
    <vt:lpwstr>1</vt:lpwstr>
  </property>
  <property fmtid="{D5CDD505-2E9C-101B-9397-08002B2CF9AE}" pid="6" name="DocumentType">
    <vt:lpwstr> </vt:lpwstr>
  </property>
  <property fmtid="{D5CDD505-2E9C-101B-9397-08002B2CF9AE}" pid="7" name="InfoClass">
    <vt:lpwstr>I</vt:lpwstr>
  </property>
  <property fmtid="{D5CDD505-2E9C-101B-9397-08002B2CF9AE}" pid="8" name="Date">
    <vt:lpwstr> </vt:lpwstr>
  </property>
  <property fmtid="{D5CDD505-2E9C-101B-9397-08002B2CF9AE}" pid="9" name="Time">
    <vt:lpwstr> </vt:lpwstr>
  </property>
  <property fmtid="{D5CDD505-2E9C-101B-9397-08002B2CF9AE}" pid="10" name="TitleIssuer">
    <vt:lpwstr> </vt:lpwstr>
  </property>
  <property fmtid="{D5CDD505-2E9C-101B-9397-08002B2CF9AE}" pid="11" name="Phone">
    <vt:lpwstr> </vt:lpwstr>
  </property>
  <property fmtid="{D5CDD505-2E9C-101B-9397-08002B2CF9AE}" pid="12" name="Email">
    <vt:lpwstr> </vt:lpwstr>
  </property>
  <property fmtid="{D5CDD505-2E9C-101B-9397-08002B2CF9AE}" pid="13" name="HardCopy">
    <vt:lpwstr> </vt:lpwstr>
  </property>
  <property fmtid="{D5CDD505-2E9C-101B-9397-08002B2CF9AE}" pid="14" name="Keywords">
    <vt:lpwstr> </vt:lpwstr>
  </property>
  <property fmtid="{D5CDD505-2E9C-101B-9397-08002B2CF9AE}" pid="15" name="StoredAt">
    <vt:lpwstr> </vt:lpwstr>
  </property>
  <property fmtid="{D5CDD505-2E9C-101B-9397-08002B2CF9AE}" pid="16" name="RegNo">
    <vt:lpwstr> </vt:lpwstr>
  </property>
</Properties>
</file>