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7"/>
  </p:notesMasterIdLst>
  <p:handoutMasterIdLst>
    <p:handoutMasterId r:id="rId38"/>
  </p:handoutMasterIdLst>
  <p:sldIdLst>
    <p:sldId id="256" r:id="rId2"/>
    <p:sldId id="264" r:id="rId3"/>
    <p:sldId id="265" r:id="rId4"/>
    <p:sldId id="266" r:id="rId5"/>
    <p:sldId id="294" r:id="rId6"/>
    <p:sldId id="267" r:id="rId7"/>
    <p:sldId id="268" r:id="rId8"/>
    <p:sldId id="269" r:id="rId9"/>
    <p:sldId id="270" r:id="rId10"/>
    <p:sldId id="271" r:id="rId11"/>
    <p:sldId id="272" r:id="rId12"/>
    <p:sldId id="273" r:id="rId13"/>
    <p:sldId id="296" r:id="rId14"/>
    <p:sldId id="295" r:id="rId15"/>
    <p:sldId id="275" r:id="rId16"/>
    <p:sldId id="274" r:id="rId17"/>
    <p:sldId id="276" r:id="rId18"/>
    <p:sldId id="277" r:id="rId19"/>
    <p:sldId id="297" r:id="rId20"/>
    <p:sldId id="298" r:id="rId21"/>
    <p:sldId id="278" r:id="rId22"/>
    <p:sldId id="279" r:id="rId23"/>
    <p:sldId id="281" r:id="rId24"/>
    <p:sldId id="282" r:id="rId25"/>
    <p:sldId id="283" r:id="rId26"/>
    <p:sldId id="284" r:id="rId27"/>
    <p:sldId id="299" r:id="rId28"/>
    <p:sldId id="285" r:id="rId29"/>
    <p:sldId id="286" r:id="rId30"/>
    <p:sldId id="287" r:id="rId31"/>
    <p:sldId id="288" r:id="rId32"/>
    <p:sldId id="289" r:id="rId33"/>
    <p:sldId id="290" r:id="rId34"/>
    <p:sldId id="291" r:id="rId35"/>
    <p:sldId id="293" r:id="rId36"/>
  </p:sldIdLst>
  <p:sldSz cx="9144000" cy="6858000" type="screen4x3"/>
  <p:notesSz cx="6662738" cy="9926638"/>
  <p:custDataLst>
    <p:tags r:id="rId39"/>
  </p:custDataLst>
  <p:defaultTextStyle>
    <a:defPPr>
      <a:defRPr lang="en-US"/>
    </a:defPPr>
    <a:lvl1pPr algn="ctr" rtl="0" eaLnBrk="0" fontAlgn="base" hangingPunct="0">
      <a:spcBef>
        <a:spcPct val="0"/>
      </a:spcBef>
      <a:spcAft>
        <a:spcPct val="0"/>
      </a:spcAft>
      <a:defRPr sz="2400" kern="1200">
        <a:solidFill>
          <a:srgbClr val="000000"/>
        </a:solidFill>
        <a:latin typeface="Arial" charset="0"/>
        <a:ea typeface="+mn-ea"/>
        <a:cs typeface="+mn-cs"/>
      </a:defRPr>
    </a:lvl1pPr>
    <a:lvl2pPr marL="457200" algn="ctr" rtl="0" eaLnBrk="0" fontAlgn="base" hangingPunct="0">
      <a:spcBef>
        <a:spcPct val="0"/>
      </a:spcBef>
      <a:spcAft>
        <a:spcPct val="0"/>
      </a:spcAft>
      <a:defRPr sz="2400" kern="1200">
        <a:solidFill>
          <a:srgbClr val="000000"/>
        </a:solidFill>
        <a:latin typeface="Arial" charset="0"/>
        <a:ea typeface="+mn-ea"/>
        <a:cs typeface="+mn-cs"/>
      </a:defRPr>
    </a:lvl2pPr>
    <a:lvl3pPr marL="914400" algn="ctr" rtl="0" eaLnBrk="0" fontAlgn="base" hangingPunct="0">
      <a:spcBef>
        <a:spcPct val="0"/>
      </a:spcBef>
      <a:spcAft>
        <a:spcPct val="0"/>
      </a:spcAft>
      <a:defRPr sz="2400" kern="1200">
        <a:solidFill>
          <a:srgbClr val="000000"/>
        </a:solidFill>
        <a:latin typeface="Arial" charset="0"/>
        <a:ea typeface="+mn-ea"/>
        <a:cs typeface="+mn-cs"/>
      </a:defRPr>
    </a:lvl3pPr>
    <a:lvl4pPr marL="1371600" algn="ctr" rtl="0" eaLnBrk="0" fontAlgn="base" hangingPunct="0">
      <a:spcBef>
        <a:spcPct val="0"/>
      </a:spcBef>
      <a:spcAft>
        <a:spcPct val="0"/>
      </a:spcAft>
      <a:defRPr sz="2400" kern="1200">
        <a:solidFill>
          <a:srgbClr val="000000"/>
        </a:solidFill>
        <a:latin typeface="Arial" charset="0"/>
        <a:ea typeface="+mn-ea"/>
        <a:cs typeface="+mn-cs"/>
      </a:defRPr>
    </a:lvl4pPr>
    <a:lvl5pPr marL="1828800" algn="ctr" rtl="0" eaLnBrk="0" fontAlgn="base" hangingPunct="0">
      <a:spcBef>
        <a:spcPct val="0"/>
      </a:spcBef>
      <a:spcAft>
        <a:spcPct val="0"/>
      </a:spcAft>
      <a:defRPr sz="2400" kern="1200">
        <a:solidFill>
          <a:srgbClr val="000000"/>
        </a:solidFill>
        <a:latin typeface="Arial" charset="0"/>
        <a:ea typeface="+mn-ea"/>
        <a:cs typeface="+mn-cs"/>
      </a:defRPr>
    </a:lvl5pPr>
    <a:lvl6pPr marL="2286000" algn="l" defTabSz="914400" rtl="0" eaLnBrk="1" latinLnBrk="0" hangingPunct="1">
      <a:defRPr sz="2400" kern="1200">
        <a:solidFill>
          <a:srgbClr val="000000"/>
        </a:solidFill>
        <a:latin typeface="Arial" charset="0"/>
        <a:ea typeface="+mn-ea"/>
        <a:cs typeface="+mn-cs"/>
      </a:defRPr>
    </a:lvl6pPr>
    <a:lvl7pPr marL="2743200" algn="l" defTabSz="914400" rtl="0" eaLnBrk="1" latinLnBrk="0" hangingPunct="1">
      <a:defRPr sz="2400" kern="1200">
        <a:solidFill>
          <a:srgbClr val="000000"/>
        </a:solidFill>
        <a:latin typeface="Arial" charset="0"/>
        <a:ea typeface="+mn-ea"/>
        <a:cs typeface="+mn-cs"/>
      </a:defRPr>
    </a:lvl7pPr>
    <a:lvl8pPr marL="3200400" algn="l" defTabSz="914400" rtl="0" eaLnBrk="1" latinLnBrk="0" hangingPunct="1">
      <a:defRPr sz="2400" kern="1200">
        <a:solidFill>
          <a:srgbClr val="000000"/>
        </a:solidFill>
        <a:latin typeface="Arial" charset="0"/>
        <a:ea typeface="+mn-ea"/>
        <a:cs typeface="+mn-cs"/>
      </a:defRPr>
    </a:lvl8pPr>
    <a:lvl9pPr marL="3657600" algn="l" defTabSz="914400" rtl="0" eaLnBrk="1" latinLnBrk="0" hangingPunct="1">
      <a:defRPr sz="24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99FF"/>
    <a:srgbClr val="990033"/>
    <a:srgbClr val="660066"/>
    <a:srgbClr val="66CCFF"/>
    <a:srgbClr val="FFFF00"/>
    <a:srgbClr val="000000"/>
    <a:srgbClr val="00D4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92" autoAdjust="0"/>
  </p:normalViewPr>
  <p:slideViewPr>
    <p:cSldViewPr>
      <p:cViewPr varScale="1">
        <p:scale>
          <a:sx n="123" d="100"/>
          <a:sy n="123" d="100"/>
        </p:scale>
        <p:origin x="-12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68" y="-114"/>
      </p:cViewPr>
      <p:guideLst>
        <p:guide orient="horz" pos="3127"/>
        <p:guide pos="209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3"/>
          <p:cNvSpPr>
            <a:spLocks noGrp="1" noChangeArrowheads="1"/>
          </p:cNvSpPr>
          <p:nvPr>
            <p:ph type="dt" sz="quarter" idx="1"/>
          </p:nvPr>
        </p:nvSpPr>
        <p:spPr bwMode="auto">
          <a:xfrm>
            <a:off x="3775552"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pitchFamily="18" charset="0"/>
              </a:defRPr>
            </a:lvl1pPr>
          </a:lstStyle>
          <a:p>
            <a:pPr>
              <a:defRPr/>
            </a:pPr>
            <a:endParaRPr lang="en-US"/>
          </a:p>
        </p:txBody>
      </p:sp>
      <p:sp>
        <p:nvSpPr>
          <p:cNvPr id="13316" name="Rectangle 4"/>
          <p:cNvSpPr>
            <a:spLocks noGrp="1" noChangeArrowheads="1"/>
          </p:cNvSpPr>
          <p:nvPr>
            <p:ph type="ftr" sz="quarter" idx="2"/>
          </p:nvPr>
        </p:nvSpPr>
        <p:spPr bwMode="auto">
          <a:xfrm>
            <a:off x="0"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3317" name="Rectangle 5"/>
          <p:cNvSpPr>
            <a:spLocks noGrp="1" noChangeArrowheads="1"/>
          </p:cNvSpPr>
          <p:nvPr>
            <p:ph type="sldNum" sz="quarter" idx="3"/>
          </p:nvPr>
        </p:nvSpPr>
        <p:spPr bwMode="auto">
          <a:xfrm>
            <a:off x="3775552"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itchFamily="18" charset="0"/>
              </a:defRPr>
            </a:lvl1pPr>
          </a:lstStyle>
          <a:p>
            <a:pPr>
              <a:defRPr/>
            </a:pPr>
            <a:fld id="{20552F0F-7720-4DEC-AAFE-0261C726561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5363" name="Rectangle 3"/>
          <p:cNvSpPr>
            <a:spLocks noGrp="1" noChangeArrowheads="1"/>
          </p:cNvSpPr>
          <p:nvPr>
            <p:ph type="dt" idx="1"/>
          </p:nvPr>
        </p:nvSpPr>
        <p:spPr bwMode="auto">
          <a:xfrm>
            <a:off x="3775552"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pitchFamily="18"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850900" y="744538"/>
            <a:ext cx="4962525" cy="3722687"/>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888365" y="4715153"/>
            <a:ext cx="4886008"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3775552"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itchFamily="18" charset="0"/>
              </a:defRPr>
            </a:lvl1pPr>
          </a:lstStyle>
          <a:p>
            <a:pPr>
              <a:defRPr/>
            </a:pPr>
            <a:fld id="{678FF365-9F2E-4C79-859E-9B440C1134A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BC70CF6-B9A1-4DF0-8EAA-11BF7BECB5AB}" type="slidenum">
              <a:rPr lang="en-US" smtClean="0"/>
              <a:pPr/>
              <a:t>1</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sv-S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sv-SE" smtClean="0"/>
          </a:p>
        </p:txBody>
      </p:sp>
      <p:sp>
        <p:nvSpPr>
          <p:cNvPr id="54276" name="Slide Number Placeholder 3"/>
          <p:cNvSpPr>
            <a:spLocks noGrp="1"/>
          </p:cNvSpPr>
          <p:nvPr>
            <p:ph type="sldNum" sz="quarter" idx="5"/>
          </p:nvPr>
        </p:nvSpPr>
        <p:spPr>
          <a:noFill/>
        </p:spPr>
        <p:txBody>
          <a:bodyPr/>
          <a:lstStyle/>
          <a:p>
            <a:fld id="{9F9BA47F-97A8-4CC0-91CA-007B2055D035}" type="slidenum">
              <a:rPr lang="en-US" smtClean="0"/>
              <a:pPr/>
              <a:t>15</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1" dirty="0" smtClean="0"/>
              <a:t>Tank Movement </a:t>
            </a:r>
            <a:r>
              <a:rPr lang="en-US" dirty="0" smtClean="0"/>
              <a:t>window shows level rates and flow rates and the direction of the current product surface movement. A limit can be set in order to exclude tanks with Flow Rates below a certain "Minor" value. Thus only tanks with flow rates exceeding the specified "Minor" limit appear in the </a:t>
            </a:r>
            <a:r>
              <a:rPr lang="en-US" i="1" dirty="0" smtClean="0"/>
              <a:t>Tank Movement </a:t>
            </a:r>
            <a:r>
              <a:rPr lang="en-US" dirty="0" smtClean="0"/>
              <a:t>window. A second "Major" limit can also be defined to separate between high and low flow rates.</a:t>
            </a:r>
          </a:p>
          <a:p>
            <a:r>
              <a:rPr lang="en-US" dirty="0" smtClean="0"/>
              <a:t>In the </a:t>
            </a:r>
            <a:r>
              <a:rPr lang="en-US" i="1" dirty="0" smtClean="0"/>
              <a:t>Tank Movement </a:t>
            </a:r>
            <a:r>
              <a:rPr lang="en-US" dirty="0" smtClean="0"/>
              <a:t>window an arrow points in the direction of surface movement. </a:t>
            </a:r>
          </a:p>
          <a:p>
            <a:r>
              <a:rPr lang="en-US" dirty="0" smtClean="0"/>
              <a:t>A thin arrow indicates a low flow rate/level rate that exceeds the Minor threshold.</a:t>
            </a:r>
          </a:p>
          <a:p>
            <a:r>
              <a:rPr lang="en-US" dirty="0" smtClean="0"/>
              <a:t>A thick arrow indicates a high flow rate/level rate that exceeds the Major threshold.</a:t>
            </a:r>
          </a:p>
          <a:p>
            <a:endParaRPr lang="sv-SE" dirty="0"/>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sv-SE" smtClean="0"/>
          </a:p>
        </p:txBody>
      </p:sp>
      <p:sp>
        <p:nvSpPr>
          <p:cNvPr id="55300" name="Slide Number Placeholder 3"/>
          <p:cNvSpPr>
            <a:spLocks noGrp="1"/>
          </p:cNvSpPr>
          <p:nvPr>
            <p:ph type="sldNum" sz="quarter" idx="5"/>
          </p:nvPr>
        </p:nvSpPr>
        <p:spPr>
          <a:noFill/>
        </p:spPr>
        <p:txBody>
          <a:bodyPr/>
          <a:lstStyle/>
          <a:p>
            <a:fld id="{7775E42F-5F3E-41E3-90ED-8C3103153611}" type="slidenum">
              <a:rPr lang="en-US" smtClean="0"/>
              <a:pPr/>
              <a:t>25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t>TankMaster provides several protection levels allowing you to prevent</a:t>
            </a:r>
          </a:p>
          <a:p>
            <a:r>
              <a:rPr lang="en-US" smtClean="0"/>
              <a:t>unauthorized changes. These protection levels are categorized as </a:t>
            </a:r>
            <a:r>
              <a:rPr lang="en-US" b="1" smtClean="0"/>
              <a:t>User</a:t>
            </a:r>
          </a:p>
          <a:p>
            <a:r>
              <a:rPr lang="en-US" b="1" smtClean="0"/>
              <a:t>Access Levels and User Sub Access Levels.</a:t>
            </a:r>
          </a:p>
          <a:p>
            <a:r>
              <a:rPr lang="en-US" smtClean="0"/>
              <a:t>The </a:t>
            </a:r>
            <a:r>
              <a:rPr lang="en-US" b="1" smtClean="0"/>
              <a:t>User Access Levels are Chief Administrator, Administrator, Supervisor,</a:t>
            </a:r>
          </a:p>
          <a:p>
            <a:r>
              <a:rPr lang="en-US" smtClean="0"/>
              <a:t>Operator, and View Only. Each user access level has five </a:t>
            </a:r>
            <a:r>
              <a:rPr lang="en-US" b="1" smtClean="0"/>
              <a:t>User Sub Access</a:t>
            </a:r>
          </a:p>
          <a:p>
            <a:r>
              <a:rPr lang="en-US" b="1" smtClean="0"/>
              <a:t>Levels providing a total of 25 unique access levels.</a:t>
            </a:r>
          </a:p>
          <a:p>
            <a:r>
              <a:rPr lang="en-US" smtClean="0"/>
              <a:t>In order to change tank and device configuration, install new tanks and</a:t>
            </a:r>
          </a:p>
          <a:p>
            <a:r>
              <a:rPr lang="en-US" smtClean="0"/>
              <a:t>devices, calibrate a level gauge, change holding register values etc. you have</a:t>
            </a:r>
          </a:p>
          <a:p>
            <a:r>
              <a:rPr lang="en-US" smtClean="0"/>
              <a:t>to be logged on to the appropriate TankMaster user access level. </a:t>
            </a:r>
          </a:p>
          <a:p>
            <a:r>
              <a:rPr lang="en-US" smtClean="0"/>
              <a:t>You can be logged on in Chief Administrator, Administrator, Supervisor,</a:t>
            </a:r>
          </a:p>
          <a:p>
            <a:r>
              <a:rPr lang="en-US" smtClean="0"/>
              <a:t>Operator, or View Only mode.</a:t>
            </a:r>
            <a:endParaRPr lang="sv-SE" smtClean="0"/>
          </a:p>
        </p:txBody>
      </p:sp>
      <p:sp>
        <p:nvSpPr>
          <p:cNvPr id="56324" name="Slide Number Placeholder 3"/>
          <p:cNvSpPr>
            <a:spLocks noGrp="1"/>
          </p:cNvSpPr>
          <p:nvPr>
            <p:ph type="sldNum" sz="quarter" idx="5"/>
          </p:nvPr>
        </p:nvSpPr>
        <p:spPr>
          <a:noFill/>
        </p:spPr>
        <p:txBody>
          <a:bodyPr/>
          <a:lstStyle/>
          <a:p>
            <a:fld id="{D70847C0-A944-45FD-AEB6-0BB66C5CF658}" type="slidenum">
              <a:rPr lang="en-US" smtClean="0"/>
              <a:pPr/>
              <a:t>26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sv-SE" sz="1600" dirty="0" smtClean="0"/>
              <a:t>Main window in WinOpi. Menu bar for accessing different functions. </a:t>
            </a:r>
          </a:p>
          <a:p>
            <a:r>
              <a:rPr lang="sv-SE" sz="1600" dirty="0" smtClean="0"/>
              <a:t>Tool bar for quick access of most important functions. </a:t>
            </a:r>
          </a:p>
          <a:p>
            <a:r>
              <a:rPr lang="sv-SE" sz="1600" dirty="0" smtClean="0"/>
              <a:t>Workspace showing all installed tanks, allows also group setup and report handling. </a:t>
            </a:r>
          </a:p>
          <a:p>
            <a:r>
              <a:rPr lang="sv-SE" sz="1600" dirty="0" smtClean="0"/>
              <a:t>Status bar is showing current user, current alarm status and green ball on the right is indicating current status of tankserver. </a:t>
            </a:r>
          </a:p>
          <a:p>
            <a:r>
              <a:rPr lang="sv-SE" sz="1600" dirty="0" smtClean="0"/>
              <a:t>Green= Good. Red=Bad</a:t>
            </a:r>
          </a:p>
        </p:txBody>
      </p:sp>
      <p:sp>
        <p:nvSpPr>
          <p:cNvPr id="48132" name="Slide Number Placeholder 3"/>
          <p:cNvSpPr>
            <a:spLocks noGrp="1"/>
          </p:cNvSpPr>
          <p:nvPr>
            <p:ph type="sldNum" sz="quarter" idx="5"/>
          </p:nvPr>
        </p:nvSpPr>
        <p:spPr>
          <a:noFill/>
        </p:spPr>
        <p:txBody>
          <a:bodyPr/>
          <a:lstStyle/>
          <a:p>
            <a:fld id="{DC0F02F3-CD4F-41ED-BE0B-3D474FB524CB}"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sv-SE" sz="1800" dirty="0" smtClean="0"/>
              <a:t>Toolbar allows for quick access of most important functions for day to day usage of WinOpi.</a:t>
            </a:r>
          </a:p>
        </p:txBody>
      </p:sp>
      <p:sp>
        <p:nvSpPr>
          <p:cNvPr id="49156" name="Slide Number Placeholder 3"/>
          <p:cNvSpPr>
            <a:spLocks noGrp="1"/>
          </p:cNvSpPr>
          <p:nvPr>
            <p:ph type="sldNum" sz="quarter" idx="5"/>
          </p:nvPr>
        </p:nvSpPr>
        <p:spPr>
          <a:noFill/>
        </p:spPr>
        <p:txBody>
          <a:bodyPr/>
          <a:lstStyle/>
          <a:p>
            <a:fld id="{6E689C83-2809-4522-9CCB-B5016C566745}"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z="1800" dirty="0" smtClean="0"/>
              <a:t>The </a:t>
            </a:r>
            <a:r>
              <a:rPr lang="en-US" sz="1800" i="1" dirty="0" smtClean="0"/>
              <a:t>Workspace window shows the installed tanks and devices </a:t>
            </a:r>
            <a:r>
              <a:rPr lang="en-US" sz="1800" i="0" dirty="0" smtClean="0"/>
              <a:t>and available communication protocols. It also provides information about the configuration</a:t>
            </a:r>
          </a:p>
          <a:p>
            <a:r>
              <a:rPr lang="sv-SE" sz="1800" i="0" dirty="0" smtClean="0"/>
              <a:t>of installed devices.</a:t>
            </a:r>
          </a:p>
          <a:p>
            <a:r>
              <a:rPr lang="en-US" sz="1800" i="0" dirty="0" smtClean="0"/>
              <a:t>-Logical View:  all installed tanks and devices, as well as</a:t>
            </a:r>
            <a:r>
              <a:rPr lang="sv-SE" sz="1800" i="0" dirty="0" smtClean="0"/>
              <a:t>available communication </a:t>
            </a:r>
            <a:r>
              <a:rPr lang="sv-SE" sz="1800" dirty="0" smtClean="0"/>
              <a:t>protocols, are organized in </a:t>
            </a:r>
            <a:r>
              <a:rPr lang="en-US" sz="1800" dirty="0" smtClean="0"/>
              <a:t>separate folders to provide a clear overview of the system. The </a:t>
            </a:r>
            <a:r>
              <a:rPr lang="en-US" sz="1800" i="1" dirty="0" smtClean="0"/>
              <a:t>Tanks folder contains an </a:t>
            </a:r>
            <a:r>
              <a:rPr lang="en-US" sz="1800" dirty="0" smtClean="0"/>
              <a:t>overview of the installed tanks.</a:t>
            </a:r>
          </a:p>
          <a:p>
            <a:r>
              <a:rPr lang="en-US" sz="1800" dirty="0" smtClean="0"/>
              <a:t>For each tank the associated </a:t>
            </a:r>
            <a:r>
              <a:rPr lang="sv-SE" sz="1800" dirty="0" smtClean="0"/>
              <a:t>devices are displayed.</a:t>
            </a:r>
          </a:p>
        </p:txBody>
      </p:sp>
      <p:sp>
        <p:nvSpPr>
          <p:cNvPr id="50180" name="Slide Number Placeholder 3"/>
          <p:cNvSpPr>
            <a:spLocks noGrp="1"/>
          </p:cNvSpPr>
          <p:nvPr>
            <p:ph type="sldNum" sz="quarter" idx="5"/>
          </p:nvPr>
        </p:nvSpPr>
        <p:spPr>
          <a:noFill/>
        </p:spPr>
        <p:txBody>
          <a:bodyPr/>
          <a:lstStyle/>
          <a:p>
            <a:fld id="{3C28A8C7-D226-4A7A-AB9C-EDDACB17B85E}"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sv-SE" sz="1800" dirty="0" smtClean="0"/>
              <a:t>TankMaster allows definition of up to 100 different products for volume calculation. Each product can be assigned to one or several tanks. Product definition can be changed when desired allowing for easy modification of volume calculations. All product are located on the server which allows for easy distribution of strapping tables across the whole TankMaster network.</a:t>
            </a:r>
          </a:p>
        </p:txBody>
      </p:sp>
      <p:sp>
        <p:nvSpPr>
          <p:cNvPr id="51204" name="Slide Number Placeholder 3"/>
          <p:cNvSpPr>
            <a:spLocks noGrp="1"/>
          </p:cNvSpPr>
          <p:nvPr>
            <p:ph type="sldNum" sz="quarter" idx="5"/>
          </p:nvPr>
        </p:nvSpPr>
        <p:spPr>
          <a:noFill/>
        </p:spPr>
        <p:txBody>
          <a:bodyPr/>
          <a:lstStyle/>
          <a:p>
            <a:fld id="{6A4E54EA-8629-46CF-8F92-175460643C80}"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sv-SE" dirty="0" smtClean="0"/>
              <a:t>Product table supports standard API tables, Chemical products, LPG and LNG data. </a:t>
            </a:r>
          </a:p>
          <a:p>
            <a:endParaRPr lang="sv-SE" dirty="0" smtClean="0"/>
          </a:p>
          <a:p>
            <a:r>
              <a:rPr lang="sv-SE" sz="1200" b="1" kern="1200" baseline="0" dirty="0" smtClean="0">
                <a:solidFill>
                  <a:schemeClr val="tx1"/>
                </a:solidFill>
                <a:latin typeface="Times" pitchFamily="18" charset="0"/>
                <a:ea typeface="+mn-ea"/>
                <a:cs typeface="+mn-cs"/>
              </a:rPr>
              <a:t>Volume Table</a:t>
            </a:r>
          </a:p>
          <a:p>
            <a:r>
              <a:rPr lang="en-US" sz="1200" kern="1200" baseline="0" dirty="0" smtClean="0">
                <a:solidFill>
                  <a:schemeClr val="tx1"/>
                </a:solidFill>
                <a:latin typeface="Times" pitchFamily="18" charset="0"/>
                <a:ea typeface="+mn-ea"/>
                <a:cs typeface="+mn-cs"/>
              </a:rPr>
              <a:t>The Volume Table pop-up list lets you choose the API Table to be used for</a:t>
            </a:r>
          </a:p>
          <a:p>
            <a:r>
              <a:rPr lang="en-US" sz="1200" kern="1200" baseline="0" dirty="0" smtClean="0">
                <a:solidFill>
                  <a:schemeClr val="tx1"/>
                </a:solidFill>
                <a:latin typeface="Times" pitchFamily="18" charset="0"/>
                <a:ea typeface="+mn-ea"/>
                <a:cs typeface="+mn-cs"/>
              </a:rPr>
              <a:t>calculating the Volume Correction Factor (VCF).</a:t>
            </a:r>
          </a:p>
          <a:p>
            <a:r>
              <a:rPr lang="en-US" sz="1200" kern="1200" baseline="0" dirty="0" smtClean="0">
                <a:solidFill>
                  <a:schemeClr val="tx1"/>
                </a:solidFill>
                <a:latin typeface="Times" pitchFamily="18" charset="0"/>
                <a:ea typeface="+mn-ea"/>
                <a:cs typeface="+mn-cs"/>
              </a:rPr>
              <a:t>By choosing one of the RT tables you can use another reference temperature</a:t>
            </a:r>
          </a:p>
          <a:p>
            <a:r>
              <a:rPr lang="en-US" sz="1200" kern="1200" baseline="0" dirty="0" smtClean="0">
                <a:solidFill>
                  <a:schemeClr val="tx1"/>
                </a:solidFill>
                <a:latin typeface="Times" pitchFamily="18" charset="0"/>
                <a:ea typeface="+mn-ea"/>
                <a:cs typeface="+mn-cs"/>
              </a:rPr>
              <a:t>value than the standard 15 °C/60 °F. The reference temperature is specified in</a:t>
            </a:r>
          </a:p>
          <a:p>
            <a:r>
              <a:rPr lang="en-US" sz="1200" kern="1200" baseline="0" dirty="0" smtClean="0">
                <a:solidFill>
                  <a:schemeClr val="tx1"/>
                </a:solidFill>
                <a:latin typeface="Times" pitchFamily="18" charset="0"/>
                <a:ea typeface="+mn-ea"/>
                <a:cs typeface="+mn-cs"/>
              </a:rPr>
              <a:t>the </a:t>
            </a:r>
            <a:r>
              <a:rPr lang="en-US" sz="1200" i="1" kern="1200" baseline="0" dirty="0" smtClean="0">
                <a:solidFill>
                  <a:schemeClr val="tx1"/>
                </a:solidFill>
                <a:latin typeface="Times" pitchFamily="18" charset="0"/>
                <a:ea typeface="+mn-ea"/>
                <a:cs typeface="+mn-cs"/>
              </a:rPr>
              <a:t>System Setup window (Setup&gt;System).</a:t>
            </a:r>
          </a:p>
          <a:p>
            <a:r>
              <a:rPr lang="en-US" sz="1200" kern="1200" baseline="0" dirty="0" smtClean="0">
                <a:solidFill>
                  <a:schemeClr val="tx1"/>
                </a:solidFill>
                <a:latin typeface="Times" pitchFamily="18" charset="0"/>
                <a:ea typeface="+mn-ea"/>
                <a:cs typeface="+mn-cs"/>
              </a:rPr>
              <a:t>When using volume table </a:t>
            </a:r>
            <a:r>
              <a:rPr lang="en-US" sz="1200" b="1" kern="1200" baseline="0" dirty="0" smtClean="0">
                <a:solidFill>
                  <a:schemeClr val="tx1"/>
                </a:solidFill>
                <a:latin typeface="Times" pitchFamily="18" charset="0"/>
                <a:ea typeface="+mn-ea"/>
                <a:cs typeface="+mn-cs"/>
              </a:rPr>
              <a:t>CHEM, </a:t>
            </a:r>
            <a:r>
              <a:rPr lang="en-US" sz="1200" b="1" i="1" kern="1200" baseline="0" dirty="0" smtClean="0">
                <a:solidFill>
                  <a:schemeClr val="tx1"/>
                </a:solidFill>
                <a:latin typeface="Times" pitchFamily="18" charset="0"/>
                <a:ea typeface="+mn-ea"/>
                <a:cs typeface="+mn-cs"/>
              </a:rPr>
              <a:t>WinOpi calculates the Observed Density by</a:t>
            </a:r>
          </a:p>
          <a:p>
            <a:r>
              <a:rPr lang="en-US" sz="1200" kern="1200" baseline="0" dirty="0" smtClean="0">
                <a:solidFill>
                  <a:schemeClr val="tx1"/>
                </a:solidFill>
                <a:latin typeface="Times" pitchFamily="18" charset="0"/>
                <a:ea typeface="+mn-ea"/>
                <a:cs typeface="+mn-cs"/>
              </a:rPr>
              <a:t>using the Reference Density from the </a:t>
            </a:r>
            <a:r>
              <a:rPr lang="en-US" sz="1200" i="1" kern="1200" baseline="0" dirty="0" smtClean="0">
                <a:solidFill>
                  <a:schemeClr val="tx1"/>
                </a:solidFill>
                <a:latin typeface="Times" pitchFamily="18" charset="0"/>
                <a:ea typeface="+mn-ea"/>
                <a:cs typeface="+mn-cs"/>
              </a:rPr>
              <a:t>Product Table.</a:t>
            </a:r>
          </a:p>
          <a:p>
            <a:r>
              <a:rPr lang="en-US" sz="1200" kern="1200" baseline="0" dirty="0" smtClean="0">
                <a:solidFill>
                  <a:schemeClr val="tx1"/>
                </a:solidFill>
                <a:latin typeface="Times" pitchFamily="18" charset="0"/>
                <a:ea typeface="+mn-ea"/>
                <a:cs typeface="+mn-cs"/>
              </a:rPr>
              <a:t>For Volume Tables </a:t>
            </a:r>
            <a:r>
              <a:rPr lang="en-US" sz="1200" b="1" kern="1200" baseline="0" dirty="0" smtClean="0">
                <a:solidFill>
                  <a:schemeClr val="tx1"/>
                </a:solidFill>
                <a:latin typeface="Times" pitchFamily="18" charset="0"/>
                <a:ea typeface="+mn-ea"/>
                <a:cs typeface="+mn-cs"/>
              </a:rPr>
              <a:t>Linear and Custom, see paragraph </a:t>
            </a:r>
            <a:r>
              <a:rPr lang="en-US" sz="1200" b="1" i="1" kern="1200" baseline="0" dirty="0" smtClean="0">
                <a:solidFill>
                  <a:schemeClr val="tx1"/>
                </a:solidFill>
                <a:latin typeface="Times" pitchFamily="18" charset="0"/>
                <a:ea typeface="+mn-ea"/>
                <a:cs typeface="+mn-cs"/>
              </a:rPr>
              <a:t>Extended Volume</a:t>
            </a:r>
          </a:p>
          <a:p>
            <a:r>
              <a:rPr lang="sv-SE" sz="1200" i="1" kern="1200" baseline="0" dirty="0" smtClean="0">
                <a:solidFill>
                  <a:schemeClr val="tx1"/>
                </a:solidFill>
                <a:latin typeface="Times" pitchFamily="18" charset="0"/>
                <a:ea typeface="+mn-ea"/>
                <a:cs typeface="+mn-cs"/>
              </a:rPr>
              <a:t>Correction Table Setup on page 4-24.</a:t>
            </a:r>
          </a:p>
          <a:p>
            <a:r>
              <a:rPr lang="en-US" sz="1200" kern="1200" baseline="0" dirty="0" smtClean="0">
                <a:solidFill>
                  <a:schemeClr val="tx1"/>
                </a:solidFill>
                <a:latin typeface="Times" pitchFamily="18" charset="0"/>
                <a:ea typeface="+mn-ea"/>
                <a:cs typeface="+mn-cs"/>
              </a:rPr>
              <a:t>Volume table </a:t>
            </a:r>
            <a:r>
              <a:rPr lang="en-US" sz="1200" b="1" kern="1200" baseline="0" dirty="0" smtClean="0">
                <a:solidFill>
                  <a:schemeClr val="tx1"/>
                </a:solidFill>
                <a:latin typeface="Times" pitchFamily="18" charset="0"/>
                <a:ea typeface="+mn-ea"/>
                <a:cs typeface="+mn-cs"/>
              </a:rPr>
              <a:t>ALCOHOL is valid for strengths between 50 and 100%, and</a:t>
            </a:r>
          </a:p>
          <a:p>
            <a:r>
              <a:rPr lang="en-US" sz="1200" kern="1200" baseline="0" dirty="0" smtClean="0">
                <a:solidFill>
                  <a:schemeClr val="tx1"/>
                </a:solidFill>
                <a:latin typeface="Times" pitchFamily="18" charset="0"/>
                <a:ea typeface="+mn-ea"/>
                <a:cs typeface="+mn-cs"/>
              </a:rPr>
              <a:t>temperature range 10 to 40 °C (50 to 104 °F).</a:t>
            </a:r>
          </a:p>
          <a:p>
            <a:r>
              <a:rPr lang="en-US" sz="1200" kern="1200" baseline="0" dirty="0" smtClean="0">
                <a:solidFill>
                  <a:schemeClr val="tx1"/>
                </a:solidFill>
                <a:latin typeface="Times" pitchFamily="18" charset="0"/>
                <a:ea typeface="+mn-ea"/>
                <a:cs typeface="+mn-cs"/>
              </a:rPr>
              <a:t>Volume Tables </a:t>
            </a:r>
            <a:r>
              <a:rPr lang="en-US" sz="1200" b="1" kern="1200" baseline="0" dirty="0" smtClean="0">
                <a:solidFill>
                  <a:schemeClr val="tx1"/>
                </a:solidFill>
                <a:latin typeface="Times" pitchFamily="18" charset="0"/>
                <a:ea typeface="+mn-ea"/>
                <a:cs typeface="+mn-cs"/>
              </a:rPr>
              <a:t>USER1-10 are for users who want to order special volume</a:t>
            </a:r>
          </a:p>
          <a:p>
            <a:r>
              <a:rPr lang="en-US" sz="1200" kern="1200" baseline="0" dirty="0" smtClean="0">
                <a:solidFill>
                  <a:schemeClr val="tx1"/>
                </a:solidFill>
                <a:latin typeface="Times" pitchFamily="18" charset="0"/>
                <a:ea typeface="+mn-ea"/>
                <a:cs typeface="+mn-cs"/>
              </a:rPr>
              <a:t>tables from Rosemount Tank Radar AB.</a:t>
            </a:r>
            <a:endParaRPr lang="sv-SE" dirty="0" smtClean="0"/>
          </a:p>
        </p:txBody>
      </p:sp>
      <p:sp>
        <p:nvSpPr>
          <p:cNvPr id="52228" name="Slide Number Placeholder 3"/>
          <p:cNvSpPr>
            <a:spLocks noGrp="1"/>
          </p:cNvSpPr>
          <p:nvPr>
            <p:ph type="sldNum" sz="quarter" idx="5"/>
          </p:nvPr>
        </p:nvSpPr>
        <p:spPr>
          <a:noFill/>
        </p:spPr>
        <p:txBody>
          <a:bodyPr/>
          <a:lstStyle/>
          <a:p>
            <a:fld id="{26FC46BC-DDD2-4A46-B760-8241F92C70E9}"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sv-SE" smtClean="0"/>
              <a:t>For each tank a tank capactiy table can be set up which defines the gemotry of the tank allowing for conversion between leven and volume.</a:t>
            </a:r>
          </a:p>
          <a:p>
            <a:r>
              <a:rPr lang="sv-SE" smtClean="0"/>
              <a:t>The methods are availiable. Northern which is used mostly in scandinavian countries is based on the linear relationship between level and volume. It includes a coefficient which describes how volume varies with the level within the interval based on the base volume.</a:t>
            </a:r>
          </a:p>
          <a:p>
            <a:r>
              <a:rPr lang="sv-SE" smtClean="0"/>
              <a:t>International method is similar to northern but they also include level at the start of the interval. The raw method uses only linear relation between level and volume. A certain level corresponds to a certain volume. Each TCT table can support up to 5000 points. </a:t>
            </a:r>
          </a:p>
        </p:txBody>
      </p:sp>
      <p:sp>
        <p:nvSpPr>
          <p:cNvPr id="53252" name="Slide Number Placeholder 3"/>
          <p:cNvSpPr>
            <a:spLocks noGrp="1"/>
          </p:cNvSpPr>
          <p:nvPr>
            <p:ph type="sldNum" sz="quarter" idx="5"/>
          </p:nvPr>
        </p:nvSpPr>
        <p:spPr>
          <a:noFill/>
        </p:spPr>
        <p:txBody>
          <a:bodyPr/>
          <a:lstStyle/>
          <a:p>
            <a:fld id="{5DD2551E-436C-43E5-A7D1-38D8AD121454}"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678FF365-9F2E-4C79-859E-9B440C1134AB}"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4" descr="process management"/>
          <p:cNvPicPr>
            <a:picLocks noChangeAspect="1" noChangeArrowheads="1"/>
          </p:cNvPicPr>
          <p:nvPr/>
        </p:nvPicPr>
        <p:blipFill>
          <a:blip r:embed="rId2" cstate="print"/>
          <a:srcRect/>
          <a:stretch>
            <a:fillRect/>
          </a:stretch>
        </p:blipFill>
        <p:spPr bwMode="auto">
          <a:xfrm>
            <a:off x="5822950" y="4700588"/>
            <a:ext cx="2482850" cy="1662112"/>
          </a:xfrm>
          <a:prstGeom prst="rect">
            <a:avLst/>
          </a:prstGeom>
          <a:noFill/>
          <a:ln w="9525">
            <a:noFill/>
            <a:miter lim="800000"/>
            <a:headEnd/>
            <a:tailEnd/>
          </a:ln>
        </p:spPr>
      </p:pic>
      <p:sp>
        <p:nvSpPr>
          <p:cNvPr id="4" name="Line 4"/>
          <p:cNvSpPr>
            <a:spLocks noChangeShapeType="1"/>
          </p:cNvSpPr>
          <p:nvPr/>
        </p:nvSpPr>
        <p:spPr bwMode="auto">
          <a:xfrm>
            <a:off x="0" y="2557463"/>
            <a:ext cx="8059738" cy="0"/>
          </a:xfrm>
          <a:prstGeom prst="line">
            <a:avLst/>
          </a:prstGeom>
          <a:noFill/>
          <a:ln w="9525">
            <a:solidFill>
              <a:schemeClr val="hlink"/>
            </a:solidFill>
            <a:round/>
            <a:headEnd/>
            <a:tailEnd/>
          </a:ln>
          <a:effectLst/>
        </p:spPr>
        <p:txBody>
          <a:bodyPr wrap="none" anchor="ctr"/>
          <a:lstStyle/>
          <a:p>
            <a:pPr>
              <a:defRPr/>
            </a:pPr>
            <a:endParaRPr lang="sv-SE"/>
          </a:p>
        </p:txBody>
      </p:sp>
      <p:sp>
        <p:nvSpPr>
          <p:cNvPr id="5" name="Line 5"/>
          <p:cNvSpPr>
            <a:spLocks noChangeShapeType="1"/>
          </p:cNvSpPr>
          <p:nvPr/>
        </p:nvSpPr>
        <p:spPr bwMode="auto">
          <a:xfrm>
            <a:off x="1952625" y="0"/>
            <a:ext cx="0" cy="3436938"/>
          </a:xfrm>
          <a:prstGeom prst="line">
            <a:avLst/>
          </a:prstGeom>
          <a:noFill/>
          <a:ln w="9525">
            <a:solidFill>
              <a:schemeClr val="hlink"/>
            </a:solidFill>
            <a:round/>
            <a:headEnd/>
            <a:tailEnd/>
          </a:ln>
          <a:effectLst/>
        </p:spPr>
        <p:txBody>
          <a:bodyPr wrap="none" anchor="ctr"/>
          <a:lstStyle/>
          <a:p>
            <a:pPr>
              <a:defRPr/>
            </a:pPr>
            <a:endParaRPr lang="sv-SE"/>
          </a:p>
        </p:txBody>
      </p:sp>
      <p:sp>
        <p:nvSpPr>
          <p:cNvPr id="6" name="Text Box 6"/>
          <p:cNvSpPr txBox="1">
            <a:spLocks noChangeArrowheads="1"/>
          </p:cNvSpPr>
          <p:nvPr/>
        </p:nvSpPr>
        <p:spPr bwMode="auto">
          <a:xfrm>
            <a:off x="6084888" y="6602413"/>
            <a:ext cx="2138362" cy="214312"/>
          </a:xfrm>
          <a:prstGeom prst="rect">
            <a:avLst/>
          </a:prstGeom>
          <a:noFill/>
          <a:ln w="9525">
            <a:noFill/>
            <a:miter lim="800000"/>
            <a:headEnd/>
            <a:tailEnd/>
          </a:ln>
          <a:effectLst/>
        </p:spPr>
        <p:txBody>
          <a:bodyPr lIns="54000" rIns="54000">
            <a:spAutoFit/>
          </a:bodyPr>
          <a:lstStyle/>
          <a:p>
            <a:pPr algn="l">
              <a:defRPr/>
            </a:pPr>
            <a:r>
              <a:rPr lang="sv-SE" sz="800" i="1">
                <a:solidFill>
                  <a:schemeClr val="tx1"/>
                </a:solidFill>
              </a:rPr>
              <a:t>Rosemount Tank Radar AB Confidential</a:t>
            </a:r>
            <a:endParaRPr lang="en-US" sz="800" i="1">
              <a:solidFill>
                <a:schemeClr val="tx1"/>
              </a:solidFill>
            </a:endParaRPr>
          </a:p>
        </p:txBody>
      </p:sp>
      <p:pic>
        <p:nvPicPr>
          <p:cNvPr id="7" name="Picture 7" descr="Rosemount_Tank_Gauging_blue"/>
          <p:cNvPicPr>
            <a:picLocks noChangeAspect="1" noChangeArrowheads="1"/>
          </p:cNvPicPr>
          <p:nvPr/>
        </p:nvPicPr>
        <p:blipFill>
          <a:blip r:embed="rId3" cstate="print"/>
          <a:srcRect/>
          <a:stretch>
            <a:fillRect/>
          </a:stretch>
        </p:blipFill>
        <p:spPr bwMode="auto">
          <a:xfrm>
            <a:off x="1042988" y="5570538"/>
            <a:ext cx="1770062" cy="568325"/>
          </a:xfrm>
          <a:prstGeom prst="rect">
            <a:avLst/>
          </a:prstGeom>
          <a:noFill/>
          <a:ln w="9525">
            <a:noFill/>
            <a:miter lim="800000"/>
            <a:headEnd/>
            <a:tailEnd/>
          </a:ln>
        </p:spPr>
      </p:pic>
      <p:pic>
        <p:nvPicPr>
          <p:cNvPr id="8" name="Picture 8" descr="raptor logo jpg"/>
          <p:cNvPicPr>
            <a:picLocks noChangeAspect="1" noChangeArrowheads="1"/>
          </p:cNvPicPr>
          <p:nvPr userDrawn="1"/>
        </p:nvPicPr>
        <p:blipFill>
          <a:blip r:embed="rId4" cstate="print"/>
          <a:srcRect/>
          <a:stretch>
            <a:fillRect/>
          </a:stretch>
        </p:blipFill>
        <p:spPr bwMode="auto">
          <a:xfrm>
            <a:off x="2124075" y="981075"/>
            <a:ext cx="5499100" cy="1495425"/>
          </a:xfrm>
          <a:prstGeom prst="rect">
            <a:avLst/>
          </a:prstGeom>
          <a:noFill/>
          <a:ln w="9525">
            <a:noFill/>
            <a:miter lim="800000"/>
            <a:headEnd/>
            <a:tailEnd/>
          </a:ln>
        </p:spPr>
      </p:pic>
      <p:sp>
        <p:nvSpPr>
          <p:cNvPr id="69635" name="Rectangle 3"/>
          <p:cNvSpPr>
            <a:spLocks noGrp="1" noChangeArrowheads="1"/>
          </p:cNvSpPr>
          <p:nvPr>
            <p:ph type="subTitle" idx="1"/>
          </p:nvPr>
        </p:nvSpPr>
        <p:spPr>
          <a:xfrm>
            <a:off x="2057400" y="2692400"/>
            <a:ext cx="5575300" cy="16510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9D453872-18EE-49A5-BC62-96B672FD4207}"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9425" y="406400"/>
            <a:ext cx="2085975" cy="534670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571500" y="406400"/>
            <a:ext cx="6105525" cy="534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A5BACA04-E7F9-43B0-8CF0-FE088F617209}"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65997865-F3C5-4325-8401-6D347B757B2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ftr" sz="quarter" idx="11"/>
          </p:nvPr>
        </p:nvSpPr>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086AD1DC-7A35-40F8-AEE1-0B90FE66226E}"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57150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81965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C468DD89-1F15-4B2B-9A03-DE52BA64684D}"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a:lvl1pPr>
          </a:lstStyle>
          <a:p>
            <a:pPr>
              <a:defRPr/>
            </a:pPr>
            <a:fld id="{0F0A87F7-FA84-421E-9C4A-B9A7E6C33DCC}"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9"/>
          <p:cNvSpPr>
            <a:spLocks noGrp="1" noChangeArrowheads="1"/>
          </p:cNvSpPr>
          <p:nvPr>
            <p:ph type="dt" sz="half" idx="10"/>
          </p:nvPr>
        </p:nvSpPr>
        <p:spPr/>
        <p:txBody>
          <a:bodyPr/>
          <a:lstStyle>
            <a:lvl1pPr>
              <a:defRPr/>
            </a:lvl1pPr>
          </a:lstStyle>
          <a:p>
            <a:pPr>
              <a:defRPr/>
            </a:pPr>
            <a:endParaRPr lang="en-US"/>
          </a:p>
        </p:txBody>
      </p:sp>
      <p:sp>
        <p:nvSpPr>
          <p:cNvPr id="4" name="Rectangle 10"/>
          <p:cNvSpPr>
            <a:spLocks noGrp="1" noChangeArrowheads="1"/>
          </p:cNvSpPr>
          <p:nvPr>
            <p:ph type="ftr" sz="quarter" idx="11"/>
          </p:nvPr>
        </p:nvSpPr>
        <p:spPr/>
        <p:txBody>
          <a:bodyPr/>
          <a:lstStyle>
            <a:lvl1pPr>
              <a:defRPr/>
            </a:lvl1pPr>
          </a:lstStyle>
          <a:p>
            <a:pPr>
              <a:defRPr/>
            </a:pPr>
            <a:endParaRPr lang="en-US"/>
          </a:p>
        </p:txBody>
      </p:sp>
      <p:sp>
        <p:nvSpPr>
          <p:cNvPr id="5" name="Rectangle 11"/>
          <p:cNvSpPr>
            <a:spLocks noGrp="1" noChangeArrowheads="1"/>
          </p:cNvSpPr>
          <p:nvPr>
            <p:ph type="sldNum" sz="quarter" idx="12"/>
          </p:nvPr>
        </p:nvSpPr>
        <p:spPr/>
        <p:txBody>
          <a:bodyPr/>
          <a:lstStyle>
            <a:lvl1pPr>
              <a:defRPr/>
            </a:lvl1pPr>
          </a:lstStyle>
          <a:p>
            <a:pPr>
              <a:defRPr/>
            </a:pPr>
            <a:fld id="{A5E2AB62-9EF9-421C-B5BC-256460FFC9E2}"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p>
        </p:txBody>
      </p:sp>
      <p:sp>
        <p:nvSpPr>
          <p:cNvPr id="3" name="Rectangle 10"/>
          <p:cNvSpPr>
            <a:spLocks noGrp="1" noChangeArrowheads="1"/>
          </p:cNvSpPr>
          <p:nvPr>
            <p:ph type="ftr" sz="quarter" idx="11"/>
          </p:nvPr>
        </p:nvSpPr>
        <p:spPr/>
        <p:txBody>
          <a:bodyPr/>
          <a:lstStyle>
            <a:lvl1pPr>
              <a:defRPr/>
            </a:lvl1pPr>
          </a:lstStyle>
          <a:p>
            <a:pPr>
              <a:defRPr/>
            </a:pPr>
            <a:endParaRPr lang="en-US"/>
          </a:p>
        </p:txBody>
      </p:sp>
      <p:sp>
        <p:nvSpPr>
          <p:cNvPr id="4" name="Rectangle 11"/>
          <p:cNvSpPr>
            <a:spLocks noGrp="1" noChangeArrowheads="1"/>
          </p:cNvSpPr>
          <p:nvPr>
            <p:ph type="sldNum" sz="quarter" idx="12"/>
          </p:nvPr>
        </p:nvSpPr>
        <p:spPr/>
        <p:txBody>
          <a:bodyPr/>
          <a:lstStyle>
            <a:lvl1pPr>
              <a:defRPr/>
            </a:lvl1pPr>
          </a:lstStyle>
          <a:p>
            <a:pPr>
              <a:defRPr/>
            </a:pPr>
            <a:fld id="{4C366E3B-D5A5-4AF2-9C24-736599EBAD0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0257E417-7E46-4517-A0B2-7E09B96B043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FE6ED727-5CA7-4DAD-85B3-701F0FBA51E1}"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rocess management"/>
          <p:cNvPicPr>
            <a:picLocks noChangeAspect="1" noChangeArrowheads="1"/>
          </p:cNvPicPr>
          <p:nvPr/>
        </p:nvPicPr>
        <p:blipFill>
          <a:blip r:embed="rId13" cstate="print"/>
          <a:srcRect/>
          <a:stretch>
            <a:fillRect/>
          </a:stretch>
        </p:blipFill>
        <p:spPr bwMode="auto">
          <a:xfrm>
            <a:off x="7156450" y="5519738"/>
            <a:ext cx="1746250" cy="1168400"/>
          </a:xfrm>
          <a:prstGeom prst="rect">
            <a:avLst/>
          </a:prstGeom>
          <a:noFill/>
          <a:ln w="9525">
            <a:noFill/>
            <a:miter lim="800000"/>
            <a:headEnd/>
            <a:tailEnd/>
          </a:ln>
        </p:spPr>
      </p:pic>
      <p:sp>
        <p:nvSpPr>
          <p:cNvPr id="68611" name="Rectangle 3"/>
          <p:cNvSpPr>
            <a:spLocks noGrp="1" noChangeArrowheads="1"/>
          </p:cNvSpPr>
          <p:nvPr>
            <p:ph type="title"/>
          </p:nvPr>
        </p:nvSpPr>
        <p:spPr bwMode="auto">
          <a:xfrm>
            <a:off x="584200" y="406400"/>
            <a:ext cx="7594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71500" y="1206500"/>
            <a:ext cx="8343900" cy="454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flipV="1">
            <a:off x="469900" y="0"/>
            <a:ext cx="0" cy="6057900"/>
          </a:xfrm>
          <a:prstGeom prst="line">
            <a:avLst/>
          </a:prstGeom>
          <a:noFill/>
          <a:ln w="9525">
            <a:solidFill>
              <a:schemeClr val="hlink"/>
            </a:solidFill>
            <a:round/>
            <a:headEnd/>
            <a:tailEnd/>
          </a:ln>
          <a:effectLst/>
        </p:spPr>
        <p:txBody>
          <a:bodyPr wrap="none" anchor="ctr"/>
          <a:lstStyle/>
          <a:p>
            <a:pPr>
              <a:defRPr/>
            </a:pPr>
            <a:endParaRPr lang="sv-SE"/>
          </a:p>
        </p:txBody>
      </p:sp>
      <p:sp>
        <p:nvSpPr>
          <p:cNvPr id="68614" name="Line 6"/>
          <p:cNvSpPr>
            <a:spLocks noChangeShapeType="1"/>
          </p:cNvSpPr>
          <p:nvPr/>
        </p:nvSpPr>
        <p:spPr bwMode="auto">
          <a:xfrm>
            <a:off x="0" y="1087438"/>
            <a:ext cx="8724900" cy="0"/>
          </a:xfrm>
          <a:prstGeom prst="line">
            <a:avLst/>
          </a:prstGeom>
          <a:noFill/>
          <a:ln w="9525">
            <a:solidFill>
              <a:schemeClr val="hlink"/>
            </a:solidFill>
            <a:round/>
            <a:headEnd/>
            <a:tailEnd/>
          </a:ln>
          <a:effectLst/>
        </p:spPr>
        <p:txBody>
          <a:bodyPr wrap="none" anchor="ctr"/>
          <a:lstStyle/>
          <a:p>
            <a:pPr>
              <a:defRPr/>
            </a:pPr>
            <a:endParaRPr lang="sv-SE"/>
          </a:p>
        </p:txBody>
      </p:sp>
      <p:sp>
        <p:nvSpPr>
          <p:cNvPr id="68615" name="Rectangle 7"/>
          <p:cNvSpPr>
            <a:spLocks noChangeArrowheads="1"/>
          </p:cNvSpPr>
          <p:nvPr/>
        </p:nvSpPr>
        <p:spPr bwMode="auto">
          <a:xfrm>
            <a:off x="403225" y="6400800"/>
            <a:ext cx="1392238" cy="482600"/>
          </a:xfrm>
          <a:prstGeom prst="rect">
            <a:avLst/>
          </a:prstGeom>
          <a:noFill/>
          <a:ln w="9525">
            <a:noFill/>
            <a:miter lim="800000"/>
            <a:headEnd/>
            <a:tailEnd/>
          </a:ln>
          <a:effectLst/>
        </p:spPr>
        <p:txBody>
          <a:bodyPr wrap="none">
            <a:spAutoFit/>
          </a:bodyPr>
          <a:lstStyle/>
          <a:p>
            <a:pPr algn="l">
              <a:lnSpc>
                <a:spcPct val="85000"/>
              </a:lnSpc>
              <a:defRPr/>
            </a:pPr>
            <a:r>
              <a:rPr lang="en-US" sz="1000">
                <a:solidFill>
                  <a:schemeClr val="bg1"/>
                </a:solidFill>
              </a:rPr>
              <a:t>[File Name or Event]</a:t>
            </a:r>
          </a:p>
          <a:p>
            <a:pPr algn="l">
              <a:lnSpc>
                <a:spcPct val="85000"/>
              </a:lnSpc>
              <a:defRPr/>
            </a:pPr>
            <a:r>
              <a:rPr lang="en-US" sz="1000">
                <a:solidFill>
                  <a:schemeClr val="bg1"/>
                </a:solidFill>
              </a:rPr>
              <a:t>Emerson Confidential</a:t>
            </a:r>
          </a:p>
          <a:p>
            <a:pPr algn="l">
              <a:lnSpc>
                <a:spcPct val="85000"/>
              </a:lnSpc>
              <a:defRPr/>
            </a:pPr>
            <a:r>
              <a:rPr lang="en-US" sz="1000">
                <a:solidFill>
                  <a:schemeClr val="bg1"/>
                </a:solidFill>
              </a:rPr>
              <a:t>27-Jun-01, Slide </a:t>
            </a:r>
            <a:fld id="{4907AB62-5F28-46AB-9274-37DE161CD6A9}" type="slidenum">
              <a:rPr lang="en-US" sz="1000">
                <a:solidFill>
                  <a:schemeClr val="bg1"/>
                </a:solidFill>
              </a:rPr>
              <a:pPr algn="l">
                <a:lnSpc>
                  <a:spcPct val="85000"/>
                </a:lnSpc>
                <a:defRPr/>
              </a:pPr>
              <a:t>‹#›</a:t>
            </a:fld>
            <a:endParaRPr lang="en-US" sz="1000">
              <a:solidFill>
                <a:schemeClr val="bg1"/>
              </a:solidFill>
            </a:endParaRPr>
          </a:p>
        </p:txBody>
      </p:sp>
      <p:sp>
        <p:nvSpPr>
          <p:cNvPr id="68616" name="Text Box 8"/>
          <p:cNvSpPr txBox="1">
            <a:spLocks noChangeArrowheads="1"/>
          </p:cNvSpPr>
          <p:nvPr/>
        </p:nvSpPr>
        <p:spPr bwMode="auto">
          <a:xfrm>
            <a:off x="7300913" y="6683375"/>
            <a:ext cx="1519237" cy="71438"/>
          </a:xfrm>
          <a:prstGeom prst="rect">
            <a:avLst/>
          </a:prstGeom>
          <a:noFill/>
          <a:ln w="9525">
            <a:noFill/>
            <a:miter lim="800000"/>
            <a:headEnd/>
            <a:tailEnd/>
          </a:ln>
          <a:effectLst/>
        </p:spPr>
        <p:txBody>
          <a:bodyPr lIns="0" tIns="0" rIns="0" bIns="0"/>
          <a:lstStyle/>
          <a:p>
            <a:pPr algn="l">
              <a:defRPr/>
            </a:pPr>
            <a:r>
              <a:rPr lang="sv-SE" sz="600" i="1">
                <a:solidFill>
                  <a:schemeClr val="tx1"/>
                </a:solidFill>
              </a:rPr>
              <a:t>Rosemount Tank Radar AB Confidential</a:t>
            </a:r>
            <a:endParaRPr lang="en-US" sz="600" i="1">
              <a:solidFill>
                <a:schemeClr val="tx1"/>
              </a:solidFill>
            </a:endParaRPr>
          </a:p>
        </p:txBody>
      </p:sp>
      <p:sp>
        <p:nvSpPr>
          <p:cNvPr id="68617" name="Rectangle 9"/>
          <p:cNvSpPr>
            <a:spLocks noGrp="1" noChangeArrowheads="1"/>
          </p:cNvSpPr>
          <p:nvPr>
            <p:ph type="dt" sz="half" idx="2"/>
          </p:nvPr>
        </p:nvSpPr>
        <p:spPr bwMode="auto">
          <a:xfrm>
            <a:off x="6011863" y="6683375"/>
            <a:ext cx="936625"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a:defRPr/>
            </a:pPr>
            <a:endParaRPr lang="en-US"/>
          </a:p>
        </p:txBody>
      </p:sp>
      <p:sp>
        <p:nvSpPr>
          <p:cNvPr id="68618" name="Rectangle 10"/>
          <p:cNvSpPr>
            <a:spLocks noGrp="1" noChangeArrowheads="1"/>
          </p:cNvSpPr>
          <p:nvPr>
            <p:ph type="ftr" sz="quarter" idx="3"/>
          </p:nvPr>
        </p:nvSpPr>
        <p:spPr bwMode="auto">
          <a:xfrm>
            <a:off x="468313" y="6683375"/>
            <a:ext cx="5543550"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a:defRPr/>
            </a:pPr>
            <a:endParaRPr lang="en-US"/>
          </a:p>
        </p:txBody>
      </p:sp>
      <p:sp>
        <p:nvSpPr>
          <p:cNvPr id="68619" name="Rectangle 11"/>
          <p:cNvSpPr>
            <a:spLocks noGrp="1" noChangeArrowheads="1"/>
          </p:cNvSpPr>
          <p:nvPr>
            <p:ph type="sldNum" sz="quarter" idx="4"/>
          </p:nvPr>
        </p:nvSpPr>
        <p:spPr bwMode="auto">
          <a:xfrm>
            <a:off x="8610600" y="6681788"/>
            <a:ext cx="217488" cy="71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600">
                <a:solidFill>
                  <a:schemeClr val="tx1"/>
                </a:solidFill>
                <a:latin typeface="Arial" charset="0"/>
              </a:defRPr>
            </a:lvl1pPr>
          </a:lstStyle>
          <a:p>
            <a:pPr>
              <a:defRPr/>
            </a:pPr>
            <a:fld id="{F8DDF443-6CBB-4828-852E-F5A5DEAB2D3E}" type="slidenum">
              <a:rPr lang="en-US"/>
              <a:pPr>
                <a:defRPr/>
              </a:pPr>
              <a:t>‹#›</a:t>
            </a:fld>
            <a:endParaRPr lang="en-US"/>
          </a:p>
        </p:txBody>
      </p:sp>
      <p:sp>
        <p:nvSpPr>
          <p:cNvPr id="68620" name="NumberOfPages"/>
          <p:cNvSpPr txBox="1">
            <a:spLocks noChangeArrowheads="1"/>
          </p:cNvSpPr>
          <p:nvPr/>
        </p:nvSpPr>
        <p:spPr bwMode="auto">
          <a:xfrm>
            <a:off x="8845550" y="6681788"/>
            <a:ext cx="244475" cy="71437"/>
          </a:xfrm>
          <a:prstGeom prst="rect">
            <a:avLst/>
          </a:prstGeom>
          <a:noFill/>
          <a:ln w="9525">
            <a:noFill/>
            <a:miter lim="800000"/>
            <a:headEnd/>
            <a:tailEnd/>
          </a:ln>
          <a:effectLst/>
        </p:spPr>
        <p:txBody>
          <a:bodyPr lIns="0" tIns="0" rIns="0" bIns="0"/>
          <a:lstStyle/>
          <a:p>
            <a:pPr algn="l">
              <a:spcBef>
                <a:spcPct val="50000"/>
              </a:spcBef>
              <a:defRPr/>
            </a:pPr>
            <a:endParaRPr lang="sv-SE" sz="600">
              <a:solidFill>
                <a:schemeClr val="tx1"/>
              </a:solidFill>
            </a:endParaRPr>
          </a:p>
        </p:txBody>
      </p:sp>
      <p:pic>
        <p:nvPicPr>
          <p:cNvPr id="1037" name="Picture 13" descr="Rosemount_Tank_Gauging_blue"/>
          <p:cNvPicPr>
            <a:picLocks noChangeAspect="1" noChangeArrowheads="1"/>
          </p:cNvPicPr>
          <p:nvPr/>
        </p:nvPicPr>
        <p:blipFill>
          <a:blip r:embed="rId14" cstate="print"/>
          <a:srcRect/>
          <a:stretch>
            <a:fillRect/>
          </a:stretch>
        </p:blipFill>
        <p:spPr bwMode="auto">
          <a:xfrm>
            <a:off x="611188" y="6130925"/>
            <a:ext cx="1235075" cy="396875"/>
          </a:xfrm>
          <a:prstGeom prst="rect">
            <a:avLst/>
          </a:prstGeom>
          <a:noFill/>
          <a:ln w="9525">
            <a:noFill/>
            <a:miter lim="800000"/>
            <a:headEnd/>
            <a:tailEnd/>
          </a:ln>
        </p:spPr>
      </p:pic>
      <p:pic>
        <p:nvPicPr>
          <p:cNvPr id="1038" name="Picture 14" descr="raptor logo jpg"/>
          <p:cNvPicPr>
            <a:picLocks noChangeAspect="1" noChangeArrowheads="1"/>
          </p:cNvPicPr>
          <p:nvPr userDrawn="1"/>
        </p:nvPicPr>
        <p:blipFill>
          <a:blip r:embed="rId15" cstate="print"/>
          <a:srcRect/>
          <a:stretch>
            <a:fillRect/>
          </a:stretch>
        </p:blipFill>
        <p:spPr bwMode="auto">
          <a:xfrm>
            <a:off x="6948488" y="333375"/>
            <a:ext cx="1800225"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hf hdr="0" ftr="0" dt="0"/>
  <p:txStyles>
    <p:titleStyle>
      <a:lvl1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90000"/>
        </a:lnSpc>
        <a:spcBef>
          <a:spcPct val="20000"/>
        </a:spcBef>
        <a:spcAft>
          <a:spcPct val="15000"/>
        </a:spcAft>
        <a:buClr>
          <a:schemeClr val="bg2"/>
        </a:buClr>
        <a:buSzPct val="60000"/>
        <a:buFont typeface="Wingdings" pitchFamily="2" charset="2"/>
        <a:buChar char="l"/>
        <a:defRPr sz="2800">
          <a:solidFill>
            <a:srgbClr val="000000"/>
          </a:solidFill>
          <a:latin typeface="+mn-lt"/>
          <a:ea typeface="+mn-ea"/>
          <a:cs typeface="+mn-cs"/>
        </a:defRPr>
      </a:lvl1pPr>
      <a:lvl2pPr marL="749300" indent="-292100" algn="l" rtl="0" eaLnBrk="0" fontAlgn="base" hangingPunct="0">
        <a:lnSpc>
          <a:spcPct val="90000"/>
        </a:lnSpc>
        <a:spcBef>
          <a:spcPct val="20000"/>
        </a:spcBef>
        <a:spcAft>
          <a:spcPct val="15000"/>
        </a:spcAft>
        <a:buClr>
          <a:schemeClr val="bg2"/>
        </a:buClr>
        <a:buChar char="–"/>
        <a:defRPr sz="2400">
          <a:solidFill>
            <a:srgbClr val="000000"/>
          </a:solidFill>
          <a:latin typeface="+mn-lt"/>
        </a:defRPr>
      </a:lvl2pPr>
      <a:lvl3pPr marL="1092200" indent="-228600" algn="l" rtl="0" eaLnBrk="0" fontAlgn="base" hangingPunct="0">
        <a:lnSpc>
          <a:spcPct val="90000"/>
        </a:lnSpc>
        <a:spcBef>
          <a:spcPct val="20000"/>
        </a:spcBef>
        <a:spcAft>
          <a:spcPct val="15000"/>
        </a:spcAft>
        <a:buClr>
          <a:schemeClr val="bg2"/>
        </a:buClr>
        <a:buChar char="•"/>
        <a:defRPr sz="2000">
          <a:solidFill>
            <a:srgbClr val="000000"/>
          </a:solidFill>
          <a:latin typeface="+mn-lt"/>
        </a:defRPr>
      </a:lvl3pPr>
      <a:lvl4pPr marL="14351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4pPr>
      <a:lvl5pPr marL="17780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5pPr>
      <a:lvl6pPr marL="2235200" indent="-228600" algn="l" rtl="0" fontAlgn="base">
        <a:lnSpc>
          <a:spcPct val="90000"/>
        </a:lnSpc>
        <a:spcBef>
          <a:spcPct val="20000"/>
        </a:spcBef>
        <a:spcAft>
          <a:spcPct val="15000"/>
        </a:spcAft>
        <a:buClr>
          <a:schemeClr val="bg2"/>
        </a:buClr>
        <a:buChar char="»"/>
        <a:defRPr>
          <a:solidFill>
            <a:srgbClr val="000000"/>
          </a:solidFill>
          <a:latin typeface="+mn-lt"/>
        </a:defRPr>
      </a:lvl6pPr>
      <a:lvl7pPr marL="2692400" indent="-228600" algn="l" rtl="0" fontAlgn="base">
        <a:lnSpc>
          <a:spcPct val="90000"/>
        </a:lnSpc>
        <a:spcBef>
          <a:spcPct val="20000"/>
        </a:spcBef>
        <a:spcAft>
          <a:spcPct val="15000"/>
        </a:spcAft>
        <a:buClr>
          <a:schemeClr val="bg2"/>
        </a:buClr>
        <a:buChar char="»"/>
        <a:defRPr>
          <a:solidFill>
            <a:srgbClr val="000000"/>
          </a:solidFill>
          <a:latin typeface="+mn-lt"/>
        </a:defRPr>
      </a:lvl7pPr>
      <a:lvl8pPr marL="3149600" indent="-228600" algn="l" rtl="0" fontAlgn="base">
        <a:lnSpc>
          <a:spcPct val="90000"/>
        </a:lnSpc>
        <a:spcBef>
          <a:spcPct val="20000"/>
        </a:spcBef>
        <a:spcAft>
          <a:spcPct val="15000"/>
        </a:spcAft>
        <a:buClr>
          <a:schemeClr val="bg2"/>
        </a:buClr>
        <a:buChar char="»"/>
        <a:defRPr>
          <a:solidFill>
            <a:srgbClr val="000000"/>
          </a:solidFill>
          <a:latin typeface="+mn-lt"/>
        </a:defRPr>
      </a:lvl8pPr>
      <a:lvl9pPr marL="3606800" indent="-228600" algn="l" rtl="0" fontAlgn="base">
        <a:lnSpc>
          <a:spcPct val="90000"/>
        </a:lnSpc>
        <a:spcBef>
          <a:spcPct val="20000"/>
        </a:spcBef>
        <a:spcAft>
          <a:spcPct val="15000"/>
        </a:spcAft>
        <a:buClr>
          <a:schemeClr val="bg2"/>
        </a:buClr>
        <a:buChar char="»"/>
        <a:defRPr>
          <a:solidFill>
            <a:srgbClr val="000000"/>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emersonprocess.com/en-US/brands/rosemounttankgauging/products/rapto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5"/>
          <p:cNvSpPr>
            <a:spLocks noGrp="1" noChangeArrowheads="1"/>
          </p:cNvSpPr>
          <p:nvPr>
            <p:ph type="subTitle" idx="1"/>
          </p:nvPr>
        </p:nvSpPr>
        <p:spPr>
          <a:xfrm>
            <a:off x="2057400" y="2692400"/>
            <a:ext cx="5575300" cy="825500"/>
          </a:xfrm>
        </p:spPr>
        <p:txBody>
          <a:bodyPr/>
          <a:lstStyle/>
          <a:p>
            <a:pPr eaLnBrk="1" hangingPunct="1"/>
            <a:r>
              <a:rPr lang="en-US" dirty="0" smtClean="0"/>
              <a:t>Inventory Management </a:t>
            </a:r>
            <a:br>
              <a:rPr lang="en-US" dirty="0" smtClean="0"/>
            </a:br>
            <a:r>
              <a:rPr lang="en-US" dirty="0" smtClean="0"/>
              <a:t>- TankMaster WinOpi</a:t>
            </a:r>
          </a:p>
        </p:txBody>
      </p:sp>
      <p:pic>
        <p:nvPicPr>
          <p:cNvPr id="3" name="Picture 4" descr="http://www2.emersonprocess.com/en-US/brands/rosemounttankgauging/PublishingImages/01_startframe_pic.jpg">
            <a:hlinkClick r:id="rId3"/>
          </p:cNvPr>
          <p:cNvPicPr>
            <a:picLocks noChangeAspect="1" noChangeArrowheads="1"/>
          </p:cNvPicPr>
          <p:nvPr/>
        </p:nvPicPr>
        <p:blipFill>
          <a:blip r:embed="rId4" cstate="print"/>
          <a:srcRect/>
          <a:stretch>
            <a:fillRect/>
          </a:stretch>
        </p:blipFill>
        <p:spPr bwMode="auto">
          <a:xfrm>
            <a:off x="3851275" y="3625850"/>
            <a:ext cx="5292725" cy="1243013"/>
          </a:xfrm>
          <a:prstGeom prst="rect">
            <a:avLst/>
          </a:prstGeom>
          <a:solidFill>
            <a:schemeClr val="accent1">
              <a:alpha val="29019"/>
            </a:schemeClr>
          </a:solid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sv-SE" dirty="0" smtClean="0"/>
              <a:t>Assign product to tank</a:t>
            </a:r>
          </a:p>
        </p:txBody>
      </p:sp>
      <p:sp>
        <p:nvSpPr>
          <p:cNvPr id="23555" name="Content Placeholder 5"/>
          <p:cNvSpPr>
            <a:spLocks noGrp="1"/>
          </p:cNvSpPr>
          <p:nvPr>
            <p:ph sz="half" idx="1"/>
          </p:nvPr>
        </p:nvSpPr>
        <p:spPr>
          <a:xfrm>
            <a:off x="571500" y="1206500"/>
            <a:ext cx="3143250" cy="4546600"/>
          </a:xfrm>
        </p:spPr>
        <p:txBody>
          <a:bodyPr/>
          <a:lstStyle/>
          <a:p>
            <a:r>
              <a:rPr lang="sv-SE" sz="1800" dirty="0" smtClean="0"/>
              <a:t>Select product table</a:t>
            </a:r>
          </a:p>
          <a:p>
            <a:r>
              <a:rPr lang="sv-SE" sz="1800" dirty="0" smtClean="0"/>
              <a:t>Volume Correction Table</a:t>
            </a:r>
          </a:p>
          <a:p>
            <a:pPr lvl="1"/>
            <a:r>
              <a:rPr lang="sv-SE" sz="1400" dirty="0" smtClean="0"/>
              <a:t>Select if defined or not</a:t>
            </a:r>
          </a:p>
          <a:p>
            <a:pPr lvl="1"/>
            <a:r>
              <a:rPr lang="sv-SE" sz="1400" dirty="0" smtClean="0"/>
              <a:t>If not defined, select desired API table</a:t>
            </a:r>
          </a:p>
          <a:p>
            <a:r>
              <a:rPr lang="sv-SE" sz="1800" dirty="0" smtClean="0"/>
              <a:t>Vapor Density Setup</a:t>
            </a:r>
          </a:p>
          <a:p>
            <a:pPr lvl="1"/>
            <a:r>
              <a:rPr lang="sv-SE" sz="1400" dirty="0" smtClean="0"/>
              <a:t>For pressurized tanks</a:t>
            </a:r>
          </a:p>
          <a:p>
            <a:pPr lvl="1"/>
            <a:r>
              <a:rPr lang="sv-SE" sz="1400" dirty="0" smtClean="0"/>
              <a:t>Constant or Calculated</a:t>
            </a:r>
          </a:p>
          <a:p>
            <a:r>
              <a:rPr lang="sv-SE" sz="1800" dirty="0" smtClean="0"/>
              <a:t>Floating Roof Correction Setup</a:t>
            </a:r>
          </a:p>
          <a:p>
            <a:pPr lvl="1"/>
            <a:r>
              <a:rPr lang="sv-SE" sz="1400" dirty="0" smtClean="0"/>
              <a:t>For floating roof tanks</a:t>
            </a:r>
          </a:p>
          <a:p>
            <a:pPr lvl="1"/>
            <a:r>
              <a:rPr lang="sv-SE" sz="1400" dirty="0" smtClean="0"/>
              <a:t>Included in TCT or not</a:t>
            </a:r>
          </a:p>
          <a:p>
            <a:pPr lvl="1"/>
            <a:r>
              <a:rPr lang="sv-SE" sz="1400" dirty="0" smtClean="0"/>
              <a:t>Weight, Roof Critical Zone</a:t>
            </a:r>
          </a:p>
          <a:p>
            <a:r>
              <a:rPr lang="sv-SE" sz="1800" dirty="0" smtClean="0"/>
              <a:t>Extended Volume Correction Table	</a:t>
            </a:r>
          </a:p>
          <a:p>
            <a:pPr lvl="1"/>
            <a:r>
              <a:rPr lang="sv-SE" sz="1400" dirty="0" smtClean="0"/>
              <a:t>Only for Linear &amp; Custom</a:t>
            </a:r>
          </a:p>
        </p:txBody>
      </p:sp>
      <p:sp>
        <p:nvSpPr>
          <p:cNvPr id="23556" name="Slide Number Placeholder 5"/>
          <p:cNvSpPr>
            <a:spLocks noGrp="1"/>
          </p:cNvSpPr>
          <p:nvPr>
            <p:ph type="sldNum" sz="quarter" idx="12"/>
          </p:nvPr>
        </p:nvSpPr>
        <p:spPr>
          <a:noFill/>
        </p:spPr>
        <p:txBody>
          <a:bodyPr/>
          <a:lstStyle/>
          <a:p>
            <a:fld id="{C630CF23-7EDB-4A84-BFEA-F930748DD26F}" type="slidenum">
              <a:rPr lang="en-US" smtClean="0"/>
              <a:pPr/>
              <a:t>10</a:t>
            </a:fld>
            <a:endParaRPr lang="en-US" smtClean="0"/>
          </a:p>
        </p:txBody>
      </p:sp>
      <p:pic>
        <p:nvPicPr>
          <p:cNvPr id="23557" name="Picture 5"/>
          <p:cNvPicPr>
            <a:picLocks noGrp="1" noChangeAspect="1" noChangeArrowheads="1"/>
          </p:cNvPicPr>
          <p:nvPr>
            <p:ph sz="half" idx="2"/>
          </p:nvPr>
        </p:nvPicPr>
        <p:blipFill>
          <a:blip r:embed="rId2" cstate="print"/>
          <a:srcRect/>
          <a:stretch>
            <a:fillRect/>
          </a:stretch>
        </p:blipFill>
        <p:spPr>
          <a:xfrm>
            <a:off x="3692525" y="1571625"/>
            <a:ext cx="5222875" cy="3873500"/>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Grp="1" noChangeAspect="1" noChangeArrowheads="1"/>
          </p:cNvPicPr>
          <p:nvPr>
            <p:ph sz="half" idx="2"/>
          </p:nvPr>
        </p:nvPicPr>
        <p:blipFill>
          <a:blip r:embed="rId3" cstate="print"/>
          <a:srcRect/>
          <a:stretch>
            <a:fillRect/>
          </a:stretch>
        </p:blipFill>
        <p:spPr>
          <a:xfrm>
            <a:off x="5076056" y="2420888"/>
            <a:ext cx="3797945" cy="2830544"/>
          </a:xfrm>
          <a:noFill/>
        </p:spPr>
      </p:pic>
      <p:sp>
        <p:nvSpPr>
          <p:cNvPr id="65538" name="Rectangle 2"/>
          <p:cNvSpPr>
            <a:spLocks noGrp="1" noChangeArrowheads="1"/>
          </p:cNvSpPr>
          <p:nvPr>
            <p:ph type="title"/>
          </p:nvPr>
        </p:nvSpPr>
        <p:spPr/>
        <p:txBody>
          <a:bodyPr/>
          <a:lstStyle/>
          <a:p>
            <a:pPr eaLnBrk="1" hangingPunct="1">
              <a:defRPr/>
            </a:pPr>
            <a:r>
              <a:rPr lang="sv-SE" dirty="0" smtClean="0"/>
              <a:t>Tank Alarm Limits</a:t>
            </a:r>
          </a:p>
        </p:txBody>
      </p:sp>
      <p:sp>
        <p:nvSpPr>
          <p:cNvPr id="24580" name="Content Placeholder 6"/>
          <p:cNvSpPr>
            <a:spLocks noGrp="1"/>
          </p:cNvSpPr>
          <p:nvPr>
            <p:ph sz="half" idx="1"/>
          </p:nvPr>
        </p:nvSpPr>
        <p:spPr>
          <a:xfrm>
            <a:off x="571500" y="1206500"/>
            <a:ext cx="8215313" cy="4546600"/>
          </a:xfrm>
        </p:spPr>
        <p:txBody>
          <a:bodyPr/>
          <a:lstStyle/>
          <a:p>
            <a:r>
              <a:rPr lang="sv-SE" sz="1800" dirty="0" smtClean="0"/>
              <a:t>Settings of all alarm concerning the specific tank</a:t>
            </a:r>
          </a:p>
          <a:p>
            <a:r>
              <a:rPr lang="sv-SE" sz="1800" dirty="0" smtClean="0"/>
              <a:t>Hysteresis and delay possible on each alarm</a:t>
            </a:r>
          </a:p>
          <a:p>
            <a:pPr lvl="1"/>
            <a:r>
              <a:rPr lang="sv-SE" sz="1400" dirty="0" smtClean="0"/>
              <a:t>Prevent turbulent surface and temporary </a:t>
            </a:r>
            <a:br>
              <a:rPr lang="sv-SE" sz="1400" dirty="0" smtClean="0"/>
            </a:br>
            <a:r>
              <a:rPr lang="sv-SE" sz="1400" dirty="0" smtClean="0"/>
              <a:t>changes of measurements from activating the alarm</a:t>
            </a:r>
          </a:p>
          <a:p>
            <a:r>
              <a:rPr lang="sv-SE" sz="1800" dirty="0" smtClean="0"/>
              <a:t>Alarms are given in following priority</a:t>
            </a:r>
          </a:p>
          <a:p>
            <a:pPr lvl="1"/>
            <a:r>
              <a:rPr lang="sv-SE" sz="1400" dirty="0" smtClean="0"/>
              <a:t>Disconnected (Discon)</a:t>
            </a:r>
          </a:p>
          <a:p>
            <a:pPr lvl="1"/>
            <a:r>
              <a:rPr lang="sv-SE" sz="1400" dirty="0" smtClean="0"/>
              <a:t>Communication failure (Cfail)</a:t>
            </a:r>
          </a:p>
          <a:p>
            <a:pPr lvl="1"/>
            <a:r>
              <a:rPr lang="sv-SE" sz="1400" dirty="0" smtClean="0"/>
              <a:t>Error</a:t>
            </a:r>
          </a:p>
          <a:p>
            <a:pPr lvl="1"/>
            <a:r>
              <a:rPr lang="sv-SE" sz="1400" dirty="0" smtClean="0"/>
              <a:t>Blocked </a:t>
            </a:r>
          </a:p>
          <a:p>
            <a:pPr lvl="1"/>
            <a:r>
              <a:rPr lang="sv-SE" sz="1400" dirty="0" smtClean="0"/>
              <a:t>HiHi, LoLo</a:t>
            </a:r>
          </a:p>
          <a:p>
            <a:pPr lvl="1"/>
            <a:r>
              <a:rPr lang="sv-SE" sz="1400" dirty="0" smtClean="0"/>
              <a:t>Leak Alarm Hi, Leak Alarm Lo</a:t>
            </a:r>
          </a:p>
          <a:p>
            <a:pPr lvl="1"/>
            <a:r>
              <a:rPr lang="sv-SE" sz="1400" dirty="0" smtClean="0"/>
              <a:t>High, Low</a:t>
            </a:r>
          </a:p>
          <a:p>
            <a:r>
              <a:rPr lang="sv-SE" sz="1800" dirty="0" smtClean="0"/>
              <a:t>Leakage alarm (net volume of level)</a:t>
            </a:r>
          </a:p>
          <a:p>
            <a:pPr lvl="1"/>
            <a:r>
              <a:rPr lang="sv-SE" sz="1400" dirty="0" smtClean="0"/>
              <a:t>Increased safety </a:t>
            </a:r>
          </a:p>
          <a:p>
            <a:pPr lvl="1"/>
            <a:r>
              <a:rPr lang="sv-SE" sz="1400" dirty="0" smtClean="0"/>
              <a:t>Environmental protection</a:t>
            </a:r>
          </a:p>
          <a:p>
            <a:r>
              <a:rPr lang="sv-SE" sz="1800" dirty="0" smtClean="0"/>
              <a:t>Set-Point alarm</a:t>
            </a:r>
          </a:p>
        </p:txBody>
      </p:sp>
      <p:sp>
        <p:nvSpPr>
          <p:cNvPr id="24581" name="Slide Number Placeholder 5"/>
          <p:cNvSpPr>
            <a:spLocks noGrp="1"/>
          </p:cNvSpPr>
          <p:nvPr>
            <p:ph type="sldNum" sz="quarter" idx="12"/>
          </p:nvPr>
        </p:nvSpPr>
        <p:spPr>
          <a:noFill/>
        </p:spPr>
        <p:txBody>
          <a:bodyPr/>
          <a:lstStyle/>
          <a:p>
            <a:fld id="{ED13D2A5-4CF7-4D93-9E30-3EA98C00225E}" type="slidenum">
              <a:rPr lang="en-US" smtClean="0"/>
              <a:pPr/>
              <a:t>11</a:t>
            </a:fld>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sv-SE" dirty="0" smtClean="0"/>
              <a:t>Tank Alarm Limits</a:t>
            </a:r>
          </a:p>
        </p:txBody>
      </p:sp>
      <p:sp>
        <p:nvSpPr>
          <p:cNvPr id="25603" name="Content Placeholder 10"/>
          <p:cNvSpPr>
            <a:spLocks noGrp="1"/>
          </p:cNvSpPr>
          <p:nvPr>
            <p:ph sz="half" idx="1"/>
          </p:nvPr>
        </p:nvSpPr>
        <p:spPr>
          <a:xfrm>
            <a:off x="611560" y="1206500"/>
            <a:ext cx="4095750" cy="4546600"/>
          </a:xfrm>
        </p:spPr>
        <p:txBody>
          <a:bodyPr/>
          <a:lstStyle/>
          <a:p>
            <a:pPr>
              <a:buFont typeface="Wingdings" pitchFamily="2" charset="2"/>
              <a:buNone/>
            </a:pPr>
            <a:r>
              <a:rPr lang="sv-SE" sz="2400" smtClean="0"/>
              <a:t>Volume Alarms</a:t>
            </a:r>
          </a:p>
        </p:txBody>
      </p:sp>
      <p:sp>
        <p:nvSpPr>
          <p:cNvPr id="25604" name="Content Placeholder 11"/>
          <p:cNvSpPr>
            <a:spLocks noGrp="1"/>
          </p:cNvSpPr>
          <p:nvPr>
            <p:ph sz="half" idx="2"/>
          </p:nvPr>
        </p:nvSpPr>
        <p:spPr>
          <a:xfrm>
            <a:off x="2987824" y="1206500"/>
            <a:ext cx="4095750" cy="4546600"/>
          </a:xfrm>
        </p:spPr>
        <p:txBody>
          <a:bodyPr/>
          <a:lstStyle/>
          <a:p>
            <a:pPr>
              <a:buFont typeface="Wingdings" pitchFamily="2" charset="2"/>
              <a:buNone/>
            </a:pPr>
            <a:r>
              <a:rPr lang="sv-SE" sz="2400" dirty="0" smtClean="0"/>
              <a:t>Level ans sensor alarms</a:t>
            </a:r>
          </a:p>
        </p:txBody>
      </p:sp>
      <p:sp>
        <p:nvSpPr>
          <p:cNvPr id="25605" name="Slide Number Placeholder 5"/>
          <p:cNvSpPr>
            <a:spLocks noGrp="1"/>
          </p:cNvSpPr>
          <p:nvPr>
            <p:ph type="sldNum" sz="quarter" idx="12"/>
          </p:nvPr>
        </p:nvSpPr>
        <p:spPr>
          <a:noFill/>
        </p:spPr>
        <p:txBody>
          <a:bodyPr/>
          <a:lstStyle/>
          <a:p>
            <a:fld id="{0F7D40C2-1CF3-471B-AE62-774DBFEC69BC}" type="slidenum">
              <a:rPr lang="en-US" smtClean="0"/>
              <a:pPr/>
              <a:t>12</a:t>
            </a:fld>
            <a:endParaRPr lang="en-US" smtClean="0"/>
          </a:p>
        </p:txBody>
      </p:sp>
      <p:pic>
        <p:nvPicPr>
          <p:cNvPr id="3074" name="Picture 2"/>
          <p:cNvPicPr>
            <a:picLocks noChangeAspect="1" noChangeArrowheads="1"/>
          </p:cNvPicPr>
          <p:nvPr/>
        </p:nvPicPr>
        <p:blipFill>
          <a:blip r:embed="rId2" cstate="print"/>
          <a:srcRect/>
          <a:stretch>
            <a:fillRect/>
          </a:stretch>
        </p:blipFill>
        <p:spPr bwMode="auto">
          <a:xfrm>
            <a:off x="3055268" y="1556792"/>
            <a:ext cx="4819675" cy="398056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795636" y="1556792"/>
            <a:ext cx="1935721" cy="396044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Set-Point Alarm</a:t>
            </a:r>
            <a:endParaRPr lang="sv-SE" dirty="0"/>
          </a:p>
        </p:txBody>
      </p:sp>
      <p:sp>
        <p:nvSpPr>
          <p:cNvPr id="5" name="Slide Number Placeholder 4"/>
          <p:cNvSpPr>
            <a:spLocks noGrp="1"/>
          </p:cNvSpPr>
          <p:nvPr>
            <p:ph type="sldNum" sz="quarter" idx="12"/>
          </p:nvPr>
        </p:nvSpPr>
        <p:spPr/>
        <p:txBody>
          <a:bodyPr/>
          <a:lstStyle/>
          <a:p>
            <a:pPr>
              <a:defRPr/>
            </a:pPr>
            <a:fld id="{C468DD89-1F15-4B2B-9A03-DE52BA64684D}" type="slidenum">
              <a:rPr lang="en-US" smtClean="0"/>
              <a:pPr>
                <a:defRPr/>
              </a:pPr>
              <a:t>13</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683568" y="1196753"/>
            <a:ext cx="6840760" cy="239712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83568" y="3645024"/>
            <a:ext cx="6048672" cy="240145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Enable/Disable Alarms</a:t>
            </a:r>
            <a:endParaRPr lang="sv-SE" dirty="0"/>
          </a:p>
        </p:txBody>
      </p:sp>
      <p:sp>
        <p:nvSpPr>
          <p:cNvPr id="7" name="Content Placeholder 6"/>
          <p:cNvSpPr>
            <a:spLocks noGrp="1"/>
          </p:cNvSpPr>
          <p:nvPr>
            <p:ph idx="1"/>
          </p:nvPr>
        </p:nvSpPr>
        <p:spPr>
          <a:xfrm>
            <a:off x="571500" y="1206500"/>
            <a:ext cx="4144516" cy="4546600"/>
          </a:xfrm>
        </p:spPr>
        <p:txBody>
          <a:bodyPr/>
          <a:lstStyle/>
          <a:p>
            <a:r>
              <a:rPr lang="sv-SE" dirty="0" smtClean="0"/>
              <a:t>Entry &gt; Alarm Entry &gt; Alarm Disconnect</a:t>
            </a:r>
          </a:p>
          <a:p>
            <a:endParaRPr lang="sv-SE" dirty="0" smtClean="0"/>
          </a:p>
          <a:p>
            <a:r>
              <a:rPr lang="sv-SE" dirty="0" smtClean="0"/>
              <a:t>Tank Setup &gt; Tank Set-Point Alarm Setup</a:t>
            </a:r>
            <a:endParaRPr lang="sv-SE" dirty="0"/>
          </a:p>
        </p:txBody>
      </p:sp>
      <p:sp>
        <p:nvSpPr>
          <p:cNvPr id="5" name="Slide Number Placeholder 4"/>
          <p:cNvSpPr>
            <a:spLocks noGrp="1"/>
          </p:cNvSpPr>
          <p:nvPr>
            <p:ph type="sldNum" sz="quarter" idx="12"/>
          </p:nvPr>
        </p:nvSpPr>
        <p:spPr/>
        <p:txBody>
          <a:bodyPr/>
          <a:lstStyle/>
          <a:p>
            <a:pPr>
              <a:defRPr/>
            </a:pPr>
            <a:fld id="{C468DD89-1F15-4B2B-9A03-DE52BA64684D}" type="slidenum">
              <a:rPr lang="en-US" smtClean="0"/>
              <a:pPr>
                <a:defRPr/>
              </a:pPr>
              <a:t>14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5292080" y="1196752"/>
            <a:ext cx="3297194" cy="273630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987824" y="3573016"/>
            <a:ext cx="3685778" cy="26049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Tank Groups</a:t>
            </a:r>
          </a:p>
        </p:txBody>
      </p:sp>
      <p:sp>
        <p:nvSpPr>
          <p:cNvPr id="27651" name="Content Placeholder 5"/>
          <p:cNvSpPr>
            <a:spLocks noGrp="1"/>
          </p:cNvSpPr>
          <p:nvPr>
            <p:ph sz="half" idx="1"/>
          </p:nvPr>
        </p:nvSpPr>
        <p:spPr/>
        <p:txBody>
          <a:bodyPr/>
          <a:lstStyle/>
          <a:p>
            <a:r>
              <a:rPr lang="sv-SE" dirty="0" smtClean="0"/>
              <a:t>Example of groups</a:t>
            </a:r>
          </a:p>
          <a:p>
            <a:pPr lvl="1"/>
            <a:r>
              <a:rPr lang="sv-SE" dirty="0" smtClean="0"/>
              <a:t>Product groups</a:t>
            </a:r>
          </a:p>
          <a:p>
            <a:pPr lvl="1"/>
            <a:r>
              <a:rPr lang="sv-SE" dirty="0" smtClean="0"/>
              <a:t>Geographical groups</a:t>
            </a:r>
          </a:p>
          <a:p>
            <a:r>
              <a:rPr lang="sv-SE" dirty="0" smtClean="0"/>
              <a:t>Alarm Groups</a:t>
            </a:r>
          </a:p>
          <a:p>
            <a:pPr lvl="1"/>
            <a:r>
              <a:rPr lang="sv-SE" dirty="0" smtClean="0"/>
              <a:t>Active Alarm Group</a:t>
            </a:r>
          </a:p>
          <a:p>
            <a:pPr lvl="2"/>
            <a:r>
              <a:rPr lang="en-US" dirty="0" smtClean="0"/>
              <a:t>current workstation is authorized to accept alarms from tanks within the active alarm group</a:t>
            </a:r>
            <a:endParaRPr lang="sv-SE" dirty="0" smtClean="0"/>
          </a:p>
        </p:txBody>
      </p:sp>
      <p:sp>
        <p:nvSpPr>
          <p:cNvPr id="27652" name="Slide Number Placeholder 5"/>
          <p:cNvSpPr>
            <a:spLocks noGrp="1"/>
          </p:cNvSpPr>
          <p:nvPr>
            <p:ph type="sldNum" sz="quarter" idx="12"/>
          </p:nvPr>
        </p:nvSpPr>
        <p:spPr>
          <a:noFill/>
        </p:spPr>
        <p:txBody>
          <a:bodyPr/>
          <a:lstStyle/>
          <a:p>
            <a:fld id="{4B64308E-89EE-4A17-9BCE-80764910BE29}" type="slidenum">
              <a:rPr lang="en-US" smtClean="0"/>
              <a:pPr/>
              <a:t>15</a:t>
            </a:fld>
            <a:endParaRPr lang="en-US" smtClean="0"/>
          </a:p>
        </p:txBody>
      </p:sp>
      <p:pic>
        <p:nvPicPr>
          <p:cNvPr id="27653" name="Picture 3"/>
          <p:cNvPicPr>
            <a:picLocks noGrp="1" noChangeAspect="1" noChangeArrowheads="1"/>
          </p:cNvPicPr>
          <p:nvPr>
            <p:ph sz="half" idx="2"/>
          </p:nvPr>
        </p:nvPicPr>
        <p:blipFill>
          <a:blip r:embed="rId3" cstate="print"/>
          <a:srcRect/>
          <a:stretch>
            <a:fillRect/>
          </a:stretch>
        </p:blipFill>
        <p:spPr>
          <a:xfrm>
            <a:off x="5641975" y="1143000"/>
            <a:ext cx="2430463" cy="4429125"/>
          </a:xfr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Tank Groups</a:t>
            </a:r>
          </a:p>
        </p:txBody>
      </p:sp>
      <p:sp>
        <p:nvSpPr>
          <p:cNvPr id="26628" name="Slide Number Placeholder 5"/>
          <p:cNvSpPr>
            <a:spLocks noGrp="1"/>
          </p:cNvSpPr>
          <p:nvPr>
            <p:ph type="sldNum" sz="quarter" idx="12"/>
          </p:nvPr>
        </p:nvSpPr>
        <p:spPr>
          <a:noFill/>
        </p:spPr>
        <p:txBody>
          <a:bodyPr/>
          <a:lstStyle/>
          <a:p>
            <a:fld id="{E5FCF158-51FF-4FD7-9D31-CA7168E24A80}" type="slidenum">
              <a:rPr lang="en-US" smtClean="0"/>
              <a:pPr/>
              <a:t>16</a:t>
            </a:fld>
            <a:endParaRPr lang="en-US" smtClean="0"/>
          </a:p>
        </p:txBody>
      </p:sp>
      <p:pic>
        <p:nvPicPr>
          <p:cNvPr id="26629" name="Picture 5"/>
          <p:cNvPicPr>
            <a:picLocks noChangeAspect="1" noChangeArrowheads="1"/>
          </p:cNvPicPr>
          <p:nvPr/>
        </p:nvPicPr>
        <p:blipFill>
          <a:blip r:embed="rId2" cstate="print"/>
          <a:srcRect/>
          <a:stretch>
            <a:fillRect/>
          </a:stretch>
        </p:blipFill>
        <p:spPr bwMode="auto">
          <a:xfrm>
            <a:off x="683568" y="1268760"/>
            <a:ext cx="1814512" cy="2209800"/>
          </a:xfrm>
          <a:prstGeom prst="rect">
            <a:avLst/>
          </a:prstGeom>
          <a:noFill/>
          <a:ln w="9525">
            <a:noFill/>
            <a:miter lim="800000"/>
            <a:headEnd/>
            <a:tailEnd/>
          </a:ln>
        </p:spPr>
      </p:pic>
      <p:pic>
        <p:nvPicPr>
          <p:cNvPr id="26630" name="Picture 6"/>
          <p:cNvPicPr>
            <a:picLocks noChangeAspect="1" noChangeArrowheads="1"/>
          </p:cNvPicPr>
          <p:nvPr/>
        </p:nvPicPr>
        <p:blipFill>
          <a:blip r:embed="rId3" cstate="print"/>
          <a:srcRect/>
          <a:stretch>
            <a:fillRect/>
          </a:stretch>
        </p:blipFill>
        <p:spPr bwMode="auto">
          <a:xfrm>
            <a:off x="2195736" y="2060848"/>
            <a:ext cx="2224087" cy="847725"/>
          </a:xfrm>
          <a:prstGeom prst="rect">
            <a:avLst/>
          </a:prstGeom>
          <a:noFill/>
          <a:ln w="9525">
            <a:noFill/>
            <a:miter lim="800000"/>
            <a:headEnd/>
            <a:tailEnd/>
          </a:ln>
        </p:spPr>
      </p:pic>
      <p:pic>
        <p:nvPicPr>
          <p:cNvPr id="26631" name="Picture 7"/>
          <p:cNvPicPr>
            <a:picLocks noChangeAspect="1" noChangeArrowheads="1"/>
          </p:cNvPicPr>
          <p:nvPr/>
        </p:nvPicPr>
        <p:blipFill>
          <a:blip r:embed="rId4" cstate="print"/>
          <a:srcRect/>
          <a:stretch>
            <a:fillRect/>
          </a:stretch>
        </p:blipFill>
        <p:spPr bwMode="auto">
          <a:xfrm>
            <a:off x="4644008" y="1268760"/>
            <a:ext cx="3987243" cy="2736304"/>
          </a:xfrm>
          <a:prstGeom prst="rect">
            <a:avLst/>
          </a:prstGeom>
          <a:noFill/>
          <a:ln w="9525">
            <a:no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2339752" y="3284984"/>
            <a:ext cx="4244826" cy="346475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Alarm groups</a:t>
            </a:r>
          </a:p>
        </p:txBody>
      </p:sp>
      <p:sp>
        <p:nvSpPr>
          <p:cNvPr id="28676" name="Slide Number Placeholder 5"/>
          <p:cNvSpPr>
            <a:spLocks noGrp="1"/>
          </p:cNvSpPr>
          <p:nvPr>
            <p:ph type="sldNum" sz="quarter" idx="12"/>
          </p:nvPr>
        </p:nvSpPr>
        <p:spPr>
          <a:noFill/>
        </p:spPr>
        <p:txBody>
          <a:bodyPr/>
          <a:lstStyle/>
          <a:p>
            <a:fld id="{04B24655-C1A4-4D26-99D5-D8C8366A814B}" type="slidenum">
              <a:rPr lang="en-US" smtClean="0"/>
              <a:pPr/>
              <a:t>17</a:t>
            </a:fld>
            <a:endParaRPr lang="en-US" smtClean="0"/>
          </a:p>
        </p:txBody>
      </p:sp>
      <p:pic>
        <p:nvPicPr>
          <p:cNvPr id="28677" name="Picture 2"/>
          <p:cNvPicPr>
            <a:picLocks noChangeAspect="1" noChangeArrowheads="1"/>
          </p:cNvPicPr>
          <p:nvPr/>
        </p:nvPicPr>
        <p:blipFill>
          <a:blip r:embed="rId2" cstate="print"/>
          <a:srcRect/>
          <a:stretch>
            <a:fillRect/>
          </a:stretch>
        </p:blipFill>
        <p:spPr bwMode="auto">
          <a:xfrm>
            <a:off x="571500" y="1412776"/>
            <a:ext cx="2057400" cy="1876425"/>
          </a:xfrm>
          <a:prstGeom prst="rect">
            <a:avLst/>
          </a:prstGeom>
          <a:noFill/>
          <a:ln w="9525">
            <a:noFill/>
            <a:miter lim="800000"/>
            <a:headEnd/>
            <a:tailEnd/>
          </a:ln>
        </p:spPr>
      </p:pic>
      <p:pic>
        <p:nvPicPr>
          <p:cNvPr id="28678" name="Picture 3"/>
          <p:cNvPicPr>
            <a:picLocks noChangeAspect="1" noChangeArrowheads="1"/>
          </p:cNvPicPr>
          <p:nvPr/>
        </p:nvPicPr>
        <p:blipFill>
          <a:blip r:embed="rId3" cstate="print"/>
          <a:srcRect/>
          <a:stretch>
            <a:fillRect/>
          </a:stretch>
        </p:blipFill>
        <p:spPr bwMode="auto">
          <a:xfrm>
            <a:off x="2714625" y="1412776"/>
            <a:ext cx="2324100" cy="885825"/>
          </a:xfrm>
          <a:prstGeom prst="rect">
            <a:avLst/>
          </a:prstGeom>
          <a:noFill/>
          <a:ln w="9525">
            <a:noFill/>
            <a:miter lim="800000"/>
            <a:headEnd/>
            <a:tailEnd/>
          </a:ln>
        </p:spPr>
      </p:pic>
      <p:pic>
        <p:nvPicPr>
          <p:cNvPr id="28679" name="Picture 4"/>
          <p:cNvPicPr>
            <a:picLocks noChangeAspect="1" noChangeArrowheads="1"/>
          </p:cNvPicPr>
          <p:nvPr/>
        </p:nvPicPr>
        <p:blipFill>
          <a:blip r:embed="rId4" cstate="print"/>
          <a:srcRect/>
          <a:stretch>
            <a:fillRect/>
          </a:stretch>
        </p:blipFill>
        <p:spPr bwMode="auto">
          <a:xfrm>
            <a:off x="5119688" y="1412776"/>
            <a:ext cx="3881437" cy="2638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Reports</a:t>
            </a:r>
          </a:p>
        </p:txBody>
      </p:sp>
      <p:sp>
        <p:nvSpPr>
          <p:cNvPr id="29699" name="Content Placeholder 7"/>
          <p:cNvSpPr>
            <a:spLocks noGrp="1"/>
          </p:cNvSpPr>
          <p:nvPr>
            <p:ph sz="half" idx="1"/>
          </p:nvPr>
        </p:nvSpPr>
        <p:spPr/>
        <p:txBody>
          <a:bodyPr/>
          <a:lstStyle/>
          <a:p>
            <a:r>
              <a:rPr lang="sv-SE" sz="2000" dirty="0" smtClean="0"/>
              <a:t>Logreport or massbalance report</a:t>
            </a:r>
          </a:p>
          <a:p>
            <a:r>
              <a:rPr lang="sv-SE" sz="2000" dirty="0" smtClean="0"/>
              <a:t>Tanks or Groups</a:t>
            </a:r>
          </a:p>
          <a:p>
            <a:r>
              <a:rPr lang="sv-SE" sz="2000" dirty="0" smtClean="0"/>
              <a:t>Outputs</a:t>
            </a:r>
          </a:p>
          <a:p>
            <a:pPr lvl="1"/>
            <a:r>
              <a:rPr lang="sv-SE" sz="1600" dirty="0" smtClean="0"/>
              <a:t>Printer</a:t>
            </a:r>
          </a:p>
          <a:p>
            <a:pPr lvl="1"/>
            <a:r>
              <a:rPr lang="sv-SE" sz="1600" dirty="0" smtClean="0"/>
              <a:t>Email (based on time of day or shift)</a:t>
            </a:r>
          </a:p>
          <a:p>
            <a:pPr lvl="1"/>
            <a:r>
              <a:rPr lang="sv-SE" sz="1600" dirty="0" smtClean="0"/>
              <a:t>Eichprinter</a:t>
            </a:r>
          </a:p>
          <a:p>
            <a:pPr lvl="1"/>
            <a:r>
              <a:rPr lang="sv-SE" sz="1600" dirty="0" smtClean="0"/>
              <a:t>File</a:t>
            </a:r>
          </a:p>
          <a:p>
            <a:r>
              <a:rPr lang="sv-SE" sz="2000" dirty="0" smtClean="0"/>
              <a:t>Configure recurrency pattern</a:t>
            </a:r>
          </a:p>
          <a:p>
            <a:r>
              <a:rPr lang="sv-SE" sz="2000" dirty="0" smtClean="0"/>
              <a:t>Possible to format report and add/remove items by editing rgm.ini-file	</a:t>
            </a:r>
          </a:p>
          <a:p>
            <a:pPr lvl="1"/>
            <a:r>
              <a:rPr lang="sv-SE" sz="1200" b="1" dirty="0" smtClean="0"/>
              <a:t>C:\Rosemount\TankMaster\Opi\Shared</a:t>
            </a:r>
          </a:p>
        </p:txBody>
      </p:sp>
      <p:sp>
        <p:nvSpPr>
          <p:cNvPr id="29700" name="Slide Number Placeholder 5"/>
          <p:cNvSpPr>
            <a:spLocks noGrp="1"/>
          </p:cNvSpPr>
          <p:nvPr>
            <p:ph type="sldNum" sz="quarter" idx="12"/>
          </p:nvPr>
        </p:nvSpPr>
        <p:spPr>
          <a:noFill/>
        </p:spPr>
        <p:txBody>
          <a:bodyPr/>
          <a:lstStyle/>
          <a:p>
            <a:fld id="{9E23F366-6F9D-4575-B6D9-447268EEABEE}" type="slidenum">
              <a:rPr lang="en-US" smtClean="0"/>
              <a:pPr/>
              <a:t>18</a:t>
            </a:fld>
            <a:endParaRPr lang="en-US" smtClean="0"/>
          </a:p>
        </p:txBody>
      </p:sp>
      <p:pic>
        <p:nvPicPr>
          <p:cNvPr id="29701" name="Picture 2"/>
          <p:cNvPicPr>
            <a:picLocks noChangeAspect="1" noChangeArrowheads="1"/>
          </p:cNvPicPr>
          <p:nvPr/>
        </p:nvPicPr>
        <p:blipFill>
          <a:blip r:embed="rId2" cstate="print"/>
          <a:srcRect/>
          <a:stretch>
            <a:fillRect/>
          </a:stretch>
        </p:blipFill>
        <p:spPr bwMode="auto">
          <a:xfrm>
            <a:off x="4772025" y="1214438"/>
            <a:ext cx="1376363" cy="4329112"/>
          </a:xfrm>
          <a:prstGeom prst="rect">
            <a:avLst/>
          </a:prstGeom>
          <a:noFill/>
          <a:ln w="9525">
            <a:noFill/>
            <a:miter lim="800000"/>
            <a:headEnd/>
            <a:tailEnd/>
          </a:ln>
        </p:spPr>
      </p:pic>
      <p:pic>
        <p:nvPicPr>
          <p:cNvPr id="29702" name="Picture 3"/>
          <p:cNvPicPr>
            <a:picLocks noChangeAspect="1" noChangeArrowheads="1"/>
          </p:cNvPicPr>
          <p:nvPr/>
        </p:nvPicPr>
        <p:blipFill>
          <a:blip r:embed="rId3" cstate="print"/>
          <a:srcRect/>
          <a:stretch>
            <a:fillRect/>
          </a:stretch>
        </p:blipFill>
        <p:spPr bwMode="auto">
          <a:xfrm>
            <a:off x="5843588" y="1357313"/>
            <a:ext cx="2871787" cy="4124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 Reports</a:t>
            </a:r>
            <a:endParaRPr lang="sv-SE" dirty="0"/>
          </a:p>
        </p:txBody>
      </p:sp>
      <p:sp>
        <p:nvSpPr>
          <p:cNvPr id="5" name="Slide Number Placeholder 4"/>
          <p:cNvSpPr>
            <a:spLocks noGrp="1"/>
          </p:cNvSpPr>
          <p:nvPr>
            <p:ph type="sldNum" sz="quarter" idx="12"/>
          </p:nvPr>
        </p:nvSpPr>
        <p:spPr/>
        <p:txBody>
          <a:bodyPr/>
          <a:lstStyle/>
          <a:p>
            <a:pPr>
              <a:defRPr/>
            </a:pPr>
            <a:fld id="{C468DD89-1F15-4B2B-9A03-DE52BA64684D}" type="slidenum">
              <a:rPr lang="en-US" smtClean="0"/>
              <a:pPr>
                <a:defRPr/>
              </a:pPr>
              <a:t>19</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668294" y="1268760"/>
            <a:ext cx="7576114" cy="151216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668294" y="3284984"/>
            <a:ext cx="7499003" cy="187220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sv-SE" dirty="0" smtClean="0"/>
              <a:t>Lesson’s Goal</a:t>
            </a:r>
          </a:p>
        </p:txBody>
      </p:sp>
      <p:sp>
        <p:nvSpPr>
          <p:cNvPr id="14339" name="Content Placeholder 7"/>
          <p:cNvSpPr>
            <a:spLocks noGrp="1"/>
          </p:cNvSpPr>
          <p:nvPr>
            <p:ph idx="1"/>
          </p:nvPr>
        </p:nvSpPr>
        <p:spPr/>
        <p:txBody>
          <a:bodyPr/>
          <a:lstStyle/>
          <a:p>
            <a:r>
              <a:rPr lang="sv-SE" sz="2000" dirty="0" smtClean="0"/>
              <a:t>Get </a:t>
            </a:r>
            <a:r>
              <a:rPr lang="en-US" sz="2000" dirty="0" smtClean="0"/>
              <a:t>basic knowledge about </a:t>
            </a:r>
            <a:br>
              <a:rPr lang="en-US" sz="2000" dirty="0" smtClean="0"/>
            </a:br>
            <a:r>
              <a:rPr lang="en-US" sz="2000" dirty="0" smtClean="0"/>
              <a:t>the WinOpi Software</a:t>
            </a:r>
          </a:p>
          <a:p>
            <a:pPr lvl="1"/>
            <a:r>
              <a:rPr lang="en-US" sz="1800" dirty="0" smtClean="0"/>
              <a:t>Product Table</a:t>
            </a:r>
          </a:p>
          <a:p>
            <a:pPr lvl="1"/>
            <a:r>
              <a:rPr lang="en-US" sz="1800" dirty="0" smtClean="0"/>
              <a:t>TCT tables</a:t>
            </a:r>
          </a:p>
          <a:p>
            <a:pPr lvl="1"/>
            <a:r>
              <a:rPr lang="sv-SE" sz="1800" dirty="0" smtClean="0"/>
              <a:t>Alarm limits</a:t>
            </a:r>
          </a:p>
          <a:p>
            <a:pPr lvl="1"/>
            <a:r>
              <a:rPr lang="sv-SE" sz="1800" dirty="0" smtClean="0"/>
              <a:t>Tank groups </a:t>
            </a:r>
          </a:p>
          <a:p>
            <a:pPr lvl="1"/>
            <a:r>
              <a:rPr lang="sv-SE" sz="1800" dirty="0" smtClean="0"/>
              <a:t>Alarm groups</a:t>
            </a:r>
          </a:p>
          <a:p>
            <a:pPr lvl="1"/>
            <a:r>
              <a:rPr lang="sv-SE" sz="1800" dirty="0" smtClean="0"/>
              <a:t>Reports </a:t>
            </a:r>
          </a:p>
          <a:p>
            <a:pPr lvl="1"/>
            <a:r>
              <a:rPr lang="sv-SE" sz="1800" dirty="0" smtClean="0"/>
              <a:t>Historical tables</a:t>
            </a:r>
          </a:p>
          <a:p>
            <a:pPr lvl="1">
              <a:buNone/>
            </a:pPr>
            <a:endParaRPr lang="sv-SE" sz="1800" dirty="0" smtClean="0"/>
          </a:p>
          <a:p>
            <a:r>
              <a:rPr lang="sv-SE" sz="2000" dirty="0" smtClean="0"/>
              <a:t>Hands </a:t>
            </a:r>
            <a:r>
              <a:rPr lang="en-US" sz="2000" dirty="0" smtClean="0"/>
              <a:t>on, workshop with WinOpi</a:t>
            </a:r>
            <a:endParaRPr lang="sv-SE" sz="2000" dirty="0" smtClean="0"/>
          </a:p>
          <a:p>
            <a:pPr lvl="1"/>
            <a:endParaRPr lang="sv-SE" sz="1800" dirty="0" smtClean="0"/>
          </a:p>
        </p:txBody>
      </p:sp>
      <p:sp>
        <p:nvSpPr>
          <p:cNvPr id="14340" name="Slide Number Placeholder 5"/>
          <p:cNvSpPr>
            <a:spLocks noGrp="1"/>
          </p:cNvSpPr>
          <p:nvPr>
            <p:ph type="sldNum" sz="quarter" idx="12"/>
          </p:nvPr>
        </p:nvSpPr>
        <p:spPr>
          <a:noFill/>
        </p:spPr>
        <p:txBody>
          <a:bodyPr/>
          <a:lstStyle/>
          <a:p>
            <a:fld id="{1A955D88-EAEC-4EA4-834B-18847A95BF36}" type="slidenum">
              <a:rPr lang="en-US" smtClean="0"/>
              <a:pPr/>
              <a:t>2</a:t>
            </a:fld>
            <a:endParaRPr lang="en-US" smtClean="0"/>
          </a:p>
        </p:txBody>
      </p:sp>
      <p:pic>
        <p:nvPicPr>
          <p:cNvPr id="1026" name="Picture 2" descr="TM_control_room_web.jpg"/>
          <p:cNvPicPr>
            <a:picLocks noChangeAspect="1" noChangeArrowheads="1"/>
          </p:cNvPicPr>
          <p:nvPr/>
        </p:nvPicPr>
        <p:blipFill>
          <a:blip r:embed="rId3" cstate="print"/>
          <a:srcRect/>
          <a:stretch>
            <a:fillRect/>
          </a:stretch>
        </p:blipFill>
        <p:spPr bwMode="auto">
          <a:xfrm>
            <a:off x="4427984" y="1268760"/>
            <a:ext cx="4272136" cy="287301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Mass Balance Reports</a:t>
            </a:r>
            <a:endParaRPr lang="sv-SE" dirty="0"/>
          </a:p>
        </p:txBody>
      </p:sp>
      <p:sp>
        <p:nvSpPr>
          <p:cNvPr id="5" name="Slide Number Placeholder 4"/>
          <p:cNvSpPr>
            <a:spLocks noGrp="1"/>
          </p:cNvSpPr>
          <p:nvPr>
            <p:ph type="sldNum" sz="quarter" idx="12"/>
          </p:nvPr>
        </p:nvSpPr>
        <p:spPr/>
        <p:txBody>
          <a:bodyPr/>
          <a:lstStyle/>
          <a:p>
            <a:pPr>
              <a:defRPr/>
            </a:pPr>
            <a:fld id="{C468DD89-1F15-4B2B-9A03-DE52BA64684D}" type="slidenum">
              <a:rPr lang="en-US" smtClean="0"/>
              <a:pPr>
                <a:defRPr/>
              </a:pPr>
              <a:t>20</a:t>
            </a:fld>
            <a:endParaRPr lang="en-US"/>
          </a:p>
        </p:txBody>
      </p:sp>
      <p:pic>
        <p:nvPicPr>
          <p:cNvPr id="6" name="Picture 4"/>
          <p:cNvPicPr>
            <a:picLocks noChangeAspect="1" noChangeArrowheads="1"/>
          </p:cNvPicPr>
          <p:nvPr/>
        </p:nvPicPr>
        <p:blipFill>
          <a:blip r:embed="rId2" cstate="print"/>
          <a:srcRect/>
          <a:stretch>
            <a:fillRect/>
          </a:stretch>
        </p:blipFill>
        <p:spPr bwMode="auto">
          <a:xfrm>
            <a:off x="539552" y="1412776"/>
            <a:ext cx="7503031" cy="1296144"/>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539552" y="3284984"/>
            <a:ext cx="8064896" cy="164858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Historical Data</a:t>
            </a:r>
          </a:p>
        </p:txBody>
      </p:sp>
      <p:sp>
        <p:nvSpPr>
          <p:cNvPr id="30723" name="Content Placeholder 7"/>
          <p:cNvSpPr>
            <a:spLocks noGrp="1"/>
          </p:cNvSpPr>
          <p:nvPr>
            <p:ph sz="half" idx="1"/>
          </p:nvPr>
        </p:nvSpPr>
        <p:spPr>
          <a:xfrm>
            <a:off x="571500" y="1206500"/>
            <a:ext cx="4576564" cy="4546600"/>
          </a:xfrm>
        </p:spPr>
        <p:txBody>
          <a:bodyPr/>
          <a:lstStyle/>
          <a:p>
            <a:r>
              <a:rPr lang="sv-SE" sz="2000" dirty="0" smtClean="0"/>
              <a:t>Collect historical data for reliable follow up</a:t>
            </a:r>
          </a:p>
          <a:p>
            <a:pPr lvl="1"/>
            <a:r>
              <a:rPr lang="sv-SE" sz="1600" dirty="0" smtClean="0"/>
              <a:t>Graph</a:t>
            </a:r>
          </a:p>
          <a:p>
            <a:pPr lvl="1"/>
            <a:r>
              <a:rPr lang="sv-SE" sz="1600" dirty="0" smtClean="0"/>
              <a:t>Table</a:t>
            </a:r>
          </a:p>
          <a:p>
            <a:r>
              <a:rPr lang="sv-SE" sz="2000" dirty="0" smtClean="0"/>
              <a:t>More than 100 000 samples</a:t>
            </a:r>
          </a:p>
          <a:p>
            <a:r>
              <a:rPr lang="sv-SE" sz="2000" dirty="0" smtClean="0"/>
              <a:t>Store to text file</a:t>
            </a:r>
          </a:p>
          <a:p>
            <a:r>
              <a:rPr lang="sv-SE" sz="2000" dirty="0" smtClean="0"/>
              <a:t>Print</a:t>
            </a:r>
            <a:endParaRPr lang="sv-SE" sz="1600" dirty="0" smtClean="0"/>
          </a:p>
          <a:p>
            <a:r>
              <a:rPr lang="sv-SE" sz="2000" dirty="0" smtClean="0"/>
              <a:t>Real time view</a:t>
            </a:r>
          </a:p>
          <a:p>
            <a:pPr lvl="1"/>
            <a:r>
              <a:rPr lang="sv-SE" sz="1800" dirty="0" smtClean="0"/>
              <a:t>Remember to save to </a:t>
            </a:r>
            <a:br>
              <a:rPr lang="sv-SE" sz="1800" dirty="0" smtClean="0"/>
            </a:br>
            <a:r>
              <a:rPr lang="sv-SE" sz="1800" dirty="0" smtClean="0"/>
              <a:t>file or print before </a:t>
            </a:r>
            <a:br>
              <a:rPr lang="sv-SE" sz="1800" dirty="0" smtClean="0"/>
            </a:br>
            <a:r>
              <a:rPr lang="sv-SE" sz="1800" dirty="0" smtClean="0"/>
              <a:t>closing the window!!!</a:t>
            </a:r>
          </a:p>
        </p:txBody>
      </p:sp>
      <p:sp>
        <p:nvSpPr>
          <p:cNvPr id="30724" name="Slide Number Placeholder 5"/>
          <p:cNvSpPr>
            <a:spLocks noGrp="1"/>
          </p:cNvSpPr>
          <p:nvPr>
            <p:ph type="sldNum" sz="quarter" idx="12"/>
          </p:nvPr>
        </p:nvSpPr>
        <p:spPr>
          <a:noFill/>
        </p:spPr>
        <p:txBody>
          <a:bodyPr/>
          <a:lstStyle/>
          <a:p>
            <a:fld id="{10742683-66A3-4ED0-B4A7-489B39BE0951}" type="slidenum">
              <a:rPr lang="en-US" smtClean="0"/>
              <a:pPr/>
              <a:t>21</a:t>
            </a:fld>
            <a:endParaRPr lang="en-US" smtClean="0"/>
          </a:p>
        </p:txBody>
      </p:sp>
      <p:pic>
        <p:nvPicPr>
          <p:cNvPr id="6" name="Picture 2"/>
          <p:cNvPicPr>
            <a:picLocks noChangeAspect="1" noChangeArrowheads="1"/>
          </p:cNvPicPr>
          <p:nvPr/>
        </p:nvPicPr>
        <p:blipFill>
          <a:blip r:embed="rId2" cstate="print"/>
          <a:srcRect/>
          <a:stretch>
            <a:fillRect/>
          </a:stretch>
        </p:blipFill>
        <p:spPr bwMode="auto">
          <a:xfrm>
            <a:off x="3995936" y="2636912"/>
            <a:ext cx="3838005" cy="3389163"/>
          </a:xfrm>
          <a:prstGeom prst="rect">
            <a:avLst/>
          </a:prstGeom>
          <a:noFill/>
          <a:ln w="9525">
            <a:noFill/>
            <a:miter lim="800000"/>
            <a:headEnd/>
            <a:tailEnd/>
          </a:ln>
        </p:spPr>
      </p:pic>
      <p:pic>
        <p:nvPicPr>
          <p:cNvPr id="30725" name="Picture 2"/>
          <p:cNvPicPr>
            <a:picLocks noGrp="1" noChangeAspect="1" noChangeArrowheads="1"/>
          </p:cNvPicPr>
          <p:nvPr>
            <p:ph sz="half" idx="2"/>
          </p:nvPr>
        </p:nvPicPr>
        <p:blipFill>
          <a:blip r:embed="rId3" cstate="print"/>
          <a:srcRect/>
          <a:stretch>
            <a:fillRect/>
          </a:stretch>
        </p:blipFill>
        <p:spPr>
          <a:xfrm>
            <a:off x="5271794" y="1196753"/>
            <a:ext cx="3715613" cy="3384376"/>
          </a:xfr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B12DD4B6-73FD-4351-B23D-446B290082DE}" type="slidenum">
              <a:rPr lang="en-US" smtClean="0"/>
              <a:pPr/>
              <a:t>22</a:t>
            </a:fld>
            <a:endParaRPr lang="en-US" smtClean="0"/>
          </a:p>
        </p:txBody>
      </p:sp>
      <p:pic>
        <p:nvPicPr>
          <p:cNvPr id="31747" name="Picture 2"/>
          <p:cNvPicPr>
            <a:picLocks noChangeAspect="1" noChangeArrowheads="1"/>
          </p:cNvPicPr>
          <p:nvPr/>
        </p:nvPicPr>
        <p:blipFill>
          <a:blip r:embed="rId2" cstate="print"/>
          <a:srcRect/>
          <a:stretch>
            <a:fillRect/>
          </a:stretch>
        </p:blipFill>
        <p:spPr bwMode="auto">
          <a:xfrm>
            <a:off x="928688" y="1285875"/>
            <a:ext cx="4346575" cy="4676775"/>
          </a:xfrm>
          <a:prstGeom prst="rect">
            <a:avLst/>
          </a:prstGeom>
          <a:noFill/>
          <a:ln w="9525">
            <a:noFill/>
            <a:miter lim="800000"/>
            <a:headEnd/>
            <a:tailEnd/>
          </a:ln>
        </p:spPr>
      </p:pic>
      <p:pic>
        <p:nvPicPr>
          <p:cNvPr id="31748" name="Picture 3"/>
          <p:cNvPicPr>
            <a:picLocks noChangeAspect="1" noChangeArrowheads="1"/>
          </p:cNvPicPr>
          <p:nvPr/>
        </p:nvPicPr>
        <p:blipFill>
          <a:blip r:embed="rId3" cstate="print"/>
          <a:srcRect/>
          <a:stretch>
            <a:fillRect/>
          </a:stretch>
        </p:blipFill>
        <p:spPr bwMode="auto">
          <a:xfrm>
            <a:off x="6143625" y="1285875"/>
            <a:ext cx="1895475" cy="2247900"/>
          </a:xfrm>
          <a:prstGeom prst="rect">
            <a:avLst/>
          </a:prstGeom>
          <a:noFill/>
          <a:ln w="9525">
            <a:noFill/>
            <a:miter lim="800000"/>
            <a:headEnd/>
            <a:tailEnd/>
          </a:ln>
        </p:spPr>
      </p:pic>
      <p:cxnSp>
        <p:nvCxnSpPr>
          <p:cNvPr id="31749" name="Straight Arrow Connector 7"/>
          <p:cNvCxnSpPr>
            <a:cxnSpLocks noChangeShapeType="1"/>
          </p:cNvCxnSpPr>
          <p:nvPr/>
        </p:nvCxnSpPr>
        <p:spPr bwMode="auto">
          <a:xfrm flipV="1">
            <a:off x="4643438" y="2409825"/>
            <a:ext cx="1500187" cy="447675"/>
          </a:xfrm>
          <a:prstGeom prst="straightConnector1">
            <a:avLst/>
          </a:prstGeom>
          <a:noFill/>
          <a:ln w="22225" algn="ctr">
            <a:solidFill>
              <a:srgbClr val="000000"/>
            </a:solidFill>
            <a:round/>
            <a:headEnd/>
            <a:tailEnd type="arrow" w="med" len="med"/>
          </a:ln>
        </p:spPr>
      </p:cxnSp>
      <p:sp>
        <p:nvSpPr>
          <p:cNvPr id="13" name="Rectangle 5"/>
          <p:cNvSpPr>
            <a:spLocks noGrp="1" noChangeArrowheads="1"/>
          </p:cNvSpPr>
          <p:nvPr>
            <p:ph type="title"/>
          </p:nvPr>
        </p:nvSpPr>
        <p:spPr/>
        <p:txBody>
          <a:bodyPr lIns="99695" tIns="49849" rIns="99695" bIns="49849"/>
          <a:lstStyle/>
          <a:p>
            <a:pPr>
              <a:defRPr/>
            </a:pPr>
            <a:r>
              <a:rPr lang="sv-SE" dirty="0"/>
              <a:t>Configure/View historical data</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WinOpi Options</a:t>
            </a:r>
          </a:p>
        </p:txBody>
      </p:sp>
      <p:sp>
        <p:nvSpPr>
          <p:cNvPr id="11" name="Content Placeholder 10"/>
          <p:cNvSpPr>
            <a:spLocks noGrp="1"/>
          </p:cNvSpPr>
          <p:nvPr>
            <p:ph idx="1"/>
          </p:nvPr>
        </p:nvSpPr>
        <p:spPr>
          <a:xfrm>
            <a:off x="571500" y="1206500"/>
            <a:ext cx="3714750" cy="4546600"/>
          </a:xfrm>
        </p:spPr>
        <p:txBody>
          <a:bodyPr/>
          <a:lstStyle/>
          <a:p>
            <a:r>
              <a:rPr lang="sv-SE" sz="2000" smtClean="0"/>
              <a:t>Possible to customize WinOpi according to customer requirements</a:t>
            </a:r>
          </a:p>
          <a:p>
            <a:pPr lvl="1"/>
            <a:r>
              <a:rPr lang="sv-SE" sz="1800" smtClean="0"/>
              <a:t>General</a:t>
            </a:r>
          </a:p>
          <a:p>
            <a:pPr lvl="2"/>
            <a:r>
              <a:rPr lang="sv-SE" sz="1400" smtClean="0"/>
              <a:t>Default view</a:t>
            </a:r>
          </a:p>
          <a:p>
            <a:pPr lvl="1"/>
            <a:r>
              <a:rPr lang="sv-SE" sz="1800" smtClean="0"/>
              <a:t>Alarm notifications</a:t>
            </a:r>
          </a:p>
          <a:p>
            <a:pPr lvl="2"/>
            <a:r>
              <a:rPr lang="sv-SE" sz="1400" smtClean="0"/>
              <a:t>Alarms to be sent as email</a:t>
            </a:r>
          </a:p>
          <a:p>
            <a:pPr lvl="1"/>
            <a:r>
              <a:rPr lang="sv-SE" sz="1800" smtClean="0"/>
              <a:t>Email configuration</a:t>
            </a:r>
          </a:p>
          <a:p>
            <a:pPr lvl="2"/>
            <a:r>
              <a:rPr lang="sv-SE" sz="1400" smtClean="0"/>
              <a:t>Email sending config</a:t>
            </a:r>
          </a:p>
          <a:p>
            <a:pPr lvl="2"/>
            <a:r>
              <a:rPr lang="sv-SE" sz="1400" smtClean="0"/>
              <a:t>Requires mailserver in network</a:t>
            </a:r>
          </a:p>
          <a:p>
            <a:pPr lvl="1"/>
            <a:r>
              <a:rPr lang="sv-SE" sz="1800" smtClean="0"/>
              <a:t>Alarm sounds</a:t>
            </a:r>
          </a:p>
          <a:p>
            <a:pPr lvl="2"/>
            <a:r>
              <a:rPr lang="sv-SE" sz="1400" smtClean="0"/>
              <a:t>Configure alarmsounds</a:t>
            </a:r>
          </a:p>
          <a:p>
            <a:pPr lvl="1"/>
            <a:r>
              <a:rPr lang="sv-SE" sz="1800" smtClean="0"/>
              <a:t>Tank Movement</a:t>
            </a:r>
          </a:p>
          <a:p>
            <a:pPr lvl="2"/>
            <a:r>
              <a:rPr lang="sv-SE" sz="1400" smtClean="0"/>
              <a:t>Level Rate Threshold</a:t>
            </a:r>
          </a:p>
          <a:p>
            <a:pPr lvl="2"/>
            <a:r>
              <a:rPr lang="sv-SE" sz="1400" smtClean="0"/>
              <a:t>Flow Rate Threshold</a:t>
            </a:r>
          </a:p>
        </p:txBody>
      </p:sp>
      <p:sp>
        <p:nvSpPr>
          <p:cNvPr id="33796" name="Slide Number Placeholder 5"/>
          <p:cNvSpPr>
            <a:spLocks noGrp="1"/>
          </p:cNvSpPr>
          <p:nvPr>
            <p:ph type="sldNum" sz="quarter" idx="12"/>
          </p:nvPr>
        </p:nvSpPr>
        <p:spPr>
          <a:noFill/>
        </p:spPr>
        <p:txBody>
          <a:bodyPr/>
          <a:lstStyle/>
          <a:p>
            <a:fld id="{FD82C43B-AE6E-49E4-BFA4-D9439994FC2C}" type="slidenum">
              <a:rPr lang="en-US" smtClean="0"/>
              <a:pPr/>
              <a:t>23</a:t>
            </a:fld>
            <a:endParaRPr lang="en-US" smtClean="0"/>
          </a:p>
        </p:txBody>
      </p:sp>
      <p:pic>
        <p:nvPicPr>
          <p:cNvPr id="33797" name="Picture 3"/>
          <p:cNvPicPr>
            <a:picLocks noChangeAspect="1" noChangeArrowheads="1"/>
          </p:cNvPicPr>
          <p:nvPr/>
        </p:nvPicPr>
        <p:blipFill>
          <a:blip r:embed="rId3" cstate="print"/>
          <a:srcRect/>
          <a:stretch>
            <a:fillRect/>
          </a:stretch>
        </p:blipFill>
        <p:spPr bwMode="auto">
          <a:xfrm>
            <a:off x="6215063" y="1143000"/>
            <a:ext cx="2781300" cy="1152525"/>
          </a:xfrm>
          <a:prstGeom prst="rect">
            <a:avLst/>
          </a:prstGeom>
          <a:noFill/>
          <a:ln w="9525">
            <a:noFill/>
            <a:miter lim="800000"/>
            <a:headEnd/>
            <a:tailEnd/>
          </a:ln>
        </p:spPr>
      </p:pic>
      <p:pic>
        <p:nvPicPr>
          <p:cNvPr id="13" name="Picture 4"/>
          <p:cNvPicPr>
            <a:picLocks noChangeAspect="1" noChangeArrowheads="1"/>
          </p:cNvPicPr>
          <p:nvPr/>
        </p:nvPicPr>
        <p:blipFill>
          <a:blip r:embed="rId4" cstate="print"/>
          <a:srcRect/>
          <a:stretch>
            <a:fillRect/>
          </a:stretch>
        </p:blipFill>
        <p:spPr bwMode="auto">
          <a:xfrm>
            <a:off x="5141913" y="1285875"/>
            <a:ext cx="3736975" cy="3187700"/>
          </a:xfrm>
          <a:prstGeom prst="rect">
            <a:avLst/>
          </a:prstGeom>
          <a:noFill/>
          <a:ln w="9525">
            <a:noFill/>
            <a:miter lim="800000"/>
            <a:headEnd/>
            <a:tailEnd/>
          </a:ln>
        </p:spPr>
      </p:pic>
      <p:pic>
        <p:nvPicPr>
          <p:cNvPr id="14" name="Picture 5"/>
          <p:cNvPicPr>
            <a:picLocks noChangeAspect="1" noChangeArrowheads="1"/>
          </p:cNvPicPr>
          <p:nvPr/>
        </p:nvPicPr>
        <p:blipFill>
          <a:blip r:embed="rId5" cstate="print"/>
          <a:srcRect/>
          <a:stretch>
            <a:fillRect/>
          </a:stretch>
        </p:blipFill>
        <p:spPr bwMode="auto">
          <a:xfrm>
            <a:off x="5000625" y="1571625"/>
            <a:ext cx="3751263" cy="3173413"/>
          </a:xfrm>
          <a:prstGeom prst="rect">
            <a:avLst/>
          </a:prstGeom>
          <a:noFill/>
          <a:ln w="9525">
            <a:noFill/>
            <a:miter lim="800000"/>
            <a:headEnd/>
            <a:tailEnd/>
          </a:ln>
        </p:spPr>
      </p:pic>
      <p:pic>
        <p:nvPicPr>
          <p:cNvPr id="15" name="Picture 6"/>
          <p:cNvPicPr>
            <a:picLocks noChangeAspect="1" noChangeArrowheads="1"/>
          </p:cNvPicPr>
          <p:nvPr/>
        </p:nvPicPr>
        <p:blipFill>
          <a:blip r:embed="rId6" cstate="print"/>
          <a:srcRect/>
          <a:stretch>
            <a:fillRect/>
          </a:stretch>
        </p:blipFill>
        <p:spPr bwMode="auto">
          <a:xfrm>
            <a:off x="4786313" y="1857375"/>
            <a:ext cx="3756025" cy="3178175"/>
          </a:xfrm>
          <a:prstGeom prst="rect">
            <a:avLst/>
          </a:prstGeom>
          <a:noFill/>
          <a:ln w="9525">
            <a:noFill/>
            <a:miter lim="800000"/>
            <a:headEnd/>
            <a:tailEnd/>
          </a:ln>
        </p:spPr>
      </p:pic>
      <p:pic>
        <p:nvPicPr>
          <p:cNvPr id="16" name="Picture 7"/>
          <p:cNvPicPr>
            <a:picLocks noChangeAspect="1" noChangeArrowheads="1"/>
          </p:cNvPicPr>
          <p:nvPr/>
        </p:nvPicPr>
        <p:blipFill>
          <a:blip r:embed="rId7" cstate="print"/>
          <a:srcRect/>
          <a:stretch>
            <a:fillRect/>
          </a:stretch>
        </p:blipFill>
        <p:spPr bwMode="auto">
          <a:xfrm>
            <a:off x="4572000" y="2143125"/>
            <a:ext cx="3756025" cy="3182938"/>
          </a:xfrm>
          <a:prstGeom prst="rect">
            <a:avLst/>
          </a:prstGeom>
          <a:noFill/>
          <a:ln w="9525">
            <a:noFill/>
            <a:miter lim="800000"/>
            <a:headEnd/>
            <a:tailEnd/>
          </a:ln>
        </p:spPr>
      </p:pic>
      <p:pic>
        <p:nvPicPr>
          <p:cNvPr id="17" name="Picture 8"/>
          <p:cNvPicPr>
            <a:picLocks noChangeAspect="1" noChangeArrowheads="1"/>
          </p:cNvPicPr>
          <p:nvPr/>
        </p:nvPicPr>
        <p:blipFill>
          <a:blip r:embed="rId8" cstate="print"/>
          <a:srcRect/>
          <a:stretch>
            <a:fillRect/>
          </a:stretch>
        </p:blipFill>
        <p:spPr bwMode="auto">
          <a:xfrm>
            <a:off x="4357688" y="2452688"/>
            <a:ext cx="3786187" cy="32019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fade">
                                      <p:cBhvr>
                                        <p:cTn id="29" dur="500"/>
                                        <p:tgtEl>
                                          <p:spTgt spid="11">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fade">
                                      <p:cBhvr>
                                        <p:cTn id="35" dur="500"/>
                                        <p:tgtEl>
                                          <p:spTgt spid="11">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Effect transition="in" filter="fade">
                                      <p:cBhvr>
                                        <p:cTn id="43" dur="500"/>
                                        <p:tgtEl>
                                          <p:spTgt spid="11">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fade">
                                      <p:cBhvr>
                                        <p:cTn id="46" dur="500"/>
                                        <p:tgtEl>
                                          <p:spTgt spid="11">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10" end="10"/>
                                            </p:txEl>
                                          </p:spTgt>
                                        </p:tgtEl>
                                        <p:attrNameLst>
                                          <p:attrName>style.visibility</p:attrName>
                                        </p:attrNameLst>
                                      </p:cBhvr>
                                      <p:to>
                                        <p:strVal val="visible"/>
                                      </p:to>
                                    </p:set>
                                    <p:animEffect transition="in" filter="fade">
                                      <p:cBhvr>
                                        <p:cTn id="54" dur="500"/>
                                        <p:tgtEl>
                                          <p:spTgt spid="11">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animEffect transition="in" filter="fade">
                                      <p:cBhvr>
                                        <p:cTn id="57" dur="500"/>
                                        <p:tgtEl>
                                          <p:spTgt spid="11">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xEl>
                                              <p:pRg st="12" end="12"/>
                                            </p:txEl>
                                          </p:spTgt>
                                        </p:tgtEl>
                                        <p:attrNameLst>
                                          <p:attrName>style.visibility</p:attrName>
                                        </p:attrNameLst>
                                      </p:cBhvr>
                                      <p:to>
                                        <p:strVal val="visible"/>
                                      </p:to>
                                    </p:set>
                                    <p:animEffect transition="in" filter="fade">
                                      <p:cBhvr>
                                        <p:cTn id="60" dur="500"/>
                                        <p:tgtEl>
                                          <p:spTgt spid="11">
                                            <p:txEl>
                                              <p:pRg st="12" end="12"/>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WinOpi Options</a:t>
            </a:r>
          </a:p>
        </p:txBody>
      </p:sp>
      <p:sp>
        <p:nvSpPr>
          <p:cNvPr id="12" name="Content Placeholder 11"/>
          <p:cNvSpPr>
            <a:spLocks noGrp="1"/>
          </p:cNvSpPr>
          <p:nvPr>
            <p:ph idx="1"/>
          </p:nvPr>
        </p:nvSpPr>
        <p:spPr/>
        <p:txBody>
          <a:bodyPr/>
          <a:lstStyle/>
          <a:p>
            <a:r>
              <a:rPr lang="sv-SE" sz="2000" smtClean="0"/>
              <a:t>Colors</a:t>
            </a:r>
          </a:p>
          <a:p>
            <a:r>
              <a:rPr lang="sv-SE" sz="2000" smtClean="0"/>
              <a:t>Group templates</a:t>
            </a:r>
          </a:p>
          <a:p>
            <a:pPr lvl="1"/>
            <a:r>
              <a:rPr lang="sv-SE" sz="1600" smtClean="0"/>
              <a:t>Edit group views</a:t>
            </a:r>
          </a:p>
          <a:p>
            <a:r>
              <a:rPr lang="sv-SE" sz="2000" smtClean="0"/>
              <a:t>Connections</a:t>
            </a:r>
          </a:p>
          <a:p>
            <a:pPr lvl="1"/>
            <a:r>
              <a:rPr lang="sv-SE" sz="1600" smtClean="0"/>
              <a:t>Handle network connections</a:t>
            </a:r>
          </a:p>
          <a:p>
            <a:r>
              <a:rPr lang="sv-SE" sz="2000" smtClean="0"/>
              <a:t>Reports</a:t>
            </a:r>
          </a:p>
          <a:p>
            <a:pPr lvl="1"/>
            <a:r>
              <a:rPr lang="sv-SE" sz="1600" smtClean="0"/>
              <a:t>Config Reports</a:t>
            </a:r>
          </a:p>
          <a:p>
            <a:r>
              <a:rPr lang="sv-SE" sz="2000" smtClean="0"/>
              <a:t>Log Setup</a:t>
            </a:r>
          </a:p>
          <a:p>
            <a:pPr lvl="1"/>
            <a:r>
              <a:rPr lang="sv-SE" sz="1600" smtClean="0"/>
              <a:t>Alarm Log</a:t>
            </a:r>
          </a:p>
          <a:p>
            <a:pPr lvl="1"/>
            <a:r>
              <a:rPr lang="sv-SE" sz="1600" smtClean="0"/>
              <a:t>Audig Log</a:t>
            </a:r>
          </a:p>
          <a:p>
            <a:r>
              <a:rPr lang="sv-SE" sz="2000" smtClean="0"/>
              <a:t>Custom Views</a:t>
            </a:r>
          </a:p>
          <a:p>
            <a:pPr lvl="1"/>
            <a:r>
              <a:rPr lang="sv-SE" sz="1600" smtClean="0"/>
              <a:t>Modify existing windows</a:t>
            </a:r>
          </a:p>
          <a:p>
            <a:pPr lvl="1"/>
            <a:r>
              <a:rPr lang="sv-SE" sz="1600" smtClean="0"/>
              <a:t>Create new windows</a:t>
            </a:r>
          </a:p>
          <a:p>
            <a:pPr lvl="1"/>
            <a:r>
              <a:rPr lang="sv-SE" sz="1600" smtClean="0"/>
              <a:t>Visual Basic</a:t>
            </a:r>
          </a:p>
        </p:txBody>
      </p:sp>
      <p:sp>
        <p:nvSpPr>
          <p:cNvPr id="34820" name="Slide Number Placeholder 5"/>
          <p:cNvSpPr>
            <a:spLocks noGrp="1"/>
          </p:cNvSpPr>
          <p:nvPr>
            <p:ph type="sldNum" sz="quarter" idx="12"/>
          </p:nvPr>
        </p:nvSpPr>
        <p:spPr>
          <a:noFill/>
        </p:spPr>
        <p:txBody>
          <a:bodyPr/>
          <a:lstStyle/>
          <a:p>
            <a:fld id="{8D17F604-DCDE-482E-9CA9-74BF3A640073}" type="slidenum">
              <a:rPr lang="en-US" smtClean="0"/>
              <a:pPr/>
              <a:t>24</a:t>
            </a:fld>
            <a:endParaRPr lang="en-US" smtClean="0"/>
          </a:p>
        </p:txBody>
      </p:sp>
      <p:pic>
        <p:nvPicPr>
          <p:cNvPr id="34821" name="Picture 2"/>
          <p:cNvPicPr>
            <a:picLocks noChangeAspect="1" noChangeArrowheads="1"/>
          </p:cNvPicPr>
          <p:nvPr/>
        </p:nvPicPr>
        <p:blipFill>
          <a:blip r:embed="rId3" cstate="print"/>
          <a:srcRect/>
          <a:stretch>
            <a:fillRect/>
          </a:stretch>
        </p:blipFill>
        <p:spPr bwMode="auto">
          <a:xfrm>
            <a:off x="4757738" y="1165225"/>
            <a:ext cx="4029075" cy="3402013"/>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4611688" y="1376363"/>
            <a:ext cx="3992562" cy="3381375"/>
          </a:xfrm>
          <a:prstGeom prst="rect">
            <a:avLst/>
          </a:prstGeom>
          <a:noFill/>
          <a:ln w="9525">
            <a:noFill/>
            <a:miter lim="800000"/>
            <a:headEnd/>
            <a:tailEnd/>
          </a:ln>
        </p:spPr>
      </p:pic>
      <p:pic>
        <p:nvPicPr>
          <p:cNvPr id="15" name="Picture 4"/>
          <p:cNvPicPr>
            <a:picLocks noChangeAspect="1" noChangeArrowheads="1"/>
          </p:cNvPicPr>
          <p:nvPr/>
        </p:nvPicPr>
        <p:blipFill>
          <a:blip r:embed="rId5" cstate="print"/>
          <a:srcRect/>
          <a:stretch>
            <a:fillRect/>
          </a:stretch>
        </p:blipFill>
        <p:spPr bwMode="auto">
          <a:xfrm>
            <a:off x="4424363" y="1592263"/>
            <a:ext cx="4032250" cy="3398837"/>
          </a:xfrm>
          <a:prstGeom prst="rect">
            <a:avLst/>
          </a:prstGeom>
          <a:noFill/>
          <a:ln w="9525">
            <a:noFill/>
            <a:miter lim="800000"/>
            <a:headEnd/>
            <a:tailEnd/>
          </a:ln>
        </p:spPr>
      </p:pic>
      <p:pic>
        <p:nvPicPr>
          <p:cNvPr id="16" name="Picture 5"/>
          <p:cNvPicPr>
            <a:picLocks noChangeAspect="1" noChangeArrowheads="1"/>
          </p:cNvPicPr>
          <p:nvPr/>
        </p:nvPicPr>
        <p:blipFill>
          <a:blip r:embed="rId6" cstate="print"/>
          <a:srcRect/>
          <a:stretch>
            <a:fillRect/>
          </a:stretch>
        </p:blipFill>
        <p:spPr bwMode="auto">
          <a:xfrm>
            <a:off x="4284663" y="1820863"/>
            <a:ext cx="4106862" cy="3473450"/>
          </a:xfrm>
          <a:prstGeom prst="rect">
            <a:avLst/>
          </a:prstGeom>
          <a:noFill/>
          <a:ln w="9525">
            <a:noFill/>
            <a:miter lim="800000"/>
            <a:headEnd/>
            <a:tailEnd/>
          </a:ln>
        </p:spPr>
      </p:pic>
      <p:pic>
        <p:nvPicPr>
          <p:cNvPr id="17" name="Picture 6"/>
          <p:cNvPicPr>
            <a:picLocks noChangeAspect="1" noChangeArrowheads="1"/>
          </p:cNvPicPr>
          <p:nvPr/>
        </p:nvPicPr>
        <p:blipFill>
          <a:blip r:embed="rId7" cstate="print"/>
          <a:srcRect/>
          <a:stretch>
            <a:fillRect/>
          </a:stretch>
        </p:blipFill>
        <p:spPr bwMode="auto">
          <a:xfrm>
            <a:off x="4151313" y="2032000"/>
            <a:ext cx="4095750" cy="3457575"/>
          </a:xfrm>
          <a:prstGeom prst="rect">
            <a:avLst/>
          </a:prstGeom>
          <a:noFill/>
          <a:ln w="9525">
            <a:noFill/>
            <a:miter lim="800000"/>
            <a:headEnd/>
            <a:tailEnd/>
          </a:ln>
        </p:spPr>
      </p:pic>
      <p:pic>
        <p:nvPicPr>
          <p:cNvPr id="18" name="Picture 7"/>
          <p:cNvPicPr>
            <a:picLocks noChangeAspect="1" noChangeArrowheads="1"/>
          </p:cNvPicPr>
          <p:nvPr/>
        </p:nvPicPr>
        <p:blipFill>
          <a:blip r:embed="rId8" cstate="print"/>
          <a:srcRect/>
          <a:stretch>
            <a:fillRect/>
          </a:stretch>
        </p:blipFill>
        <p:spPr bwMode="auto">
          <a:xfrm>
            <a:off x="4000500" y="2214563"/>
            <a:ext cx="4027488"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Effect transition="in" filter="fade">
                                      <p:cBhvr>
                                        <p:cTn id="29" dur="500"/>
                                        <p:tgtEl>
                                          <p:spTgt spid="1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xEl>
                                              <p:pRg st="7" end="7"/>
                                            </p:txEl>
                                          </p:spTgt>
                                        </p:tgtEl>
                                        <p:attrNameLst>
                                          <p:attrName>style.visibility</p:attrName>
                                        </p:attrNameLst>
                                      </p:cBhvr>
                                      <p:to>
                                        <p:strVal val="visible"/>
                                      </p:to>
                                    </p:set>
                                    <p:animEffect transition="in" filter="fade">
                                      <p:cBhvr>
                                        <p:cTn id="40" dur="500"/>
                                        <p:tgtEl>
                                          <p:spTgt spid="12">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Effect transition="in" filter="fade">
                                      <p:cBhvr>
                                        <p:cTn id="43" dur="500"/>
                                        <p:tgtEl>
                                          <p:spTgt spid="12">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xEl>
                                              <p:pRg st="9" end="9"/>
                                            </p:txEl>
                                          </p:spTgt>
                                        </p:tgtEl>
                                        <p:attrNameLst>
                                          <p:attrName>style.visibility</p:attrName>
                                        </p:attrNameLst>
                                      </p:cBhvr>
                                      <p:to>
                                        <p:strVal val="visible"/>
                                      </p:to>
                                    </p:set>
                                    <p:animEffect transition="in" filter="fade">
                                      <p:cBhvr>
                                        <p:cTn id="46" dur="500"/>
                                        <p:tgtEl>
                                          <p:spTgt spid="12">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xEl>
                                              <p:pRg st="10" end="10"/>
                                            </p:txEl>
                                          </p:spTgt>
                                        </p:tgtEl>
                                        <p:attrNameLst>
                                          <p:attrName>style.visibility</p:attrName>
                                        </p:attrNameLst>
                                      </p:cBhvr>
                                      <p:to>
                                        <p:strVal val="visible"/>
                                      </p:to>
                                    </p:set>
                                    <p:animEffect transition="in" filter="fade">
                                      <p:cBhvr>
                                        <p:cTn id="54" dur="500"/>
                                        <p:tgtEl>
                                          <p:spTgt spid="12">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Effect transition="in" filter="fade">
                                      <p:cBhvr>
                                        <p:cTn id="57" dur="500"/>
                                        <p:tgtEl>
                                          <p:spTgt spid="12">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xEl>
                                              <p:pRg st="12" end="12"/>
                                            </p:txEl>
                                          </p:spTgt>
                                        </p:tgtEl>
                                        <p:attrNameLst>
                                          <p:attrName>style.visibility</p:attrName>
                                        </p:attrNameLst>
                                      </p:cBhvr>
                                      <p:to>
                                        <p:strVal val="visible"/>
                                      </p:to>
                                    </p:set>
                                    <p:animEffect transition="in" filter="fade">
                                      <p:cBhvr>
                                        <p:cTn id="60" dur="500"/>
                                        <p:tgtEl>
                                          <p:spTgt spid="12">
                                            <p:txEl>
                                              <p:pRg st="12" end="12"/>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2">
                                            <p:txEl>
                                              <p:pRg st="13" end="13"/>
                                            </p:txEl>
                                          </p:spTgt>
                                        </p:tgtEl>
                                        <p:attrNameLst>
                                          <p:attrName>style.visibility</p:attrName>
                                        </p:attrNameLst>
                                      </p:cBhvr>
                                      <p:to>
                                        <p:strVal val="visible"/>
                                      </p:to>
                                    </p:set>
                                    <p:animEffect transition="in" filter="fade">
                                      <p:cBhvr>
                                        <p:cTn id="63" dur="500"/>
                                        <p:tgtEl>
                                          <p:spTgt spid="12">
                                            <p:txEl>
                                              <p:pRg st="13" end="13"/>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Administrative tools</a:t>
            </a:r>
          </a:p>
        </p:txBody>
      </p:sp>
      <p:sp>
        <p:nvSpPr>
          <p:cNvPr id="35843" name="Content Placeholder 5"/>
          <p:cNvSpPr>
            <a:spLocks noGrp="1"/>
          </p:cNvSpPr>
          <p:nvPr>
            <p:ph idx="1"/>
          </p:nvPr>
        </p:nvSpPr>
        <p:spPr/>
        <p:txBody>
          <a:bodyPr/>
          <a:lstStyle/>
          <a:p>
            <a:r>
              <a:rPr lang="sv-SE" sz="2000" dirty="0" smtClean="0"/>
              <a:t>User Manager</a:t>
            </a:r>
          </a:p>
          <a:p>
            <a:pPr lvl="1"/>
            <a:r>
              <a:rPr lang="sv-SE" sz="1600" dirty="0" smtClean="0"/>
              <a:t>Manage user accounts</a:t>
            </a:r>
          </a:p>
          <a:p>
            <a:r>
              <a:rPr lang="sv-SE" sz="2000" dirty="0" smtClean="0"/>
              <a:t>User Information</a:t>
            </a:r>
          </a:p>
          <a:p>
            <a:pPr lvl="1"/>
            <a:r>
              <a:rPr lang="sv-SE" sz="1600" dirty="0" smtClean="0"/>
              <a:t>See info about logged in user</a:t>
            </a:r>
          </a:p>
          <a:p>
            <a:r>
              <a:rPr lang="sv-SE" sz="2000" dirty="0" smtClean="0"/>
              <a:t>Set Password</a:t>
            </a:r>
          </a:p>
          <a:p>
            <a:pPr lvl="1"/>
            <a:r>
              <a:rPr lang="sv-SE" sz="1600" dirty="0" smtClean="0"/>
              <a:t>Change password for current user</a:t>
            </a:r>
          </a:p>
          <a:p>
            <a:r>
              <a:rPr lang="sv-SE" sz="2000" dirty="0" smtClean="0"/>
              <a:t>Sequrity Options</a:t>
            </a:r>
          </a:p>
          <a:p>
            <a:pPr lvl="1"/>
            <a:r>
              <a:rPr lang="sv-SE" sz="1600" dirty="0" smtClean="0"/>
              <a:t>Run WinOpi maximized</a:t>
            </a:r>
          </a:p>
          <a:p>
            <a:pPr lvl="1"/>
            <a:r>
              <a:rPr lang="sv-SE" sz="1600" dirty="0" smtClean="0"/>
              <a:t>Not possible to change between programs</a:t>
            </a:r>
            <a:endParaRPr lang="sv-SE" sz="1200" dirty="0" smtClean="0"/>
          </a:p>
          <a:p>
            <a:r>
              <a:rPr lang="sv-SE" sz="2000" dirty="0" smtClean="0"/>
              <a:t>Set inactivity timeout</a:t>
            </a:r>
          </a:p>
          <a:p>
            <a:pPr lvl="1"/>
            <a:r>
              <a:rPr lang="sv-SE" sz="1600" dirty="0" smtClean="0"/>
              <a:t>Auto logout of user</a:t>
            </a:r>
          </a:p>
          <a:p>
            <a:r>
              <a:rPr lang="sv-SE" sz="2000" dirty="0" smtClean="0"/>
              <a:t>Set required access level</a:t>
            </a:r>
          </a:p>
          <a:p>
            <a:pPr lvl="1"/>
            <a:r>
              <a:rPr lang="sv-SE" sz="1600" dirty="0" smtClean="0"/>
              <a:t>Alarm handling</a:t>
            </a:r>
          </a:p>
          <a:p>
            <a:pPr lvl="1"/>
            <a:r>
              <a:rPr lang="sv-SE" sz="1600" dirty="0" smtClean="0"/>
              <a:t>Group handling</a:t>
            </a:r>
          </a:p>
          <a:p>
            <a:pPr lvl="1"/>
            <a:r>
              <a:rPr lang="sv-SE" sz="1600" dirty="0" smtClean="0"/>
              <a:t>Exit WinOpi etc</a:t>
            </a:r>
          </a:p>
        </p:txBody>
      </p:sp>
      <p:sp>
        <p:nvSpPr>
          <p:cNvPr id="35844" name="Slide Number Placeholder 5"/>
          <p:cNvSpPr>
            <a:spLocks noGrp="1"/>
          </p:cNvSpPr>
          <p:nvPr>
            <p:ph type="sldNum" sz="quarter" idx="12"/>
          </p:nvPr>
        </p:nvSpPr>
        <p:spPr>
          <a:noFill/>
        </p:spPr>
        <p:txBody>
          <a:bodyPr/>
          <a:lstStyle/>
          <a:p>
            <a:fld id="{39C0272C-FC5F-4964-9987-98D3264E93FA}" type="slidenum">
              <a:rPr lang="en-US" smtClean="0"/>
              <a:pPr/>
              <a:t>25</a:t>
            </a:fld>
            <a:endParaRPr lang="en-US" smtClean="0"/>
          </a:p>
        </p:txBody>
      </p:sp>
      <p:pic>
        <p:nvPicPr>
          <p:cNvPr id="35845" name="Picture 2"/>
          <p:cNvPicPr>
            <a:picLocks noChangeAspect="1" noChangeArrowheads="1"/>
          </p:cNvPicPr>
          <p:nvPr/>
        </p:nvPicPr>
        <p:blipFill>
          <a:blip r:embed="rId3" cstate="print"/>
          <a:srcRect/>
          <a:stretch>
            <a:fillRect/>
          </a:stretch>
        </p:blipFill>
        <p:spPr bwMode="auto">
          <a:xfrm>
            <a:off x="4876800" y="1214438"/>
            <a:ext cx="3876675" cy="27860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User manager</a:t>
            </a:r>
          </a:p>
        </p:txBody>
      </p:sp>
      <p:sp>
        <p:nvSpPr>
          <p:cNvPr id="36867" name="Content Placeholder 5"/>
          <p:cNvSpPr>
            <a:spLocks noGrp="1"/>
          </p:cNvSpPr>
          <p:nvPr>
            <p:ph sz="half" idx="1"/>
          </p:nvPr>
        </p:nvSpPr>
        <p:spPr/>
        <p:txBody>
          <a:bodyPr/>
          <a:lstStyle/>
          <a:p>
            <a:r>
              <a:rPr lang="sv-SE" sz="2000" dirty="0" smtClean="0"/>
              <a:t>Handles user accounts</a:t>
            </a:r>
          </a:p>
          <a:p>
            <a:pPr lvl="1"/>
            <a:r>
              <a:rPr lang="sv-SE" sz="1600" dirty="0" smtClean="0"/>
              <a:t>Different access rights per user</a:t>
            </a:r>
          </a:p>
          <a:p>
            <a:pPr lvl="1"/>
            <a:r>
              <a:rPr lang="sv-SE" sz="1600" dirty="0" smtClean="0"/>
              <a:t>5 access levels</a:t>
            </a:r>
          </a:p>
          <a:p>
            <a:pPr lvl="1"/>
            <a:r>
              <a:rPr lang="sv-SE" sz="1600" dirty="0" smtClean="0"/>
              <a:t>5 access sublevels</a:t>
            </a:r>
          </a:p>
          <a:p>
            <a:pPr lvl="1"/>
            <a:r>
              <a:rPr lang="sv-SE" sz="1600" dirty="0" smtClean="0"/>
              <a:t>Different access levels for each window</a:t>
            </a:r>
          </a:p>
          <a:p>
            <a:r>
              <a:rPr lang="sv-SE" sz="2000" dirty="0" smtClean="0"/>
              <a:t>Account automatically disabled if failed to log in 6 times</a:t>
            </a:r>
          </a:p>
          <a:p>
            <a:r>
              <a:rPr lang="sv-SE" sz="2000" dirty="0" smtClean="0"/>
              <a:t>Administrator account cannot be disabled</a:t>
            </a:r>
          </a:p>
        </p:txBody>
      </p:sp>
      <p:sp>
        <p:nvSpPr>
          <p:cNvPr id="36868" name="Slide Number Placeholder 5"/>
          <p:cNvSpPr>
            <a:spLocks noGrp="1"/>
          </p:cNvSpPr>
          <p:nvPr>
            <p:ph type="sldNum" sz="quarter" idx="12"/>
          </p:nvPr>
        </p:nvSpPr>
        <p:spPr>
          <a:noFill/>
        </p:spPr>
        <p:txBody>
          <a:bodyPr/>
          <a:lstStyle/>
          <a:p>
            <a:fld id="{41092AB7-0600-4106-84F9-E685D84A5EAF}" type="slidenum">
              <a:rPr lang="en-US" smtClean="0"/>
              <a:pPr/>
              <a:t>26</a:t>
            </a:fld>
            <a:endParaRPr lang="en-US" smtClean="0"/>
          </a:p>
        </p:txBody>
      </p:sp>
      <p:pic>
        <p:nvPicPr>
          <p:cNvPr id="4098" name="Picture 2"/>
          <p:cNvPicPr>
            <a:picLocks noChangeAspect="1" noChangeArrowheads="1"/>
          </p:cNvPicPr>
          <p:nvPr/>
        </p:nvPicPr>
        <p:blipFill>
          <a:blip r:embed="rId3" cstate="print"/>
          <a:srcRect/>
          <a:stretch>
            <a:fillRect/>
          </a:stretch>
        </p:blipFill>
        <p:spPr bwMode="auto">
          <a:xfrm>
            <a:off x="4760358" y="1196752"/>
            <a:ext cx="4022636" cy="2376264"/>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716016" y="3645024"/>
            <a:ext cx="4078610" cy="182049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Hardware Key Info</a:t>
            </a:r>
            <a:endParaRPr lang="sv-SE" dirty="0"/>
          </a:p>
        </p:txBody>
      </p:sp>
      <p:sp>
        <p:nvSpPr>
          <p:cNvPr id="5" name="Slide Number Placeholder 4"/>
          <p:cNvSpPr>
            <a:spLocks noGrp="1"/>
          </p:cNvSpPr>
          <p:nvPr>
            <p:ph type="sldNum" sz="quarter" idx="12"/>
          </p:nvPr>
        </p:nvSpPr>
        <p:spPr/>
        <p:txBody>
          <a:bodyPr/>
          <a:lstStyle/>
          <a:p>
            <a:pPr>
              <a:defRPr/>
            </a:pPr>
            <a:fld id="{C468DD89-1F15-4B2B-9A03-DE52BA64684D}" type="slidenum">
              <a:rPr lang="en-US" smtClean="0"/>
              <a:pPr>
                <a:defRPr/>
              </a:pPr>
              <a:t>27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328444" y="1196752"/>
            <a:ext cx="2683716" cy="5446365"/>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TankMaster backup – When?</a:t>
            </a:r>
          </a:p>
        </p:txBody>
      </p:sp>
      <p:sp>
        <p:nvSpPr>
          <p:cNvPr id="37891" name="Content Placeholder 6"/>
          <p:cNvSpPr>
            <a:spLocks noGrp="1"/>
          </p:cNvSpPr>
          <p:nvPr>
            <p:ph sz="half" idx="1"/>
          </p:nvPr>
        </p:nvSpPr>
        <p:spPr/>
        <p:txBody>
          <a:bodyPr/>
          <a:lstStyle/>
          <a:p>
            <a:r>
              <a:rPr lang="sv-SE" sz="2000" dirty="0" smtClean="0"/>
              <a:t>Backup of TankMaster is done from administrator program</a:t>
            </a:r>
          </a:p>
          <a:p>
            <a:r>
              <a:rPr lang="sv-SE" sz="2000" dirty="0" smtClean="0"/>
              <a:t>Important to do after finished installation of TankMaster</a:t>
            </a:r>
          </a:p>
          <a:p>
            <a:r>
              <a:rPr lang="sv-SE" sz="2000" dirty="0" smtClean="0"/>
              <a:t>Should be done when changes has been done in the system</a:t>
            </a:r>
          </a:p>
          <a:p>
            <a:pPr>
              <a:buFont typeface="Wingdings" pitchFamily="2" charset="2"/>
              <a:buNone/>
            </a:pPr>
            <a:r>
              <a:rPr lang="sv-SE" sz="2000" dirty="0" smtClean="0"/>
              <a:t>Note! Configuration in gauges will not be included in backup. This has to be done by saving holding registers to a file</a:t>
            </a:r>
          </a:p>
        </p:txBody>
      </p:sp>
      <p:sp>
        <p:nvSpPr>
          <p:cNvPr id="37892" name="Slide Number Placeholder 5"/>
          <p:cNvSpPr>
            <a:spLocks noGrp="1"/>
          </p:cNvSpPr>
          <p:nvPr>
            <p:ph type="sldNum" sz="quarter" idx="12"/>
          </p:nvPr>
        </p:nvSpPr>
        <p:spPr>
          <a:noFill/>
        </p:spPr>
        <p:txBody>
          <a:bodyPr/>
          <a:lstStyle/>
          <a:p>
            <a:fld id="{B30EFAAE-8DFC-4E1C-AA2E-4969A75136F6}" type="slidenum">
              <a:rPr lang="en-US" smtClean="0"/>
              <a:pPr/>
              <a:t>28</a:t>
            </a:fld>
            <a:endParaRPr lang="en-US" smtClean="0"/>
          </a:p>
        </p:txBody>
      </p:sp>
      <p:pic>
        <p:nvPicPr>
          <p:cNvPr id="7" name="Picture 3"/>
          <p:cNvPicPr>
            <a:picLocks noChangeAspect="1" noChangeArrowheads="1"/>
          </p:cNvPicPr>
          <p:nvPr/>
        </p:nvPicPr>
        <p:blipFill>
          <a:blip r:embed="rId3" cstate="print"/>
          <a:srcRect/>
          <a:stretch>
            <a:fillRect/>
          </a:stretch>
        </p:blipFill>
        <p:spPr bwMode="auto">
          <a:xfrm>
            <a:off x="4887204" y="1124744"/>
            <a:ext cx="3960642" cy="454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sv-SE" dirty="0" smtClean="0"/>
              <a:t>TankMaster backup – on what?</a:t>
            </a:r>
          </a:p>
        </p:txBody>
      </p:sp>
      <p:sp>
        <p:nvSpPr>
          <p:cNvPr id="38915" name="Content Placeholder 5"/>
          <p:cNvSpPr>
            <a:spLocks noGrp="1"/>
          </p:cNvSpPr>
          <p:nvPr>
            <p:ph sz="half" idx="1"/>
          </p:nvPr>
        </p:nvSpPr>
        <p:spPr/>
        <p:txBody>
          <a:bodyPr/>
          <a:lstStyle/>
          <a:p>
            <a:r>
              <a:rPr lang="sv-SE" sz="2000" smtClean="0"/>
              <a:t>Tank Server</a:t>
            </a:r>
          </a:p>
          <a:p>
            <a:pPr lvl="1"/>
            <a:r>
              <a:rPr lang="sv-SE" sz="1800" smtClean="0"/>
              <a:t>Installed devices</a:t>
            </a:r>
          </a:p>
          <a:p>
            <a:pPr lvl="1"/>
            <a:r>
              <a:rPr lang="sv-SE" sz="1800" smtClean="0"/>
              <a:t>Tanks</a:t>
            </a:r>
          </a:p>
          <a:p>
            <a:pPr lvl="1"/>
            <a:r>
              <a:rPr lang="sv-SE" sz="1800" smtClean="0"/>
              <a:t>Strapping tables etc</a:t>
            </a:r>
          </a:p>
          <a:p>
            <a:r>
              <a:rPr lang="sv-SE" sz="2000" smtClean="0"/>
              <a:t>Historical data</a:t>
            </a:r>
          </a:p>
          <a:p>
            <a:pPr lvl="1"/>
            <a:r>
              <a:rPr lang="sv-SE" sz="1800" smtClean="0"/>
              <a:t>Sampled data</a:t>
            </a:r>
          </a:p>
          <a:p>
            <a:r>
              <a:rPr lang="sv-SE" sz="2000" smtClean="0"/>
              <a:t>WinOpi</a:t>
            </a:r>
          </a:p>
          <a:p>
            <a:pPr lvl="1"/>
            <a:r>
              <a:rPr lang="sv-SE" sz="1800" smtClean="0"/>
              <a:t>Custom views</a:t>
            </a:r>
          </a:p>
          <a:p>
            <a:pPr lvl="1"/>
            <a:r>
              <a:rPr lang="sv-SE" sz="1800" smtClean="0"/>
              <a:t>Product table</a:t>
            </a:r>
          </a:p>
          <a:p>
            <a:r>
              <a:rPr lang="sv-SE" sz="2000" smtClean="0"/>
              <a:t>WinSetup</a:t>
            </a:r>
          </a:p>
          <a:p>
            <a:pPr lvl="1"/>
            <a:r>
              <a:rPr lang="sv-SE" sz="1800" smtClean="0"/>
              <a:t>Protocol and port settings</a:t>
            </a:r>
          </a:p>
          <a:p>
            <a:r>
              <a:rPr lang="sv-SE" sz="2000" smtClean="0"/>
              <a:t>Register key for TankMaster</a:t>
            </a:r>
          </a:p>
          <a:p>
            <a:pPr lvl="1"/>
            <a:r>
              <a:rPr lang="sv-SE" sz="1800" smtClean="0"/>
              <a:t>Windows register for TM installation</a:t>
            </a:r>
          </a:p>
        </p:txBody>
      </p:sp>
      <p:sp>
        <p:nvSpPr>
          <p:cNvPr id="38916" name="Slide Number Placeholder 5"/>
          <p:cNvSpPr>
            <a:spLocks noGrp="1"/>
          </p:cNvSpPr>
          <p:nvPr>
            <p:ph type="sldNum" sz="quarter" idx="12"/>
          </p:nvPr>
        </p:nvSpPr>
        <p:spPr>
          <a:noFill/>
        </p:spPr>
        <p:txBody>
          <a:bodyPr/>
          <a:lstStyle/>
          <a:p>
            <a:fld id="{1123096F-24CA-4D34-A778-6B7BC8613995}" type="slidenum">
              <a:rPr lang="en-US" smtClean="0"/>
              <a:pPr/>
              <a:t>29</a:t>
            </a:fld>
            <a:endParaRPr lang="en-US" smtClean="0"/>
          </a:p>
        </p:txBody>
      </p:sp>
      <p:pic>
        <p:nvPicPr>
          <p:cNvPr id="7" name="Picture 3"/>
          <p:cNvPicPr>
            <a:picLocks noChangeAspect="1" noChangeArrowheads="1"/>
          </p:cNvPicPr>
          <p:nvPr/>
        </p:nvPicPr>
        <p:blipFill>
          <a:blip r:embed="rId3" cstate="print"/>
          <a:srcRect/>
          <a:stretch>
            <a:fillRect/>
          </a:stretch>
        </p:blipFill>
        <p:spPr bwMode="auto">
          <a:xfrm>
            <a:off x="4887204" y="1124744"/>
            <a:ext cx="3960642" cy="454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17E7F21F-2258-482D-AD25-F306ABF228AB}" type="slidenum">
              <a:rPr lang="en-US" smtClean="0"/>
              <a:pPr/>
              <a:t>3</a:t>
            </a:fld>
            <a:endParaRPr lang="en-US" smtClean="0"/>
          </a:p>
        </p:txBody>
      </p:sp>
      <p:sp>
        <p:nvSpPr>
          <p:cNvPr id="58370" name="Rectangle 2"/>
          <p:cNvSpPr>
            <a:spLocks noGrp="1" noChangeArrowheads="1"/>
          </p:cNvSpPr>
          <p:nvPr>
            <p:ph type="title"/>
          </p:nvPr>
        </p:nvSpPr>
        <p:spPr/>
        <p:txBody>
          <a:bodyPr/>
          <a:lstStyle/>
          <a:p>
            <a:pPr eaLnBrk="1" hangingPunct="1">
              <a:defRPr/>
            </a:pPr>
            <a:r>
              <a:rPr lang="sv-SE" dirty="0" smtClean="0"/>
              <a:t>WinOpi Workspace</a:t>
            </a:r>
          </a:p>
        </p:txBody>
      </p:sp>
      <p:sp>
        <p:nvSpPr>
          <p:cNvPr id="15365" name="Text Box 9"/>
          <p:cNvSpPr txBox="1">
            <a:spLocks noChangeArrowheads="1"/>
          </p:cNvSpPr>
          <p:nvPr/>
        </p:nvSpPr>
        <p:spPr bwMode="auto">
          <a:xfrm>
            <a:off x="7355781" y="1468951"/>
            <a:ext cx="571500" cy="246062"/>
          </a:xfrm>
          <a:prstGeom prst="rect">
            <a:avLst/>
          </a:prstGeom>
          <a:noFill/>
          <a:ln w="9525" algn="ctr">
            <a:noFill/>
            <a:miter lim="800000"/>
            <a:headEnd/>
            <a:tailEnd/>
          </a:ln>
        </p:spPr>
        <p:txBody>
          <a:bodyPr lIns="91409" tIns="45705" rIns="91409" bIns="45705">
            <a:spAutoFit/>
          </a:bodyPr>
          <a:lstStyle/>
          <a:p>
            <a:pPr algn="l">
              <a:spcBef>
                <a:spcPct val="50000"/>
              </a:spcBef>
            </a:pPr>
            <a:r>
              <a:rPr lang="sv-SE" sz="1000"/>
              <a:t>Close</a:t>
            </a:r>
          </a:p>
        </p:txBody>
      </p:sp>
      <p:sp>
        <p:nvSpPr>
          <p:cNvPr id="15366" name="Text Box 10"/>
          <p:cNvSpPr txBox="1">
            <a:spLocks noChangeArrowheads="1"/>
          </p:cNvSpPr>
          <p:nvPr/>
        </p:nvSpPr>
        <p:spPr bwMode="auto">
          <a:xfrm>
            <a:off x="7212906" y="1286388"/>
            <a:ext cx="785812" cy="246063"/>
          </a:xfrm>
          <a:prstGeom prst="rect">
            <a:avLst/>
          </a:prstGeom>
          <a:noFill/>
          <a:ln w="9525" algn="ctr">
            <a:noFill/>
            <a:miter lim="800000"/>
            <a:headEnd/>
            <a:tailEnd/>
          </a:ln>
        </p:spPr>
        <p:txBody>
          <a:bodyPr lIns="91409" tIns="45705" rIns="91409" bIns="45705">
            <a:spAutoFit/>
          </a:bodyPr>
          <a:lstStyle/>
          <a:p>
            <a:pPr algn="l">
              <a:spcBef>
                <a:spcPct val="50000"/>
              </a:spcBef>
            </a:pPr>
            <a:r>
              <a:rPr lang="sv-SE" sz="1000"/>
              <a:t>Maximize</a:t>
            </a:r>
          </a:p>
        </p:txBody>
      </p:sp>
      <p:sp>
        <p:nvSpPr>
          <p:cNvPr id="15367" name="Text Box 11"/>
          <p:cNvSpPr txBox="1">
            <a:spLocks noChangeArrowheads="1"/>
          </p:cNvSpPr>
          <p:nvPr/>
        </p:nvSpPr>
        <p:spPr bwMode="auto">
          <a:xfrm>
            <a:off x="7070031" y="1111763"/>
            <a:ext cx="714375" cy="246063"/>
          </a:xfrm>
          <a:prstGeom prst="rect">
            <a:avLst/>
          </a:prstGeom>
          <a:noFill/>
          <a:ln w="9525" algn="ctr">
            <a:noFill/>
            <a:miter lim="800000"/>
            <a:headEnd/>
            <a:tailEnd/>
          </a:ln>
        </p:spPr>
        <p:txBody>
          <a:bodyPr lIns="91409" tIns="45705" rIns="91409" bIns="45705">
            <a:spAutoFit/>
          </a:bodyPr>
          <a:lstStyle/>
          <a:p>
            <a:pPr algn="l">
              <a:spcBef>
                <a:spcPct val="50000"/>
              </a:spcBef>
            </a:pPr>
            <a:r>
              <a:rPr lang="sv-SE" sz="1000"/>
              <a:t>Minimize</a:t>
            </a:r>
          </a:p>
        </p:txBody>
      </p:sp>
      <p:sp>
        <p:nvSpPr>
          <p:cNvPr id="15368" name="Text Box 12"/>
          <p:cNvSpPr txBox="1">
            <a:spLocks noChangeArrowheads="1"/>
          </p:cNvSpPr>
          <p:nvPr/>
        </p:nvSpPr>
        <p:spPr bwMode="auto">
          <a:xfrm>
            <a:off x="179512" y="2031950"/>
            <a:ext cx="1285875" cy="246063"/>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dirty="0"/>
              <a:t>Menu bar</a:t>
            </a:r>
          </a:p>
        </p:txBody>
      </p:sp>
      <p:sp>
        <p:nvSpPr>
          <p:cNvPr id="15369" name="Text Box 13"/>
          <p:cNvSpPr txBox="1">
            <a:spLocks noChangeArrowheads="1"/>
          </p:cNvSpPr>
          <p:nvPr/>
        </p:nvSpPr>
        <p:spPr bwMode="auto">
          <a:xfrm>
            <a:off x="308099" y="2174825"/>
            <a:ext cx="1157288" cy="246063"/>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a:t>Tool bar</a:t>
            </a:r>
          </a:p>
        </p:txBody>
      </p:sp>
      <p:sp>
        <p:nvSpPr>
          <p:cNvPr id="15370" name="Text Box 14"/>
          <p:cNvSpPr txBox="1">
            <a:spLocks noChangeArrowheads="1"/>
          </p:cNvSpPr>
          <p:nvPr/>
        </p:nvSpPr>
        <p:spPr bwMode="auto">
          <a:xfrm>
            <a:off x="536699" y="2754313"/>
            <a:ext cx="928688" cy="246062"/>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dirty="0"/>
              <a:t>Workspace</a:t>
            </a:r>
          </a:p>
        </p:txBody>
      </p:sp>
      <p:sp>
        <p:nvSpPr>
          <p:cNvPr id="15372" name="Line 17"/>
          <p:cNvSpPr>
            <a:spLocks noChangeShapeType="1"/>
          </p:cNvSpPr>
          <p:nvPr/>
        </p:nvSpPr>
        <p:spPr bwMode="auto">
          <a:xfrm flipH="1">
            <a:off x="7498656" y="1643576"/>
            <a:ext cx="0" cy="285750"/>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15375" name="Line 20"/>
          <p:cNvSpPr>
            <a:spLocks noChangeShapeType="1"/>
          </p:cNvSpPr>
          <p:nvPr/>
        </p:nvSpPr>
        <p:spPr bwMode="auto">
          <a:xfrm>
            <a:off x="1475656" y="2162125"/>
            <a:ext cx="571500" cy="0"/>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15377" name="Line 20"/>
          <p:cNvSpPr>
            <a:spLocks noChangeShapeType="1"/>
          </p:cNvSpPr>
          <p:nvPr/>
        </p:nvSpPr>
        <p:spPr bwMode="auto">
          <a:xfrm>
            <a:off x="1475656" y="2305000"/>
            <a:ext cx="571500" cy="0"/>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15378" name="Line 20"/>
          <p:cNvSpPr>
            <a:spLocks noChangeShapeType="1"/>
          </p:cNvSpPr>
          <p:nvPr/>
        </p:nvSpPr>
        <p:spPr bwMode="auto">
          <a:xfrm>
            <a:off x="1475656" y="2884488"/>
            <a:ext cx="571500" cy="0"/>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19" name="Line 17"/>
          <p:cNvSpPr>
            <a:spLocks noChangeShapeType="1"/>
          </p:cNvSpPr>
          <p:nvPr/>
        </p:nvSpPr>
        <p:spPr bwMode="auto">
          <a:xfrm flipH="1">
            <a:off x="7355781" y="1500701"/>
            <a:ext cx="0" cy="428625"/>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20" name="Line 17"/>
          <p:cNvSpPr>
            <a:spLocks noChangeShapeType="1"/>
          </p:cNvSpPr>
          <p:nvPr/>
        </p:nvSpPr>
        <p:spPr bwMode="auto">
          <a:xfrm flipH="1">
            <a:off x="7212906" y="1286388"/>
            <a:ext cx="0" cy="642938"/>
          </a:xfrm>
          <a:prstGeom prst="line">
            <a:avLst/>
          </a:prstGeom>
          <a:noFill/>
          <a:ln w="9525">
            <a:solidFill>
              <a:schemeClr val="accent4"/>
            </a:solidFill>
            <a:round/>
            <a:headEnd/>
            <a:tailEnd type="triangle" w="med" len="med"/>
          </a:ln>
        </p:spPr>
        <p:txBody>
          <a:bodyPr wrap="none" anchor="ctr"/>
          <a:lstStyle/>
          <a:p>
            <a:pPr>
              <a:defRPr/>
            </a:pPr>
            <a:endParaRPr lang="sv-SE"/>
          </a:p>
        </p:txBody>
      </p:sp>
      <p:sp>
        <p:nvSpPr>
          <p:cNvPr id="2" name="Text Box 14"/>
          <p:cNvSpPr txBox="1">
            <a:spLocks noChangeArrowheads="1"/>
          </p:cNvSpPr>
          <p:nvPr/>
        </p:nvSpPr>
        <p:spPr bwMode="auto">
          <a:xfrm>
            <a:off x="650875" y="5847234"/>
            <a:ext cx="928688" cy="246062"/>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a:t>Status bar</a:t>
            </a:r>
          </a:p>
        </p:txBody>
      </p:sp>
      <p:sp>
        <p:nvSpPr>
          <p:cNvPr id="21" name="Line 20"/>
          <p:cNvSpPr>
            <a:spLocks noChangeShapeType="1"/>
          </p:cNvSpPr>
          <p:nvPr/>
        </p:nvSpPr>
        <p:spPr bwMode="auto">
          <a:xfrm>
            <a:off x="1500188" y="5971059"/>
            <a:ext cx="571500" cy="0"/>
          </a:xfrm>
          <a:prstGeom prst="line">
            <a:avLst/>
          </a:prstGeom>
          <a:noFill/>
          <a:ln w="9525">
            <a:solidFill>
              <a:schemeClr val="accent4"/>
            </a:solidFill>
            <a:round/>
            <a:headEnd/>
            <a:tailEnd type="triangle" w="med" len="med"/>
          </a:ln>
        </p:spPr>
        <p:txBody>
          <a:bodyPr wrap="none" anchor="ctr"/>
          <a:lstStyle/>
          <a:p>
            <a:pPr>
              <a:defRPr/>
            </a:pPr>
            <a:endParaRPr lang="sv-SE"/>
          </a:p>
        </p:txBody>
      </p:sp>
      <p:pic>
        <p:nvPicPr>
          <p:cNvPr id="1026" name="Picture 2"/>
          <p:cNvPicPr>
            <a:picLocks noChangeAspect="1" noChangeArrowheads="1"/>
          </p:cNvPicPr>
          <p:nvPr/>
        </p:nvPicPr>
        <p:blipFill>
          <a:blip r:embed="rId3" cstate="print"/>
          <a:srcRect/>
          <a:stretch>
            <a:fillRect/>
          </a:stretch>
        </p:blipFill>
        <p:spPr bwMode="auto">
          <a:xfrm>
            <a:off x="2123728" y="1917346"/>
            <a:ext cx="5458641" cy="41039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p:cNvPicPr>
            <a:picLocks noGrp="1" noChangeAspect="1" noChangeArrowheads="1"/>
          </p:cNvPicPr>
          <p:nvPr>
            <p:ph sz="half" idx="2"/>
          </p:nvPr>
        </p:nvPicPr>
        <p:blipFill>
          <a:blip r:embed="rId3" cstate="print"/>
          <a:srcRect/>
          <a:stretch>
            <a:fillRect/>
          </a:stretch>
        </p:blipFill>
        <p:spPr bwMode="auto">
          <a:xfrm>
            <a:off x="4887204" y="1124744"/>
            <a:ext cx="3960642" cy="4546600"/>
          </a:xfrm>
          <a:prstGeom prst="rect">
            <a:avLst/>
          </a:prstGeom>
          <a:noFill/>
          <a:ln w="9525">
            <a:noFill/>
            <a:miter lim="800000"/>
            <a:headEnd/>
            <a:tailEnd/>
          </a:ln>
        </p:spPr>
      </p:pic>
      <p:sp>
        <p:nvSpPr>
          <p:cNvPr id="67586" name="Rectangle 2"/>
          <p:cNvSpPr>
            <a:spLocks noGrp="1" noChangeArrowheads="1"/>
          </p:cNvSpPr>
          <p:nvPr>
            <p:ph type="title"/>
          </p:nvPr>
        </p:nvSpPr>
        <p:spPr/>
        <p:txBody>
          <a:bodyPr/>
          <a:lstStyle/>
          <a:p>
            <a:pPr eaLnBrk="1" hangingPunct="1">
              <a:defRPr/>
            </a:pPr>
            <a:r>
              <a:rPr lang="sv-SE" dirty="0" smtClean="0"/>
              <a:t>TankMaster backup – How?</a:t>
            </a:r>
          </a:p>
        </p:txBody>
      </p:sp>
      <p:sp>
        <p:nvSpPr>
          <p:cNvPr id="39939" name="Content Placeholder 8"/>
          <p:cNvSpPr>
            <a:spLocks noGrp="1"/>
          </p:cNvSpPr>
          <p:nvPr>
            <p:ph sz="half" idx="1"/>
          </p:nvPr>
        </p:nvSpPr>
        <p:spPr/>
        <p:txBody>
          <a:bodyPr/>
          <a:lstStyle/>
          <a:p>
            <a:r>
              <a:rPr lang="sv-SE" sz="2000" smtClean="0"/>
              <a:t>Make sure TankMaster is running</a:t>
            </a:r>
          </a:p>
          <a:p>
            <a:r>
              <a:rPr lang="sv-SE" sz="2000" smtClean="0"/>
              <a:t>Specify a folder to save backup in</a:t>
            </a:r>
          </a:p>
          <a:p>
            <a:r>
              <a:rPr lang="sv-SE" sz="2000" smtClean="0"/>
              <a:t>A Pop-up message will let you know when backup is done</a:t>
            </a:r>
          </a:p>
          <a:p>
            <a:pPr>
              <a:buFont typeface="Wingdings" pitchFamily="2" charset="2"/>
              <a:buNone/>
            </a:pPr>
            <a:endParaRPr lang="sv-SE" sz="2000" smtClean="0"/>
          </a:p>
        </p:txBody>
      </p:sp>
      <p:sp>
        <p:nvSpPr>
          <p:cNvPr id="39940" name="Slide Number Placeholder 5"/>
          <p:cNvSpPr>
            <a:spLocks noGrp="1"/>
          </p:cNvSpPr>
          <p:nvPr>
            <p:ph type="sldNum" sz="quarter" idx="12"/>
          </p:nvPr>
        </p:nvSpPr>
        <p:spPr>
          <a:noFill/>
        </p:spPr>
        <p:txBody>
          <a:bodyPr/>
          <a:lstStyle/>
          <a:p>
            <a:fld id="{27665E90-8C39-41E7-9020-C1A5603FEA14}" type="slidenum">
              <a:rPr lang="en-US" smtClean="0"/>
              <a:pPr/>
              <a:t>30</a:t>
            </a:fld>
            <a:endParaRPr lang="en-US" smtClean="0"/>
          </a:p>
        </p:txBody>
      </p:sp>
      <p:pic>
        <p:nvPicPr>
          <p:cNvPr id="39941" name="Picture 18"/>
          <p:cNvPicPr>
            <a:picLocks noChangeAspect="1" noChangeArrowheads="1"/>
          </p:cNvPicPr>
          <p:nvPr/>
        </p:nvPicPr>
        <p:blipFill>
          <a:blip r:embed="rId4" cstate="print"/>
          <a:srcRect/>
          <a:stretch>
            <a:fillRect/>
          </a:stretch>
        </p:blipFill>
        <p:spPr bwMode="auto">
          <a:xfrm>
            <a:off x="714375" y="3143250"/>
            <a:ext cx="4032250" cy="1825625"/>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6831748" y="2564904"/>
            <a:ext cx="1614868" cy="12961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1B6D4990-EA6F-4C35-BE37-FD80EA35031D}" type="slidenum">
              <a:rPr lang="en-US" smtClean="0"/>
              <a:pPr/>
              <a:t>31</a:t>
            </a:fld>
            <a:endParaRPr lang="en-US" smtClean="0"/>
          </a:p>
        </p:txBody>
      </p:sp>
      <p:sp>
        <p:nvSpPr>
          <p:cNvPr id="67586" name="Rectangle 2"/>
          <p:cNvSpPr>
            <a:spLocks noGrp="1" noChangeArrowheads="1"/>
          </p:cNvSpPr>
          <p:nvPr>
            <p:ph type="title"/>
          </p:nvPr>
        </p:nvSpPr>
        <p:spPr/>
        <p:txBody>
          <a:bodyPr/>
          <a:lstStyle/>
          <a:p>
            <a:pPr eaLnBrk="1" hangingPunct="1">
              <a:defRPr/>
            </a:pPr>
            <a:r>
              <a:rPr lang="sv-SE" dirty="0" smtClean="0"/>
              <a:t>Tank Master – Restore Backup</a:t>
            </a:r>
          </a:p>
        </p:txBody>
      </p:sp>
      <p:pic>
        <p:nvPicPr>
          <p:cNvPr id="8194" name="Picture 2"/>
          <p:cNvPicPr>
            <a:picLocks noChangeAspect="1" noChangeArrowheads="1"/>
          </p:cNvPicPr>
          <p:nvPr/>
        </p:nvPicPr>
        <p:blipFill>
          <a:blip r:embed="rId3" cstate="print"/>
          <a:srcRect/>
          <a:stretch>
            <a:fillRect/>
          </a:stretch>
        </p:blipFill>
        <p:spPr bwMode="auto">
          <a:xfrm>
            <a:off x="611560" y="1196752"/>
            <a:ext cx="3495675" cy="402907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779912" y="1700808"/>
            <a:ext cx="4791075" cy="37052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1723CB2B-5384-467B-B919-42F2668C8634}" type="slidenum">
              <a:rPr lang="en-US" smtClean="0"/>
              <a:pPr/>
              <a:t>32</a:t>
            </a:fld>
            <a:endParaRPr lang="en-US" smtClean="0"/>
          </a:p>
        </p:txBody>
      </p:sp>
      <p:sp>
        <p:nvSpPr>
          <p:cNvPr id="67586" name="Rectangle 2"/>
          <p:cNvSpPr>
            <a:spLocks noGrp="1" noChangeArrowheads="1"/>
          </p:cNvSpPr>
          <p:nvPr>
            <p:ph type="title"/>
          </p:nvPr>
        </p:nvSpPr>
        <p:spPr/>
        <p:txBody>
          <a:bodyPr/>
          <a:lstStyle/>
          <a:p>
            <a:pPr eaLnBrk="1" hangingPunct="1">
              <a:defRPr/>
            </a:pPr>
            <a:r>
              <a:rPr lang="sv-SE" dirty="0" smtClean="0"/>
              <a:t>Tank Master – Restore Backup</a:t>
            </a:r>
          </a:p>
        </p:txBody>
      </p:sp>
      <p:pic>
        <p:nvPicPr>
          <p:cNvPr id="9218" name="Picture 2"/>
          <p:cNvPicPr>
            <a:picLocks noChangeAspect="1" noChangeArrowheads="1"/>
          </p:cNvPicPr>
          <p:nvPr/>
        </p:nvPicPr>
        <p:blipFill>
          <a:blip r:embed="rId3" cstate="print"/>
          <a:srcRect/>
          <a:stretch>
            <a:fillRect/>
          </a:stretch>
        </p:blipFill>
        <p:spPr bwMode="auto">
          <a:xfrm>
            <a:off x="755576" y="1268760"/>
            <a:ext cx="4161478" cy="324036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563888" y="1700808"/>
            <a:ext cx="4800600" cy="37242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2A6EA93F-82E2-46A4-9391-C107F556B5CD}" type="slidenum">
              <a:rPr lang="en-US" smtClean="0"/>
              <a:pPr/>
              <a:t>33</a:t>
            </a:fld>
            <a:endParaRPr lang="en-US" smtClean="0"/>
          </a:p>
        </p:txBody>
      </p:sp>
      <p:sp>
        <p:nvSpPr>
          <p:cNvPr id="67586" name="Rectangle 2"/>
          <p:cNvSpPr>
            <a:spLocks noGrp="1" noChangeArrowheads="1"/>
          </p:cNvSpPr>
          <p:nvPr>
            <p:ph type="title"/>
          </p:nvPr>
        </p:nvSpPr>
        <p:spPr/>
        <p:txBody>
          <a:bodyPr/>
          <a:lstStyle/>
          <a:p>
            <a:pPr eaLnBrk="1" hangingPunct="1">
              <a:defRPr/>
            </a:pPr>
            <a:r>
              <a:rPr lang="sv-SE" dirty="0" smtClean="0"/>
              <a:t>Tank Master – Restore Backup</a:t>
            </a:r>
          </a:p>
        </p:txBody>
      </p:sp>
      <p:pic>
        <p:nvPicPr>
          <p:cNvPr id="10242" name="Picture 2"/>
          <p:cNvPicPr>
            <a:picLocks noChangeAspect="1" noChangeArrowheads="1"/>
          </p:cNvPicPr>
          <p:nvPr/>
        </p:nvPicPr>
        <p:blipFill>
          <a:blip r:embed="rId3" cstate="print"/>
          <a:srcRect/>
          <a:stretch>
            <a:fillRect/>
          </a:stretch>
        </p:blipFill>
        <p:spPr bwMode="auto">
          <a:xfrm>
            <a:off x="683568" y="1268760"/>
            <a:ext cx="4791075" cy="3724275"/>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3275856" y="1772816"/>
            <a:ext cx="4800600" cy="37528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p:spPr>
        <p:txBody>
          <a:bodyPr/>
          <a:lstStyle/>
          <a:p>
            <a:fld id="{F09AC79F-8186-48B2-80A2-0F3B42692D53}" type="slidenum">
              <a:rPr lang="en-US" smtClean="0"/>
              <a:pPr/>
              <a:t>34</a:t>
            </a:fld>
            <a:endParaRPr lang="en-US" smtClean="0"/>
          </a:p>
        </p:txBody>
      </p:sp>
      <p:sp>
        <p:nvSpPr>
          <p:cNvPr id="67586" name="Rectangle 2"/>
          <p:cNvSpPr>
            <a:spLocks noGrp="1" noChangeArrowheads="1"/>
          </p:cNvSpPr>
          <p:nvPr>
            <p:ph type="title"/>
          </p:nvPr>
        </p:nvSpPr>
        <p:spPr/>
        <p:txBody>
          <a:bodyPr/>
          <a:lstStyle/>
          <a:p>
            <a:pPr eaLnBrk="1" hangingPunct="1">
              <a:defRPr/>
            </a:pPr>
            <a:r>
              <a:rPr lang="sv-SE" dirty="0" smtClean="0"/>
              <a:t>Tank Master – Restore Backup</a:t>
            </a:r>
          </a:p>
        </p:txBody>
      </p:sp>
      <p:pic>
        <p:nvPicPr>
          <p:cNvPr id="11266" name="Picture 2"/>
          <p:cNvPicPr>
            <a:picLocks noChangeAspect="1" noChangeArrowheads="1"/>
          </p:cNvPicPr>
          <p:nvPr/>
        </p:nvPicPr>
        <p:blipFill>
          <a:blip r:embed="rId3" cstate="print"/>
          <a:srcRect/>
          <a:stretch>
            <a:fillRect/>
          </a:stretch>
        </p:blipFill>
        <p:spPr bwMode="auto">
          <a:xfrm>
            <a:off x="2267744" y="1556792"/>
            <a:ext cx="4810125" cy="3752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TankMaster – Backup/Restore</a:t>
            </a:r>
            <a:endParaRPr lang="sv-SE" dirty="0"/>
          </a:p>
        </p:txBody>
      </p:sp>
      <p:sp>
        <p:nvSpPr>
          <p:cNvPr id="45059" name="Content Placeholder 2"/>
          <p:cNvSpPr>
            <a:spLocks noGrp="1"/>
          </p:cNvSpPr>
          <p:nvPr>
            <p:ph idx="1"/>
          </p:nvPr>
        </p:nvSpPr>
        <p:spPr/>
        <p:txBody>
          <a:bodyPr/>
          <a:lstStyle/>
          <a:p>
            <a:r>
              <a:rPr lang="sv-SE" sz="2000" dirty="0" smtClean="0"/>
              <a:t>To do a backup, copy the following folders</a:t>
            </a:r>
          </a:p>
          <a:p>
            <a:pPr lvl="1"/>
            <a:r>
              <a:rPr lang="sv-SE" sz="1800" dirty="0" smtClean="0"/>
              <a:t>..\server\data</a:t>
            </a:r>
          </a:p>
          <a:p>
            <a:pPr lvl="1"/>
            <a:r>
              <a:rPr lang="sv-SE" sz="1800" dirty="0" smtClean="0"/>
              <a:t>..\opi\data</a:t>
            </a:r>
          </a:p>
          <a:p>
            <a:pPr lvl="1"/>
            <a:r>
              <a:rPr lang="sv-SE" sz="1800" dirty="0" smtClean="0"/>
              <a:t>..\setup\data</a:t>
            </a:r>
          </a:p>
          <a:p>
            <a:r>
              <a:rPr lang="sv-SE" sz="2000" dirty="0" smtClean="0"/>
              <a:t>To restore a backup</a:t>
            </a:r>
          </a:p>
          <a:p>
            <a:pPr lvl="1"/>
            <a:r>
              <a:rPr lang="sv-SE" sz="1800" dirty="0" smtClean="0"/>
              <a:t>Make sure TankMaster is NOT running</a:t>
            </a:r>
          </a:p>
          <a:p>
            <a:pPr lvl="1"/>
            <a:r>
              <a:rPr lang="sv-SE" sz="1800" dirty="0" smtClean="0"/>
              <a:t>Copy data in backup folder into correct folder in TankMaster installation directory</a:t>
            </a:r>
          </a:p>
          <a:p>
            <a:pPr lvl="1">
              <a:buFontTx/>
              <a:buNone/>
            </a:pPr>
            <a:r>
              <a:rPr lang="sv-SE" sz="1800" dirty="0" smtClean="0"/>
              <a:t>..\backup\server\data 	→ ..\rosemount\server\data</a:t>
            </a:r>
          </a:p>
          <a:p>
            <a:pPr lvl="1">
              <a:buFontTx/>
              <a:buNone/>
            </a:pPr>
            <a:r>
              <a:rPr lang="sv-SE" sz="1800" dirty="0" smtClean="0"/>
              <a:t>..\backup\opi\data 	→ ..\rosemount\opi\data</a:t>
            </a:r>
          </a:p>
          <a:p>
            <a:pPr lvl="1">
              <a:buFontTx/>
              <a:buNone/>
            </a:pPr>
            <a:r>
              <a:rPr lang="sv-SE" sz="1800" dirty="0" smtClean="0"/>
              <a:t>..\backup\setup\data 	→ ..\rosemount\setup\data</a:t>
            </a:r>
          </a:p>
          <a:p>
            <a:pPr lvl="1"/>
            <a:r>
              <a:rPr lang="sv-SE" sz="1800" dirty="0" smtClean="0"/>
              <a:t>Start TankMaster</a:t>
            </a:r>
          </a:p>
          <a:p>
            <a:pPr lvl="1">
              <a:buFontTx/>
              <a:buNone/>
            </a:pPr>
            <a:endParaRPr lang="sv-SE" sz="1800" dirty="0" smtClean="0"/>
          </a:p>
          <a:p>
            <a:pPr lvl="1">
              <a:buFontTx/>
              <a:buNone/>
            </a:pPr>
            <a:endParaRPr lang="sv-SE" sz="1800" dirty="0" smtClean="0"/>
          </a:p>
        </p:txBody>
      </p:sp>
      <p:sp>
        <p:nvSpPr>
          <p:cNvPr id="45060" name="Slide Number Placeholder 3"/>
          <p:cNvSpPr>
            <a:spLocks noGrp="1"/>
          </p:cNvSpPr>
          <p:nvPr>
            <p:ph type="sldNum" sz="quarter" idx="12"/>
          </p:nvPr>
        </p:nvSpPr>
        <p:spPr>
          <a:noFill/>
        </p:spPr>
        <p:txBody>
          <a:bodyPr/>
          <a:lstStyle/>
          <a:p>
            <a:fld id="{C471A8C1-D7B3-4D44-8B5B-6670DBB76F99}" type="slidenum">
              <a:rPr lang="en-US" smtClean="0"/>
              <a:pPr/>
              <a:t>35</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sv-SE" dirty="0" smtClean="0"/>
              <a:t>Toolbar</a:t>
            </a:r>
          </a:p>
        </p:txBody>
      </p:sp>
      <p:sp>
        <p:nvSpPr>
          <p:cNvPr id="16387" name="Slide Number Placeholder 5"/>
          <p:cNvSpPr>
            <a:spLocks noGrp="1"/>
          </p:cNvSpPr>
          <p:nvPr>
            <p:ph type="sldNum" sz="quarter" idx="12"/>
          </p:nvPr>
        </p:nvSpPr>
        <p:spPr>
          <a:noFill/>
        </p:spPr>
        <p:txBody>
          <a:bodyPr/>
          <a:lstStyle/>
          <a:p>
            <a:fld id="{717EEDF7-9FBF-426F-9A49-EA30C1C96204}" type="slidenum">
              <a:rPr lang="en-US" smtClean="0"/>
              <a:pPr/>
              <a:t>4</a:t>
            </a:fld>
            <a:endParaRPr lang="en-US" smtClean="0"/>
          </a:p>
        </p:txBody>
      </p:sp>
      <p:pic>
        <p:nvPicPr>
          <p:cNvPr id="16388" name="Picture 5"/>
          <p:cNvPicPr>
            <a:picLocks noChangeAspect="1" noChangeArrowheads="1"/>
          </p:cNvPicPr>
          <p:nvPr/>
        </p:nvPicPr>
        <p:blipFill>
          <a:blip r:embed="rId3" cstate="print"/>
          <a:srcRect/>
          <a:stretch>
            <a:fillRect/>
          </a:stretch>
        </p:blipFill>
        <p:spPr bwMode="auto">
          <a:xfrm>
            <a:off x="2214563" y="4643438"/>
            <a:ext cx="4381500" cy="304800"/>
          </a:xfrm>
          <a:prstGeom prst="rect">
            <a:avLst/>
          </a:prstGeom>
          <a:noFill/>
          <a:ln w="9525">
            <a:noFill/>
            <a:miter lim="800000"/>
            <a:headEnd/>
            <a:tailEnd/>
          </a:ln>
        </p:spPr>
      </p:pic>
      <p:grpSp>
        <p:nvGrpSpPr>
          <p:cNvPr id="16389" name="Group 39"/>
          <p:cNvGrpSpPr>
            <a:grpSpLocks/>
          </p:cNvGrpSpPr>
          <p:nvPr/>
        </p:nvGrpSpPr>
        <p:grpSpPr bwMode="auto">
          <a:xfrm>
            <a:off x="571500" y="1214438"/>
            <a:ext cx="6429375" cy="3195637"/>
            <a:chOff x="1142976" y="2428868"/>
            <a:chExt cx="6429420" cy="3196074"/>
          </a:xfrm>
        </p:grpSpPr>
        <p:pic>
          <p:nvPicPr>
            <p:cNvPr id="16390" name="Picture 6"/>
            <p:cNvPicPr>
              <a:picLocks noChangeAspect="1" noChangeArrowheads="1"/>
            </p:cNvPicPr>
            <p:nvPr/>
          </p:nvPicPr>
          <p:blipFill>
            <a:blip r:embed="rId4" cstate="print"/>
            <a:srcRect/>
            <a:stretch>
              <a:fillRect/>
            </a:stretch>
          </p:blipFill>
          <p:spPr bwMode="auto">
            <a:xfrm>
              <a:off x="1142976" y="2428868"/>
              <a:ext cx="295275" cy="304800"/>
            </a:xfrm>
            <a:prstGeom prst="rect">
              <a:avLst/>
            </a:prstGeom>
            <a:noFill/>
            <a:ln w="9525">
              <a:noFill/>
              <a:miter lim="800000"/>
              <a:headEnd/>
              <a:tailEnd/>
            </a:ln>
          </p:spPr>
        </p:pic>
        <p:pic>
          <p:nvPicPr>
            <p:cNvPr id="16391" name="Picture 7"/>
            <p:cNvPicPr>
              <a:picLocks noChangeAspect="1" noChangeArrowheads="1"/>
            </p:cNvPicPr>
            <p:nvPr/>
          </p:nvPicPr>
          <p:blipFill>
            <a:blip r:embed="rId5" cstate="print"/>
            <a:srcRect/>
            <a:stretch>
              <a:fillRect/>
            </a:stretch>
          </p:blipFill>
          <p:spPr bwMode="auto">
            <a:xfrm>
              <a:off x="1142976" y="2786058"/>
              <a:ext cx="295275" cy="304800"/>
            </a:xfrm>
            <a:prstGeom prst="rect">
              <a:avLst/>
            </a:prstGeom>
            <a:noFill/>
            <a:ln w="9525">
              <a:noFill/>
              <a:miter lim="800000"/>
              <a:headEnd/>
              <a:tailEnd/>
            </a:ln>
          </p:spPr>
        </p:pic>
        <p:pic>
          <p:nvPicPr>
            <p:cNvPr id="16392" name="Picture 8"/>
            <p:cNvPicPr>
              <a:picLocks noChangeAspect="1" noChangeArrowheads="1"/>
            </p:cNvPicPr>
            <p:nvPr/>
          </p:nvPicPr>
          <p:blipFill>
            <a:blip r:embed="rId6" cstate="print"/>
            <a:srcRect/>
            <a:stretch>
              <a:fillRect/>
            </a:stretch>
          </p:blipFill>
          <p:spPr bwMode="auto">
            <a:xfrm>
              <a:off x="1142976" y="3143248"/>
              <a:ext cx="304800" cy="295275"/>
            </a:xfrm>
            <a:prstGeom prst="rect">
              <a:avLst/>
            </a:prstGeom>
            <a:noFill/>
            <a:ln w="9525">
              <a:noFill/>
              <a:miter lim="800000"/>
              <a:headEnd/>
              <a:tailEnd/>
            </a:ln>
          </p:spPr>
        </p:pic>
        <p:pic>
          <p:nvPicPr>
            <p:cNvPr id="16393" name="Picture 9"/>
            <p:cNvPicPr>
              <a:picLocks noChangeAspect="1" noChangeArrowheads="1"/>
            </p:cNvPicPr>
            <p:nvPr/>
          </p:nvPicPr>
          <p:blipFill>
            <a:blip r:embed="rId7" cstate="print"/>
            <a:srcRect/>
            <a:stretch>
              <a:fillRect/>
            </a:stretch>
          </p:blipFill>
          <p:spPr bwMode="auto">
            <a:xfrm>
              <a:off x="1142976" y="3500438"/>
              <a:ext cx="323850" cy="285750"/>
            </a:xfrm>
            <a:prstGeom prst="rect">
              <a:avLst/>
            </a:prstGeom>
            <a:noFill/>
            <a:ln w="9525">
              <a:noFill/>
              <a:miter lim="800000"/>
              <a:headEnd/>
              <a:tailEnd/>
            </a:ln>
          </p:spPr>
        </p:pic>
        <p:pic>
          <p:nvPicPr>
            <p:cNvPr id="16394" name="Picture 12"/>
            <p:cNvPicPr>
              <a:picLocks noChangeAspect="1" noChangeArrowheads="1"/>
            </p:cNvPicPr>
            <p:nvPr/>
          </p:nvPicPr>
          <p:blipFill>
            <a:blip r:embed="rId8" cstate="print"/>
            <a:srcRect/>
            <a:stretch>
              <a:fillRect/>
            </a:stretch>
          </p:blipFill>
          <p:spPr bwMode="auto">
            <a:xfrm>
              <a:off x="1142976" y="3857628"/>
              <a:ext cx="304800" cy="295275"/>
            </a:xfrm>
            <a:prstGeom prst="rect">
              <a:avLst/>
            </a:prstGeom>
            <a:noFill/>
            <a:ln w="9525">
              <a:noFill/>
              <a:miter lim="800000"/>
              <a:headEnd/>
              <a:tailEnd/>
            </a:ln>
          </p:spPr>
        </p:pic>
        <p:pic>
          <p:nvPicPr>
            <p:cNvPr id="16395" name="Picture 14"/>
            <p:cNvPicPr>
              <a:picLocks noChangeAspect="1" noChangeArrowheads="1"/>
            </p:cNvPicPr>
            <p:nvPr/>
          </p:nvPicPr>
          <p:blipFill>
            <a:blip r:embed="rId9" cstate="print"/>
            <a:srcRect/>
            <a:stretch>
              <a:fillRect/>
            </a:stretch>
          </p:blipFill>
          <p:spPr bwMode="auto">
            <a:xfrm>
              <a:off x="1142976" y="4214818"/>
              <a:ext cx="314325" cy="304800"/>
            </a:xfrm>
            <a:prstGeom prst="rect">
              <a:avLst/>
            </a:prstGeom>
            <a:noFill/>
            <a:ln w="9525">
              <a:noFill/>
              <a:miter lim="800000"/>
              <a:headEnd/>
              <a:tailEnd/>
            </a:ln>
          </p:spPr>
        </p:pic>
        <p:pic>
          <p:nvPicPr>
            <p:cNvPr id="16396" name="Picture 15"/>
            <p:cNvPicPr>
              <a:picLocks noChangeAspect="1" noChangeArrowheads="1"/>
            </p:cNvPicPr>
            <p:nvPr/>
          </p:nvPicPr>
          <p:blipFill>
            <a:blip r:embed="rId10" cstate="print"/>
            <a:srcRect/>
            <a:stretch>
              <a:fillRect/>
            </a:stretch>
          </p:blipFill>
          <p:spPr bwMode="auto">
            <a:xfrm>
              <a:off x="1142976" y="4572008"/>
              <a:ext cx="314325" cy="304800"/>
            </a:xfrm>
            <a:prstGeom prst="rect">
              <a:avLst/>
            </a:prstGeom>
            <a:noFill/>
            <a:ln w="9525">
              <a:noFill/>
              <a:miter lim="800000"/>
              <a:headEnd/>
              <a:tailEnd/>
            </a:ln>
          </p:spPr>
        </p:pic>
        <p:pic>
          <p:nvPicPr>
            <p:cNvPr id="16397" name="Picture 17"/>
            <p:cNvPicPr>
              <a:picLocks noChangeAspect="1" noChangeArrowheads="1"/>
            </p:cNvPicPr>
            <p:nvPr/>
          </p:nvPicPr>
          <p:blipFill>
            <a:blip r:embed="rId11" cstate="print"/>
            <a:srcRect/>
            <a:stretch>
              <a:fillRect/>
            </a:stretch>
          </p:blipFill>
          <p:spPr bwMode="auto">
            <a:xfrm>
              <a:off x="1142976" y="4929198"/>
              <a:ext cx="314325" cy="304800"/>
            </a:xfrm>
            <a:prstGeom prst="rect">
              <a:avLst/>
            </a:prstGeom>
            <a:noFill/>
            <a:ln w="9525">
              <a:noFill/>
              <a:miter lim="800000"/>
              <a:headEnd/>
              <a:tailEnd/>
            </a:ln>
          </p:spPr>
        </p:pic>
        <p:pic>
          <p:nvPicPr>
            <p:cNvPr id="16398" name="Picture 19"/>
            <p:cNvPicPr>
              <a:picLocks noChangeAspect="1" noChangeArrowheads="1"/>
            </p:cNvPicPr>
            <p:nvPr/>
          </p:nvPicPr>
          <p:blipFill>
            <a:blip r:embed="rId12" cstate="print"/>
            <a:srcRect/>
            <a:stretch>
              <a:fillRect/>
            </a:stretch>
          </p:blipFill>
          <p:spPr bwMode="auto">
            <a:xfrm>
              <a:off x="1142976" y="5286388"/>
              <a:ext cx="295275" cy="304800"/>
            </a:xfrm>
            <a:prstGeom prst="rect">
              <a:avLst/>
            </a:prstGeom>
            <a:noFill/>
            <a:ln w="9525">
              <a:noFill/>
              <a:miter lim="800000"/>
              <a:headEnd/>
              <a:tailEnd/>
            </a:ln>
          </p:spPr>
        </p:pic>
        <p:pic>
          <p:nvPicPr>
            <p:cNvPr id="16399" name="Picture 20"/>
            <p:cNvPicPr>
              <a:picLocks noChangeAspect="1" noChangeArrowheads="1"/>
            </p:cNvPicPr>
            <p:nvPr/>
          </p:nvPicPr>
          <p:blipFill>
            <a:blip r:embed="rId13" cstate="print"/>
            <a:srcRect/>
            <a:stretch>
              <a:fillRect/>
            </a:stretch>
          </p:blipFill>
          <p:spPr bwMode="auto">
            <a:xfrm>
              <a:off x="4857752" y="2428868"/>
              <a:ext cx="333375" cy="304800"/>
            </a:xfrm>
            <a:prstGeom prst="rect">
              <a:avLst/>
            </a:prstGeom>
            <a:noFill/>
            <a:ln w="9525">
              <a:noFill/>
              <a:miter lim="800000"/>
              <a:headEnd/>
              <a:tailEnd/>
            </a:ln>
          </p:spPr>
        </p:pic>
        <p:pic>
          <p:nvPicPr>
            <p:cNvPr id="16400" name="Picture 21"/>
            <p:cNvPicPr>
              <a:picLocks noChangeAspect="1" noChangeArrowheads="1"/>
            </p:cNvPicPr>
            <p:nvPr/>
          </p:nvPicPr>
          <p:blipFill>
            <a:blip r:embed="rId14" cstate="print"/>
            <a:srcRect/>
            <a:stretch>
              <a:fillRect/>
            </a:stretch>
          </p:blipFill>
          <p:spPr bwMode="auto">
            <a:xfrm>
              <a:off x="4857752" y="2786058"/>
              <a:ext cx="314325" cy="304800"/>
            </a:xfrm>
            <a:prstGeom prst="rect">
              <a:avLst/>
            </a:prstGeom>
            <a:noFill/>
            <a:ln w="9525">
              <a:noFill/>
              <a:miter lim="800000"/>
              <a:headEnd/>
              <a:tailEnd/>
            </a:ln>
          </p:spPr>
        </p:pic>
        <p:pic>
          <p:nvPicPr>
            <p:cNvPr id="16401" name="Picture 22"/>
            <p:cNvPicPr>
              <a:picLocks noChangeAspect="1" noChangeArrowheads="1"/>
            </p:cNvPicPr>
            <p:nvPr/>
          </p:nvPicPr>
          <p:blipFill>
            <a:blip r:embed="rId15" cstate="print"/>
            <a:srcRect/>
            <a:stretch>
              <a:fillRect/>
            </a:stretch>
          </p:blipFill>
          <p:spPr bwMode="auto">
            <a:xfrm>
              <a:off x="4857752" y="3143248"/>
              <a:ext cx="314325" cy="304800"/>
            </a:xfrm>
            <a:prstGeom prst="rect">
              <a:avLst/>
            </a:prstGeom>
            <a:noFill/>
            <a:ln w="9525">
              <a:noFill/>
              <a:miter lim="800000"/>
              <a:headEnd/>
              <a:tailEnd/>
            </a:ln>
          </p:spPr>
        </p:pic>
        <p:pic>
          <p:nvPicPr>
            <p:cNvPr id="16402" name="Picture 23"/>
            <p:cNvPicPr>
              <a:picLocks noChangeAspect="1" noChangeArrowheads="1"/>
            </p:cNvPicPr>
            <p:nvPr/>
          </p:nvPicPr>
          <p:blipFill>
            <a:blip r:embed="rId16" cstate="print"/>
            <a:srcRect/>
            <a:stretch>
              <a:fillRect/>
            </a:stretch>
          </p:blipFill>
          <p:spPr bwMode="auto">
            <a:xfrm>
              <a:off x="4857752" y="3481390"/>
              <a:ext cx="295275" cy="304800"/>
            </a:xfrm>
            <a:prstGeom prst="rect">
              <a:avLst/>
            </a:prstGeom>
            <a:noFill/>
            <a:ln w="9525">
              <a:noFill/>
              <a:miter lim="800000"/>
              <a:headEnd/>
              <a:tailEnd/>
            </a:ln>
          </p:spPr>
        </p:pic>
        <p:pic>
          <p:nvPicPr>
            <p:cNvPr id="16403" name="Picture 24"/>
            <p:cNvPicPr>
              <a:picLocks noChangeAspect="1" noChangeArrowheads="1"/>
            </p:cNvPicPr>
            <p:nvPr/>
          </p:nvPicPr>
          <p:blipFill>
            <a:blip r:embed="rId17" cstate="print"/>
            <a:srcRect/>
            <a:stretch>
              <a:fillRect/>
            </a:stretch>
          </p:blipFill>
          <p:spPr bwMode="auto">
            <a:xfrm>
              <a:off x="4857752" y="3857628"/>
              <a:ext cx="323850" cy="304800"/>
            </a:xfrm>
            <a:prstGeom prst="rect">
              <a:avLst/>
            </a:prstGeom>
            <a:noFill/>
            <a:ln w="9525">
              <a:noFill/>
              <a:miter lim="800000"/>
              <a:headEnd/>
              <a:tailEnd/>
            </a:ln>
          </p:spPr>
        </p:pic>
        <p:sp>
          <p:nvSpPr>
            <p:cNvPr id="16404" name="TextBox 25"/>
            <p:cNvSpPr txBox="1">
              <a:spLocks noChangeArrowheads="1"/>
            </p:cNvSpPr>
            <p:nvPr/>
          </p:nvSpPr>
          <p:spPr bwMode="auto">
            <a:xfrm>
              <a:off x="1571604" y="2428868"/>
              <a:ext cx="2286016" cy="338554"/>
            </a:xfrm>
            <a:prstGeom prst="rect">
              <a:avLst/>
            </a:prstGeom>
            <a:noFill/>
            <a:ln w="9525">
              <a:noFill/>
              <a:miter lim="800000"/>
              <a:headEnd/>
              <a:tailEnd/>
            </a:ln>
          </p:spPr>
          <p:txBody>
            <a:bodyPr>
              <a:spAutoFit/>
            </a:bodyPr>
            <a:lstStyle/>
            <a:p>
              <a:pPr algn="l"/>
              <a:r>
                <a:rPr lang="sv-SE" sz="1600"/>
                <a:t>- Let’s you log off</a:t>
              </a:r>
            </a:p>
          </p:txBody>
        </p:sp>
        <p:sp>
          <p:nvSpPr>
            <p:cNvPr id="16405" name="TextBox 26"/>
            <p:cNvSpPr txBox="1">
              <a:spLocks noChangeArrowheads="1"/>
            </p:cNvSpPr>
            <p:nvPr/>
          </p:nvSpPr>
          <p:spPr bwMode="auto">
            <a:xfrm>
              <a:off x="1571604" y="2786058"/>
              <a:ext cx="2500330" cy="338554"/>
            </a:xfrm>
            <a:prstGeom prst="rect">
              <a:avLst/>
            </a:prstGeom>
            <a:noFill/>
            <a:ln w="9525">
              <a:noFill/>
              <a:miter lim="800000"/>
              <a:headEnd/>
              <a:tailEnd/>
            </a:ln>
          </p:spPr>
          <p:txBody>
            <a:bodyPr>
              <a:spAutoFit/>
            </a:bodyPr>
            <a:lstStyle/>
            <a:p>
              <a:pPr algn="l"/>
              <a:r>
                <a:rPr lang="sv-SE" sz="1600"/>
                <a:t>- Let’s you log on as user</a:t>
              </a:r>
            </a:p>
          </p:txBody>
        </p:sp>
        <p:sp>
          <p:nvSpPr>
            <p:cNvPr id="16406" name="TextBox 27"/>
            <p:cNvSpPr txBox="1">
              <a:spLocks noChangeArrowheads="1"/>
            </p:cNvSpPr>
            <p:nvPr/>
          </p:nvSpPr>
          <p:spPr bwMode="auto">
            <a:xfrm>
              <a:off x="1571604" y="3128960"/>
              <a:ext cx="3071835" cy="338554"/>
            </a:xfrm>
            <a:prstGeom prst="rect">
              <a:avLst/>
            </a:prstGeom>
            <a:noFill/>
            <a:ln w="9525">
              <a:noFill/>
              <a:miter lim="800000"/>
              <a:headEnd/>
              <a:tailEnd/>
            </a:ln>
          </p:spPr>
          <p:txBody>
            <a:bodyPr>
              <a:spAutoFit/>
            </a:bodyPr>
            <a:lstStyle/>
            <a:p>
              <a:pPr algn="l"/>
              <a:r>
                <a:rPr lang="sv-SE" sz="1600"/>
                <a:t>- Toggle Workspace On/Off</a:t>
              </a:r>
            </a:p>
          </p:txBody>
        </p:sp>
        <p:sp>
          <p:nvSpPr>
            <p:cNvPr id="16407" name="TextBox 28"/>
            <p:cNvSpPr txBox="1">
              <a:spLocks noChangeArrowheads="1"/>
            </p:cNvSpPr>
            <p:nvPr/>
          </p:nvSpPr>
          <p:spPr bwMode="auto">
            <a:xfrm>
              <a:off x="1571604" y="3500438"/>
              <a:ext cx="2286016" cy="338554"/>
            </a:xfrm>
            <a:prstGeom prst="rect">
              <a:avLst/>
            </a:prstGeom>
            <a:noFill/>
            <a:ln w="9525">
              <a:noFill/>
              <a:miter lim="800000"/>
              <a:headEnd/>
              <a:tailEnd/>
            </a:ln>
          </p:spPr>
          <p:txBody>
            <a:bodyPr>
              <a:spAutoFit/>
            </a:bodyPr>
            <a:lstStyle/>
            <a:p>
              <a:pPr algn="l"/>
              <a:r>
                <a:rPr lang="sv-SE" sz="1600"/>
                <a:t>- Tank View</a:t>
              </a:r>
            </a:p>
          </p:txBody>
        </p:sp>
        <p:sp>
          <p:nvSpPr>
            <p:cNvPr id="16408" name="TextBox 29"/>
            <p:cNvSpPr txBox="1">
              <a:spLocks noChangeArrowheads="1"/>
            </p:cNvSpPr>
            <p:nvPr/>
          </p:nvSpPr>
          <p:spPr bwMode="auto">
            <a:xfrm>
              <a:off x="1571604" y="3857628"/>
              <a:ext cx="2286016" cy="338554"/>
            </a:xfrm>
            <a:prstGeom prst="rect">
              <a:avLst/>
            </a:prstGeom>
            <a:noFill/>
            <a:ln w="9525">
              <a:noFill/>
              <a:miter lim="800000"/>
              <a:headEnd/>
              <a:tailEnd/>
            </a:ln>
          </p:spPr>
          <p:txBody>
            <a:bodyPr>
              <a:spAutoFit/>
            </a:bodyPr>
            <a:lstStyle/>
            <a:p>
              <a:pPr algn="l"/>
              <a:r>
                <a:rPr lang="sv-SE" sz="1600"/>
                <a:t>- Tank Inventory</a:t>
              </a:r>
            </a:p>
          </p:txBody>
        </p:sp>
        <p:sp>
          <p:nvSpPr>
            <p:cNvPr id="16409" name="TextBox 30"/>
            <p:cNvSpPr txBox="1">
              <a:spLocks noChangeArrowheads="1"/>
            </p:cNvSpPr>
            <p:nvPr/>
          </p:nvSpPr>
          <p:spPr bwMode="auto">
            <a:xfrm>
              <a:off x="1571604" y="4214818"/>
              <a:ext cx="2286016" cy="338554"/>
            </a:xfrm>
            <a:prstGeom prst="rect">
              <a:avLst/>
            </a:prstGeom>
            <a:noFill/>
            <a:ln w="9525">
              <a:noFill/>
              <a:miter lim="800000"/>
              <a:headEnd/>
              <a:tailEnd/>
            </a:ln>
          </p:spPr>
          <p:txBody>
            <a:bodyPr>
              <a:spAutoFit/>
            </a:bodyPr>
            <a:lstStyle/>
            <a:p>
              <a:pPr algn="l"/>
              <a:r>
                <a:rPr lang="sv-SE" sz="1600"/>
                <a:t>- Tank View Extended</a:t>
              </a:r>
            </a:p>
          </p:txBody>
        </p:sp>
        <p:sp>
          <p:nvSpPr>
            <p:cNvPr id="16410" name="TextBox 31"/>
            <p:cNvSpPr txBox="1">
              <a:spLocks noChangeArrowheads="1"/>
            </p:cNvSpPr>
            <p:nvPr/>
          </p:nvSpPr>
          <p:spPr bwMode="auto">
            <a:xfrm>
              <a:off x="1571604" y="4572008"/>
              <a:ext cx="2286016" cy="338554"/>
            </a:xfrm>
            <a:prstGeom prst="rect">
              <a:avLst/>
            </a:prstGeom>
            <a:noFill/>
            <a:ln w="9525">
              <a:noFill/>
              <a:miter lim="800000"/>
              <a:headEnd/>
              <a:tailEnd/>
            </a:ln>
          </p:spPr>
          <p:txBody>
            <a:bodyPr>
              <a:spAutoFit/>
            </a:bodyPr>
            <a:lstStyle/>
            <a:p>
              <a:pPr algn="l"/>
              <a:r>
                <a:rPr lang="sv-SE" sz="1600"/>
                <a:t>- Group View</a:t>
              </a:r>
            </a:p>
          </p:txBody>
        </p:sp>
        <p:sp>
          <p:nvSpPr>
            <p:cNvPr id="16411" name="TextBox 32"/>
            <p:cNvSpPr txBox="1">
              <a:spLocks noChangeArrowheads="1"/>
            </p:cNvSpPr>
            <p:nvPr/>
          </p:nvSpPr>
          <p:spPr bwMode="auto">
            <a:xfrm>
              <a:off x="1571604" y="4929198"/>
              <a:ext cx="2286016" cy="338554"/>
            </a:xfrm>
            <a:prstGeom prst="rect">
              <a:avLst/>
            </a:prstGeom>
            <a:noFill/>
            <a:ln w="9525">
              <a:noFill/>
              <a:miter lim="800000"/>
              <a:headEnd/>
              <a:tailEnd/>
            </a:ln>
          </p:spPr>
          <p:txBody>
            <a:bodyPr>
              <a:spAutoFit/>
            </a:bodyPr>
            <a:lstStyle/>
            <a:p>
              <a:pPr algn="l"/>
              <a:r>
                <a:rPr lang="sv-SE" sz="1600"/>
                <a:t>- Bargraph View</a:t>
              </a:r>
            </a:p>
          </p:txBody>
        </p:sp>
        <p:sp>
          <p:nvSpPr>
            <p:cNvPr id="16412" name="TextBox 33"/>
            <p:cNvSpPr txBox="1">
              <a:spLocks noChangeArrowheads="1"/>
            </p:cNvSpPr>
            <p:nvPr/>
          </p:nvSpPr>
          <p:spPr bwMode="auto">
            <a:xfrm>
              <a:off x="1571604" y="5286388"/>
              <a:ext cx="2286016" cy="338554"/>
            </a:xfrm>
            <a:prstGeom prst="rect">
              <a:avLst/>
            </a:prstGeom>
            <a:noFill/>
            <a:ln w="9525">
              <a:noFill/>
              <a:miter lim="800000"/>
              <a:headEnd/>
              <a:tailEnd/>
            </a:ln>
          </p:spPr>
          <p:txBody>
            <a:bodyPr>
              <a:spAutoFit/>
            </a:bodyPr>
            <a:lstStyle/>
            <a:p>
              <a:pPr algn="l"/>
              <a:r>
                <a:rPr lang="sv-SE" sz="1600"/>
                <a:t>- Tank Movement View</a:t>
              </a:r>
            </a:p>
          </p:txBody>
        </p:sp>
        <p:sp>
          <p:nvSpPr>
            <p:cNvPr id="16413" name="TextBox 34"/>
            <p:cNvSpPr txBox="1">
              <a:spLocks noChangeArrowheads="1"/>
            </p:cNvSpPr>
            <p:nvPr/>
          </p:nvSpPr>
          <p:spPr bwMode="auto">
            <a:xfrm>
              <a:off x="5286380" y="2428868"/>
              <a:ext cx="2286016" cy="338554"/>
            </a:xfrm>
            <a:prstGeom prst="rect">
              <a:avLst/>
            </a:prstGeom>
            <a:noFill/>
            <a:ln w="9525">
              <a:noFill/>
              <a:miter lim="800000"/>
              <a:headEnd/>
              <a:tailEnd/>
            </a:ln>
          </p:spPr>
          <p:txBody>
            <a:bodyPr>
              <a:spAutoFit/>
            </a:bodyPr>
            <a:lstStyle/>
            <a:p>
              <a:pPr algn="l"/>
              <a:r>
                <a:rPr lang="sv-SE" sz="1600"/>
                <a:t>- Alarm Summary</a:t>
              </a:r>
            </a:p>
          </p:txBody>
        </p:sp>
        <p:sp>
          <p:nvSpPr>
            <p:cNvPr id="16414" name="TextBox 35"/>
            <p:cNvSpPr txBox="1">
              <a:spLocks noChangeArrowheads="1"/>
            </p:cNvSpPr>
            <p:nvPr/>
          </p:nvSpPr>
          <p:spPr bwMode="auto">
            <a:xfrm>
              <a:off x="5286380" y="2786058"/>
              <a:ext cx="2286016" cy="338554"/>
            </a:xfrm>
            <a:prstGeom prst="rect">
              <a:avLst/>
            </a:prstGeom>
            <a:noFill/>
            <a:ln w="9525">
              <a:noFill/>
              <a:miter lim="800000"/>
              <a:headEnd/>
              <a:tailEnd/>
            </a:ln>
          </p:spPr>
          <p:txBody>
            <a:bodyPr>
              <a:spAutoFit/>
            </a:bodyPr>
            <a:lstStyle/>
            <a:p>
              <a:pPr algn="l"/>
              <a:r>
                <a:rPr lang="sv-SE" sz="1600"/>
                <a:t>- Group Alarm View</a:t>
              </a:r>
            </a:p>
          </p:txBody>
        </p:sp>
        <p:sp>
          <p:nvSpPr>
            <p:cNvPr id="16415" name="TextBox 36"/>
            <p:cNvSpPr txBox="1">
              <a:spLocks noChangeArrowheads="1"/>
            </p:cNvSpPr>
            <p:nvPr/>
          </p:nvSpPr>
          <p:spPr bwMode="auto">
            <a:xfrm>
              <a:off x="5286380" y="3143248"/>
              <a:ext cx="2286016" cy="338554"/>
            </a:xfrm>
            <a:prstGeom prst="rect">
              <a:avLst/>
            </a:prstGeom>
            <a:noFill/>
            <a:ln w="9525">
              <a:noFill/>
              <a:miter lim="800000"/>
              <a:headEnd/>
              <a:tailEnd/>
            </a:ln>
          </p:spPr>
          <p:txBody>
            <a:bodyPr>
              <a:spAutoFit/>
            </a:bodyPr>
            <a:lstStyle/>
            <a:p>
              <a:pPr algn="l"/>
              <a:r>
                <a:rPr lang="sv-SE" sz="1600"/>
                <a:t>- Alarm Log</a:t>
              </a:r>
            </a:p>
          </p:txBody>
        </p:sp>
        <p:sp>
          <p:nvSpPr>
            <p:cNvPr id="16416" name="TextBox 37"/>
            <p:cNvSpPr txBox="1">
              <a:spLocks noChangeArrowheads="1"/>
            </p:cNvSpPr>
            <p:nvPr/>
          </p:nvSpPr>
          <p:spPr bwMode="auto">
            <a:xfrm>
              <a:off x="5286380" y="3500438"/>
              <a:ext cx="2286016" cy="338554"/>
            </a:xfrm>
            <a:prstGeom prst="rect">
              <a:avLst/>
            </a:prstGeom>
            <a:noFill/>
            <a:ln w="9525">
              <a:noFill/>
              <a:miter lim="800000"/>
              <a:headEnd/>
              <a:tailEnd/>
            </a:ln>
          </p:spPr>
          <p:txBody>
            <a:bodyPr>
              <a:spAutoFit/>
            </a:bodyPr>
            <a:lstStyle/>
            <a:p>
              <a:pPr algn="l"/>
              <a:r>
                <a:rPr lang="sv-SE" sz="1600"/>
                <a:t>- Accept Alarm</a:t>
              </a:r>
            </a:p>
          </p:txBody>
        </p:sp>
        <p:sp>
          <p:nvSpPr>
            <p:cNvPr id="16417" name="TextBox 38"/>
            <p:cNvSpPr txBox="1">
              <a:spLocks noChangeArrowheads="1"/>
            </p:cNvSpPr>
            <p:nvPr/>
          </p:nvSpPr>
          <p:spPr bwMode="auto">
            <a:xfrm>
              <a:off x="5286380" y="3857628"/>
              <a:ext cx="2286016" cy="338554"/>
            </a:xfrm>
            <a:prstGeom prst="rect">
              <a:avLst/>
            </a:prstGeom>
            <a:noFill/>
            <a:ln w="9525">
              <a:noFill/>
              <a:miter lim="800000"/>
              <a:headEnd/>
              <a:tailEnd/>
            </a:ln>
          </p:spPr>
          <p:txBody>
            <a:bodyPr>
              <a:spAutoFit/>
            </a:bodyPr>
            <a:lstStyle/>
            <a:p>
              <a:pPr algn="l"/>
              <a:r>
                <a:rPr lang="sv-SE" sz="1600" dirty="0"/>
                <a:t>- Program Options</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v-SE" dirty="0" smtClean="0"/>
              <a:t>Workspace</a:t>
            </a:r>
            <a:endParaRPr lang="sv-SE" dirty="0"/>
          </a:p>
        </p:txBody>
      </p:sp>
      <p:sp>
        <p:nvSpPr>
          <p:cNvPr id="17411" name="Content Placeholder 4"/>
          <p:cNvSpPr>
            <a:spLocks noGrp="1"/>
          </p:cNvSpPr>
          <p:nvPr>
            <p:ph sz="half" idx="1"/>
          </p:nvPr>
        </p:nvSpPr>
        <p:spPr/>
        <p:txBody>
          <a:bodyPr/>
          <a:lstStyle/>
          <a:p>
            <a:r>
              <a:rPr lang="sv-SE" dirty="0" smtClean="0"/>
              <a:t>Installed tanks</a:t>
            </a:r>
          </a:p>
          <a:p>
            <a:r>
              <a:rPr lang="sv-SE" dirty="0" smtClean="0"/>
              <a:t>Reports</a:t>
            </a:r>
          </a:p>
          <a:p>
            <a:r>
              <a:rPr lang="sv-SE" dirty="0" smtClean="0"/>
              <a:t>Groups</a:t>
            </a:r>
          </a:p>
          <a:p>
            <a:r>
              <a:rPr lang="sv-SE" dirty="0" smtClean="0"/>
              <a:t>Alarm groups</a:t>
            </a:r>
          </a:p>
          <a:p>
            <a:pPr>
              <a:buFont typeface="Wingdings" pitchFamily="2" charset="2"/>
              <a:buNone/>
            </a:pPr>
            <a:endParaRPr lang="sv-SE" dirty="0" smtClean="0"/>
          </a:p>
        </p:txBody>
      </p:sp>
      <p:sp>
        <p:nvSpPr>
          <p:cNvPr id="17412" name="Slide Number Placeholder 3"/>
          <p:cNvSpPr>
            <a:spLocks noGrp="1"/>
          </p:cNvSpPr>
          <p:nvPr>
            <p:ph type="sldNum" sz="quarter" idx="12"/>
          </p:nvPr>
        </p:nvSpPr>
        <p:spPr>
          <a:noFill/>
        </p:spPr>
        <p:txBody>
          <a:bodyPr/>
          <a:lstStyle/>
          <a:p>
            <a:fld id="{46932F06-86C0-4797-8543-D2EE408C7BBA}" type="slidenum">
              <a:rPr lang="en-US" smtClean="0"/>
              <a:pPr/>
              <a:t>5</a:t>
            </a:fld>
            <a:endParaRPr lang="en-US" smtClean="0"/>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5436096" y="1340768"/>
            <a:ext cx="2576140" cy="376512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sv-SE" dirty="0" smtClean="0"/>
              <a:t>Product table</a:t>
            </a:r>
          </a:p>
        </p:txBody>
      </p:sp>
      <p:sp>
        <p:nvSpPr>
          <p:cNvPr id="19459" name="Content Placeholder 6"/>
          <p:cNvSpPr>
            <a:spLocks noGrp="1"/>
          </p:cNvSpPr>
          <p:nvPr>
            <p:ph sz="half" idx="1"/>
          </p:nvPr>
        </p:nvSpPr>
        <p:spPr>
          <a:xfrm>
            <a:off x="571500" y="1206500"/>
            <a:ext cx="4432548" cy="4546600"/>
          </a:xfrm>
        </p:spPr>
        <p:txBody>
          <a:bodyPr/>
          <a:lstStyle/>
          <a:p>
            <a:r>
              <a:rPr lang="sv-SE" sz="2000" dirty="0" smtClean="0"/>
              <a:t>Pre-configured products</a:t>
            </a:r>
          </a:p>
          <a:p>
            <a:pPr lvl="1"/>
            <a:r>
              <a:rPr lang="sv-SE" sz="1800" dirty="0" smtClean="0"/>
              <a:t>Possible to add new products</a:t>
            </a:r>
          </a:p>
          <a:p>
            <a:r>
              <a:rPr lang="sv-SE" sz="2000" dirty="0" smtClean="0"/>
              <a:t>Max 100 products</a:t>
            </a:r>
          </a:p>
          <a:p>
            <a:r>
              <a:rPr lang="sv-SE" sz="2000" dirty="0" smtClean="0"/>
              <a:t>Product specific data stored</a:t>
            </a:r>
          </a:p>
          <a:p>
            <a:r>
              <a:rPr lang="sv-SE" sz="2000" dirty="0" smtClean="0"/>
              <a:t>When changing in product </a:t>
            </a:r>
            <a:br>
              <a:rPr lang="sv-SE" sz="2000" dirty="0" smtClean="0"/>
            </a:br>
            <a:r>
              <a:rPr lang="sv-SE" sz="2000" dirty="0" smtClean="0"/>
              <a:t>table </a:t>
            </a:r>
            <a:r>
              <a:rPr lang="sv-SE" sz="2000" u="sng" dirty="0" smtClean="0"/>
              <a:t>all tanks associated </a:t>
            </a:r>
            <a:br>
              <a:rPr lang="sv-SE" sz="2000" u="sng" dirty="0" smtClean="0"/>
            </a:br>
            <a:r>
              <a:rPr lang="sv-SE" sz="2000" u="sng" dirty="0" smtClean="0"/>
              <a:t>with the product will be affected</a:t>
            </a:r>
          </a:p>
          <a:p>
            <a:r>
              <a:rPr lang="sv-SE" sz="2000" dirty="0" smtClean="0"/>
              <a:t>Possible to update product </a:t>
            </a:r>
            <a:br>
              <a:rPr lang="sv-SE" sz="2000" dirty="0" smtClean="0"/>
            </a:br>
            <a:r>
              <a:rPr lang="sv-SE" sz="2000" dirty="0" smtClean="0"/>
              <a:t>tables on remote connected</a:t>
            </a:r>
            <a:br>
              <a:rPr lang="sv-SE" sz="2000" dirty="0" smtClean="0"/>
            </a:br>
            <a:r>
              <a:rPr lang="sv-SE" sz="2000" dirty="0" smtClean="0"/>
              <a:t>servers</a:t>
            </a:r>
          </a:p>
          <a:p>
            <a:pPr>
              <a:buFont typeface="Wingdings" pitchFamily="2" charset="2"/>
              <a:buNone/>
            </a:pPr>
            <a:r>
              <a:rPr lang="sv-SE" dirty="0" smtClean="0"/>
              <a:t> </a:t>
            </a:r>
          </a:p>
        </p:txBody>
      </p:sp>
      <p:sp>
        <p:nvSpPr>
          <p:cNvPr id="19460" name="Slide Number Placeholder 5"/>
          <p:cNvSpPr>
            <a:spLocks noGrp="1"/>
          </p:cNvSpPr>
          <p:nvPr>
            <p:ph type="sldNum" sz="quarter" idx="12"/>
          </p:nvPr>
        </p:nvSpPr>
        <p:spPr>
          <a:noFill/>
        </p:spPr>
        <p:txBody>
          <a:bodyPr/>
          <a:lstStyle/>
          <a:p>
            <a:fld id="{6E3A5C1F-A895-4D61-86FA-175B02B1BAAE}" type="slidenum">
              <a:rPr lang="en-US" smtClean="0"/>
              <a:pPr/>
              <a:t>6</a:t>
            </a:fld>
            <a:endParaRPr lang="en-US" smtClean="0"/>
          </a:p>
        </p:txBody>
      </p:sp>
      <p:pic>
        <p:nvPicPr>
          <p:cNvPr id="19461" name="Picture 5"/>
          <p:cNvPicPr>
            <a:picLocks noGrp="1" noChangeAspect="1" noChangeArrowheads="1"/>
          </p:cNvPicPr>
          <p:nvPr>
            <p:ph sz="half" idx="2"/>
          </p:nvPr>
        </p:nvPicPr>
        <p:blipFill>
          <a:blip r:embed="rId3" cstate="print"/>
          <a:srcRect/>
          <a:stretch>
            <a:fillRect/>
          </a:stretch>
        </p:blipFill>
        <p:spPr>
          <a:xfrm>
            <a:off x="6010396" y="1124745"/>
            <a:ext cx="2769991" cy="2520280"/>
          </a:xfrm>
          <a:noFill/>
        </p:spPr>
      </p:pic>
      <p:pic>
        <p:nvPicPr>
          <p:cNvPr id="3074" name="Picture 2"/>
          <p:cNvPicPr>
            <a:picLocks noChangeAspect="1" noChangeArrowheads="1"/>
          </p:cNvPicPr>
          <p:nvPr/>
        </p:nvPicPr>
        <p:blipFill>
          <a:blip r:embed="rId4" cstate="print"/>
          <a:srcRect/>
          <a:stretch>
            <a:fillRect/>
          </a:stretch>
        </p:blipFill>
        <p:spPr bwMode="auto">
          <a:xfrm>
            <a:off x="4801710" y="2708920"/>
            <a:ext cx="4123053" cy="266429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xfrm>
            <a:off x="8396288" y="6467475"/>
            <a:ext cx="217487" cy="71438"/>
          </a:xfrm>
          <a:noFill/>
        </p:spPr>
        <p:txBody>
          <a:bodyPr/>
          <a:lstStyle/>
          <a:p>
            <a:fld id="{F48DC930-B645-4C3A-9A75-A49B6BC0F0A6}" type="slidenum">
              <a:rPr lang="en-US" smtClean="0"/>
              <a:pPr/>
              <a:t>7</a:t>
            </a:fld>
            <a:endParaRPr lang="en-US" smtClean="0"/>
          </a:p>
        </p:txBody>
      </p:sp>
      <p:sp>
        <p:nvSpPr>
          <p:cNvPr id="61442" name="Rectangle 2"/>
          <p:cNvSpPr>
            <a:spLocks noGrp="1" noChangeArrowheads="1"/>
          </p:cNvSpPr>
          <p:nvPr>
            <p:ph type="title"/>
          </p:nvPr>
        </p:nvSpPr>
        <p:spPr/>
        <p:txBody>
          <a:bodyPr/>
          <a:lstStyle/>
          <a:p>
            <a:pPr eaLnBrk="1" hangingPunct="1">
              <a:defRPr/>
            </a:pPr>
            <a:r>
              <a:rPr lang="sv-SE" dirty="0" smtClean="0"/>
              <a:t>Product Table</a:t>
            </a:r>
          </a:p>
        </p:txBody>
      </p:sp>
      <p:pic>
        <p:nvPicPr>
          <p:cNvPr id="20484" name="Picture 6"/>
          <p:cNvPicPr>
            <a:picLocks noChangeAspect="1" noChangeArrowheads="1"/>
          </p:cNvPicPr>
          <p:nvPr/>
        </p:nvPicPr>
        <p:blipFill>
          <a:blip r:embed="rId3" cstate="print"/>
          <a:srcRect/>
          <a:stretch>
            <a:fillRect/>
          </a:stretch>
        </p:blipFill>
        <p:spPr bwMode="auto">
          <a:xfrm>
            <a:off x="928688" y="1143000"/>
            <a:ext cx="7005637" cy="3659188"/>
          </a:xfrm>
          <a:prstGeom prst="rect">
            <a:avLst/>
          </a:prstGeom>
          <a:noFill/>
          <a:ln w="9525">
            <a:noFill/>
            <a:miter lim="800000"/>
            <a:headEnd/>
            <a:tailEnd/>
          </a:ln>
        </p:spPr>
      </p:pic>
      <p:sp>
        <p:nvSpPr>
          <p:cNvPr id="8" name="Text Box 12"/>
          <p:cNvSpPr txBox="1">
            <a:spLocks noChangeArrowheads="1"/>
          </p:cNvSpPr>
          <p:nvPr/>
        </p:nvSpPr>
        <p:spPr bwMode="auto">
          <a:xfrm>
            <a:off x="857250" y="5500688"/>
            <a:ext cx="2879725" cy="246062"/>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dirty="0"/>
              <a:t>When Volume table </a:t>
            </a:r>
            <a:r>
              <a:rPr lang="sv-SE" sz="1000" dirty="0" smtClean="0"/>
              <a:t>CHEM </a:t>
            </a:r>
            <a:r>
              <a:rPr lang="sv-SE" sz="1000" dirty="0"/>
              <a:t>is used only</a:t>
            </a:r>
          </a:p>
        </p:txBody>
      </p:sp>
      <p:sp>
        <p:nvSpPr>
          <p:cNvPr id="9" name="Text Box 13"/>
          <p:cNvSpPr txBox="1">
            <a:spLocks noChangeArrowheads="1"/>
          </p:cNvSpPr>
          <p:nvPr/>
        </p:nvSpPr>
        <p:spPr bwMode="auto">
          <a:xfrm>
            <a:off x="2928938" y="5715000"/>
            <a:ext cx="2305050" cy="246063"/>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a:t>For LNG/LPG tanks</a:t>
            </a:r>
          </a:p>
        </p:txBody>
      </p:sp>
      <p:sp>
        <p:nvSpPr>
          <p:cNvPr id="10" name="Text Box 14"/>
          <p:cNvSpPr txBox="1">
            <a:spLocks noChangeArrowheads="1"/>
          </p:cNvSpPr>
          <p:nvPr/>
        </p:nvSpPr>
        <p:spPr bwMode="auto">
          <a:xfrm>
            <a:off x="5214938" y="4929188"/>
            <a:ext cx="1928812" cy="400050"/>
          </a:xfrm>
          <a:prstGeom prst="rect">
            <a:avLst/>
          </a:prstGeom>
          <a:noFill/>
          <a:ln w="9525" algn="ctr">
            <a:noFill/>
            <a:miter lim="800000"/>
            <a:headEnd/>
            <a:tailEnd/>
          </a:ln>
        </p:spPr>
        <p:txBody>
          <a:bodyPr lIns="91409" tIns="45705" rIns="91409" bIns="45705">
            <a:spAutoFit/>
          </a:bodyPr>
          <a:lstStyle/>
          <a:p>
            <a:pPr algn="r">
              <a:spcBef>
                <a:spcPct val="50000"/>
              </a:spcBef>
            </a:pPr>
            <a:r>
              <a:rPr lang="sv-SE" sz="1000" dirty="0"/>
              <a:t>Specifies when to define that the product is settled</a:t>
            </a:r>
          </a:p>
        </p:txBody>
      </p:sp>
      <p:sp>
        <p:nvSpPr>
          <p:cNvPr id="11" name="Line 15"/>
          <p:cNvSpPr>
            <a:spLocks noChangeShapeType="1"/>
          </p:cNvSpPr>
          <p:nvPr/>
        </p:nvSpPr>
        <p:spPr bwMode="auto">
          <a:xfrm flipH="1" flipV="1">
            <a:off x="7000875" y="4071938"/>
            <a:ext cx="0" cy="928687"/>
          </a:xfrm>
          <a:prstGeom prst="line">
            <a:avLst/>
          </a:prstGeom>
          <a:noFill/>
          <a:ln w="9525">
            <a:solidFill>
              <a:srgbClr val="000000"/>
            </a:solidFill>
            <a:round/>
            <a:headEnd/>
            <a:tailEnd type="triangle" w="med" len="med"/>
          </a:ln>
        </p:spPr>
        <p:txBody>
          <a:bodyPr wrap="none" anchor="ctr"/>
          <a:lstStyle/>
          <a:p>
            <a:endParaRPr lang="sv-SE"/>
          </a:p>
        </p:txBody>
      </p:sp>
      <p:sp>
        <p:nvSpPr>
          <p:cNvPr id="12" name="Oval 16"/>
          <p:cNvSpPr>
            <a:spLocks noChangeArrowheads="1"/>
          </p:cNvSpPr>
          <p:nvPr/>
        </p:nvSpPr>
        <p:spPr bwMode="auto">
          <a:xfrm>
            <a:off x="5929313" y="3429000"/>
            <a:ext cx="2087562" cy="642938"/>
          </a:xfrm>
          <a:prstGeom prst="ellipse">
            <a:avLst/>
          </a:prstGeom>
          <a:noFill/>
          <a:ln w="9525" algn="ctr">
            <a:solidFill>
              <a:srgbClr val="000000"/>
            </a:solidFill>
            <a:round/>
            <a:headEnd/>
            <a:tailEnd/>
          </a:ln>
        </p:spPr>
        <p:txBody>
          <a:bodyPr wrap="none" anchor="ctr"/>
          <a:lstStyle/>
          <a:p>
            <a:endParaRPr lang="sv-SE"/>
          </a:p>
        </p:txBody>
      </p:sp>
      <p:sp>
        <p:nvSpPr>
          <p:cNvPr id="13" name="Line 17"/>
          <p:cNvSpPr>
            <a:spLocks noChangeShapeType="1"/>
          </p:cNvSpPr>
          <p:nvPr/>
        </p:nvSpPr>
        <p:spPr bwMode="auto">
          <a:xfrm flipH="1" flipV="1">
            <a:off x="5143500" y="4714875"/>
            <a:ext cx="0" cy="1071563"/>
          </a:xfrm>
          <a:prstGeom prst="line">
            <a:avLst/>
          </a:prstGeom>
          <a:noFill/>
          <a:ln w="9525">
            <a:solidFill>
              <a:srgbClr val="000000"/>
            </a:solidFill>
            <a:round/>
            <a:headEnd/>
            <a:tailEnd type="triangle" w="med" len="med"/>
          </a:ln>
        </p:spPr>
        <p:txBody>
          <a:bodyPr wrap="none" anchor="ctr"/>
          <a:lstStyle/>
          <a:p>
            <a:endParaRPr lang="sv-SE"/>
          </a:p>
        </p:txBody>
      </p:sp>
      <p:sp>
        <p:nvSpPr>
          <p:cNvPr id="14" name="Oval 18"/>
          <p:cNvSpPr>
            <a:spLocks noChangeArrowheads="1"/>
          </p:cNvSpPr>
          <p:nvPr/>
        </p:nvSpPr>
        <p:spPr bwMode="auto">
          <a:xfrm>
            <a:off x="4214813" y="3286125"/>
            <a:ext cx="1785937" cy="1428750"/>
          </a:xfrm>
          <a:prstGeom prst="ellipse">
            <a:avLst/>
          </a:prstGeom>
          <a:noFill/>
          <a:ln w="9525" algn="ctr">
            <a:solidFill>
              <a:srgbClr val="000000"/>
            </a:solidFill>
            <a:round/>
            <a:headEnd/>
            <a:tailEnd/>
          </a:ln>
        </p:spPr>
        <p:txBody>
          <a:bodyPr wrap="none" anchor="ctr"/>
          <a:lstStyle/>
          <a:p>
            <a:endParaRPr lang="sv-SE"/>
          </a:p>
        </p:txBody>
      </p:sp>
      <p:sp>
        <p:nvSpPr>
          <p:cNvPr id="15" name="Oval 19"/>
          <p:cNvSpPr>
            <a:spLocks noChangeArrowheads="1"/>
          </p:cNvSpPr>
          <p:nvPr/>
        </p:nvSpPr>
        <p:spPr bwMode="auto">
          <a:xfrm>
            <a:off x="3000375" y="3357563"/>
            <a:ext cx="1214438" cy="1428750"/>
          </a:xfrm>
          <a:prstGeom prst="ellipse">
            <a:avLst/>
          </a:prstGeom>
          <a:noFill/>
          <a:ln w="9525" algn="ctr">
            <a:solidFill>
              <a:srgbClr val="000000"/>
            </a:solidFill>
            <a:round/>
            <a:headEnd/>
            <a:tailEnd/>
          </a:ln>
        </p:spPr>
        <p:txBody>
          <a:bodyPr wrap="none" anchor="ctr"/>
          <a:lstStyle/>
          <a:p>
            <a:endParaRPr lang="sv-SE"/>
          </a:p>
        </p:txBody>
      </p:sp>
      <p:sp>
        <p:nvSpPr>
          <p:cNvPr id="16" name="Line 20"/>
          <p:cNvSpPr>
            <a:spLocks noChangeShapeType="1"/>
          </p:cNvSpPr>
          <p:nvPr/>
        </p:nvSpPr>
        <p:spPr bwMode="auto">
          <a:xfrm flipH="1" flipV="1">
            <a:off x="3643313" y="4786313"/>
            <a:ext cx="0" cy="785812"/>
          </a:xfrm>
          <a:prstGeom prst="line">
            <a:avLst/>
          </a:prstGeom>
          <a:noFill/>
          <a:ln w="9525">
            <a:solidFill>
              <a:srgbClr val="000000"/>
            </a:solidFill>
            <a:round/>
            <a:headEnd/>
            <a:tailEnd type="triangle" w="med" len="med"/>
          </a:ln>
        </p:spPr>
        <p:txBody>
          <a:bodyPr wrap="none" anchor="ctr"/>
          <a:lstStyle/>
          <a:p>
            <a:endParaRPr lang="sv-S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sv-SE" dirty="0" smtClean="0"/>
              <a:t>Tank Capacity Table (TCT)</a:t>
            </a:r>
          </a:p>
        </p:txBody>
      </p:sp>
      <p:sp>
        <p:nvSpPr>
          <p:cNvPr id="21507" name="Content Placeholder 5"/>
          <p:cNvSpPr>
            <a:spLocks noGrp="1"/>
          </p:cNvSpPr>
          <p:nvPr>
            <p:ph sz="half" idx="1"/>
          </p:nvPr>
        </p:nvSpPr>
        <p:spPr>
          <a:xfrm>
            <a:off x="571500" y="1206500"/>
            <a:ext cx="3424436" cy="4546600"/>
          </a:xfrm>
        </p:spPr>
        <p:txBody>
          <a:bodyPr/>
          <a:lstStyle/>
          <a:p>
            <a:r>
              <a:rPr lang="sv-SE" sz="2000" dirty="0" smtClean="0"/>
              <a:t>Describes the geometry of the tank</a:t>
            </a:r>
          </a:p>
          <a:p>
            <a:r>
              <a:rPr lang="sv-SE" sz="2000" dirty="0" smtClean="0"/>
              <a:t>Converts level into volume</a:t>
            </a:r>
          </a:p>
          <a:p>
            <a:r>
              <a:rPr lang="sv-SE" sz="2000" dirty="0" smtClean="0"/>
              <a:t>Three methods available</a:t>
            </a:r>
          </a:p>
          <a:p>
            <a:pPr lvl="1"/>
            <a:r>
              <a:rPr lang="sv-SE" sz="1800" dirty="0" smtClean="0"/>
              <a:t>Northern</a:t>
            </a:r>
          </a:p>
          <a:p>
            <a:pPr lvl="1"/>
            <a:r>
              <a:rPr lang="sv-SE" sz="1800" dirty="0" smtClean="0"/>
              <a:t>International</a:t>
            </a:r>
          </a:p>
          <a:p>
            <a:pPr lvl="1"/>
            <a:r>
              <a:rPr lang="sv-SE" sz="1800" dirty="0" smtClean="0"/>
              <a:t>Raw</a:t>
            </a:r>
          </a:p>
          <a:p>
            <a:r>
              <a:rPr lang="sv-SE" sz="2000" dirty="0" smtClean="0"/>
              <a:t>1000 points possible by default (max 5000)</a:t>
            </a:r>
          </a:p>
          <a:p>
            <a:r>
              <a:rPr lang="sv-SE" sz="2000" dirty="0" smtClean="0"/>
              <a:t>Possible to copy strapping data from Excel sheets</a:t>
            </a:r>
          </a:p>
        </p:txBody>
      </p:sp>
      <p:sp>
        <p:nvSpPr>
          <p:cNvPr id="21508" name="Slide Number Placeholder 5"/>
          <p:cNvSpPr>
            <a:spLocks noGrp="1"/>
          </p:cNvSpPr>
          <p:nvPr>
            <p:ph type="sldNum" sz="quarter" idx="12"/>
          </p:nvPr>
        </p:nvSpPr>
        <p:spPr>
          <a:noFill/>
        </p:spPr>
        <p:txBody>
          <a:bodyPr/>
          <a:lstStyle/>
          <a:p>
            <a:fld id="{4301F0EB-5D04-44A6-ACEA-6A5EC4B07DB8}" type="slidenum">
              <a:rPr lang="en-US" smtClean="0"/>
              <a:pPr/>
              <a:t>8</a:t>
            </a:fld>
            <a:endParaRPr lang="en-US" smtClean="0"/>
          </a:p>
        </p:txBody>
      </p:sp>
      <p:pic>
        <p:nvPicPr>
          <p:cNvPr id="1027" name="Picture 3"/>
          <p:cNvPicPr>
            <a:picLocks noChangeAspect="1" noChangeArrowheads="1"/>
          </p:cNvPicPr>
          <p:nvPr/>
        </p:nvPicPr>
        <p:blipFill>
          <a:blip r:embed="rId3" cstate="print"/>
          <a:srcRect/>
          <a:stretch>
            <a:fillRect/>
          </a:stretch>
        </p:blipFill>
        <p:spPr bwMode="auto">
          <a:xfrm>
            <a:off x="3861366" y="1545506"/>
            <a:ext cx="5247138" cy="41157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CEEF993-0963-4058-B6AD-687CA8A15964}" type="slidenum">
              <a:rPr lang="en-US" smtClean="0"/>
              <a:pPr/>
              <a:t>9</a:t>
            </a:fld>
            <a:endParaRPr lang="en-US" smtClean="0"/>
          </a:p>
        </p:txBody>
      </p:sp>
      <p:sp>
        <p:nvSpPr>
          <p:cNvPr id="63490" name="Rectangle 2"/>
          <p:cNvSpPr>
            <a:spLocks noGrp="1" noChangeArrowheads="1"/>
          </p:cNvSpPr>
          <p:nvPr>
            <p:ph type="title"/>
          </p:nvPr>
        </p:nvSpPr>
        <p:spPr/>
        <p:txBody>
          <a:bodyPr/>
          <a:lstStyle/>
          <a:p>
            <a:pPr eaLnBrk="1" hangingPunct="1">
              <a:defRPr/>
            </a:pPr>
            <a:r>
              <a:rPr lang="sv-SE" dirty="0" smtClean="0"/>
              <a:t>Enter TCT into TankMaster</a:t>
            </a:r>
          </a:p>
        </p:txBody>
      </p:sp>
      <p:pic>
        <p:nvPicPr>
          <p:cNvPr id="5" name="Picture 5"/>
          <p:cNvPicPr>
            <a:picLocks noGrp="1" noChangeAspect="1" noChangeArrowheads="1"/>
          </p:cNvPicPr>
          <p:nvPr>
            <p:ph sz="half" idx="4294967295"/>
          </p:nvPr>
        </p:nvPicPr>
        <p:blipFill>
          <a:blip r:embed="rId2" cstate="print"/>
          <a:srcRect/>
          <a:stretch>
            <a:fillRect/>
          </a:stretch>
        </p:blipFill>
        <p:spPr>
          <a:xfrm>
            <a:off x="539552" y="1916832"/>
            <a:ext cx="3552211" cy="2880320"/>
          </a:xfrm>
          <a:prstGeom prst="rect">
            <a:avLst/>
          </a:prstGeom>
          <a:noFill/>
        </p:spPr>
      </p:pic>
      <p:pic>
        <p:nvPicPr>
          <p:cNvPr id="22532" name="Picture 5"/>
          <p:cNvPicPr>
            <a:picLocks noChangeAspect="1" noChangeArrowheads="1"/>
          </p:cNvPicPr>
          <p:nvPr/>
        </p:nvPicPr>
        <p:blipFill>
          <a:blip r:embed="rId3" cstate="print"/>
          <a:srcRect/>
          <a:stretch>
            <a:fillRect/>
          </a:stretch>
        </p:blipFill>
        <p:spPr bwMode="auto">
          <a:xfrm>
            <a:off x="3707904" y="1196752"/>
            <a:ext cx="5195887" cy="436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Lesson’s Goal&amp;quot;&quot;/&gt;&lt;property id=&quot;20307&quot; value=&quot;264&quot;/&gt;&lt;/object&gt;&lt;object type=&quot;3&quot; unique_id=&quot;10006&quot;&gt;&lt;property id=&quot;20148&quot; value=&quot;5&quot;/&gt;&lt;property id=&quot;20300&quot; value=&quot;Slide 3 - &amp;quot;WinOpi Workspace&amp;quot;&quot;/&gt;&lt;property id=&quot;20307&quot; value=&quot;265&quot;/&gt;&lt;/object&gt;&lt;object type=&quot;3&quot; unique_id=&quot;10007&quot;&gt;&lt;property id=&quot;20148&quot; value=&quot;5&quot;/&gt;&lt;property id=&quot;20300&quot; value=&quot;Slide 4 - &amp;quot;Toolbar&amp;quot;&quot;/&gt;&lt;property id=&quot;20307&quot; value=&quot;266&quot;/&gt;&lt;/object&gt;&lt;object type=&quot;3&quot; unique_id=&quot;10008&quot;&gt;&lt;property id=&quot;20148&quot; value=&quot;5&quot;/&gt;&lt;property id=&quot;20300&quot; value=&quot;Slide 6 - &amp;quot;Product table&amp;quot;&quot;/&gt;&lt;property id=&quot;20307&quot; value=&quot;267&quot;/&gt;&lt;/object&gt;&lt;object type=&quot;3&quot; unique_id=&quot;10009&quot;&gt;&lt;property id=&quot;20148&quot; value=&quot;5&quot;/&gt;&lt;property id=&quot;20300&quot; value=&quot;Slide 7 - &amp;quot;Product Table&amp;quot;&quot;/&gt;&lt;property id=&quot;20307&quot; value=&quot;268&quot;/&gt;&lt;/object&gt;&lt;object type=&quot;3&quot; unique_id=&quot;10010&quot;&gt;&lt;property id=&quot;20148&quot; value=&quot;5&quot;/&gt;&lt;property id=&quot;20300&quot; value=&quot;Slide 8 - &amp;quot;Tank Capacity Table (TCT)&amp;quot;&quot;/&gt;&lt;property id=&quot;20307&quot; value=&quot;269&quot;/&gt;&lt;/object&gt;&lt;object type=&quot;3&quot; unique_id=&quot;10011&quot;&gt;&lt;property id=&quot;20148&quot; value=&quot;5&quot;/&gt;&lt;property id=&quot;20300&quot; value=&quot;Slide 9 - &amp;quot;Enter TCT into TankMaster&amp;quot;&quot;/&gt;&lt;property id=&quot;20307&quot; value=&quot;270&quot;/&gt;&lt;/object&gt;&lt;object type=&quot;3&quot; unique_id=&quot;10012&quot;&gt;&lt;property id=&quot;20148&quot; value=&quot;5&quot;/&gt;&lt;property id=&quot;20300&quot; value=&quot;Slide 10 - &amp;quot;Assign product to tank&amp;quot;&quot;/&gt;&lt;property id=&quot;20307&quot; value=&quot;271&quot;/&gt;&lt;/object&gt;&lt;object type=&quot;3&quot; unique_id=&quot;10013&quot;&gt;&lt;property id=&quot;20148&quot; value=&quot;5&quot;/&gt;&lt;property id=&quot;20300&quot; value=&quot;Slide 11 - &amp;quot;Tank Alarm Limits&amp;quot;&quot;/&gt;&lt;property id=&quot;20307&quot; value=&quot;272&quot;/&gt;&lt;/object&gt;&lt;object type=&quot;3&quot; unique_id=&quot;10014&quot;&gt;&lt;property id=&quot;20148&quot; value=&quot;5&quot;/&gt;&lt;property id=&quot;20300&quot; value=&quot;Slide 12 - &amp;quot;Tank Alarm Limits&amp;quot;&quot;/&gt;&lt;property id=&quot;20307&quot; value=&quot;273&quot;/&gt;&lt;/object&gt;&lt;object type=&quot;3&quot; unique_id=&quot;10015&quot;&gt;&lt;property id=&quot;20148&quot; value=&quot;5&quot;/&gt;&lt;property id=&quot;20300&quot; value=&quot;Slide 16 - &amp;quot;Tank Groups&amp;quot;&quot;/&gt;&lt;property id=&quot;20307&quot; value=&quot;274&quot;/&gt;&lt;/object&gt;&lt;object type=&quot;3&quot; unique_id=&quot;10016&quot;&gt;&lt;property id=&quot;20148&quot; value=&quot;5&quot;/&gt;&lt;property id=&quot;20300&quot; value=&quot;Slide 15 - &amp;quot;Tank Groups&amp;quot;&quot;/&gt;&lt;property id=&quot;20307&quot; value=&quot;275&quot;/&gt;&lt;/object&gt;&lt;object type=&quot;3&quot; unique_id=&quot;10017&quot;&gt;&lt;property id=&quot;20148&quot; value=&quot;5&quot;/&gt;&lt;property id=&quot;20300&quot; value=&quot;Slide 17 - &amp;quot;Alarm groups&amp;quot;&quot;/&gt;&lt;property id=&quot;20307&quot; value=&quot;276&quot;/&gt;&lt;/object&gt;&lt;object type=&quot;3&quot; unique_id=&quot;10018&quot;&gt;&lt;property id=&quot;20148&quot; value=&quot;5&quot;/&gt;&lt;property id=&quot;20300&quot; value=&quot;Slide 18 - &amp;quot;Reports&amp;quot;&quot;/&gt;&lt;property id=&quot;20307&quot; value=&quot;277&quot;/&gt;&lt;/object&gt;&lt;object type=&quot;3&quot; unique_id=&quot;10019&quot;&gt;&lt;property id=&quot;20148&quot; value=&quot;5&quot;/&gt;&lt;property id=&quot;20300&quot; value=&quot;Slide 21 - &amp;quot;Historical Data&amp;quot;&quot;/&gt;&lt;property id=&quot;20307&quot; value=&quot;278&quot;/&gt;&lt;/object&gt;&lt;object type=&quot;3&quot; unique_id=&quot;10020&quot;&gt;&lt;property id=&quot;20148&quot; value=&quot;5&quot;/&gt;&lt;property id=&quot;20300&quot; value=&quot;Slide 22 - &amp;quot;Configure/View historical data&amp;quot;&quot;/&gt;&lt;property id=&quot;20307&quot; value=&quot;279&quot;/&gt;&lt;/object&gt;&lt;object type=&quot;3&quot; unique_id=&quot;10022&quot;&gt;&lt;property id=&quot;20148&quot; value=&quot;5&quot;/&gt;&lt;property id=&quot;20300&quot; value=&quot;Slide 23 - &amp;quot;WinOpi Options&amp;quot;&quot;/&gt;&lt;property id=&quot;20307&quot; value=&quot;281&quot;/&gt;&lt;/object&gt;&lt;object type=&quot;3&quot; unique_id=&quot;10023&quot;&gt;&lt;property id=&quot;20148&quot; value=&quot;5&quot;/&gt;&lt;property id=&quot;20300&quot; value=&quot;Slide 24 - &amp;quot;WinOpi Options&amp;quot;&quot;/&gt;&lt;property id=&quot;20307&quot; value=&quot;282&quot;/&gt;&lt;/object&gt;&lt;object type=&quot;3&quot; unique_id=&quot;10024&quot;&gt;&lt;property id=&quot;20148&quot; value=&quot;5&quot;/&gt;&lt;property id=&quot;20300&quot; value=&quot;Slide 25 - &amp;quot;Administrative tools&amp;quot;&quot;/&gt;&lt;property id=&quot;20307&quot; value=&quot;283&quot;/&gt;&lt;/object&gt;&lt;object type=&quot;3&quot; unique_id=&quot;10025&quot;&gt;&lt;property id=&quot;20148&quot; value=&quot;5&quot;/&gt;&lt;property id=&quot;20300&quot; value=&quot;Slide 26 - &amp;quot;User manager&amp;quot;&quot;/&gt;&lt;property id=&quot;20307&quot; value=&quot;284&quot;/&gt;&lt;/object&gt;&lt;object type=&quot;3&quot; unique_id=&quot;10026&quot;&gt;&lt;property id=&quot;20148&quot; value=&quot;5&quot;/&gt;&lt;property id=&quot;20300&quot; value=&quot;Slide 28 - &amp;quot;TankMaster backup – When?&amp;quot;&quot;/&gt;&lt;property id=&quot;20307&quot; value=&quot;285&quot;/&gt;&lt;/object&gt;&lt;object type=&quot;3&quot; unique_id=&quot;10027&quot;&gt;&lt;property id=&quot;20148&quot; value=&quot;5&quot;/&gt;&lt;property id=&quot;20300&quot; value=&quot;Slide 29 - &amp;quot;TankMaster backup – on what?&amp;quot;&quot;/&gt;&lt;property id=&quot;20307&quot; value=&quot;286&quot;/&gt;&lt;/object&gt;&lt;object type=&quot;3&quot; unique_id=&quot;10028&quot;&gt;&lt;property id=&quot;20148&quot; value=&quot;5&quot;/&gt;&lt;property id=&quot;20300&quot; value=&quot;Slide 30 - &amp;quot;TankMaster backup – How?&amp;quot;&quot;/&gt;&lt;property id=&quot;20307&quot; value=&quot;287&quot;/&gt;&lt;/object&gt;&lt;object type=&quot;3&quot; unique_id=&quot;10029&quot;&gt;&lt;property id=&quot;20148&quot; value=&quot;5&quot;/&gt;&lt;property id=&quot;20300&quot; value=&quot;Slide 31 - &amp;quot;Tank Master – Restore Backup&amp;quot;&quot;/&gt;&lt;property id=&quot;20307&quot; value=&quot;288&quot;/&gt;&lt;/object&gt;&lt;object type=&quot;3&quot; unique_id=&quot;10030&quot;&gt;&lt;property id=&quot;20148&quot; value=&quot;5&quot;/&gt;&lt;property id=&quot;20300&quot; value=&quot;Slide 32 - &amp;quot;Tank Master – Restore Backup&amp;quot;&quot;/&gt;&lt;property id=&quot;20307&quot; value=&quot;289&quot;/&gt;&lt;/object&gt;&lt;object type=&quot;3&quot; unique_id=&quot;10031&quot;&gt;&lt;property id=&quot;20148&quot; value=&quot;5&quot;/&gt;&lt;property id=&quot;20300&quot; value=&quot;Slide 33 - &amp;quot;Tank Master – Restore Backup&amp;quot;&quot;/&gt;&lt;property id=&quot;20307&quot; value=&quot;290&quot;/&gt;&lt;/object&gt;&lt;object type=&quot;3&quot; unique_id=&quot;10032&quot;&gt;&lt;property id=&quot;20148&quot; value=&quot;5&quot;/&gt;&lt;property id=&quot;20300&quot; value=&quot;Slide 34 - &amp;quot;Tank Master – Restore Backup&amp;quot;&quot;/&gt;&lt;property id=&quot;20307&quot; value=&quot;291&quot;/&gt;&lt;/object&gt;&lt;object type=&quot;3&quot; unique_id=&quot;10357&quot;&gt;&lt;property id=&quot;20148&quot; value=&quot;5&quot;/&gt;&lt;property id=&quot;20300&quot; value=&quot;Slide 5 - &amp;quot;Workspace&amp;quot;&quot;/&gt;&lt;property id=&quot;20307&quot; value=&quot;294&quot;/&gt;&lt;/object&gt;&lt;object type=&quot;3&quot; unique_id=&quot;10358&quot;&gt;&lt;property id=&quot;20148&quot; value=&quot;5&quot;/&gt;&lt;property id=&quot;20300&quot; value=&quot;Slide 13 - &amp;quot;Set-Point Alarm&amp;quot;&quot;/&gt;&lt;property id=&quot;20307&quot; value=&quot;296&quot;/&gt;&lt;/object&gt;&lt;object type=&quot;3&quot; unique_id=&quot;10359&quot;&gt;&lt;property id=&quot;20148&quot; value=&quot;5&quot;/&gt;&lt;property id=&quot;20300&quot; value=&quot;Slide 14 - &amp;quot;Enable/Disable Alarms&amp;quot;&quot;/&gt;&lt;property id=&quot;20307&quot; value=&quot;295&quot;/&gt;&lt;/object&gt;&lt;object type=&quot;3&quot; unique_id=&quot;10360&quot;&gt;&lt;property id=&quot;20148&quot; value=&quot;5&quot;/&gt;&lt;property id=&quot;20300&quot; value=&quot;Slide 19 - &amp;quot;Log Reports&amp;quot;&quot;/&gt;&lt;property id=&quot;20307&quot; value=&quot;297&quot;/&gt;&lt;/object&gt;&lt;object type=&quot;3&quot; unique_id=&quot;10361&quot;&gt;&lt;property id=&quot;20148&quot; value=&quot;5&quot;/&gt;&lt;property id=&quot;20300&quot; value=&quot;Slide 20 - &amp;quot;Mass Balance Reports&amp;quot;&quot;/&gt;&lt;property id=&quot;20307&quot; value=&quot;298&quot;/&gt;&lt;/object&gt;&lt;object type=&quot;3&quot; unique_id=&quot;10362&quot;&gt;&lt;property id=&quot;20148&quot; value=&quot;5&quot;/&gt;&lt;property id=&quot;20300&quot; value=&quot;Slide 27 - &amp;quot;Hardware Key Info&amp;quot;&quot;/&gt;&lt;property id=&quot;20307&quot; value=&quot;299&quot;/&gt;&lt;/object&gt;&lt;object type=&quot;3&quot; unique_id=&quot;10363&quot;&gt;&lt;property id=&quot;20148&quot; value=&quot;5&quot;/&gt;&lt;property id=&quot;20300&quot; value=&quot;Slide 35 - &amp;quot;TankMaster – Backup/Restore&amp;quot;&quot;/&gt;&lt;property id=&quot;20307&quot; value=&quot;293&quot;/&gt;&lt;/object&gt;&lt;/object&gt;&lt;/object&gt;&lt;/database&gt;"/>
  <p:tag name="ARTICULATE_PROJECT_OPEN" val="0"/>
  <p:tag name="SECTOMILLISECCONVERTED" val="1"/>
</p:tagLst>
</file>

<file path=ppt/theme/theme1.xml><?xml version="1.0" encoding="utf-8"?>
<a:theme xmlns:a="http://schemas.openxmlformats.org/drawingml/2006/main" name="RTG_White">
  <a:themeElements>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fontScheme name="RTG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lnDef>
  </a:objectDefaults>
  <a:extraClrSchemeLst>
    <a:extraClrScheme>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4110</TotalTime>
  <Words>1522</Words>
  <Application>Microsoft Office PowerPoint</Application>
  <PresentationFormat>On-screen Show (4:3)</PresentationFormat>
  <Paragraphs>327</Paragraphs>
  <Slides>35</Slides>
  <Notes>23</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RTG_White</vt:lpstr>
      <vt:lpstr>Slide 1</vt:lpstr>
      <vt:lpstr>Lesson’s Goal</vt:lpstr>
      <vt:lpstr>WinOpi Workspace</vt:lpstr>
      <vt:lpstr>Toolbar</vt:lpstr>
      <vt:lpstr>Workspace</vt:lpstr>
      <vt:lpstr>Product table</vt:lpstr>
      <vt:lpstr>Product Table</vt:lpstr>
      <vt:lpstr>Tank Capacity Table (TCT)</vt:lpstr>
      <vt:lpstr>Enter TCT into TankMaster</vt:lpstr>
      <vt:lpstr>Assign product to tank</vt:lpstr>
      <vt:lpstr>Tank Alarm Limits</vt:lpstr>
      <vt:lpstr>Tank Alarm Limits</vt:lpstr>
      <vt:lpstr>Set-Point Alarm</vt:lpstr>
      <vt:lpstr>Enable/Disable Alarms</vt:lpstr>
      <vt:lpstr>Tank Groups</vt:lpstr>
      <vt:lpstr>Tank Groups</vt:lpstr>
      <vt:lpstr>Alarm groups</vt:lpstr>
      <vt:lpstr>Reports</vt:lpstr>
      <vt:lpstr>Log Reports</vt:lpstr>
      <vt:lpstr>Mass Balance Reports</vt:lpstr>
      <vt:lpstr>Historical Data</vt:lpstr>
      <vt:lpstr>Configure/View historical data</vt:lpstr>
      <vt:lpstr>WinOpi Options</vt:lpstr>
      <vt:lpstr>WinOpi Options</vt:lpstr>
      <vt:lpstr>Administrative tools</vt:lpstr>
      <vt:lpstr>User manager</vt:lpstr>
      <vt:lpstr>Hardware Key Info</vt:lpstr>
      <vt:lpstr>TankMaster backup – When?</vt:lpstr>
      <vt:lpstr>TankMaster backup – on what?</vt:lpstr>
      <vt:lpstr>TankMaster backup – How?</vt:lpstr>
      <vt:lpstr>Tank Master – Restore Backup</vt:lpstr>
      <vt:lpstr>Tank Master – Restore Backup</vt:lpstr>
      <vt:lpstr>Tank Master – Restore Backup</vt:lpstr>
      <vt:lpstr>Tank Master – Restore Backup</vt:lpstr>
      <vt:lpstr>TankMaster – Backup/Restore</vt:lpstr>
    </vt:vector>
  </TitlesOfParts>
  <Company>Saab Marine Electronics 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Håkan Bertling</dc:creator>
  <cp:lastModifiedBy>hhjortsberg</cp:lastModifiedBy>
  <cp:revision>347</cp:revision>
  <cp:lastPrinted>2002-02-19T16:21:34Z</cp:lastPrinted>
  <dcterms:created xsi:type="dcterms:W3CDTF">2001-11-09T13:37:27Z</dcterms:created>
  <dcterms:modified xsi:type="dcterms:W3CDTF">2011-09-28T08:29:37Z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roved">
    <vt:lpwstr> </vt:lpwstr>
  </property>
  <property fmtid="{D5CDD505-2E9C-101B-9397-08002B2CF9AE}" pid="3" name="IssuedBy">
    <vt:lpwstr> </vt:lpwstr>
  </property>
  <property fmtid="{D5CDD505-2E9C-101B-9397-08002B2CF9AE}" pid="4" name="DeptIssuing">
    <vt:lpwstr> </vt:lpwstr>
  </property>
  <property fmtid="{D5CDD505-2E9C-101B-9397-08002B2CF9AE}" pid="5" name="Issue">
    <vt:lpwstr>1</vt:lpwstr>
  </property>
  <property fmtid="{D5CDD505-2E9C-101B-9397-08002B2CF9AE}" pid="6" name="DocumentType">
    <vt:lpwstr> </vt:lpwstr>
  </property>
  <property fmtid="{D5CDD505-2E9C-101B-9397-08002B2CF9AE}" pid="7" name="InfoClass">
    <vt:lpwstr>I</vt:lpwstr>
  </property>
  <property fmtid="{D5CDD505-2E9C-101B-9397-08002B2CF9AE}" pid="8" name="Date">
    <vt:lpwstr> </vt:lpwstr>
  </property>
  <property fmtid="{D5CDD505-2E9C-101B-9397-08002B2CF9AE}" pid="9" name="Time">
    <vt:lpwstr> </vt:lpwstr>
  </property>
  <property fmtid="{D5CDD505-2E9C-101B-9397-08002B2CF9AE}" pid="10" name="TitleIssuer">
    <vt:lpwstr> </vt:lpwstr>
  </property>
  <property fmtid="{D5CDD505-2E9C-101B-9397-08002B2CF9AE}" pid="11" name="Phone">
    <vt:lpwstr> </vt:lpwstr>
  </property>
  <property fmtid="{D5CDD505-2E9C-101B-9397-08002B2CF9AE}" pid="12" name="Email">
    <vt:lpwstr> </vt:lpwstr>
  </property>
  <property fmtid="{D5CDD505-2E9C-101B-9397-08002B2CF9AE}" pid="13" name="HardCopy">
    <vt:lpwstr> </vt:lpwstr>
  </property>
  <property fmtid="{D5CDD505-2E9C-101B-9397-08002B2CF9AE}" pid="14" name="Keywords">
    <vt:lpwstr> </vt:lpwstr>
  </property>
  <property fmtid="{D5CDD505-2E9C-101B-9397-08002B2CF9AE}" pid="15" name="StoredAt">
    <vt:lpwstr> </vt:lpwstr>
  </property>
  <property fmtid="{D5CDD505-2E9C-101B-9397-08002B2CF9AE}" pid="16" name="RegNo">
    <vt:lpwstr> </vt:lpwstr>
  </property>
</Properties>
</file>