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70" r:id="rId2"/>
    <p:sldId id="342" r:id="rId3"/>
    <p:sldId id="350" r:id="rId4"/>
    <p:sldId id="351" r:id="rId5"/>
    <p:sldId id="360" r:id="rId6"/>
    <p:sldId id="354" r:id="rId7"/>
    <p:sldId id="357" r:id="rId8"/>
    <p:sldId id="359" r:id="rId9"/>
    <p:sldId id="361" r:id="rId10"/>
    <p:sldId id="356" r:id="rId11"/>
    <p:sldId id="352" r:id="rId12"/>
    <p:sldId id="343" r:id="rId13"/>
    <p:sldId id="348" r:id="rId14"/>
    <p:sldId id="279" r:id="rId15"/>
    <p:sldId id="346" r:id="rId16"/>
  </p:sldIdLst>
  <p:sldSz cx="9144000" cy="6858000" type="screen4x3"/>
  <p:notesSz cx="6669088" cy="9928225"/>
  <p:custDataLst>
    <p:tags r:id="rId19"/>
  </p:custDataLst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rgbClr val="000000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9E32"/>
    <a:srgbClr val="6699FF"/>
    <a:srgbClr val="990033"/>
    <a:srgbClr val="47BAD6"/>
    <a:srgbClr val="009900"/>
    <a:srgbClr val="FE9D32"/>
    <a:srgbClr val="969696"/>
    <a:srgbClr val="FECB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0" autoAdjust="0"/>
    <p:restoredTop sz="95915" autoAdjust="0"/>
  </p:normalViewPr>
  <p:slideViewPr>
    <p:cSldViewPr>
      <p:cViewPr varScale="1">
        <p:scale>
          <a:sx n="83" d="100"/>
          <a:sy n="83" d="100"/>
        </p:scale>
        <p:origin x="-941" y="-62"/>
      </p:cViewPr>
      <p:guideLst>
        <p:guide orient="horz" pos="3861"/>
        <p:guide orient="horz" pos="3974"/>
        <p:guide orient="horz" pos="4020"/>
        <p:guide orient="horz" pos="4088"/>
        <p:guide pos="38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150" y="0"/>
            <a:ext cx="2889938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8" tIns="45733" rIns="91468" bIns="45733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"/>
              </a:defRPr>
            </a:lvl1pPr>
          </a:lstStyle>
          <a:p>
            <a:endParaRPr lang="en-U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815"/>
            <a:ext cx="2889938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8" tIns="45733" rIns="91468" bIns="45733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Times"/>
              </a:defRPr>
            </a:lvl1pPr>
          </a:lstStyle>
          <a:p>
            <a:endParaRPr lang="en-US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150" y="9431815"/>
            <a:ext cx="2889938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8" tIns="45733" rIns="91468" bIns="45733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"/>
              </a:defRPr>
            </a:lvl1pPr>
          </a:lstStyle>
          <a:p>
            <a:fld id="{94C2C647-CC90-4739-9B51-C98AB26D13B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938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8" tIns="45733" rIns="91468" bIns="45733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Times"/>
              </a:defRPr>
            </a:lvl1pPr>
          </a:lstStyle>
          <a:p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150" y="0"/>
            <a:ext cx="2889938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8" tIns="45733" rIns="91468" bIns="45733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"/>
              </a:defRPr>
            </a:lvl1pPr>
          </a:lstStyle>
          <a:p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40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213" y="4715908"/>
            <a:ext cx="4890665" cy="4467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8" tIns="45733" rIns="91468" bIns="4573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815"/>
            <a:ext cx="2889938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8" tIns="45733" rIns="91468" bIns="45733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Times"/>
              </a:defRPr>
            </a:lvl1pPr>
          </a:lstStyle>
          <a:p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150" y="9431815"/>
            <a:ext cx="2889938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8" tIns="45733" rIns="91468" bIns="45733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"/>
              </a:defRPr>
            </a:lvl1pPr>
          </a:lstStyle>
          <a:p>
            <a:fld id="{639DF4D7-DB2A-431F-BC67-911B0529BAC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D7A982-4E8C-4E03-9DD1-06B37DA7CA6C}" type="slidenum">
              <a:rPr lang="en-US"/>
              <a:pPr/>
              <a:t>1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9DF4D7-DB2A-431F-BC67-911B0529BACD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366AB2-4419-4A6B-9526-6CF58CFCFA81}" type="slidenum">
              <a:rPr lang="en-US"/>
              <a:pPr/>
              <a:t>2</a:t>
            </a:fld>
            <a:endParaRPr lang="en-US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925C8E-C969-4D5D-BB01-B6E54E83D591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349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2950"/>
            <a:ext cx="4965700" cy="3724275"/>
          </a:xfrm>
          <a:ln/>
        </p:spPr>
      </p:sp>
      <p:sp>
        <p:nvSpPr>
          <p:cNvPr id="63492" name="Notes Placeholder 2"/>
          <p:cNvSpPr>
            <a:spLocks noGrp="1"/>
          </p:cNvSpPr>
          <p:nvPr>
            <p:ph type="body" idx="1"/>
          </p:nvPr>
        </p:nvSpPr>
        <p:spPr>
          <a:xfrm>
            <a:off x="667386" y="4717218"/>
            <a:ext cx="5334317" cy="4467939"/>
          </a:xfrm>
          <a:noFill/>
          <a:ln/>
        </p:spPr>
        <p:txBody>
          <a:bodyPr lIns="93177" tIns="46589" rIns="93177" bIns="46589"/>
          <a:lstStyle/>
          <a:p>
            <a:pPr eaLnBrk="1" hangingPunct="1">
              <a:spcBef>
                <a:spcPct val="0"/>
              </a:spcBef>
            </a:pPr>
            <a:endParaRPr lang="sv-SE" smtClean="0"/>
          </a:p>
        </p:txBody>
      </p:sp>
      <p:sp>
        <p:nvSpPr>
          <p:cNvPr id="63493" name="Slide Number Placeholder 3"/>
          <p:cNvSpPr txBox="1">
            <a:spLocks noGrp="1"/>
          </p:cNvSpPr>
          <p:nvPr/>
        </p:nvSpPr>
        <p:spPr bwMode="auto">
          <a:xfrm>
            <a:off x="3777085" y="9429671"/>
            <a:ext cx="2890414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 defTabSz="931863"/>
            <a:fld id="{23D09A8E-A428-4CB4-A08F-49D0AAC9F429}" type="slidenum">
              <a:rPr lang="en-US" sz="1200">
                <a:latin typeface="Times" pitchFamily="18" charset="0"/>
              </a:rPr>
              <a:pPr algn="r" defTabSz="931863"/>
              <a:t>3</a:t>
            </a:fld>
            <a:endParaRPr lang="en-US" sz="1200">
              <a:latin typeface="Times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CA9B93-D763-4B3B-BA2C-DB99EEA85A22}" type="slidenum">
              <a:rPr lang="en-US"/>
              <a:pPr/>
              <a:t>4</a:t>
            </a:fld>
            <a:endParaRPr lang="en-US"/>
          </a:p>
        </p:txBody>
      </p:sp>
      <p:sp>
        <p:nvSpPr>
          <p:cNvPr id="423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6600"/>
            <a:ext cx="4922837" cy="3694113"/>
          </a:xfrm>
          <a:ln/>
        </p:spPr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0779" y="4756912"/>
            <a:ext cx="4933886" cy="4431422"/>
          </a:xfrm>
        </p:spPr>
        <p:txBody>
          <a:bodyPr/>
          <a:lstStyle/>
          <a:p>
            <a:r>
              <a:rPr lang="en-US"/>
              <a:t>Frank Werner, Vern Heath, and Robert Keppel established Rosemount Engineering Company with $8000 of startup funds.</a:t>
            </a:r>
          </a:p>
          <a:p>
            <a:r>
              <a:rPr lang="en-US"/>
              <a:t>Government needed air speed sensor for aircraft.  And asked U of M to develop.  They liked the product and wanted to order more which wasn’t possible.  These three went off to start their own company in a chicken coupe.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1960…   Rosemount sensors on every aircraft in the world.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C9750E-F0B5-485F-9DF2-A1DF45B2437C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7680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54075" y="744538"/>
            <a:ext cx="4962525" cy="3722687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sv-SE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sv-S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61D2BE-B314-4265-A593-938265086D5B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D7A982-4E8C-4E03-9DD1-06B37DA7CA6C}" type="slidenum">
              <a:rPr lang="en-US"/>
              <a:pPr/>
              <a:t>12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522BB7-A5F4-4878-AED7-B9B143C3DACA}" type="slidenum">
              <a:rPr lang="en-US"/>
              <a:pPr/>
              <a:t>13</a:t>
            </a:fld>
            <a:endParaRPr lang="en-US"/>
          </a:p>
        </p:txBody>
      </p:sp>
      <p:sp>
        <p:nvSpPr>
          <p:cNvPr id="25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5663" y="747713"/>
            <a:ext cx="4960937" cy="3721100"/>
          </a:xfrm>
          <a:ln/>
        </p:spPr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0168" y="4719211"/>
            <a:ext cx="4888754" cy="4461417"/>
          </a:xfrm>
        </p:spPr>
        <p:txBody>
          <a:bodyPr lIns="91585" tIns="45793" rIns="91585" bIns="45793"/>
          <a:lstStyle/>
          <a:p>
            <a:endParaRPr lang="sv-S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70F0CC-4EAF-4E0E-B5FC-319A769B1E41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sv-S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8" name="Picture 40" descr="process manageme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22950" y="4700588"/>
            <a:ext cx="2482850" cy="1662112"/>
          </a:xfrm>
          <a:prstGeom prst="rect">
            <a:avLst/>
          </a:prstGeom>
          <a:noFill/>
        </p:spPr>
      </p:pic>
      <p:sp>
        <p:nvSpPr>
          <p:cNvPr id="225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44700" y="1447800"/>
            <a:ext cx="5486400" cy="1168400"/>
          </a:xfrm>
          <a:effectLst/>
        </p:spPr>
        <p:txBody>
          <a:bodyPr/>
          <a:lstStyle>
            <a:lvl1pPr>
              <a:lnSpc>
                <a:spcPct val="75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2692400"/>
            <a:ext cx="5575300" cy="16510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2541" name="Line 13"/>
          <p:cNvSpPr>
            <a:spLocks noChangeShapeType="1"/>
          </p:cNvSpPr>
          <p:nvPr/>
        </p:nvSpPr>
        <p:spPr bwMode="auto">
          <a:xfrm>
            <a:off x="0" y="2557463"/>
            <a:ext cx="8059738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v-SE"/>
          </a:p>
        </p:txBody>
      </p:sp>
      <p:sp>
        <p:nvSpPr>
          <p:cNvPr id="22542" name="Line 14"/>
          <p:cNvSpPr>
            <a:spLocks noChangeShapeType="1"/>
          </p:cNvSpPr>
          <p:nvPr/>
        </p:nvSpPr>
        <p:spPr bwMode="auto">
          <a:xfrm>
            <a:off x="1952625" y="0"/>
            <a:ext cx="0" cy="3436938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v-SE"/>
          </a:p>
        </p:txBody>
      </p:sp>
      <p:sp>
        <p:nvSpPr>
          <p:cNvPr id="22570" name="Text Box 42"/>
          <p:cNvSpPr txBox="1">
            <a:spLocks noChangeArrowheads="1"/>
          </p:cNvSpPr>
          <p:nvPr userDrawn="1"/>
        </p:nvSpPr>
        <p:spPr bwMode="auto">
          <a:xfrm>
            <a:off x="6084888" y="6602413"/>
            <a:ext cx="21383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4000" rIns="54000">
            <a:spAutoFit/>
          </a:bodyPr>
          <a:lstStyle/>
          <a:p>
            <a:pPr algn="l"/>
            <a:r>
              <a:rPr lang="sv-SE" sz="800" b="0" i="1">
                <a:solidFill>
                  <a:schemeClr val="tx1"/>
                </a:solidFill>
              </a:rPr>
              <a:t>Rosemount Tank Radar AB Confidential</a:t>
            </a:r>
            <a:endParaRPr lang="en-US" sz="800" b="0" i="1">
              <a:solidFill>
                <a:schemeClr val="tx1"/>
              </a:solidFill>
            </a:endParaRPr>
          </a:p>
        </p:txBody>
      </p:sp>
      <p:pic>
        <p:nvPicPr>
          <p:cNvPr id="22579" name="Picture 51" descr="Rosemount_Tank_Gauging_blue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2988" y="5570538"/>
            <a:ext cx="1770062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Raptor_opensystem_light_background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6012159" y="420444"/>
            <a:ext cx="2088227" cy="560283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F457D2-B7C6-4399-AD60-4D59A195B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9425" y="406400"/>
            <a:ext cx="2085975" cy="5346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406400"/>
            <a:ext cx="6105525" cy="5346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70AA70-040D-4F6D-9A1F-C2E696A0B4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BF90F-8CDC-458A-847B-FE89D5A459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8363DA-9583-433A-82BA-0AAA4D465487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406400"/>
            <a:ext cx="7594600" cy="723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571500" y="1206500"/>
            <a:ext cx="8343900" cy="4546600"/>
          </a:xfrm>
        </p:spPr>
        <p:txBody>
          <a:bodyPr/>
          <a:lstStyle/>
          <a:p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11863" y="6683375"/>
            <a:ext cx="936625" cy="115888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8313" y="6683375"/>
            <a:ext cx="5543550" cy="115888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681788"/>
            <a:ext cx="217488" cy="71437"/>
          </a:xfrm>
        </p:spPr>
        <p:txBody>
          <a:bodyPr/>
          <a:lstStyle>
            <a:lvl1pPr>
              <a:defRPr/>
            </a:lvl1pPr>
          </a:lstStyle>
          <a:p>
            <a:fld id="{E8BF196F-6577-4FC9-B50B-0D76B57C1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split orient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584200" y="406400"/>
            <a:ext cx="7594600" cy="723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71500" y="1206500"/>
            <a:ext cx="4095750" cy="2197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19650" y="1206500"/>
            <a:ext cx="4095750" cy="2197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71500" y="3556000"/>
            <a:ext cx="4095750" cy="2197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19650" y="3556000"/>
            <a:ext cx="4095750" cy="2197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FEFDF4-590F-4FD0-A4DE-FCAFC7F8E0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split orient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406400"/>
            <a:ext cx="7594600" cy="723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571500" y="1206500"/>
            <a:ext cx="4095750" cy="4546600"/>
          </a:xfrm>
        </p:spPr>
        <p:txBody>
          <a:bodyPr/>
          <a:lstStyle/>
          <a:p>
            <a:pPr lvl="0"/>
            <a:endParaRPr lang="sv-S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19650" y="1206500"/>
            <a:ext cx="4095750" cy="4546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782006-8CDA-4D32-B096-40A7996573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split orient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55988E-A939-49F3-BAB7-39AFBF2C3B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B01A8D-5998-44A7-8AA0-2FC9F10B5B4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206500"/>
            <a:ext cx="4095750" cy="4546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9650" y="1206500"/>
            <a:ext cx="4095750" cy="4546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9296BB-7640-45C7-8328-94B30F657B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25D184-D1D8-4A5F-906F-F229E9466B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96C8FE-DA99-4AD8-9C73-50E111E352F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AC069B-B9B5-4877-9A1E-519F5D2D3A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A4D398-CD5B-450B-A944-DBF587E665F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5DB189-048D-4791-A968-A5C6C34D8F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7" name="Picture 43" descr="process management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7156450" y="5519738"/>
            <a:ext cx="1746250" cy="1168400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84200" y="406400"/>
            <a:ext cx="75946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1"/>
            </a:outerShdw>
          </a:effec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1206500"/>
            <a:ext cx="8343900" cy="454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58" name="Line 34"/>
          <p:cNvSpPr>
            <a:spLocks noChangeShapeType="1"/>
          </p:cNvSpPr>
          <p:nvPr/>
        </p:nvSpPr>
        <p:spPr bwMode="auto">
          <a:xfrm flipV="1">
            <a:off x="469900" y="0"/>
            <a:ext cx="0" cy="60579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v-SE"/>
          </a:p>
        </p:txBody>
      </p:sp>
      <p:sp>
        <p:nvSpPr>
          <p:cNvPr id="1044" name="Line 20"/>
          <p:cNvSpPr>
            <a:spLocks noChangeShapeType="1"/>
          </p:cNvSpPr>
          <p:nvPr/>
        </p:nvSpPr>
        <p:spPr bwMode="auto">
          <a:xfrm>
            <a:off x="0" y="1087438"/>
            <a:ext cx="87249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v-SE"/>
          </a:p>
        </p:txBody>
      </p:sp>
      <p:sp>
        <p:nvSpPr>
          <p:cNvPr id="1069" name="Rectangle 45"/>
          <p:cNvSpPr>
            <a:spLocks noChangeArrowheads="1"/>
          </p:cNvSpPr>
          <p:nvPr/>
        </p:nvSpPr>
        <p:spPr bwMode="auto">
          <a:xfrm>
            <a:off x="403225" y="6400800"/>
            <a:ext cx="1392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1000" b="0">
                <a:solidFill>
                  <a:schemeClr val="bg1"/>
                </a:solidFill>
              </a:rPr>
              <a:t>[File Name or Event]</a:t>
            </a:r>
          </a:p>
          <a:p>
            <a:pPr algn="l">
              <a:lnSpc>
                <a:spcPct val="85000"/>
              </a:lnSpc>
            </a:pPr>
            <a:r>
              <a:rPr lang="en-US" sz="1000" b="0">
                <a:solidFill>
                  <a:schemeClr val="bg1"/>
                </a:solidFill>
              </a:rPr>
              <a:t>Emerson Confidential</a:t>
            </a:r>
          </a:p>
          <a:p>
            <a:pPr algn="l">
              <a:lnSpc>
                <a:spcPct val="85000"/>
              </a:lnSpc>
            </a:pPr>
            <a:r>
              <a:rPr lang="en-US" sz="1000" b="0">
                <a:solidFill>
                  <a:schemeClr val="bg1"/>
                </a:solidFill>
              </a:rPr>
              <a:t>27-Jun-01, Slide </a:t>
            </a:r>
            <a:fld id="{4936C9CA-63D2-4897-B950-FFBEAAC710C7}" type="slidenum">
              <a:rPr lang="en-US" sz="1000" b="0">
                <a:solidFill>
                  <a:schemeClr val="bg1"/>
                </a:solidFill>
              </a:rPr>
              <a:pPr algn="l">
                <a:lnSpc>
                  <a:spcPct val="85000"/>
                </a:lnSpc>
              </a:pPr>
              <a:t>‹#›</a:t>
            </a:fld>
            <a:endParaRPr lang="en-US" sz="1000" b="0">
              <a:solidFill>
                <a:schemeClr val="bg1"/>
              </a:solidFill>
            </a:endParaRPr>
          </a:p>
        </p:txBody>
      </p:sp>
      <p:sp>
        <p:nvSpPr>
          <p:cNvPr id="1075" name="Text Box 51"/>
          <p:cNvSpPr txBox="1">
            <a:spLocks noChangeArrowheads="1"/>
          </p:cNvSpPr>
          <p:nvPr/>
        </p:nvSpPr>
        <p:spPr bwMode="auto">
          <a:xfrm>
            <a:off x="7300913" y="6683375"/>
            <a:ext cx="1519237" cy="7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/>
            <a:r>
              <a:rPr lang="sv-SE" sz="600" b="0" i="1">
                <a:solidFill>
                  <a:schemeClr val="tx1"/>
                </a:solidFill>
              </a:rPr>
              <a:t>Rosemount Tank Radar AB Confidential</a:t>
            </a:r>
            <a:endParaRPr lang="en-US" sz="600" b="0" i="1">
              <a:solidFill>
                <a:schemeClr val="tx1"/>
              </a:solidFill>
            </a:endParaRPr>
          </a:p>
        </p:txBody>
      </p:sp>
      <p:sp>
        <p:nvSpPr>
          <p:cNvPr id="1081" name="Rectangle 5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11863" y="6683375"/>
            <a:ext cx="936625" cy="11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6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082" name="Rectangle 5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8313" y="6683375"/>
            <a:ext cx="5543550" cy="11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6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083" name="Rectangle 5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681788"/>
            <a:ext cx="217488" cy="7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600" b="0">
                <a:solidFill>
                  <a:schemeClr val="tx1"/>
                </a:solidFill>
              </a:defRPr>
            </a:lvl1pPr>
          </a:lstStyle>
          <a:p>
            <a:fld id="{8D6BF90F-8CDC-458A-847B-FE89D5A4599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86" name="NumberOfPages"/>
          <p:cNvSpPr txBox="1">
            <a:spLocks noChangeArrowheads="1"/>
          </p:cNvSpPr>
          <p:nvPr/>
        </p:nvSpPr>
        <p:spPr bwMode="auto">
          <a:xfrm>
            <a:off x="8845550" y="6681788"/>
            <a:ext cx="244475" cy="7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>
              <a:spcBef>
                <a:spcPct val="50000"/>
              </a:spcBef>
            </a:pPr>
            <a:endParaRPr lang="sv-SE" sz="600" b="0">
              <a:solidFill>
                <a:schemeClr val="tx1"/>
              </a:solidFill>
            </a:endParaRPr>
          </a:p>
        </p:txBody>
      </p:sp>
      <p:pic>
        <p:nvPicPr>
          <p:cNvPr id="1089" name="Picture 65" descr="Rosemount_Tank_Gauging_blue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611188" y="6130925"/>
            <a:ext cx="1235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Raptor_without_opensystem.png"/>
          <p:cNvPicPr>
            <a:picLocks noChangeAspect="1"/>
          </p:cNvPicPr>
          <p:nvPr userDrawn="1"/>
        </p:nvPicPr>
        <p:blipFill>
          <a:blip r:embed="rId20" cstate="print"/>
          <a:stretch>
            <a:fillRect/>
          </a:stretch>
        </p:blipFill>
        <p:spPr>
          <a:xfrm>
            <a:off x="7236297" y="332656"/>
            <a:ext cx="1440159" cy="38640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/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SzPct val="60000"/>
        <a:buFont typeface="Wingdings" pitchFamily="2" charset="2"/>
        <a:buChar char="l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9300" indent="-292100" algn="l" rtl="0" eaLnBrk="1" fontAlgn="base" hangingPunct="1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–"/>
        <a:defRPr sz="2400">
          <a:solidFill>
            <a:srgbClr val="000000"/>
          </a:solidFill>
          <a:latin typeface="+mn-lt"/>
        </a:defRPr>
      </a:lvl2pPr>
      <a:lvl3pPr marL="1092200" indent="-228600" algn="l" rtl="0" eaLnBrk="1" fontAlgn="base" hangingPunct="1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•"/>
        <a:defRPr sz="2000">
          <a:solidFill>
            <a:srgbClr val="000000"/>
          </a:solidFill>
          <a:latin typeface="+mn-lt"/>
        </a:defRPr>
      </a:lvl3pPr>
      <a:lvl4pPr marL="1435100" indent="-228600" algn="l" rtl="0" eaLnBrk="1" fontAlgn="base" hangingPunct="1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–"/>
        <a:defRPr>
          <a:solidFill>
            <a:srgbClr val="000000"/>
          </a:solidFill>
          <a:latin typeface="+mn-lt"/>
        </a:defRPr>
      </a:lvl4pPr>
      <a:lvl5pPr marL="1778000" indent="-228600" algn="l" rtl="0" eaLnBrk="1" fontAlgn="base" hangingPunct="1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»"/>
        <a:defRPr>
          <a:solidFill>
            <a:srgbClr val="000000"/>
          </a:solidFill>
          <a:latin typeface="+mn-lt"/>
        </a:defRPr>
      </a:lvl5pPr>
      <a:lvl6pPr marL="2235200" indent="-228600" algn="l" rtl="0" eaLnBrk="1" fontAlgn="base" hangingPunct="1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»"/>
        <a:defRPr>
          <a:solidFill>
            <a:srgbClr val="000000"/>
          </a:solidFill>
          <a:latin typeface="+mn-lt"/>
        </a:defRPr>
      </a:lvl6pPr>
      <a:lvl7pPr marL="2692400" indent="-228600" algn="l" rtl="0" eaLnBrk="1" fontAlgn="base" hangingPunct="1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»"/>
        <a:defRPr>
          <a:solidFill>
            <a:srgbClr val="000000"/>
          </a:solidFill>
          <a:latin typeface="+mn-lt"/>
        </a:defRPr>
      </a:lvl7pPr>
      <a:lvl8pPr marL="3149600" indent="-228600" algn="l" rtl="0" eaLnBrk="1" fontAlgn="base" hangingPunct="1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»"/>
        <a:defRPr>
          <a:solidFill>
            <a:srgbClr val="000000"/>
          </a:solidFill>
          <a:latin typeface="+mn-lt"/>
        </a:defRPr>
      </a:lvl8pPr>
      <a:lvl9pPr marL="3606800" indent="-228600" algn="l" rtl="0" eaLnBrk="1" fontAlgn="base" hangingPunct="1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»"/>
        <a:defRPr>
          <a:solidFill>
            <a:srgbClr val="000000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13" Type="http://schemas.openxmlformats.org/officeDocument/2006/relationships/image" Target="../media/image39.jpeg"/><Relationship Id="rId3" Type="http://schemas.openxmlformats.org/officeDocument/2006/relationships/image" Target="../media/image29.jpeg"/><Relationship Id="rId7" Type="http://schemas.openxmlformats.org/officeDocument/2006/relationships/image" Target="../media/image33.jpeg"/><Relationship Id="rId12" Type="http://schemas.openxmlformats.org/officeDocument/2006/relationships/image" Target="../media/image3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eg"/><Relationship Id="rId11" Type="http://schemas.openxmlformats.org/officeDocument/2006/relationships/image" Target="../media/image37.jpeg"/><Relationship Id="rId5" Type="http://schemas.openxmlformats.org/officeDocument/2006/relationships/image" Target="../media/image31.jpeg"/><Relationship Id="rId10" Type="http://schemas.openxmlformats.org/officeDocument/2006/relationships/image" Target="../media/image36.jpeg"/><Relationship Id="rId4" Type="http://schemas.openxmlformats.org/officeDocument/2006/relationships/image" Target="../media/image30.jpeg"/><Relationship Id="rId9" Type="http://schemas.openxmlformats.org/officeDocument/2006/relationships/image" Target="../media/image3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PC/start.ex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7.jpeg"/><Relationship Id="rId7" Type="http://schemas.openxmlformats.org/officeDocument/2006/relationships/image" Target="../media/image21.jpeg"/><Relationship Id="rId12" Type="http://schemas.openxmlformats.org/officeDocument/2006/relationships/image" Target="../media/image26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11" Type="http://schemas.openxmlformats.org/officeDocument/2006/relationships/image" Target="../media/image25.jpeg"/><Relationship Id="rId5" Type="http://schemas.openxmlformats.org/officeDocument/2006/relationships/image" Target="../media/image19.jpeg"/><Relationship Id="rId10" Type="http://schemas.openxmlformats.org/officeDocument/2006/relationships/image" Target="../media/image24.jpeg"/><Relationship Id="rId4" Type="http://schemas.openxmlformats.org/officeDocument/2006/relationships/image" Target="../media/image18.jpeg"/><Relationship Id="rId9" Type="http://schemas.openxmlformats.org/officeDocument/2006/relationships/image" Target="../media/image2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E18F-2972-483B-9DB6-9282B2818EFC}" type="slidenum">
              <a:rPr lang="en-US"/>
              <a:pPr/>
              <a:t>1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84200" y="406400"/>
            <a:ext cx="7594600" cy="723900"/>
          </a:xfrm>
        </p:spPr>
        <p:txBody>
          <a:bodyPr/>
          <a:lstStyle/>
          <a:p>
            <a:endParaRPr lang="sv-SE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71500" y="1206500"/>
            <a:ext cx="8343900" cy="4546600"/>
          </a:xfrm>
        </p:spPr>
        <p:txBody>
          <a:bodyPr/>
          <a:lstStyle/>
          <a:p>
            <a:endParaRPr lang="sv-SE"/>
          </a:p>
        </p:txBody>
      </p:sp>
      <p:sp>
        <p:nvSpPr>
          <p:cNvPr id="10" name="Slide Number Placeholder 3"/>
          <p:cNvSpPr txBox="1">
            <a:spLocks/>
          </p:cNvSpPr>
          <p:nvPr/>
        </p:nvSpPr>
        <p:spPr bwMode="auto">
          <a:xfrm>
            <a:off x="8610600" y="6681788"/>
            <a:ext cx="217488" cy="7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2DB2AEB-B4F4-4DFB-A080-AD628E85DDB6}" type="slidenum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1" name="Picture 2" descr="C:\temp\SWE Sales Conf\Customer Ready Presentation\References\Man looking @ tank farm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08520" y="0"/>
            <a:ext cx="9433034" cy="6858000"/>
          </a:xfrm>
          <a:prstGeom prst="rect">
            <a:avLst/>
          </a:prstGeom>
          <a:noFill/>
        </p:spPr>
      </p:pic>
      <p:sp>
        <p:nvSpPr>
          <p:cNvPr id="14" name="Title 1"/>
          <p:cNvSpPr txBox="1">
            <a:spLocks/>
          </p:cNvSpPr>
          <p:nvPr/>
        </p:nvSpPr>
        <p:spPr bwMode="auto">
          <a:xfrm>
            <a:off x="395536" y="476672"/>
            <a:ext cx="8388424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1"/>
            </a:outerShdw>
          </a:effec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v-SE" sz="3200" i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Welcome to a New Era in Tank Gauging</a:t>
            </a:r>
            <a:endParaRPr kumimoji="0" lang="sv-SE" sz="3200" b="1" i="1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F1F234B-D02B-41CD-99C7-01311F8B5F7D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52227" name="Text Box 2"/>
          <p:cNvSpPr txBox="1">
            <a:spLocks noChangeArrowheads="1"/>
          </p:cNvSpPr>
          <p:nvPr/>
        </p:nvSpPr>
        <p:spPr bwMode="auto">
          <a:xfrm>
            <a:off x="4673600" y="1319577"/>
            <a:ext cx="3832225" cy="2458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7286" tIns="43643" rIns="87286" bIns="43643">
            <a:noAutofit/>
          </a:bodyPr>
          <a:lstStyle/>
          <a:p>
            <a:pPr algn="l" eaLnBrk="1" hangingPunct="1">
              <a:spcAft>
                <a:spcPts val="600"/>
              </a:spcAft>
              <a:buClr>
                <a:srgbClr val="002060"/>
              </a:buClr>
              <a:buFont typeface="Arial" pitchFamily="34" charset="0"/>
              <a:buChar char="•"/>
              <a:defRPr/>
            </a:pPr>
            <a:r>
              <a:rPr lang="en-US" sz="1600" dirty="0" smtClean="0"/>
              <a:t>  Fully automated data collection and calibration functionality</a:t>
            </a:r>
          </a:p>
          <a:p>
            <a:pPr algn="l" eaLnBrk="1" hangingPunct="1">
              <a:spcAft>
                <a:spcPts val="600"/>
              </a:spcAft>
              <a:buClr>
                <a:srgbClr val="002060"/>
              </a:buClr>
              <a:buFont typeface="Arial" pitchFamily="34" charset="0"/>
              <a:buChar char="•"/>
              <a:defRPr/>
            </a:pPr>
            <a:r>
              <a:rPr lang="en-US" sz="1600" dirty="0" smtClean="0"/>
              <a:t>  Two High Accuracy Distance References using </a:t>
            </a:r>
            <a:r>
              <a:rPr lang="en-US" sz="1600" dirty="0" err="1" smtClean="0"/>
              <a:t>Leica</a:t>
            </a:r>
            <a:r>
              <a:rPr lang="en-US" sz="1600" dirty="0" smtClean="0"/>
              <a:t> Tracking Lasers as reference</a:t>
            </a:r>
          </a:p>
          <a:p>
            <a:pPr algn="l" eaLnBrk="1" hangingPunct="1">
              <a:spcAft>
                <a:spcPts val="600"/>
              </a:spcAft>
              <a:buClr>
                <a:srgbClr val="002060"/>
              </a:buClr>
              <a:buFont typeface="Arial" pitchFamily="34" charset="0"/>
              <a:buChar char="•"/>
              <a:defRPr/>
            </a:pPr>
            <a:r>
              <a:rPr lang="en-US" sz="1600" dirty="0" smtClean="0"/>
              <a:t>  Accuracy Target </a:t>
            </a:r>
            <a:r>
              <a:rPr lang="en-US" sz="1600" dirty="0" smtClean="0">
                <a:cs typeface="Arial" charset="0"/>
              </a:rPr>
              <a:t>±0.16 mm (± 6.3 mil) covering a range from 0 to 30 meters </a:t>
            </a:r>
            <a:br>
              <a:rPr lang="en-US" sz="1600" dirty="0" smtClean="0">
                <a:cs typeface="Arial" charset="0"/>
              </a:rPr>
            </a:br>
            <a:r>
              <a:rPr lang="en-US" sz="1600" dirty="0" smtClean="0">
                <a:cs typeface="Arial" charset="0"/>
              </a:rPr>
              <a:t>(0 to 98.4 feet)</a:t>
            </a:r>
          </a:p>
          <a:p>
            <a:pPr algn="l" eaLnBrk="1" hangingPunct="1">
              <a:spcAft>
                <a:spcPts val="600"/>
              </a:spcAft>
              <a:buClr>
                <a:srgbClr val="002060"/>
              </a:buClr>
              <a:buFont typeface="Arial" pitchFamily="34" charset="0"/>
              <a:buChar char="•"/>
              <a:defRPr/>
            </a:pPr>
            <a:r>
              <a:rPr lang="en-US" sz="1600" dirty="0" smtClean="0"/>
              <a:t>  Low level of radar disturbances and reflections from surrounding walls, floor and ceiling</a:t>
            </a:r>
          </a:p>
          <a:p>
            <a:pPr algn="l" eaLnBrk="1" hangingPunct="1">
              <a:spcAft>
                <a:spcPts val="600"/>
              </a:spcAft>
              <a:defRPr/>
            </a:pPr>
            <a:endParaRPr lang="en-US" sz="1600" dirty="0" smtClean="0">
              <a:cs typeface="Arial" charset="0"/>
            </a:endParaRPr>
          </a:p>
        </p:txBody>
      </p:sp>
      <p:sp>
        <p:nvSpPr>
          <p:cNvPr id="112646" name="Rectangle 6"/>
          <p:cNvSpPr>
            <a:spLocks noGrp="1" noChangeArrowheads="1"/>
          </p:cNvSpPr>
          <p:nvPr>
            <p:ph type="title"/>
          </p:nvPr>
        </p:nvSpPr>
        <p:spPr>
          <a:xfrm>
            <a:off x="471488" y="595313"/>
            <a:ext cx="8324850" cy="511175"/>
          </a:xfrm>
        </p:spPr>
        <p:txBody>
          <a:bodyPr lIns="83768" tIns="41884" rIns="83768" bIns="41884" anchor="t"/>
          <a:lstStyle/>
          <a:p>
            <a:pPr>
              <a:defRPr/>
            </a:pPr>
            <a:r>
              <a:rPr lang="en-US" smtClean="0"/>
              <a:t>TankRadar</a:t>
            </a:r>
            <a:r>
              <a:rPr lang="en-US" sz="1600" baseline="100000" smtClean="0">
                <a:latin typeface="HelveticaNeue BlackExt" pitchFamily="34" charset="0"/>
                <a:sym typeface="Symbol" pitchFamily="18" charset="2"/>
              </a:rPr>
              <a:t></a:t>
            </a:r>
            <a:r>
              <a:rPr lang="en-US" smtClean="0"/>
              <a:t> - Accuracy Verification</a:t>
            </a:r>
          </a:p>
        </p:txBody>
      </p:sp>
      <p:pic>
        <p:nvPicPr>
          <p:cNvPr id="140289" name="Picture 1" descr="V:\SME\Pictures\REX\REX i nya M1_smal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962" y="1101725"/>
            <a:ext cx="3878776" cy="5257800"/>
          </a:xfrm>
          <a:prstGeom prst="rect">
            <a:avLst/>
          </a:prstGeom>
          <a:noFill/>
        </p:spPr>
      </p:pic>
      <p:pic>
        <p:nvPicPr>
          <p:cNvPr id="9" name="Picture 4" descr="Leica AT901-LR 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88255" y="4810125"/>
            <a:ext cx="1799366" cy="1803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4267384" y="4912667"/>
            <a:ext cx="742766" cy="646331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l"/>
            <a:r>
              <a:rPr lang="en-US" sz="1200" dirty="0" err="1" smtClean="0">
                <a:solidFill>
                  <a:srgbClr val="002060"/>
                </a:solidFill>
              </a:rPr>
              <a:t>Leica</a:t>
            </a:r>
            <a:r>
              <a:rPr lang="en-US" sz="1200" dirty="0" smtClean="0">
                <a:solidFill>
                  <a:srgbClr val="002060"/>
                </a:solidFill>
              </a:rPr>
              <a:t> Tracking Laser</a:t>
            </a:r>
            <a:endParaRPr lang="sv-SE" sz="12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/>
          <p:cNvSpPr/>
          <p:nvPr/>
        </p:nvSpPr>
        <p:spPr bwMode="auto">
          <a:xfrm>
            <a:off x="6305550" y="5600700"/>
            <a:ext cx="2686050" cy="1066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355410"/>
            <a:ext cx="7594600" cy="7239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Level Leadership Team</a:t>
            </a:r>
          </a:p>
        </p:txBody>
      </p:sp>
      <p:sp>
        <p:nvSpPr>
          <p:cNvPr id="19461" name="Line 5"/>
          <p:cNvSpPr>
            <a:spLocks noChangeShapeType="1"/>
          </p:cNvSpPr>
          <p:nvPr/>
        </p:nvSpPr>
        <p:spPr bwMode="auto">
          <a:xfrm>
            <a:off x="533400" y="2362200"/>
            <a:ext cx="5838825" cy="19050"/>
          </a:xfrm>
          <a:prstGeom prst="line">
            <a:avLst/>
          </a:prstGeom>
          <a:noFill/>
          <a:ln w="2159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v-SE"/>
          </a:p>
        </p:txBody>
      </p:sp>
      <p:sp>
        <p:nvSpPr>
          <p:cNvPr id="19466" name="Line 10"/>
          <p:cNvSpPr>
            <a:spLocks noChangeShapeType="1"/>
          </p:cNvSpPr>
          <p:nvPr/>
        </p:nvSpPr>
        <p:spPr bwMode="auto">
          <a:xfrm>
            <a:off x="4572000" y="2366963"/>
            <a:ext cx="0" cy="0"/>
          </a:xfrm>
          <a:prstGeom prst="line">
            <a:avLst/>
          </a:prstGeom>
          <a:noFill/>
          <a:ln w="2159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v-SE"/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>
            <a:off x="6362701" y="2390774"/>
            <a:ext cx="19050" cy="2371726"/>
          </a:xfrm>
          <a:prstGeom prst="line">
            <a:avLst/>
          </a:prstGeom>
          <a:noFill/>
          <a:ln w="2159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v-SE"/>
          </a:p>
        </p:txBody>
      </p:sp>
      <p:sp>
        <p:nvSpPr>
          <p:cNvPr id="19470" name="Line 14"/>
          <p:cNvSpPr>
            <a:spLocks noChangeShapeType="1"/>
          </p:cNvSpPr>
          <p:nvPr/>
        </p:nvSpPr>
        <p:spPr bwMode="auto">
          <a:xfrm flipV="1">
            <a:off x="6372227" y="2957513"/>
            <a:ext cx="315912" cy="4762"/>
          </a:xfrm>
          <a:prstGeom prst="line">
            <a:avLst/>
          </a:prstGeom>
          <a:noFill/>
          <a:ln w="2159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v-SE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827088" y="2655886"/>
            <a:ext cx="1511300" cy="787399"/>
            <a:chOff x="2562" y="1842"/>
            <a:chExt cx="952" cy="496"/>
          </a:xfrm>
        </p:grpSpPr>
        <p:sp>
          <p:nvSpPr>
            <p:cNvPr id="19514" name="Text Box 16"/>
            <p:cNvSpPr txBox="1">
              <a:spLocks noChangeArrowheads="1"/>
            </p:cNvSpPr>
            <p:nvPr/>
          </p:nvSpPr>
          <p:spPr bwMode="auto">
            <a:xfrm>
              <a:off x="2562" y="2024"/>
              <a:ext cx="952" cy="314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73152" bIns="73152">
              <a:spAutoFit/>
            </a:bodyPr>
            <a:lstStyle/>
            <a:p>
              <a:pPr>
                <a:spcBef>
                  <a:spcPct val="60000"/>
                </a:spcBef>
              </a:pPr>
              <a:r>
                <a:rPr lang="en-US" altLang="zh-CN" sz="1200" b="1" dirty="0" smtClean="0">
                  <a:ea typeface="宋体" pitchFamily="2" charset="-122"/>
                </a:rPr>
                <a:t>Joe Willson</a:t>
              </a:r>
              <a:endParaRPr lang="en-US" altLang="zh-CN" sz="1200" b="1" dirty="0">
                <a:ea typeface="宋体" pitchFamily="2" charset="-122"/>
              </a:endParaRPr>
            </a:p>
            <a:p>
              <a:pPr>
                <a:lnSpc>
                  <a:spcPct val="60000"/>
                </a:lnSpc>
                <a:spcBef>
                  <a:spcPct val="60000"/>
                </a:spcBef>
              </a:pPr>
              <a:r>
                <a:rPr lang="en-US" altLang="zh-CN" sz="900" b="1" dirty="0" smtClean="0">
                  <a:ea typeface="宋体" pitchFamily="2" charset="-122"/>
                </a:rPr>
                <a:t>Managing Director</a:t>
              </a:r>
              <a:endParaRPr lang="en-US" altLang="zh-CN" sz="900" b="1" dirty="0">
                <a:ea typeface="宋体" pitchFamily="2" charset="-122"/>
              </a:endParaRPr>
            </a:p>
          </p:txBody>
        </p:sp>
        <p:sp>
          <p:nvSpPr>
            <p:cNvPr id="19515" name="Text Box 17"/>
            <p:cNvSpPr txBox="1">
              <a:spLocks noChangeArrowheads="1"/>
            </p:cNvSpPr>
            <p:nvPr/>
          </p:nvSpPr>
          <p:spPr bwMode="auto">
            <a:xfrm>
              <a:off x="2562" y="1842"/>
              <a:ext cx="952" cy="213"/>
            </a:xfrm>
            <a:prstGeom prst="rect">
              <a:avLst/>
            </a:prstGeom>
            <a:solidFill>
              <a:srgbClr val="00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73152" bIns="73152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b="1" dirty="0" smtClean="0">
                  <a:solidFill>
                    <a:schemeClr val="bg1"/>
                  </a:solidFill>
                  <a:ea typeface="宋体" pitchFamily="2" charset="-122"/>
                </a:rPr>
                <a:t>Mobrey</a:t>
              </a:r>
              <a:endParaRPr lang="en-US" altLang="zh-CN" sz="1200" b="1" dirty="0">
                <a:solidFill>
                  <a:schemeClr val="bg1"/>
                </a:solidFill>
                <a:ea typeface="宋体" pitchFamily="2" charset="-122"/>
              </a:endParaRPr>
            </a:p>
          </p:txBody>
        </p:sp>
      </p:grpSp>
      <p:sp>
        <p:nvSpPr>
          <p:cNvPr id="19473" name="Line 19"/>
          <p:cNvSpPr>
            <a:spLocks noChangeShapeType="1"/>
          </p:cNvSpPr>
          <p:nvPr/>
        </p:nvSpPr>
        <p:spPr bwMode="auto">
          <a:xfrm>
            <a:off x="3438522" y="2162175"/>
            <a:ext cx="3178" cy="2625725"/>
          </a:xfrm>
          <a:prstGeom prst="line">
            <a:avLst/>
          </a:prstGeom>
          <a:noFill/>
          <a:ln w="2159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v-SE"/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850900" y="3581400"/>
            <a:ext cx="1511300" cy="793749"/>
            <a:chOff x="2562" y="1842"/>
            <a:chExt cx="952" cy="500"/>
          </a:xfrm>
        </p:grpSpPr>
        <p:sp>
          <p:nvSpPr>
            <p:cNvPr id="61" name="Text Box 16"/>
            <p:cNvSpPr txBox="1">
              <a:spLocks noChangeArrowheads="1"/>
            </p:cNvSpPr>
            <p:nvPr/>
          </p:nvSpPr>
          <p:spPr bwMode="auto">
            <a:xfrm>
              <a:off x="2562" y="2024"/>
              <a:ext cx="952" cy="318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73152" bIns="73152">
              <a:spAutoFit/>
            </a:bodyPr>
            <a:lstStyle/>
            <a:p>
              <a:pPr>
                <a:spcBef>
                  <a:spcPct val="60000"/>
                </a:spcBef>
              </a:pPr>
              <a:r>
                <a:rPr lang="en-US" altLang="zh-CN" sz="1200" b="1" dirty="0" smtClean="0">
                  <a:ea typeface="宋体" pitchFamily="2" charset="-122"/>
                </a:rPr>
                <a:t>Rikard Lövdahl</a:t>
              </a:r>
              <a:endParaRPr lang="en-US" altLang="zh-CN" sz="1200" b="1" dirty="0">
                <a:ea typeface="宋体" pitchFamily="2" charset="-122"/>
              </a:endParaRPr>
            </a:p>
            <a:p>
              <a:pPr>
                <a:lnSpc>
                  <a:spcPct val="60000"/>
                </a:lnSpc>
                <a:spcBef>
                  <a:spcPct val="60000"/>
                </a:spcBef>
              </a:pPr>
              <a:r>
                <a:rPr lang="en-US" altLang="zh-CN" sz="900" b="1" dirty="0" smtClean="0">
                  <a:ea typeface="宋体" pitchFamily="2" charset="-122"/>
                </a:rPr>
                <a:t>General Manager</a:t>
              </a:r>
              <a:endParaRPr lang="en-US" altLang="zh-CN" sz="900" b="1" dirty="0">
                <a:ea typeface="宋体" pitchFamily="2" charset="-122"/>
              </a:endParaRPr>
            </a:p>
          </p:txBody>
        </p:sp>
        <p:sp>
          <p:nvSpPr>
            <p:cNvPr id="62" name="Text Box 17"/>
            <p:cNvSpPr txBox="1">
              <a:spLocks noChangeArrowheads="1"/>
            </p:cNvSpPr>
            <p:nvPr/>
          </p:nvSpPr>
          <p:spPr bwMode="auto">
            <a:xfrm>
              <a:off x="2562" y="1842"/>
              <a:ext cx="952" cy="209"/>
            </a:xfrm>
            <a:prstGeom prst="rect">
              <a:avLst/>
            </a:prstGeom>
            <a:solidFill>
              <a:srgbClr val="00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73152" bIns="73152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b="1" dirty="0" smtClean="0">
                  <a:solidFill>
                    <a:schemeClr val="bg1"/>
                  </a:solidFill>
                  <a:ea typeface="宋体" pitchFamily="2" charset="-122"/>
                </a:rPr>
                <a:t>Tank Gauging</a:t>
              </a:r>
              <a:endParaRPr lang="en-US" altLang="zh-CN" sz="1200" b="1" dirty="0">
                <a:solidFill>
                  <a:schemeClr val="bg1"/>
                </a:solidFill>
                <a:ea typeface="宋体" pitchFamily="2" charset="-122"/>
              </a:endParaRPr>
            </a:p>
          </p:txBody>
        </p:sp>
      </p:grpSp>
      <p:sp>
        <p:nvSpPr>
          <p:cNvPr id="68" name="Line 19"/>
          <p:cNvSpPr>
            <a:spLocks noChangeShapeType="1"/>
          </p:cNvSpPr>
          <p:nvPr/>
        </p:nvSpPr>
        <p:spPr bwMode="auto">
          <a:xfrm flipH="1">
            <a:off x="552450" y="2362199"/>
            <a:ext cx="0" cy="3724275"/>
          </a:xfrm>
          <a:prstGeom prst="line">
            <a:avLst/>
          </a:prstGeom>
          <a:noFill/>
          <a:ln w="2159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v-SE"/>
          </a:p>
        </p:txBody>
      </p:sp>
      <p:sp>
        <p:nvSpPr>
          <p:cNvPr id="69" name="Line 11"/>
          <p:cNvSpPr>
            <a:spLocks noChangeShapeType="1"/>
          </p:cNvSpPr>
          <p:nvPr/>
        </p:nvSpPr>
        <p:spPr bwMode="auto">
          <a:xfrm flipV="1">
            <a:off x="542544" y="2971800"/>
            <a:ext cx="339725" cy="0"/>
          </a:xfrm>
          <a:prstGeom prst="line">
            <a:avLst/>
          </a:prstGeom>
          <a:noFill/>
          <a:ln w="2159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v-SE"/>
          </a:p>
        </p:txBody>
      </p:sp>
      <p:sp>
        <p:nvSpPr>
          <p:cNvPr id="70" name="Line 11"/>
          <p:cNvSpPr>
            <a:spLocks noChangeShapeType="1"/>
          </p:cNvSpPr>
          <p:nvPr/>
        </p:nvSpPr>
        <p:spPr bwMode="auto">
          <a:xfrm flipV="1">
            <a:off x="542544" y="3857625"/>
            <a:ext cx="339725" cy="0"/>
          </a:xfrm>
          <a:prstGeom prst="line">
            <a:avLst/>
          </a:prstGeom>
          <a:noFill/>
          <a:ln w="2159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v-SE"/>
          </a:p>
        </p:txBody>
      </p:sp>
      <p:sp>
        <p:nvSpPr>
          <p:cNvPr id="84" name="Line 11"/>
          <p:cNvSpPr>
            <a:spLocks noChangeShapeType="1"/>
          </p:cNvSpPr>
          <p:nvPr/>
        </p:nvSpPr>
        <p:spPr bwMode="auto">
          <a:xfrm flipV="1">
            <a:off x="3952875" y="3743325"/>
            <a:ext cx="311150" cy="0"/>
          </a:xfrm>
          <a:prstGeom prst="line">
            <a:avLst/>
          </a:prstGeom>
          <a:noFill/>
          <a:ln w="2159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sv-SE"/>
          </a:p>
        </p:txBody>
      </p:sp>
      <p:sp>
        <p:nvSpPr>
          <p:cNvPr id="85" name="Line 11"/>
          <p:cNvSpPr>
            <a:spLocks noChangeShapeType="1"/>
          </p:cNvSpPr>
          <p:nvPr/>
        </p:nvSpPr>
        <p:spPr bwMode="auto">
          <a:xfrm flipV="1">
            <a:off x="3933825" y="2752725"/>
            <a:ext cx="339725" cy="0"/>
          </a:xfrm>
          <a:prstGeom prst="line">
            <a:avLst/>
          </a:prstGeom>
          <a:noFill/>
          <a:ln w="2159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v-SE"/>
          </a:p>
        </p:txBody>
      </p:sp>
      <p:grpSp>
        <p:nvGrpSpPr>
          <p:cNvPr id="4" name="Group 98"/>
          <p:cNvGrpSpPr/>
          <p:nvPr/>
        </p:nvGrpSpPr>
        <p:grpSpPr>
          <a:xfrm>
            <a:off x="3124200" y="1246186"/>
            <a:ext cx="1821656" cy="926147"/>
            <a:chOff x="3124200" y="1093786"/>
            <a:chExt cx="1821656" cy="926147"/>
          </a:xfrm>
        </p:grpSpPr>
        <p:sp>
          <p:nvSpPr>
            <p:cNvPr id="76" name="Text Box 16"/>
            <p:cNvSpPr txBox="1">
              <a:spLocks noChangeArrowheads="1"/>
            </p:cNvSpPr>
            <p:nvPr/>
          </p:nvSpPr>
          <p:spPr bwMode="auto">
            <a:xfrm>
              <a:off x="3131343" y="1521335"/>
              <a:ext cx="1814513" cy="498598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tIns="73152" bIns="73152">
              <a:spAutoFit/>
            </a:bodyPr>
            <a:lstStyle/>
            <a:p>
              <a:pPr>
                <a:spcBef>
                  <a:spcPct val="60000"/>
                </a:spcBef>
              </a:pPr>
              <a:r>
                <a:rPr lang="en-US" altLang="zh-CN" sz="1200" b="1" dirty="0" smtClean="0">
                  <a:ea typeface="宋体" pitchFamily="2" charset="-122"/>
                </a:rPr>
                <a:t>Jon Stokes</a:t>
              </a:r>
              <a:endParaRPr lang="en-US" altLang="zh-CN" sz="1200" b="1" dirty="0">
                <a:ea typeface="宋体" pitchFamily="2" charset="-122"/>
              </a:endParaRPr>
            </a:p>
            <a:p>
              <a:pPr>
                <a:lnSpc>
                  <a:spcPct val="60000"/>
                </a:lnSpc>
                <a:spcBef>
                  <a:spcPct val="60000"/>
                </a:spcBef>
              </a:pPr>
              <a:r>
                <a:rPr lang="en-US" altLang="zh-CN" sz="900" b="1" dirty="0" smtClean="0">
                  <a:ea typeface="宋体" pitchFamily="2" charset="-122"/>
                </a:rPr>
                <a:t> VP/GM</a:t>
              </a:r>
              <a:endParaRPr lang="en-US" altLang="zh-CN" sz="900" b="1" dirty="0">
                <a:ea typeface="宋体" pitchFamily="2" charset="-122"/>
              </a:endParaRPr>
            </a:p>
          </p:txBody>
        </p:sp>
        <p:sp>
          <p:nvSpPr>
            <p:cNvPr id="80" name="Text Box 17"/>
            <p:cNvSpPr txBox="1">
              <a:spLocks noChangeArrowheads="1"/>
            </p:cNvSpPr>
            <p:nvPr/>
          </p:nvSpPr>
          <p:spPr bwMode="auto">
            <a:xfrm>
              <a:off x="3124200" y="1093786"/>
              <a:ext cx="1814513" cy="486287"/>
            </a:xfrm>
            <a:prstGeom prst="rect">
              <a:avLst/>
            </a:prstGeom>
            <a:solidFill>
              <a:srgbClr val="00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tIns="73152" bIns="73152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100" b="1" dirty="0" smtClean="0">
                  <a:solidFill>
                    <a:schemeClr val="bg1"/>
                  </a:solidFill>
                  <a:ea typeface="宋体" pitchFamily="2" charset="-122"/>
                </a:rPr>
                <a:t>Rosemount </a:t>
              </a:r>
              <a:r>
                <a:rPr lang="en-US" altLang="zh-CN" sz="1100" b="1" dirty="0">
                  <a:solidFill>
                    <a:schemeClr val="bg1"/>
                  </a:solidFill>
                  <a:ea typeface="宋体" pitchFamily="2" charset="-122"/>
                </a:rPr>
                <a:t/>
              </a:r>
              <a:br>
                <a:rPr lang="en-US" altLang="zh-CN" sz="1100" b="1" dirty="0">
                  <a:solidFill>
                    <a:schemeClr val="bg1"/>
                  </a:solidFill>
                  <a:ea typeface="宋体" pitchFamily="2" charset="-122"/>
                </a:rPr>
              </a:br>
              <a:r>
                <a:rPr lang="en-US" altLang="zh-CN" sz="1100" b="1" dirty="0" smtClean="0">
                  <a:solidFill>
                    <a:schemeClr val="bg1"/>
                  </a:solidFill>
                  <a:ea typeface="宋体" pitchFamily="2" charset="-122"/>
                </a:rPr>
                <a:t>Level</a:t>
              </a:r>
            </a:p>
          </p:txBody>
        </p:sp>
      </p:grpSp>
      <p:pic>
        <p:nvPicPr>
          <p:cNvPr id="105" name="Picture 6" descr="J_Stokes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4945064" y="1243001"/>
            <a:ext cx="979486" cy="920130"/>
          </a:xfrm>
          <a:prstGeom prst="rect">
            <a:avLst/>
          </a:prstGeom>
          <a:noFill/>
        </p:spPr>
      </p:pic>
      <p:pic>
        <p:nvPicPr>
          <p:cNvPr id="106" name="Picture 31" descr="Joe Willson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2352675" y="2652713"/>
            <a:ext cx="714375" cy="768350"/>
          </a:xfrm>
          <a:prstGeom prst="rect">
            <a:avLst/>
          </a:prstGeom>
          <a:noFill/>
        </p:spPr>
      </p:pic>
      <p:pic>
        <p:nvPicPr>
          <p:cNvPr id="112" name="Picture 25" descr="1524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2371725" y="3582988"/>
            <a:ext cx="719138" cy="785812"/>
          </a:xfrm>
          <a:prstGeom prst="rect">
            <a:avLst/>
          </a:prstGeom>
          <a:noFill/>
        </p:spPr>
      </p:pic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6572250" y="2655886"/>
            <a:ext cx="1585913" cy="771524"/>
            <a:chOff x="2562" y="1842"/>
            <a:chExt cx="952" cy="486"/>
          </a:xfrm>
        </p:grpSpPr>
        <p:sp>
          <p:nvSpPr>
            <p:cNvPr id="115" name="Text Box 16"/>
            <p:cNvSpPr txBox="1">
              <a:spLocks noChangeArrowheads="1"/>
            </p:cNvSpPr>
            <p:nvPr/>
          </p:nvSpPr>
          <p:spPr bwMode="auto">
            <a:xfrm>
              <a:off x="2562" y="2024"/>
              <a:ext cx="952" cy="304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73152" bIns="73152">
              <a:spAutoFit/>
            </a:bodyPr>
            <a:lstStyle/>
            <a:p>
              <a:pPr>
                <a:spcBef>
                  <a:spcPct val="60000"/>
                </a:spcBef>
              </a:pPr>
              <a:r>
                <a:rPr lang="en-US" altLang="zh-CN" sz="1100" b="1" dirty="0" smtClean="0">
                  <a:ea typeface="宋体" pitchFamily="2" charset="-122"/>
                </a:rPr>
                <a:t>Rasmus Johansson</a:t>
              </a:r>
              <a:endParaRPr lang="en-US" altLang="zh-CN" sz="1100" b="1" dirty="0">
                <a:ea typeface="宋体" pitchFamily="2" charset="-122"/>
              </a:endParaRPr>
            </a:p>
            <a:p>
              <a:pPr>
                <a:lnSpc>
                  <a:spcPct val="60000"/>
                </a:lnSpc>
                <a:spcBef>
                  <a:spcPct val="60000"/>
                </a:spcBef>
              </a:pPr>
              <a:r>
                <a:rPr lang="en-US" altLang="zh-CN" sz="900" b="1" dirty="0" smtClean="0">
                  <a:ea typeface="宋体" pitchFamily="2" charset="-122"/>
                </a:rPr>
                <a:t>Director</a:t>
              </a:r>
              <a:endParaRPr lang="en-US" altLang="zh-CN" sz="900" b="1" dirty="0">
                <a:ea typeface="宋体" pitchFamily="2" charset="-122"/>
              </a:endParaRPr>
            </a:p>
          </p:txBody>
        </p:sp>
        <p:sp>
          <p:nvSpPr>
            <p:cNvPr id="116" name="Text Box 17"/>
            <p:cNvSpPr txBox="1">
              <a:spLocks noChangeArrowheads="1"/>
            </p:cNvSpPr>
            <p:nvPr/>
          </p:nvSpPr>
          <p:spPr bwMode="auto">
            <a:xfrm>
              <a:off x="2562" y="1842"/>
              <a:ext cx="952" cy="213"/>
            </a:xfrm>
            <a:prstGeom prst="rect">
              <a:avLst/>
            </a:prstGeom>
            <a:solidFill>
              <a:srgbClr val="00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73152" bIns="73152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b="1" dirty="0" smtClean="0">
                  <a:solidFill>
                    <a:schemeClr val="bg1"/>
                  </a:solidFill>
                  <a:ea typeface="宋体" pitchFamily="2" charset="-122"/>
                </a:rPr>
                <a:t>Operations RTR</a:t>
              </a:r>
              <a:endParaRPr lang="en-US" altLang="zh-CN" sz="1200" b="1" dirty="0">
                <a:solidFill>
                  <a:schemeClr val="bg1"/>
                </a:solidFill>
                <a:ea typeface="宋体" pitchFamily="2" charset="-122"/>
              </a:endParaRPr>
            </a:p>
          </p:txBody>
        </p:sp>
      </p:grpSp>
      <p:pic>
        <p:nvPicPr>
          <p:cNvPr id="135" name="Picture 26" descr="1562"/>
          <p:cNvPicPr>
            <a:picLocks noChangeAspect="1" noChangeArrowheads="1"/>
          </p:cNvPicPr>
          <p:nvPr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8159750" y="2663825"/>
            <a:ext cx="869950" cy="756142"/>
          </a:xfrm>
          <a:prstGeom prst="rect">
            <a:avLst/>
          </a:prstGeom>
          <a:noFill/>
        </p:spPr>
      </p:pic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3770313" y="2646361"/>
            <a:ext cx="1511300" cy="771524"/>
            <a:chOff x="2562" y="1842"/>
            <a:chExt cx="952" cy="486"/>
          </a:xfrm>
        </p:grpSpPr>
        <p:sp>
          <p:nvSpPr>
            <p:cNvPr id="142" name="Text Box 16"/>
            <p:cNvSpPr txBox="1">
              <a:spLocks noChangeArrowheads="1"/>
            </p:cNvSpPr>
            <p:nvPr/>
          </p:nvSpPr>
          <p:spPr bwMode="auto">
            <a:xfrm>
              <a:off x="2562" y="2024"/>
              <a:ext cx="952" cy="304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73152" bIns="73152">
              <a:spAutoFit/>
            </a:bodyPr>
            <a:lstStyle/>
            <a:p>
              <a:pPr>
                <a:spcBef>
                  <a:spcPct val="60000"/>
                </a:spcBef>
              </a:pPr>
              <a:r>
                <a:rPr lang="en-US" altLang="zh-CN" sz="1100" b="1" dirty="0" smtClean="0">
                  <a:ea typeface="宋体" pitchFamily="2" charset="-122"/>
                </a:rPr>
                <a:t>Mats Nordlund</a:t>
              </a:r>
              <a:endParaRPr lang="en-US" altLang="zh-CN" sz="1100" b="1" dirty="0">
                <a:ea typeface="宋体" pitchFamily="2" charset="-122"/>
              </a:endParaRPr>
            </a:p>
            <a:p>
              <a:pPr>
                <a:lnSpc>
                  <a:spcPct val="60000"/>
                </a:lnSpc>
                <a:spcBef>
                  <a:spcPct val="60000"/>
                </a:spcBef>
              </a:pPr>
              <a:r>
                <a:rPr lang="en-US" altLang="zh-CN" sz="900" b="1" dirty="0" smtClean="0">
                  <a:ea typeface="宋体" pitchFamily="2" charset="-122"/>
                </a:rPr>
                <a:t>Director</a:t>
              </a:r>
              <a:endParaRPr lang="en-US" altLang="zh-CN" sz="900" b="1" dirty="0">
                <a:ea typeface="宋体" pitchFamily="2" charset="-122"/>
              </a:endParaRPr>
            </a:p>
          </p:txBody>
        </p:sp>
        <p:sp>
          <p:nvSpPr>
            <p:cNvPr id="143" name="Text Box 17"/>
            <p:cNvSpPr txBox="1">
              <a:spLocks noChangeArrowheads="1"/>
            </p:cNvSpPr>
            <p:nvPr/>
          </p:nvSpPr>
          <p:spPr bwMode="auto">
            <a:xfrm>
              <a:off x="2562" y="1842"/>
              <a:ext cx="952" cy="213"/>
            </a:xfrm>
            <a:prstGeom prst="rect">
              <a:avLst/>
            </a:prstGeom>
            <a:solidFill>
              <a:srgbClr val="00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73152" bIns="73152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b="1" dirty="0" smtClean="0">
                  <a:solidFill>
                    <a:schemeClr val="bg1"/>
                  </a:solidFill>
                  <a:ea typeface="宋体" pitchFamily="2" charset="-122"/>
                </a:rPr>
                <a:t>E&amp;D</a:t>
              </a:r>
              <a:endParaRPr lang="en-US" altLang="zh-CN" sz="1200" b="1" dirty="0">
                <a:solidFill>
                  <a:schemeClr val="bg1"/>
                </a:solidFill>
                <a:ea typeface="宋体" pitchFamily="2" charset="-122"/>
              </a:endParaRPr>
            </a:p>
          </p:txBody>
        </p:sp>
      </p:grpSp>
      <p:grpSp>
        <p:nvGrpSpPr>
          <p:cNvPr id="7" name="Group 15"/>
          <p:cNvGrpSpPr>
            <a:grpSpLocks/>
          </p:cNvGrpSpPr>
          <p:nvPr/>
        </p:nvGrpSpPr>
        <p:grpSpPr bwMode="auto">
          <a:xfrm>
            <a:off x="3794125" y="3571875"/>
            <a:ext cx="1511300" cy="793749"/>
            <a:chOff x="2562" y="1842"/>
            <a:chExt cx="952" cy="500"/>
          </a:xfrm>
        </p:grpSpPr>
        <p:sp>
          <p:nvSpPr>
            <p:cNvPr id="145" name="Text Box 16"/>
            <p:cNvSpPr txBox="1">
              <a:spLocks noChangeArrowheads="1"/>
            </p:cNvSpPr>
            <p:nvPr/>
          </p:nvSpPr>
          <p:spPr bwMode="auto">
            <a:xfrm>
              <a:off x="2562" y="2024"/>
              <a:ext cx="952" cy="318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73152" bIns="73152">
              <a:spAutoFit/>
            </a:bodyPr>
            <a:lstStyle/>
            <a:p>
              <a:pPr>
                <a:spcBef>
                  <a:spcPct val="60000"/>
                </a:spcBef>
              </a:pPr>
              <a:r>
                <a:rPr lang="en-US" altLang="zh-CN" sz="1200" b="1" dirty="0" smtClean="0">
                  <a:ea typeface="宋体" pitchFamily="2" charset="-122"/>
                </a:rPr>
                <a:t>Lars Edman</a:t>
              </a:r>
              <a:endParaRPr lang="en-US" altLang="zh-CN" sz="1200" b="1" dirty="0">
                <a:ea typeface="宋体" pitchFamily="2" charset="-122"/>
              </a:endParaRPr>
            </a:p>
            <a:p>
              <a:pPr>
                <a:lnSpc>
                  <a:spcPct val="60000"/>
                </a:lnSpc>
                <a:spcBef>
                  <a:spcPct val="60000"/>
                </a:spcBef>
              </a:pPr>
              <a:r>
                <a:rPr lang="en-US" altLang="zh-CN" sz="900" b="1" dirty="0" smtClean="0">
                  <a:ea typeface="宋体" pitchFamily="2" charset="-122"/>
                </a:rPr>
                <a:t>Director</a:t>
              </a:r>
              <a:endParaRPr lang="en-US" altLang="zh-CN" sz="900" b="1" dirty="0">
                <a:ea typeface="宋体" pitchFamily="2" charset="-122"/>
              </a:endParaRPr>
            </a:p>
          </p:txBody>
        </p:sp>
        <p:sp>
          <p:nvSpPr>
            <p:cNvPr id="146" name="Text Box 17"/>
            <p:cNvSpPr txBox="1">
              <a:spLocks noChangeArrowheads="1"/>
            </p:cNvSpPr>
            <p:nvPr/>
          </p:nvSpPr>
          <p:spPr bwMode="auto">
            <a:xfrm>
              <a:off x="2562" y="1842"/>
              <a:ext cx="952" cy="209"/>
            </a:xfrm>
            <a:prstGeom prst="rect">
              <a:avLst/>
            </a:prstGeom>
            <a:solidFill>
              <a:srgbClr val="00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73152" bIns="73152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b="1" dirty="0" smtClean="0">
                  <a:solidFill>
                    <a:schemeClr val="bg1"/>
                  </a:solidFill>
                  <a:ea typeface="宋体" pitchFamily="2" charset="-122"/>
                </a:rPr>
                <a:t>Finance &amp; IT</a:t>
              </a:r>
              <a:endParaRPr lang="en-US" altLang="zh-CN" sz="1200" b="1" dirty="0">
                <a:solidFill>
                  <a:schemeClr val="bg1"/>
                </a:solidFill>
                <a:ea typeface="宋体" pitchFamily="2" charset="-122"/>
              </a:endParaRPr>
            </a:p>
          </p:txBody>
        </p:sp>
      </p:grpSp>
      <p:grpSp>
        <p:nvGrpSpPr>
          <p:cNvPr id="8" name="Group 15"/>
          <p:cNvGrpSpPr>
            <a:grpSpLocks/>
          </p:cNvGrpSpPr>
          <p:nvPr/>
        </p:nvGrpSpPr>
        <p:grpSpPr bwMode="auto">
          <a:xfrm>
            <a:off x="3781425" y="4519613"/>
            <a:ext cx="1511300" cy="771524"/>
            <a:chOff x="2562" y="1842"/>
            <a:chExt cx="952" cy="486"/>
          </a:xfrm>
        </p:grpSpPr>
        <p:sp>
          <p:nvSpPr>
            <p:cNvPr id="148" name="Text Box 16"/>
            <p:cNvSpPr txBox="1">
              <a:spLocks noChangeArrowheads="1"/>
            </p:cNvSpPr>
            <p:nvPr/>
          </p:nvSpPr>
          <p:spPr bwMode="auto">
            <a:xfrm>
              <a:off x="2562" y="2024"/>
              <a:ext cx="952" cy="304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73152" bIns="73152">
              <a:spAutoFit/>
            </a:bodyPr>
            <a:lstStyle/>
            <a:p>
              <a:pPr>
                <a:spcBef>
                  <a:spcPct val="60000"/>
                </a:spcBef>
              </a:pPr>
              <a:r>
                <a:rPr lang="en-US" altLang="zh-CN" sz="1100" b="1" dirty="0" smtClean="0">
                  <a:ea typeface="宋体" pitchFamily="2" charset="-122"/>
                </a:rPr>
                <a:t>Malin Linden</a:t>
              </a:r>
              <a:endParaRPr lang="en-US" altLang="zh-CN" sz="1100" b="1" dirty="0">
                <a:ea typeface="宋体" pitchFamily="2" charset="-122"/>
              </a:endParaRPr>
            </a:p>
            <a:p>
              <a:pPr>
                <a:lnSpc>
                  <a:spcPct val="60000"/>
                </a:lnSpc>
                <a:spcBef>
                  <a:spcPct val="60000"/>
                </a:spcBef>
              </a:pPr>
              <a:r>
                <a:rPr lang="en-US" altLang="zh-CN" sz="900" b="1" dirty="0" smtClean="0">
                  <a:ea typeface="宋体" pitchFamily="2" charset="-122"/>
                </a:rPr>
                <a:t>Director</a:t>
              </a:r>
              <a:endParaRPr lang="en-US" altLang="zh-CN" sz="900" b="1" dirty="0">
                <a:ea typeface="宋体" pitchFamily="2" charset="-122"/>
              </a:endParaRPr>
            </a:p>
          </p:txBody>
        </p:sp>
        <p:sp>
          <p:nvSpPr>
            <p:cNvPr id="149" name="Text Box 17"/>
            <p:cNvSpPr txBox="1">
              <a:spLocks noChangeArrowheads="1"/>
            </p:cNvSpPr>
            <p:nvPr/>
          </p:nvSpPr>
          <p:spPr bwMode="auto">
            <a:xfrm>
              <a:off x="2562" y="1842"/>
              <a:ext cx="952" cy="200"/>
            </a:xfrm>
            <a:prstGeom prst="rect">
              <a:avLst/>
            </a:prstGeom>
            <a:solidFill>
              <a:srgbClr val="00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73152" bIns="73152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100" b="1" dirty="0" smtClean="0">
                  <a:solidFill>
                    <a:schemeClr val="bg1"/>
                  </a:solidFill>
                  <a:ea typeface="宋体" pitchFamily="2" charset="-122"/>
                </a:rPr>
                <a:t>Human Resources</a:t>
              </a:r>
              <a:endParaRPr lang="en-US" altLang="zh-CN" sz="1100" b="1" dirty="0">
                <a:solidFill>
                  <a:schemeClr val="bg1"/>
                </a:solidFill>
                <a:ea typeface="宋体" pitchFamily="2" charset="-122"/>
              </a:endParaRPr>
            </a:p>
          </p:txBody>
        </p:sp>
      </p:grpSp>
      <p:pic>
        <p:nvPicPr>
          <p:cNvPr id="157" name="Picture 28" descr="1660"/>
          <p:cNvPicPr>
            <a:picLocks noChangeAspect="1" noChangeArrowheads="1"/>
          </p:cNvPicPr>
          <p:nvPr/>
        </p:nvPicPr>
        <p:blipFill>
          <a:blip r:embed="rId7" cstate="email"/>
          <a:srcRect/>
          <a:stretch>
            <a:fillRect/>
          </a:stretch>
        </p:blipFill>
        <p:spPr bwMode="auto">
          <a:xfrm>
            <a:off x="5291138" y="2644775"/>
            <a:ext cx="873486" cy="755650"/>
          </a:xfrm>
          <a:prstGeom prst="rect">
            <a:avLst/>
          </a:prstGeom>
          <a:noFill/>
        </p:spPr>
      </p:pic>
      <p:pic>
        <p:nvPicPr>
          <p:cNvPr id="158" name="Picture 29" descr="1716"/>
          <p:cNvPicPr>
            <a:picLocks noChangeAspect="1" noChangeArrowheads="1"/>
          </p:cNvPicPr>
          <p:nvPr/>
        </p:nvPicPr>
        <p:blipFill>
          <a:blip r:embed="rId8" cstate="email"/>
          <a:srcRect/>
          <a:stretch>
            <a:fillRect/>
          </a:stretch>
        </p:blipFill>
        <p:spPr bwMode="auto">
          <a:xfrm>
            <a:off x="5297487" y="3560763"/>
            <a:ext cx="896977" cy="782637"/>
          </a:xfrm>
          <a:prstGeom prst="rect">
            <a:avLst/>
          </a:prstGeom>
          <a:noFill/>
        </p:spPr>
      </p:pic>
      <p:sp>
        <p:nvSpPr>
          <p:cNvPr id="161" name="Line 14"/>
          <p:cNvSpPr>
            <a:spLocks noChangeShapeType="1"/>
          </p:cNvSpPr>
          <p:nvPr/>
        </p:nvSpPr>
        <p:spPr bwMode="auto">
          <a:xfrm flipV="1">
            <a:off x="3438525" y="2943224"/>
            <a:ext cx="371474" cy="1"/>
          </a:xfrm>
          <a:prstGeom prst="line">
            <a:avLst/>
          </a:prstGeom>
          <a:noFill/>
          <a:ln w="2159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v-SE"/>
          </a:p>
        </p:txBody>
      </p:sp>
      <p:sp>
        <p:nvSpPr>
          <p:cNvPr id="162" name="Line 14"/>
          <p:cNvSpPr>
            <a:spLocks noChangeShapeType="1"/>
          </p:cNvSpPr>
          <p:nvPr/>
        </p:nvSpPr>
        <p:spPr bwMode="auto">
          <a:xfrm>
            <a:off x="3438525" y="3809998"/>
            <a:ext cx="352425" cy="1"/>
          </a:xfrm>
          <a:prstGeom prst="line">
            <a:avLst/>
          </a:prstGeom>
          <a:noFill/>
          <a:ln w="2159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v-SE"/>
          </a:p>
        </p:txBody>
      </p:sp>
      <p:sp>
        <p:nvSpPr>
          <p:cNvPr id="163" name="Line 14"/>
          <p:cNvSpPr>
            <a:spLocks noChangeShapeType="1"/>
          </p:cNvSpPr>
          <p:nvPr/>
        </p:nvSpPr>
        <p:spPr bwMode="auto">
          <a:xfrm flipV="1">
            <a:off x="3438525" y="4767263"/>
            <a:ext cx="354012" cy="4762"/>
          </a:xfrm>
          <a:prstGeom prst="line">
            <a:avLst/>
          </a:prstGeom>
          <a:noFill/>
          <a:ln w="2159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v-SE"/>
          </a:p>
        </p:txBody>
      </p:sp>
      <p:grpSp>
        <p:nvGrpSpPr>
          <p:cNvPr id="9" name="Group 15"/>
          <p:cNvGrpSpPr>
            <a:grpSpLocks/>
          </p:cNvGrpSpPr>
          <p:nvPr/>
        </p:nvGrpSpPr>
        <p:grpSpPr bwMode="auto">
          <a:xfrm>
            <a:off x="838708" y="4538472"/>
            <a:ext cx="1511300" cy="793749"/>
            <a:chOff x="2562" y="1842"/>
            <a:chExt cx="952" cy="500"/>
          </a:xfrm>
        </p:grpSpPr>
        <p:sp>
          <p:nvSpPr>
            <p:cNvPr id="46" name="Text Box 16"/>
            <p:cNvSpPr txBox="1">
              <a:spLocks noChangeArrowheads="1"/>
            </p:cNvSpPr>
            <p:nvPr/>
          </p:nvSpPr>
          <p:spPr bwMode="auto">
            <a:xfrm>
              <a:off x="2562" y="2024"/>
              <a:ext cx="952" cy="318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73152" bIns="73152">
              <a:spAutoFit/>
            </a:bodyPr>
            <a:lstStyle/>
            <a:p>
              <a:pPr>
                <a:spcBef>
                  <a:spcPct val="60000"/>
                </a:spcBef>
              </a:pPr>
              <a:r>
                <a:rPr lang="en-US" altLang="zh-CN" sz="1200" b="1" smtClean="0">
                  <a:ea typeface="宋体" pitchFamily="2" charset="-122"/>
                </a:rPr>
                <a:t>Peter Lagerlöf</a:t>
              </a:r>
              <a:endParaRPr lang="en-US" altLang="zh-CN" sz="1200" b="1" dirty="0">
                <a:ea typeface="宋体" pitchFamily="2" charset="-122"/>
              </a:endParaRPr>
            </a:p>
            <a:p>
              <a:pPr>
                <a:lnSpc>
                  <a:spcPct val="60000"/>
                </a:lnSpc>
                <a:spcBef>
                  <a:spcPct val="60000"/>
                </a:spcBef>
              </a:pPr>
              <a:r>
                <a:rPr lang="en-US" altLang="zh-CN" sz="900" b="1" dirty="0" smtClean="0">
                  <a:ea typeface="宋体" pitchFamily="2" charset="-122"/>
                </a:rPr>
                <a:t>General Manager</a:t>
              </a:r>
              <a:endParaRPr lang="en-US" altLang="zh-CN" sz="900" b="1" dirty="0">
                <a:ea typeface="宋体" pitchFamily="2" charset="-122"/>
              </a:endParaRPr>
            </a:p>
          </p:txBody>
        </p:sp>
        <p:sp>
          <p:nvSpPr>
            <p:cNvPr id="47" name="Text Box 17"/>
            <p:cNvSpPr txBox="1">
              <a:spLocks noChangeArrowheads="1"/>
            </p:cNvSpPr>
            <p:nvPr/>
          </p:nvSpPr>
          <p:spPr bwMode="auto">
            <a:xfrm>
              <a:off x="2562" y="1842"/>
              <a:ext cx="952" cy="200"/>
            </a:xfrm>
            <a:prstGeom prst="rect">
              <a:avLst/>
            </a:prstGeom>
            <a:solidFill>
              <a:srgbClr val="00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73152" bIns="73152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100" b="1" dirty="0" smtClean="0">
                  <a:solidFill>
                    <a:schemeClr val="bg1"/>
                  </a:solidFill>
                  <a:ea typeface="宋体" pitchFamily="2" charset="-122"/>
                </a:rPr>
                <a:t>Process Radar</a:t>
              </a:r>
              <a:endParaRPr lang="en-US" altLang="zh-CN" sz="1100" b="1" dirty="0">
                <a:solidFill>
                  <a:schemeClr val="bg1"/>
                </a:solidFill>
                <a:ea typeface="宋体" pitchFamily="2" charset="-122"/>
              </a:endParaRPr>
            </a:p>
          </p:txBody>
        </p:sp>
      </p:grpSp>
      <p:sp>
        <p:nvSpPr>
          <p:cNvPr id="49" name="Line 11"/>
          <p:cNvSpPr>
            <a:spLocks noChangeShapeType="1"/>
          </p:cNvSpPr>
          <p:nvPr/>
        </p:nvSpPr>
        <p:spPr bwMode="auto">
          <a:xfrm flipV="1">
            <a:off x="557784" y="4832985"/>
            <a:ext cx="339725" cy="0"/>
          </a:xfrm>
          <a:prstGeom prst="line">
            <a:avLst/>
          </a:prstGeom>
          <a:noFill/>
          <a:ln w="2159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v-SE"/>
          </a:p>
        </p:txBody>
      </p:sp>
      <p:grpSp>
        <p:nvGrpSpPr>
          <p:cNvPr id="10" name="Group 15"/>
          <p:cNvGrpSpPr>
            <a:grpSpLocks/>
          </p:cNvGrpSpPr>
          <p:nvPr/>
        </p:nvGrpSpPr>
        <p:grpSpPr bwMode="auto">
          <a:xfrm>
            <a:off x="6662229" y="4516440"/>
            <a:ext cx="1511300" cy="771524"/>
            <a:chOff x="2562" y="1842"/>
            <a:chExt cx="952" cy="486"/>
          </a:xfrm>
        </p:grpSpPr>
        <p:sp>
          <p:nvSpPr>
            <p:cNvPr id="51" name="Text Box 16"/>
            <p:cNvSpPr txBox="1">
              <a:spLocks noChangeArrowheads="1"/>
            </p:cNvSpPr>
            <p:nvPr/>
          </p:nvSpPr>
          <p:spPr bwMode="auto">
            <a:xfrm>
              <a:off x="2562" y="2024"/>
              <a:ext cx="952" cy="304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73152" bIns="73152">
              <a:spAutoFit/>
            </a:bodyPr>
            <a:lstStyle/>
            <a:p>
              <a:pPr>
                <a:spcBef>
                  <a:spcPct val="60000"/>
                </a:spcBef>
              </a:pPr>
              <a:r>
                <a:rPr lang="en-US" altLang="zh-CN" sz="1100" b="1" dirty="0" smtClean="0">
                  <a:ea typeface="宋体" pitchFamily="2" charset="-122"/>
                </a:rPr>
                <a:t>Richard Ahlebrand</a:t>
              </a:r>
              <a:endParaRPr lang="en-US" altLang="zh-CN" sz="1100" b="1" dirty="0">
                <a:ea typeface="宋体" pitchFamily="2" charset="-122"/>
              </a:endParaRPr>
            </a:p>
            <a:p>
              <a:pPr>
                <a:lnSpc>
                  <a:spcPct val="60000"/>
                </a:lnSpc>
                <a:spcBef>
                  <a:spcPct val="60000"/>
                </a:spcBef>
              </a:pPr>
              <a:r>
                <a:rPr lang="en-US" altLang="zh-CN" sz="900" b="1" dirty="0" smtClean="0">
                  <a:ea typeface="宋体" pitchFamily="2" charset="-122"/>
                </a:rPr>
                <a:t>Director</a:t>
              </a:r>
              <a:endParaRPr lang="en-US" altLang="zh-CN" sz="900" b="1" dirty="0">
                <a:ea typeface="宋体" pitchFamily="2" charset="-122"/>
              </a:endParaRPr>
            </a:p>
          </p:txBody>
        </p:sp>
        <p:sp>
          <p:nvSpPr>
            <p:cNvPr id="52" name="Text Box 17"/>
            <p:cNvSpPr txBox="1">
              <a:spLocks noChangeArrowheads="1"/>
            </p:cNvSpPr>
            <p:nvPr/>
          </p:nvSpPr>
          <p:spPr bwMode="auto">
            <a:xfrm>
              <a:off x="2562" y="1842"/>
              <a:ext cx="952" cy="209"/>
            </a:xfrm>
            <a:prstGeom prst="rect">
              <a:avLst/>
            </a:prstGeom>
            <a:solidFill>
              <a:srgbClr val="00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73152" bIns="73152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b="1" dirty="0" smtClean="0">
                  <a:solidFill>
                    <a:schemeClr val="bg1"/>
                  </a:solidFill>
                  <a:ea typeface="宋体" pitchFamily="2" charset="-122"/>
                </a:rPr>
                <a:t>Supply Chain</a:t>
              </a:r>
              <a:endParaRPr lang="en-US" altLang="zh-CN" sz="1200" b="1" dirty="0">
                <a:solidFill>
                  <a:schemeClr val="bg1"/>
                </a:solidFill>
                <a:ea typeface="宋体" pitchFamily="2" charset="-122"/>
              </a:endParaRPr>
            </a:p>
          </p:txBody>
        </p:sp>
      </p:grpSp>
      <p:grpSp>
        <p:nvGrpSpPr>
          <p:cNvPr id="11" name="Group 15"/>
          <p:cNvGrpSpPr>
            <a:grpSpLocks/>
          </p:cNvGrpSpPr>
          <p:nvPr/>
        </p:nvGrpSpPr>
        <p:grpSpPr bwMode="auto">
          <a:xfrm>
            <a:off x="6645084" y="3538797"/>
            <a:ext cx="1511300" cy="782637"/>
            <a:chOff x="2562" y="1842"/>
            <a:chExt cx="952" cy="493"/>
          </a:xfrm>
        </p:grpSpPr>
        <p:sp>
          <p:nvSpPr>
            <p:cNvPr id="54" name="Text Box 16"/>
            <p:cNvSpPr txBox="1">
              <a:spLocks noChangeArrowheads="1"/>
            </p:cNvSpPr>
            <p:nvPr/>
          </p:nvSpPr>
          <p:spPr bwMode="auto">
            <a:xfrm>
              <a:off x="2562" y="2024"/>
              <a:ext cx="952" cy="31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73152" bIns="73152">
              <a:spAutoFit/>
            </a:bodyPr>
            <a:lstStyle/>
            <a:p>
              <a:pPr>
                <a:spcBef>
                  <a:spcPct val="60000"/>
                </a:spcBef>
              </a:pPr>
              <a:r>
                <a:rPr lang="en-US" altLang="zh-CN" sz="1200" b="1" dirty="0" smtClean="0">
                  <a:ea typeface="宋体" pitchFamily="2" charset="-122"/>
                </a:rPr>
                <a:t>Gerth Forlin</a:t>
              </a:r>
              <a:br>
                <a:rPr lang="en-US" altLang="zh-CN" sz="1200" b="1" dirty="0" smtClean="0">
                  <a:ea typeface="宋体" pitchFamily="2" charset="-122"/>
                </a:rPr>
              </a:br>
              <a:r>
                <a:rPr lang="en-US" altLang="zh-CN" sz="1000" b="1" dirty="0" smtClean="0">
                  <a:ea typeface="宋体" pitchFamily="2" charset="-122"/>
                </a:rPr>
                <a:t>Director</a:t>
              </a:r>
            </a:p>
          </p:txBody>
        </p:sp>
        <p:sp>
          <p:nvSpPr>
            <p:cNvPr id="55" name="Text Box 17"/>
            <p:cNvSpPr txBox="1">
              <a:spLocks noChangeArrowheads="1"/>
            </p:cNvSpPr>
            <p:nvPr/>
          </p:nvSpPr>
          <p:spPr bwMode="auto">
            <a:xfrm>
              <a:off x="2562" y="1842"/>
              <a:ext cx="952" cy="209"/>
            </a:xfrm>
            <a:prstGeom prst="rect">
              <a:avLst/>
            </a:prstGeom>
            <a:solidFill>
              <a:srgbClr val="00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73152" bIns="73152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b="1" dirty="0" smtClean="0">
                  <a:solidFill>
                    <a:schemeClr val="bg1"/>
                  </a:solidFill>
                  <a:ea typeface="宋体" pitchFamily="2" charset="-122"/>
                </a:rPr>
                <a:t>Quality</a:t>
              </a:r>
              <a:endParaRPr lang="en-US" altLang="zh-CN" sz="1200" b="1" dirty="0">
                <a:solidFill>
                  <a:schemeClr val="bg1"/>
                </a:solidFill>
                <a:ea typeface="宋体" pitchFamily="2" charset="-122"/>
              </a:endParaRPr>
            </a:p>
          </p:txBody>
        </p:sp>
      </p:grpSp>
      <p:pic>
        <p:nvPicPr>
          <p:cNvPr id="56" name="Picture 4" descr="\\Segot01-fs14\management\MIS\Presentations\Photos\Gerth_Forlin_no_jacket.jpg"/>
          <p:cNvPicPr>
            <a:picLocks noChangeAspect="1" noChangeArrowheads="1"/>
          </p:cNvPicPr>
          <p:nvPr/>
        </p:nvPicPr>
        <p:blipFill>
          <a:blip r:embed="rId9" cstate="email"/>
          <a:srcRect/>
          <a:stretch>
            <a:fillRect/>
          </a:stretch>
        </p:blipFill>
        <p:spPr bwMode="auto">
          <a:xfrm>
            <a:off x="8162734" y="3544831"/>
            <a:ext cx="657750" cy="789300"/>
          </a:xfrm>
          <a:prstGeom prst="rect">
            <a:avLst/>
          </a:prstGeom>
          <a:noFill/>
        </p:spPr>
      </p:pic>
      <p:pic>
        <p:nvPicPr>
          <p:cNvPr id="57" name="Picture 5" descr="\\Segot01-fs14\management\MIS\Presentations\Photos\Richard_Ahlebrand_jacket.jpg"/>
          <p:cNvPicPr>
            <a:picLocks noChangeAspect="1" noChangeArrowheads="1"/>
          </p:cNvPicPr>
          <p:nvPr/>
        </p:nvPicPr>
        <p:blipFill>
          <a:blip r:embed="rId10" cstate="email"/>
          <a:srcRect/>
          <a:stretch>
            <a:fillRect/>
          </a:stretch>
        </p:blipFill>
        <p:spPr bwMode="auto">
          <a:xfrm>
            <a:off x="8162417" y="4519619"/>
            <a:ext cx="678652" cy="754057"/>
          </a:xfrm>
          <a:prstGeom prst="rect">
            <a:avLst/>
          </a:prstGeom>
          <a:noFill/>
        </p:spPr>
      </p:pic>
      <p:sp>
        <p:nvSpPr>
          <p:cNvPr id="58" name="Line 14"/>
          <p:cNvSpPr>
            <a:spLocks noChangeShapeType="1"/>
          </p:cNvSpPr>
          <p:nvPr/>
        </p:nvSpPr>
        <p:spPr bwMode="auto">
          <a:xfrm flipV="1">
            <a:off x="6376987" y="4748213"/>
            <a:ext cx="285241" cy="4762"/>
          </a:xfrm>
          <a:prstGeom prst="line">
            <a:avLst/>
          </a:prstGeom>
          <a:noFill/>
          <a:ln w="2159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v-SE"/>
          </a:p>
        </p:txBody>
      </p:sp>
      <p:sp>
        <p:nvSpPr>
          <p:cNvPr id="59" name="Line 14"/>
          <p:cNvSpPr>
            <a:spLocks noChangeShapeType="1"/>
          </p:cNvSpPr>
          <p:nvPr/>
        </p:nvSpPr>
        <p:spPr bwMode="auto">
          <a:xfrm flipV="1">
            <a:off x="6382512" y="3800475"/>
            <a:ext cx="323088" cy="9524"/>
          </a:xfrm>
          <a:prstGeom prst="line">
            <a:avLst/>
          </a:prstGeom>
          <a:noFill/>
          <a:ln w="2159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v-SE"/>
          </a:p>
        </p:txBody>
      </p:sp>
      <p:pic>
        <p:nvPicPr>
          <p:cNvPr id="63" name="Picture 21" descr="1479"/>
          <p:cNvPicPr>
            <a:picLocks noChangeAspect="1" noChangeArrowheads="1"/>
          </p:cNvPicPr>
          <p:nvPr/>
        </p:nvPicPr>
        <p:blipFill>
          <a:blip r:embed="rId11" cstate="email"/>
          <a:srcRect/>
          <a:stretch>
            <a:fillRect/>
          </a:stretch>
        </p:blipFill>
        <p:spPr bwMode="auto">
          <a:xfrm>
            <a:off x="5297488" y="4510988"/>
            <a:ext cx="893762" cy="788087"/>
          </a:xfrm>
          <a:prstGeom prst="rect">
            <a:avLst/>
          </a:prstGeom>
          <a:noFill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2" cstate="email"/>
          <a:srcRect/>
          <a:stretch>
            <a:fillRect/>
          </a:stretch>
        </p:blipFill>
        <p:spPr bwMode="auto">
          <a:xfrm>
            <a:off x="8172401" y="5453609"/>
            <a:ext cx="771573" cy="76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2" name="Group 15"/>
          <p:cNvGrpSpPr>
            <a:grpSpLocks/>
          </p:cNvGrpSpPr>
          <p:nvPr/>
        </p:nvGrpSpPr>
        <p:grpSpPr bwMode="auto">
          <a:xfrm>
            <a:off x="6661100" y="5453608"/>
            <a:ext cx="1511300" cy="771524"/>
            <a:chOff x="2562" y="1842"/>
            <a:chExt cx="952" cy="486"/>
          </a:xfrm>
        </p:grpSpPr>
        <p:sp>
          <p:nvSpPr>
            <p:cNvPr id="65" name="Text Box 16"/>
            <p:cNvSpPr txBox="1">
              <a:spLocks noChangeArrowheads="1"/>
            </p:cNvSpPr>
            <p:nvPr/>
          </p:nvSpPr>
          <p:spPr bwMode="auto">
            <a:xfrm>
              <a:off x="2562" y="2024"/>
              <a:ext cx="952" cy="304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73152" bIns="73152">
              <a:spAutoFit/>
            </a:bodyPr>
            <a:lstStyle/>
            <a:p>
              <a:pPr>
                <a:spcBef>
                  <a:spcPct val="60000"/>
                </a:spcBef>
              </a:pPr>
              <a:r>
                <a:rPr lang="en-US" altLang="zh-CN" sz="1100" b="1" dirty="0" smtClean="0">
                  <a:ea typeface="宋体" pitchFamily="2" charset="-122"/>
                </a:rPr>
                <a:t>Chris Rooke</a:t>
              </a:r>
              <a:endParaRPr lang="en-US" altLang="zh-CN" sz="1100" b="1" dirty="0">
                <a:ea typeface="宋体" pitchFamily="2" charset="-122"/>
              </a:endParaRPr>
            </a:p>
            <a:p>
              <a:pPr>
                <a:lnSpc>
                  <a:spcPct val="60000"/>
                </a:lnSpc>
                <a:spcBef>
                  <a:spcPct val="60000"/>
                </a:spcBef>
              </a:pPr>
              <a:r>
                <a:rPr lang="en-US" altLang="zh-CN" sz="900" b="1" dirty="0" smtClean="0">
                  <a:ea typeface="宋体" pitchFamily="2" charset="-122"/>
                </a:rPr>
                <a:t>Director</a:t>
              </a:r>
              <a:endParaRPr lang="en-US" altLang="zh-CN" sz="900" b="1" dirty="0">
                <a:ea typeface="宋体" pitchFamily="2" charset="-122"/>
              </a:endParaRPr>
            </a:p>
          </p:txBody>
        </p:sp>
        <p:sp>
          <p:nvSpPr>
            <p:cNvPr id="66" name="Text Box 17"/>
            <p:cNvSpPr txBox="1">
              <a:spLocks noChangeArrowheads="1"/>
            </p:cNvSpPr>
            <p:nvPr/>
          </p:nvSpPr>
          <p:spPr bwMode="auto">
            <a:xfrm>
              <a:off x="2562" y="1842"/>
              <a:ext cx="952" cy="200"/>
            </a:xfrm>
            <a:prstGeom prst="rect">
              <a:avLst/>
            </a:prstGeom>
            <a:solidFill>
              <a:srgbClr val="00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73152" bIns="73152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100" b="1" dirty="0" smtClean="0">
                  <a:solidFill>
                    <a:schemeClr val="bg1"/>
                  </a:solidFill>
                  <a:ea typeface="宋体" pitchFamily="2" charset="-122"/>
                </a:rPr>
                <a:t>Operations Mobrey</a:t>
              </a:r>
              <a:endParaRPr lang="en-US" altLang="zh-CN" sz="1100" b="1" dirty="0">
                <a:solidFill>
                  <a:schemeClr val="bg1"/>
                </a:solidFill>
                <a:ea typeface="宋体" pitchFamily="2" charset="-122"/>
              </a:endParaRPr>
            </a:p>
          </p:txBody>
        </p:sp>
      </p:grpSp>
      <p:sp>
        <p:nvSpPr>
          <p:cNvPr id="71" name="Line 13"/>
          <p:cNvSpPr>
            <a:spLocks noChangeShapeType="1"/>
          </p:cNvSpPr>
          <p:nvPr/>
        </p:nvSpPr>
        <p:spPr bwMode="auto">
          <a:xfrm>
            <a:off x="6381725" y="4728766"/>
            <a:ext cx="4788" cy="971947"/>
          </a:xfrm>
          <a:prstGeom prst="line">
            <a:avLst/>
          </a:prstGeom>
          <a:noFill/>
          <a:ln w="21590">
            <a:solidFill>
              <a:schemeClr val="tx1"/>
            </a:solidFill>
            <a:prstDash val="sysDash"/>
            <a:round/>
            <a:headEnd/>
            <a:tailEnd/>
          </a:ln>
        </p:spPr>
        <p:txBody>
          <a:bodyPr/>
          <a:lstStyle/>
          <a:p>
            <a:endParaRPr lang="sv-SE"/>
          </a:p>
        </p:txBody>
      </p:sp>
      <p:sp>
        <p:nvSpPr>
          <p:cNvPr id="72" name="Line 14"/>
          <p:cNvSpPr>
            <a:spLocks noChangeShapeType="1"/>
          </p:cNvSpPr>
          <p:nvPr/>
        </p:nvSpPr>
        <p:spPr bwMode="auto">
          <a:xfrm flipV="1">
            <a:off x="6396037" y="5691188"/>
            <a:ext cx="285241" cy="4762"/>
          </a:xfrm>
          <a:prstGeom prst="line">
            <a:avLst/>
          </a:prstGeom>
          <a:noFill/>
          <a:ln w="21590">
            <a:solidFill>
              <a:schemeClr val="tx1"/>
            </a:solidFill>
            <a:prstDash val="sysDash"/>
            <a:round/>
            <a:headEnd/>
            <a:tailEnd/>
          </a:ln>
        </p:spPr>
        <p:txBody>
          <a:bodyPr/>
          <a:lstStyle/>
          <a:p>
            <a:endParaRPr lang="sv-SE"/>
          </a:p>
        </p:txBody>
      </p:sp>
      <p:sp>
        <p:nvSpPr>
          <p:cNvPr id="74" name="Text Box 17"/>
          <p:cNvSpPr txBox="1">
            <a:spLocks noChangeArrowheads="1"/>
          </p:cNvSpPr>
          <p:nvPr/>
        </p:nvSpPr>
        <p:spPr bwMode="auto">
          <a:xfrm>
            <a:off x="876808" y="5510024"/>
            <a:ext cx="1511300" cy="825500"/>
          </a:xfrm>
          <a:prstGeom prst="rect">
            <a:avLst/>
          </a:prstGeom>
          <a:solidFill>
            <a:srgbClr val="0033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tIns="73152" bIns="73152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100" b="1" dirty="0" smtClean="0">
                <a:solidFill>
                  <a:schemeClr val="bg1"/>
                </a:solidFill>
                <a:ea typeface="宋体" pitchFamily="2" charset="-122"/>
              </a:rPr>
              <a:t>Process Level</a:t>
            </a:r>
          </a:p>
          <a:p>
            <a:pPr>
              <a:spcBef>
                <a:spcPct val="50000"/>
              </a:spcBef>
            </a:pPr>
            <a:r>
              <a:rPr lang="en-US" altLang="zh-CN" sz="1100" b="1" dirty="0" smtClean="0">
                <a:solidFill>
                  <a:schemeClr val="bg1"/>
                </a:solidFill>
                <a:ea typeface="宋体" pitchFamily="2" charset="-122"/>
              </a:rPr>
              <a:t>Marketing Steering</a:t>
            </a:r>
          </a:p>
          <a:p>
            <a:pPr>
              <a:spcBef>
                <a:spcPct val="50000"/>
              </a:spcBef>
            </a:pPr>
            <a:r>
              <a:rPr lang="en-US" altLang="zh-CN" sz="1100" b="1" dirty="0" smtClean="0">
                <a:solidFill>
                  <a:schemeClr val="bg1"/>
                </a:solidFill>
                <a:ea typeface="宋体" pitchFamily="2" charset="-122"/>
              </a:rPr>
              <a:t>Group</a:t>
            </a:r>
            <a:endParaRPr lang="en-US" altLang="zh-CN" sz="1100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75" name="Line 11"/>
          <p:cNvSpPr>
            <a:spLocks noChangeShapeType="1"/>
          </p:cNvSpPr>
          <p:nvPr/>
        </p:nvSpPr>
        <p:spPr bwMode="auto">
          <a:xfrm flipV="1">
            <a:off x="548259" y="6099810"/>
            <a:ext cx="339725" cy="0"/>
          </a:xfrm>
          <a:prstGeom prst="line">
            <a:avLst/>
          </a:prstGeom>
          <a:noFill/>
          <a:ln w="2159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v-SE"/>
          </a:p>
        </p:txBody>
      </p:sp>
      <p:pic>
        <p:nvPicPr>
          <p:cNvPr id="73" name="Picture 72" descr="plagerlof.jpg"/>
          <p:cNvPicPr>
            <a:picLocks noChangeAspect="1"/>
          </p:cNvPicPr>
          <p:nvPr/>
        </p:nvPicPr>
        <p:blipFill>
          <a:blip r:embed="rId13" cstate="email"/>
          <a:srcRect/>
          <a:stretch>
            <a:fillRect/>
          </a:stretch>
        </p:blipFill>
        <p:spPr>
          <a:xfrm>
            <a:off x="2367503" y="4518410"/>
            <a:ext cx="650972" cy="83903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E18F-2972-483B-9DB6-9282B2818EFC}" type="slidenum">
              <a:rPr lang="en-US"/>
              <a:pPr/>
              <a:t>12</a:t>
            </a:fld>
            <a:endParaRPr lang="en-US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Rosemount Tank Gauging</a:t>
            </a: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Bild</a:t>
            </a:r>
            <a:r>
              <a:rPr lang="en-US" dirty="0" smtClean="0"/>
              <a:t> </a:t>
            </a:r>
            <a:r>
              <a:rPr lang="en-US" dirty="0" err="1" smtClean="0"/>
              <a:t>på</a:t>
            </a:r>
            <a:r>
              <a:rPr lang="en-US" dirty="0" smtClean="0"/>
              <a:t> en Rex installation</a:t>
            </a:r>
            <a:endParaRPr lang="en-US" dirty="0"/>
          </a:p>
        </p:txBody>
      </p:sp>
      <p:pic>
        <p:nvPicPr>
          <p:cNvPr id="5" name="Picture 4" descr="Rex_man_Vopak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544" y="1268760"/>
            <a:ext cx="6755200" cy="5281195"/>
          </a:xfrm>
          <a:prstGeom prst="rect">
            <a:avLst/>
          </a:prstGeom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283968" y="1340768"/>
            <a:ext cx="3168352" cy="2006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indent="11113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15000"/>
              </a:spcAft>
              <a:buClr>
                <a:schemeClr val="bg2"/>
              </a:buClr>
              <a:buSzPct val="60000"/>
              <a:tabLst/>
              <a:defRPr/>
            </a:pPr>
            <a:r>
              <a:rPr lang="sv-SE" sz="2800" b="0" kern="0" dirty="0" smtClean="0">
                <a:solidFill>
                  <a:schemeClr val="bg1"/>
                </a:solidFill>
                <a:latin typeface="+mn-lt"/>
              </a:rPr>
              <a:t>World </a:t>
            </a:r>
            <a:r>
              <a:rPr lang="sv-SE" sz="2800" b="0" kern="0" dirty="0" err="1" smtClean="0">
                <a:solidFill>
                  <a:schemeClr val="bg1"/>
                </a:solidFill>
                <a:latin typeface="+mn-lt"/>
              </a:rPr>
              <a:t>Leader</a:t>
            </a:r>
            <a:r>
              <a:rPr lang="sv-SE" sz="2800" b="0" kern="0" dirty="0" smtClean="0">
                <a:solidFill>
                  <a:schemeClr val="bg1"/>
                </a:solidFill>
                <a:latin typeface="+mn-lt"/>
              </a:rPr>
              <a:t> in Radar Tank Gauging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EFD99-6107-4657-B319-1F3921C800C9}" type="slidenum">
              <a:rPr lang="en-US"/>
              <a:pPr/>
              <a:t>13</a:t>
            </a:fld>
            <a:endParaRPr lang="en-US"/>
          </a:p>
        </p:txBody>
      </p:sp>
      <p:pic>
        <p:nvPicPr>
          <p:cNvPr id="252930" name="Picture 2" descr="world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" y="1120427"/>
            <a:ext cx="8239125" cy="4468813"/>
          </a:xfrm>
          <a:prstGeom prst="rect">
            <a:avLst/>
          </a:prstGeom>
          <a:noFill/>
        </p:spPr>
      </p:pic>
      <p:sp>
        <p:nvSpPr>
          <p:cNvPr id="252931" name="Rectangle 3"/>
          <p:cNvSpPr>
            <a:spLocks noGrp="1" noChangeArrowheads="1"/>
          </p:cNvSpPr>
          <p:nvPr>
            <p:ph type="title"/>
          </p:nvPr>
        </p:nvSpPr>
        <p:spPr>
          <a:xfrm>
            <a:off x="393700" y="574675"/>
            <a:ext cx="7594600" cy="506413"/>
          </a:xfrm>
        </p:spPr>
        <p:txBody>
          <a:bodyPr>
            <a:spAutoFit/>
          </a:bodyPr>
          <a:lstStyle/>
          <a:p>
            <a:r>
              <a:rPr lang="en-US"/>
              <a:t> Tank Gauging – Sales Channel</a:t>
            </a:r>
          </a:p>
        </p:txBody>
      </p:sp>
      <p:sp>
        <p:nvSpPr>
          <p:cNvPr id="252932" name="Oval 4"/>
          <p:cNvSpPr>
            <a:spLocks noChangeArrowheads="1"/>
          </p:cNvSpPr>
          <p:nvPr/>
        </p:nvSpPr>
        <p:spPr bwMode="auto">
          <a:xfrm>
            <a:off x="2728913" y="3873500"/>
            <a:ext cx="101600" cy="101600"/>
          </a:xfrm>
          <a:prstGeom prst="ellipse">
            <a:avLst/>
          </a:prstGeom>
          <a:solidFill>
            <a:srgbClr val="FFFF66"/>
          </a:solidFill>
          <a:ln w="9525">
            <a:solidFill>
              <a:srgbClr val="9933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v-SE"/>
          </a:p>
        </p:txBody>
      </p:sp>
      <p:sp>
        <p:nvSpPr>
          <p:cNvPr id="252933" name="Oval 5"/>
          <p:cNvSpPr>
            <a:spLocks noChangeArrowheads="1"/>
          </p:cNvSpPr>
          <p:nvPr/>
        </p:nvSpPr>
        <p:spPr bwMode="auto">
          <a:xfrm>
            <a:off x="6575425" y="4070350"/>
            <a:ext cx="101600" cy="101600"/>
          </a:xfrm>
          <a:prstGeom prst="ellipse">
            <a:avLst/>
          </a:prstGeom>
          <a:solidFill>
            <a:srgbClr val="FFFF66"/>
          </a:solidFill>
          <a:ln w="9525" algn="ctr">
            <a:solidFill>
              <a:srgbClr val="9933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v-SE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087563" y="3457575"/>
            <a:ext cx="3954462" cy="336550"/>
            <a:chOff x="1315" y="2178"/>
            <a:chExt cx="2491" cy="212"/>
          </a:xfrm>
        </p:grpSpPr>
        <p:sp>
          <p:nvSpPr>
            <p:cNvPr id="252935" name="Oval 7"/>
            <p:cNvSpPr>
              <a:spLocks noChangeAspect="1" noChangeArrowheads="1"/>
            </p:cNvSpPr>
            <p:nvPr/>
          </p:nvSpPr>
          <p:spPr bwMode="auto">
            <a:xfrm>
              <a:off x="3397" y="2230"/>
              <a:ext cx="59" cy="59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v-SE"/>
            </a:p>
          </p:txBody>
        </p:sp>
        <p:sp>
          <p:nvSpPr>
            <p:cNvPr id="252936" name="Oval 8"/>
            <p:cNvSpPr>
              <a:spLocks noChangeAspect="1" noChangeArrowheads="1"/>
            </p:cNvSpPr>
            <p:nvPr/>
          </p:nvSpPr>
          <p:spPr bwMode="auto">
            <a:xfrm>
              <a:off x="3747" y="2331"/>
              <a:ext cx="59" cy="59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v-SE"/>
            </a:p>
          </p:txBody>
        </p:sp>
        <p:sp>
          <p:nvSpPr>
            <p:cNvPr id="252937" name="Oval 9"/>
            <p:cNvSpPr>
              <a:spLocks noChangeAspect="1" noChangeArrowheads="1"/>
            </p:cNvSpPr>
            <p:nvPr/>
          </p:nvSpPr>
          <p:spPr bwMode="auto">
            <a:xfrm>
              <a:off x="1315" y="2178"/>
              <a:ext cx="59" cy="59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v-SE"/>
            </a:p>
          </p:txBody>
        </p:sp>
      </p:grpSp>
      <p:sp>
        <p:nvSpPr>
          <p:cNvPr id="252938" name="Oval 10"/>
          <p:cNvSpPr>
            <a:spLocks noChangeArrowheads="1"/>
          </p:cNvSpPr>
          <p:nvPr/>
        </p:nvSpPr>
        <p:spPr bwMode="auto">
          <a:xfrm>
            <a:off x="4360863" y="2794000"/>
            <a:ext cx="61912" cy="61913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v-SE"/>
          </a:p>
        </p:txBody>
      </p:sp>
      <p:sp>
        <p:nvSpPr>
          <p:cNvPr id="252939" name="Oval 11"/>
          <p:cNvSpPr>
            <a:spLocks noChangeArrowheads="1"/>
          </p:cNvSpPr>
          <p:nvPr/>
        </p:nvSpPr>
        <p:spPr bwMode="auto">
          <a:xfrm>
            <a:off x="4421188" y="2705100"/>
            <a:ext cx="61912" cy="61913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v-SE"/>
          </a:p>
        </p:txBody>
      </p:sp>
      <p:sp>
        <p:nvSpPr>
          <p:cNvPr id="252940" name="Oval 12"/>
          <p:cNvSpPr>
            <a:spLocks noChangeArrowheads="1"/>
          </p:cNvSpPr>
          <p:nvPr/>
        </p:nvSpPr>
        <p:spPr bwMode="auto">
          <a:xfrm>
            <a:off x="4338638" y="2897188"/>
            <a:ext cx="61912" cy="6191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v-SE"/>
          </a:p>
        </p:txBody>
      </p:sp>
      <p:sp>
        <p:nvSpPr>
          <p:cNvPr id="252941" name="Oval 13"/>
          <p:cNvSpPr>
            <a:spLocks noChangeArrowheads="1"/>
          </p:cNvSpPr>
          <p:nvPr/>
        </p:nvSpPr>
        <p:spPr bwMode="auto">
          <a:xfrm>
            <a:off x="4410075" y="2489200"/>
            <a:ext cx="61913" cy="61913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v-SE"/>
          </a:p>
        </p:txBody>
      </p:sp>
      <p:sp>
        <p:nvSpPr>
          <p:cNvPr id="252942" name="Oval 14"/>
          <p:cNvSpPr>
            <a:spLocks noChangeArrowheads="1"/>
          </p:cNvSpPr>
          <p:nvPr/>
        </p:nvSpPr>
        <p:spPr bwMode="auto">
          <a:xfrm>
            <a:off x="4743450" y="2489200"/>
            <a:ext cx="61913" cy="61913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v-SE"/>
          </a:p>
        </p:txBody>
      </p:sp>
      <p:sp>
        <p:nvSpPr>
          <p:cNvPr id="252943" name="Oval 15"/>
          <p:cNvSpPr>
            <a:spLocks noChangeArrowheads="1"/>
          </p:cNvSpPr>
          <p:nvPr/>
        </p:nvSpPr>
        <p:spPr bwMode="auto">
          <a:xfrm>
            <a:off x="4638675" y="2554288"/>
            <a:ext cx="61913" cy="6191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v-SE"/>
          </a:p>
        </p:txBody>
      </p:sp>
      <p:sp>
        <p:nvSpPr>
          <p:cNvPr id="252944" name="Oval 16"/>
          <p:cNvSpPr>
            <a:spLocks noChangeArrowheads="1"/>
          </p:cNvSpPr>
          <p:nvPr/>
        </p:nvSpPr>
        <p:spPr bwMode="auto">
          <a:xfrm>
            <a:off x="5145088" y="2562225"/>
            <a:ext cx="61912" cy="61913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v-SE"/>
          </a:p>
        </p:txBody>
      </p:sp>
      <p:sp>
        <p:nvSpPr>
          <p:cNvPr id="252945" name="Oval 17"/>
          <p:cNvSpPr>
            <a:spLocks noChangeArrowheads="1"/>
          </p:cNvSpPr>
          <p:nvPr/>
        </p:nvSpPr>
        <p:spPr bwMode="auto">
          <a:xfrm>
            <a:off x="4846638" y="2581275"/>
            <a:ext cx="61912" cy="61913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v-SE"/>
          </a:p>
        </p:txBody>
      </p:sp>
      <p:sp>
        <p:nvSpPr>
          <p:cNvPr id="252946" name="Oval 18"/>
          <p:cNvSpPr>
            <a:spLocks noChangeArrowheads="1"/>
          </p:cNvSpPr>
          <p:nvPr/>
        </p:nvSpPr>
        <p:spPr bwMode="auto">
          <a:xfrm>
            <a:off x="4643438" y="2805113"/>
            <a:ext cx="61912" cy="6191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v-SE"/>
          </a:p>
        </p:txBody>
      </p:sp>
      <p:sp>
        <p:nvSpPr>
          <p:cNvPr id="252947" name="Oval 19"/>
          <p:cNvSpPr>
            <a:spLocks noChangeArrowheads="1"/>
          </p:cNvSpPr>
          <p:nvPr/>
        </p:nvSpPr>
        <p:spPr bwMode="auto">
          <a:xfrm>
            <a:off x="4719638" y="3273425"/>
            <a:ext cx="61912" cy="61913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v-SE"/>
          </a:p>
        </p:txBody>
      </p:sp>
      <p:sp>
        <p:nvSpPr>
          <p:cNvPr id="252948" name="Oval 20"/>
          <p:cNvSpPr>
            <a:spLocks noChangeArrowheads="1"/>
          </p:cNvSpPr>
          <p:nvPr/>
        </p:nvSpPr>
        <p:spPr bwMode="auto">
          <a:xfrm>
            <a:off x="4970463" y="3367088"/>
            <a:ext cx="61912" cy="6191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v-SE"/>
          </a:p>
        </p:txBody>
      </p:sp>
      <p:sp>
        <p:nvSpPr>
          <p:cNvPr id="252949" name="Oval 21"/>
          <p:cNvSpPr>
            <a:spLocks noChangeArrowheads="1"/>
          </p:cNvSpPr>
          <p:nvPr/>
        </p:nvSpPr>
        <p:spPr bwMode="auto">
          <a:xfrm>
            <a:off x="4189413" y="3195638"/>
            <a:ext cx="61912" cy="6191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v-SE"/>
          </a:p>
        </p:txBody>
      </p:sp>
      <p:sp>
        <p:nvSpPr>
          <p:cNvPr id="252950" name="Oval 22"/>
          <p:cNvSpPr>
            <a:spLocks noChangeArrowheads="1"/>
          </p:cNvSpPr>
          <p:nvPr/>
        </p:nvSpPr>
        <p:spPr bwMode="auto">
          <a:xfrm>
            <a:off x="4041775" y="3219450"/>
            <a:ext cx="61913" cy="61913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v-SE"/>
          </a:p>
        </p:txBody>
      </p:sp>
      <p:sp>
        <p:nvSpPr>
          <p:cNvPr id="252951" name="Oval 23"/>
          <p:cNvSpPr>
            <a:spLocks noChangeArrowheads="1"/>
          </p:cNvSpPr>
          <p:nvPr/>
        </p:nvSpPr>
        <p:spPr bwMode="auto">
          <a:xfrm>
            <a:off x="4560888" y="3076575"/>
            <a:ext cx="61912" cy="61913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v-SE"/>
          </a:p>
        </p:txBody>
      </p:sp>
      <p:sp>
        <p:nvSpPr>
          <p:cNvPr id="252952" name="Oval 24"/>
          <p:cNvSpPr>
            <a:spLocks noChangeArrowheads="1"/>
          </p:cNvSpPr>
          <p:nvPr/>
        </p:nvSpPr>
        <p:spPr bwMode="auto">
          <a:xfrm>
            <a:off x="4716463" y="3079750"/>
            <a:ext cx="61912" cy="61913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v-SE"/>
          </a:p>
        </p:txBody>
      </p:sp>
      <p:sp>
        <p:nvSpPr>
          <p:cNvPr id="252953" name="Oval 25"/>
          <p:cNvSpPr>
            <a:spLocks noChangeArrowheads="1"/>
          </p:cNvSpPr>
          <p:nvPr/>
        </p:nvSpPr>
        <p:spPr bwMode="auto">
          <a:xfrm>
            <a:off x="4560888" y="2978150"/>
            <a:ext cx="61912" cy="61913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v-SE"/>
          </a:p>
        </p:txBody>
      </p:sp>
      <p:sp>
        <p:nvSpPr>
          <p:cNvPr id="252954" name="Oval 26"/>
          <p:cNvSpPr>
            <a:spLocks noChangeArrowheads="1"/>
          </p:cNvSpPr>
          <p:nvPr/>
        </p:nvSpPr>
        <p:spPr bwMode="auto">
          <a:xfrm>
            <a:off x="4672013" y="2998788"/>
            <a:ext cx="61912" cy="6191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v-SE"/>
          </a:p>
        </p:txBody>
      </p:sp>
      <p:sp>
        <p:nvSpPr>
          <p:cNvPr id="252955" name="Oval 27"/>
          <p:cNvSpPr>
            <a:spLocks noChangeArrowheads="1"/>
          </p:cNvSpPr>
          <p:nvPr/>
        </p:nvSpPr>
        <p:spPr bwMode="auto">
          <a:xfrm>
            <a:off x="4597400" y="2909888"/>
            <a:ext cx="61913" cy="6191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v-SE"/>
          </a:p>
        </p:txBody>
      </p:sp>
      <p:sp>
        <p:nvSpPr>
          <p:cNvPr id="252956" name="Oval 28"/>
          <p:cNvSpPr>
            <a:spLocks noChangeArrowheads="1"/>
          </p:cNvSpPr>
          <p:nvPr/>
        </p:nvSpPr>
        <p:spPr bwMode="auto">
          <a:xfrm>
            <a:off x="4810125" y="3017838"/>
            <a:ext cx="61913" cy="6191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v-SE"/>
          </a:p>
        </p:txBody>
      </p:sp>
      <p:sp>
        <p:nvSpPr>
          <p:cNvPr id="252957" name="Oval 29"/>
          <p:cNvSpPr>
            <a:spLocks noChangeArrowheads="1"/>
          </p:cNvSpPr>
          <p:nvPr/>
        </p:nvSpPr>
        <p:spPr bwMode="auto">
          <a:xfrm>
            <a:off x="3703638" y="2214563"/>
            <a:ext cx="61912" cy="6191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v-SE"/>
          </a:p>
        </p:txBody>
      </p:sp>
      <p:sp>
        <p:nvSpPr>
          <p:cNvPr id="252958" name="Oval 30"/>
          <p:cNvSpPr>
            <a:spLocks noChangeArrowheads="1"/>
          </p:cNvSpPr>
          <p:nvPr/>
        </p:nvSpPr>
        <p:spPr bwMode="auto">
          <a:xfrm>
            <a:off x="4394200" y="3959225"/>
            <a:ext cx="61913" cy="61913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v-SE"/>
          </a:p>
        </p:txBody>
      </p:sp>
      <p:sp>
        <p:nvSpPr>
          <p:cNvPr id="252959" name="Oval 31"/>
          <p:cNvSpPr>
            <a:spLocks noChangeArrowheads="1"/>
          </p:cNvSpPr>
          <p:nvPr/>
        </p:nvSpPr>
        <p:spPr bwMode="auto">
          <a:xfrm>
            <a:off x="4778375" y="4797425"/>
            <a:ext cx="61913" cy="61913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v-SE"/>
          </a:p>
        </p:txBody>
      </p:sp>
      <p:sp>
        <p:nvSpPr>
          <p:cNvPr id="252960" name="Oval 32"/>
          <p:cNvSpPr>
            <a:spLocks noChangeArrowheads="1"/>
          </p:cNvSpPr>
          <p:nvPr/>
        </p:nvSpPr>
        <p:spPr bwMode="auto">
          <a:xfrm>
            <a:off x="4133850" y="3975100"/>
            <a:ext cx="61913" cy="61913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v-SE"/>
          </a:p>
        </p:txBody>
      </p:sp>
      <p:sp>
        <p:nvSpPr>
          <p:cNvPr id="252961" name="Oval 33"/>
          <p:cNvSpPr>
            <a:spLocks noChangeArrowheads="1"/>
          </p:cNvSpPr>
          <p:nvPr/>
        </p:nvSpPr>
        <p:spPr bwMode="auto">
          <a:xfrm>
            <a:off x="4346575" y="3429000"/>
            <a:ext cx="61913" cy="61913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v-SE"/>
          </a:p>
        </p:txBody>
      </p:sp>
      <p:sp>
        <p:nvSpPr>
          <p:cNvPr id="252962" name="Oval 34"/>
          <p:cNvSpPr>
            <a:spLocks noChangeArrowheads="1"/>
          </p:cNvSpPr>
          <p:nvPr/>
        </p:nvSpPr>
        <p:spPr bwMode="auto">
          <a:xfrm>
            <a:off x="4498975" y="3338513"/>
            <a:ext cx="61913" cy="6191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v-SE"/>
          </a:p>
        </p:txBody>
      </p:sp>
      <p:sp>
        <p:nvSpPr>
          <p:cNvPr id="252963" name="Oval 35"/>
          <p:cNvSpPr>
            <a:spLocks noChangeArrowheads="1"/>
          </p:cNvSpPr>
          <p:nvPr/>
        </p:nvSpPr>
        <p:spPr bwMode="auto">
          <a:xfrm>
            <a:off x="4071938" y="3397250"/>
            <a:ext cx="61912" cy="61913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v-SE"/>
          </a:p>
        </p:txBody>
      </p:sp>
      <p:sp>
        <p:nvSpPr>
          <p:cNvPr id="252964" name="Oval 36"/>
          <p:cNvSpPr>
            <a:spLocks noChangeArrowheads="1"/>
          </p:cNvSpPr>
          <p:nvPr/>
        </p:nvSpPr>
        <p:spPr bwMode="auto">
          <a:xfrm>
            <a:off x="5099050" y="4106863"/>
            <a:ext cx="61913" cy="6191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v-SE"/>
          </a:p>
        </p:txBody>
      </p:sp>
      <p:sp>
        <p:nvSpPr>
          <p:cNvPr id="252965" name="Oval 37"/>
          <p:cNvSpPr>
            <a:spLocks noChangeArrowheads="1"/>
          </p:cNvSpPr>
          <p:nvPr/>
        </p:nvSpPr>
        <p:spPr bwMode="auto">
          <a:xfrm>
            <a:off x="5724525" y="3579813"/>
            <a:ext cx="61913" cy="6191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v-SE"/>
          </a:p>
        </p:txBody>
      </p:sp>
      <p:sp>
        <p:nvSpPr>
          <p:cNvPr id="252966" name="Oval 38"/>
          <p:cNvSpPr>
            <a:spLocks noChangeArrowheads="1"/>
          </p:cNvSpPr>
          <p:nvPr/>
        </p:nvSpPr>
        <p:spPr bwMode="auto">
          <a:xfrm>
            <a:off x="6072188" y="3940175"/>
            <a:ext cx="61912" cy="61913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v-SE"/>
          </a:p>
        </p:txBody>
      </p:sp>
      <p:sp>
        <p:nvSpPr>
          <p:cNvPr id="252967" name="Oval 39"/>
          <p:cNvSpPr>
            <a:spLocks noChangeArrowheads="1"/>
          </p:cNvSpPr>
          <p:nvPr/>
        </p:nvSpPr>
        <p:spPr bwMode="auto">
          <a:xfrm>
            <a:off x="6238875" y="3624263"/>
            <a:ext cx="61913" cy="6191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v-SE"/>
          </a:p>
        </p:txBody>
      </p:sp>
      <p:sp>
        <p:nvSpPr>
          <p:cNvPr id="252968" name="Oval 40"/>
          <p:cNvSpPr>
            <a:spLocks noChangeArrowheads="1"/>
          </p:cNvSpPr>
          <p:nvPr/>
        </p:nvSpPr>
        <p:spPr bwMode="auto">
          <a:xfrm>
            <a:off x="6386513" y="3671888"/>
            <a:ext cx="61912" cy="6191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v-SE"/>
          </a:p>
        </p:txBody>
      </p:sp>
      <p:sp>
        <p:nvSpPr>
          <p:cNvPr id="252969" name="Oval 41"/>
          <p:cNvSpPr>
            <a:spLocks noChangeArrowheads="1"/>
          </p:cNvSpPr>
          <p:nvPr/>
        </p:nvSpPr>
        <p:spPr bwMode="auto">
          <a:xfrm>
            <a:off x="6503988" y="3800475"/>
            <a:ext cx="61912" cy="61913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v-SE"/>
          </a:p>
        </p:txBody>
      </p:sp>
      <p:sp>
        <p:nvSpPr>
          <p:cNvPr id="252970" name="Oval 42"/>
          <p:cNvSpPr>
            <a:spLocks noChangeArrowheads="1"/>
          </p:cNvSpPr>
          <p:nvPr/>
        </p:nvSpPr>
        <p:spPr bwMode="auto">
          <a:xfrm>
            <a:off x="6550025" y="3989388"/>
            <a:ext cx="61913" cy="6191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v-SE"/>
          </a:p>
        </p:txBody>
      </p:sp>
      <p:sp>
        <p:nvSpPr>
          <p:cNvPr id="252971" name="Oval 43"/>
          <p:cNvSpPr>
            <a:spLocks noChangeArrowheads="1"/>
          </p:cNvSpPr>
          <p:nvPr/>
        </p:nvSpPr>
        <p:spPr bwMode="auto">
          <a:xfrm>
            <a:off x="6705600" y="3814763"/>
            <a:ext cx="61913" cy="6191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v-SE"/>
          </a:p>
        </p:txBody>
      </p:sp>
      <p:sp>
        <p:nvSpPr>
          <p:cNvPr id="252972" name="Oval 44"/>
          <p:cNvSpPr>
            <a:spLocks noChangeArrowheads="1"/>
          </p:cNvSpPr>
          <p:nvPr/>
        </p:nvSpPr>
        <p:spPr bwMode="auto">
          <a:xfrm>
            <a:off x="6526213" y="4176713"/>
            <a:ext cx="61912" cy="6191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v-SE"/>
          </a:p>
        </p:txBody>
      </p:sp>
      <p:sp>
        <p:nvSpPr>
          <p:cNvPr id="252973" name="Oval 45"/>
          <p:cNvSpPr>
            <a:spLocks noChangeArrowheads="1"/>
          </p:cNvSpPr>
          <p:nvPr/>
        </p:nvSpPr>
        <p:spPr bwMode="auto">
          <a:xfrm>
            <a:off x="6999288" y="3883025"/>
            <a:ext cx="61912" cy="61913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v-SE"/>
          </a:p>
        </p:txBody>
      </p:sp>
      <p:sp>
        <p:nvSpPr>
          <p:cNvPr id="252974" name="Oval 46"/>
          <p:cNvSpPr>
            <a:spLocks noChangeArrowheads="1"/>
          </p:cNvSpPr>
          <p:nvPr/>
        </p:nvSpPr>
        <p:spPr bwMode="auto">
          <a:xfrm>
            <a:off x="8064500" y="5108575"/>
            <a:ext cx="61913" cy="61913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v-SE"/>
          </a:p>
        </p:txBody>
      </p:sp>
      <p:sp>
        <p:nvSpPr>
          <p:cNvPr id="252975" name="Oval 47"/>
          <p:cNvSpPr>
            <a:spLocks noChangeArrowheads="1"/>
          </p:cNvSpPr>
          <p:nvPr/>
        </p:nvSpPr>
        <p:spPr bwMode="auto">
          <a:xfrm>
            <a:off x="2849563" y="3927475"/>
            <a:ext cx="61912" cy="61913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v-SE"/>
          </a:p>
        </p:txBody>
      </p:sp>
      <p:sp>
        <p:nvSpPr>
          <p:cNvPr id="252976" name="Oval 48"/>
          <p:cNvSpPr>
            <a:spLocks noChangeArrowheads="1"/>
          </p:cNvSpPr>
          <p:nvPr/>
        </p:nvSpPr>
        <p:spPr bwMode="auto">
          <a:xfrm>
            <a:off x="2468563" y="3562350"/>
            <a:ext cx="61912" cy="61913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v-SE"/>
          </a:p>
        </p:txBody>
      </p:sp>
      <p:sp>
        <p:nvSpPr>
          <p:cNvPr id="252977" name="Oval 49"/>
          <p:cNvSpPr>
            <a:spLocks noChangeArrowheads="1"/>
          </p:cNvSpPr>
          <p:nvPr/>
        </p:nvSpPr>
        <p:spPr bwMode="auto">
          <a:xfrm>
            <a:off x="2411413" y="3917950"/>
            <a:ext cx="61912" cy="61913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v-SE"/>
          </a:p>
        </p:txBody>
      </p:sp>
      <p:sp>
        <p:nvSpPr>
          <p:cNvPr id="252978" name="Oval 50"/>
          <p:cNvSpPr>
            <a:spLocks noChangeArrowheads="1"/>
          </p:cNvSpPr>
          <p:nvPr/>
        </p:nvSpPr>
        <p:spPr bwMode="auto">
          <a:xfrm>
            <a:off x="2598738" y="4010025"/>
            <a:ext cx="61912" cy="61913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v-SE"/>
          </a:p>
        </p:txBody>
      </p:sp>
      <p:sp>
        <p:nvSpPr>
          <p:cNvPr id="252979" name="Oval 51"/>
          <p:cNvSpPr>
            <a:spLocks noChangeArrowheads="1"/>
          </p:cNvSpPr>
          <p:nvPr/>
        </p:nvSpPr>
        <p:spPr bwMode="auto">
          <a:xfrm>
            <a:off x="2474913" y="4141788"/>
            <a:ext cx="61912" cy="6191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v-SE"/>
          </a:p>
        </p:txBody>
      </p:sp>
      <p:sp>
        <p:nvSpPr>
          <p:cNvPr id="252980" name="Oval 52"/>
          <p:cNvSpPr>
            <a:spLocks noChangeArrowheads="1"/>
          </p:cNvSpPr>
          <p:nvPr/>
        </p:nvSpPr>
        <p:spPr bwMode="auto">
          <a:xfrm>
            <a:off x="2555875" y="4281488"/>
            <a:ext cx="61913" cy="6191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v-SE"/>
          </a:p>
        </p:txBody>
      </p:sp>
      <p:sp>
        <p:nvSpPr>
          <p:cNvPr id="252981" name="Oval 53"/>
          <p:cNvSpPr>
            <a:spLocks noChangeArrowheads="1"/>
          </p:cNvSpPr>
          <p:nvPr/>
        </p:nvSpPr>
        <p:spPr bwMode="auto">
          <a:xfrm>
            <a:off x="3119438" y="4308475"/>
            <a:ext cx="61912" cy="61913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v-SE"/>
          </a:p>
        </p:txBody>
      </p:sp>
      <p:sp>
        <p:nvSpPr>
          <p:cNvPr id="252982" name="Oval 54"/>
          <p:cNvSpPr>
            <a:spLocks noChangeArrowheads="1"/>
          </p:cNvSpPr>
          <p:nvPr/>
        </p:nvSpPr>
        <p:spPr bwMode="auto">
          <a:xfrm>
            <a:off x="2825750" y="4489450"/>
            <a:ext cx="61913" cy="61913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v-SE"/>
          </a:p>
        </p:txBody>
      </p:sp>
      <p:sp>
        <p:nvSpPr>
          <p:cNvPr id="252983" name="Oval 55"/>
          <p:cNvSpPr>
            <a:spLocks noChangeArrowheads="1"/>
          </p:cNvSpPr>
          <p:nvPr/>
        </p:nvSpPr>
        <p:spPr bwMode="auto">
          <a:xfrm>
            <a:off x="2678113" y="4632325"/>
            <a:ext cx="61912" cy="61913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v-SE"/>
          </a:p>
        </p:txBody>
      </p:sp>
      <p:sp>
        <p:nvSpPr>
          <p:cNvPr id="252984" name="Oval 56"/>
          <p:cNvSpPr>
            <a:spLocks noChangeArrowheads="1"/>
          </p:cNvSpPr>
          <p:nvPr/>
        </p:nvSpPr>
        <p:spPr bwMode="auto">
          <a:xfrm>
            <a:off x="2841625" y="4991100"/>
            <a:ext cx="61913" cy="61913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v-SE"/>
          </a:p>
        </p:txBody>
      </p:sp>
      <p:sp>
        <p:nvSpPr>
          <p:cNvPr id="252985" name="Oval 57"/>
          <p:cNvSpPr>
            <a:spLocks noChangeArrowheads="1"/>
          </p:cNvSpPr>
          <p:nvPr/>
        </p:nvSpPr>
        <p:spPr bwMode="auto">
          <a:xfrm>
            <a:off x="3019425" y="4860925"/>
            <a:ext cx="61913" cy="61913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v-SE"/>
          </a:p>
        </p:txBody>
      </p:sp>
      <p:sp>
        <p:nvSpPr>
          <p:cNvPr id="252986" name="Oval 58"/>
          <p:cNvSpPr>
            <a:spLocks noChangeArrowheads="1"/>
          </p:cNvSpPr>
          <p:nvPr/>
        </p:nvSpPr>
        <p:spPr bwMode="auto">
          <a:xfrm>
            <a:off x="2601913" y="2924175"/>
            <a:ext cx="61912" cy="61913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v-SE"/>
          </a:p>
        </p:txBody>
      </p:sp>
      <p:sp>
        <p:nvSpPr>
          <p:cNvPr id="252987" name="Oval 59"/>
          <p:cNvSpPr>
            <a:spLocks noChangeArrowheads="1"/>
          </p:cNvSpPr>
          <p:nvPr/>
        </p:nvSpPr>
        <p:spPr bwMode="auto">
          <a:xfrm>
            <a:off x="608013" y="5997575"/>
            <a:ext cx="61912" cy="61913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v-SE"/>
          </a:p>
        </p:txBody>
      </p:sp>
      <p:sp>
        <p:nvSpPr>
          <p:cNvPr id="252988" name="Oval 60"/>
          <p:cNvSpPr>
            <a:spLocks noChangeAspect="1" noChangeArrowheads="1"/>
          </p:cNvSpPr>
          <p:nvPr/>
        </p:nvSpPr>
        <p:spPr bwMode="auto">
          <a:xfrm>
            <a:off x="592138" y="5294313"/>
            <a:ext cx="93662" cy="93662"/>
          </a:xfrm>
          <a:prstGeom prst="ellipse">
            <a:avLst/>
          </a:prstGeom>
          <a:solidFill>
            <a:srgbClr val="3366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v-SE"/>
          </a:p>
        </p:txBody>
      </p:sp>
      <p:sp>
        <p:nvSpPr>
          <p:cNvPr id="252989" name="Oval 61"/>
          <p:cNvSpPr>
            <a:spLocks noChangeAspect="1" noChangeArrowheads="1"/>
          </p:cNvSpPr>
          <p:nvPr/>
        </p:nvSpPr>
        <p:spPr bwMode="auto">
          <a:xfrm>
            <a:off x="593725" y="5524500"/>
            <a:ext cx="93663" cy="93663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v-SE"/>
          </a:p>
        </p:txBody>
      </p:sp>
      <p:sp>
        <p:nvSpPr>
          <p:cNvPr id="252990" name="Oval 62"/>
          <p:cNvSpPr>
            <a:spLocks noChangeArrowheads="1"/>
          </p:cNvSpPr>
          <p:nvPr/>
        </p:nvSpPr>
        <p:spPr bwMode="auto">
          <a:xfrm>
            <a:off x="606425" y="5770563"/>
            <a:ext cx="61913" cy="61912"/>
          </a:xfrm>
          <a:prstGeom prst="ellipse">
            <a:avLst/>
          </a:prstGeom>
          <a:solidFill>
            <a:srgbClr val="993366"/>
          </a:solidFill>
          <a:ln w="9525">
            <a:solidFill>
              <a:srgbClr val="9933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v-SE"/>
          </a:p>
        </p:txBody>
      </p:sp>
      <p:sp>
        <p:nvSpPr>
          <p:cNvPr id="252991" name="Text Box 63"/>
          <p:cNvSpPr txBox="1">
            <a:spLocks noChangeArrowheads="1"/>
          </p:cNvSpPr>
          <p:nvPr/>
        </p:nvSpPr>
        <p:spPr bwMode="auto">
          <a:xfrm>
            <a:off x="644525" y="4991100"/>
            <a:ext cx="2647950" cy="138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sv-SE" sz="1000" b="1"/>
              <a:t>HQ</a:t>
            </a:r>
          </a:p>
          <a:p>
            <a:pPr algn="l">
              <a:spcBef>
                <a:spcPct val="50000"/>
              </a:spcBef>
            </a:pPr>
            <a:r>
              <a:rPr lang="sv-SE" sz="1000" b="1"/>
              <a:t>Subsidiary</a:t>
            </a:r>
          </a:p>
          <a:p>
            <a:pPr algn="l">
              <a:spcBef>
                <a:spcPct val="50000"/>
              </a:spcBef>
            </a:pPr>
            <a:r>
              <a:rPr lang="sv-SE" sz="1000" b="1"/>
              <a:t>Emerson </a:t>
            </a:r>
          </a:p>
          <a:p>
            <a:pPr algn="l">
              <a:spcBef>
                <a:spcPct val="50000"/>
              </a:spcBef>
            </a:pPr>
            <a:r>
              <a:rPr lang="sv-SE" sz="1000" b="1"/>
              <a:t>Locally positioned Area Manager</a:t>
            </a:r>
          </a:p>
          <a:p>
            <a:pPr algn="l">
              <a:spcBef>
                <a:spcPct val="50000"/>
              </a:spcBef>
            </a:pPr>
            <a:r>
              <a:rPr lang="sv-SE" sz="1000" b="1"/>
              <a:t>Distributor</a:t>
            </a:r>
          </a:p>
          <a:p>
            <a:pPr algn="l">
              <a:spcBef>
                <a:spcPct val="50000"/>
              </a:spcBef>
            </a:pPr>
            <a:endParaRPr lang="sv-SE" sz="1000" b="1"/>
          </a:p>
        </p:txBody>
      </p:sp>
      <p:sp>
        <p:nvSpPr>
          <p:cNvPr id="252992" name="Oval 64"/>
          <p:cNvSpPr>
            <a:spLocks noChangeAspect="1" noChangeArrowheads="1"/>
          </p:cNvSpPr>
          <p:nvPr/>
        </p:nvSpPr>
        <p:spPr bwMode="auto">
          <a:xfrm>
            <a:off x="592138" y="5067300"/>
            <a:ext cx="93662" cy="93663"/>
          </a:xfrm>
          <a:prstGeom prst="ellipse">
            <a:avLst/>
          </a:prstGeom>
          <a:gradFill rotWithShape="1">
            <a:gsLst>
              <a:gs pos="0">
                <a:srgbClr val="FFCC00"/>
              </a:gs>
              <a:gs pos="50000">
                <a:srgbClr val="FFFF00"/>
              </a:gs>
              <a:gs pos="100000">
                <a:srgbClr val="FFCC00"/>
              </a:gs>
            </a:gsLst>
            <a:lin ang="2700000" scaled="1"/>
          </a:gradFill>
          <a:ln w="31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v-SE"/>
          </a:p>
        </p:txBody>
      </p:sp>
      <p:grpSp>
        <p:nvGrpSpPr>
          <p:cNvPr id="3" name="Group 65"/>
          <p:cNvGrpSpPr>
            <a:grpSpLocks/>
          </p:cNvGrpSpPr>
          <p:nvPr/>
        </p:nvGrpSpPr>
        <p:grpSpPr bwMode="auto">
          <a:xfrm>
            <a:off x="2016125" y="2568575"/>
            <a:ext cx="5427663" cy="2157413"/>
            <a:chOff x="1270" y="1618"/>
            <a:chExt cx="3419" cy="1359"/>
          </a:xfrm>
        </p:grpSpPr>
        <p:sp>
          <p:nvSpPr>
            <p:cNvPr id="252994" name="Oval 66"/>
            <p:cNvSpPr>
              <a:spLocks noChangeAspect="1" noChangeArrowheads="1"/>
            </p:cNvSpPr>
            <p:nvPr/>
          </p:nvSpPr>
          <p:spPr bwMode="auto">
            <a:xfrm>
              <a:off x="2699" y="1890"/>
              <a:ext cx="59" cy="5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v-SE"/>
            </a:p>
          </p:txBody>
        </p:sp>
        <p:sp>
          <p:nvSpPr>
            <p:cNvPr id="252995" name="Oval 67"/>
            <p:cNvSpPr>
              <a:spLocks noChangeAspect="1" noChangeArrowheads="1"/>
            </p:cNvSpPr>
            <p:nvPr/>
          </p:nvSpPr>
          <p:spPr bwMode="auto">
            <a:xfrm>
              <a:off x="2814" y="1801"/>
              <a:ext cx="59" cy="5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v-SE"/>
            </a:p>
          </p:txBody>
        </p:sp>
        <p:sp>
          <p:nvSpPr>
            <p:cNvPr id="252996" name="Oval 68"/>
            <p:cNvSpPr>
              <a:spLocks noChangeAspect="1" noChangeArrowheads="1"/>
            </p:cNvSpPr>
            <p:nvPr/>
          </p:nvSpPr>
          <p:spPr bwMode="auto">
            <a:xfrm>
              <a:off x="3039" y="1964"/>
              <a:ext cx="59" cy="5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v-SE"/>
            </a:p>
          </p:txBody>
        </p:sp>
        <p:sp>
          <p:nvSpPr>
            <p:cNvPr id="252997" name="Oval 69"/>
            <p:cNvSpPr>
              <a:spLocks noChangeAspect="1" noChangeArrowheads="1"/>
            </p:cNvSpPr>
            <p:nvPr/>
          </p:nvSpPr>
          <p:spPr bwMode="auto">
            <a:xfrm>
              <a:off x="2773" y="1879"/>
              <a:ext cx="59" cy="5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v-SE"/>
            </a:p>
          </p:txBody>
        </p:sp>
        <p:sp>
          <p:nvSpPr>
            <p:cNvPr id="252998" name="Oval 70"/>
            <p:cNvSpPr>
              <a:spLocks noChangeAspect="1" noChangeArrowheads="1"/>
            </p:cNvSpPr>
            <p:nvPr/>
          </p:nvSpPr>
          <p:spPr bwMode="auto">
            <a:xfrm>
              <a:off x="4122" y="2130"/>
              <a:ext cx="59" cy="5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v-SE"/>
            </a:p>
          </p:txBody>
        </p:sp>
        <p:sp>
          <p:nvSpPr>
            <p:cNvPr id="252999" name="Oval 71"/>
            <p:cNvSpPr>
              <a:spLocks noChangeAspect="1" noChangeArrowheads="1"/>
            </p:cNvSpPr>
            <p:nvPr/>
          </p:nvSpPr>
          <p:spPr bwMode="auto">
            <a:xfrm>
              <a:off x="4513" y="2918"/>
              <a:ext cx="59" cy="5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v-SE"/>
            </a:p>
          </p:txBody>
        </p:sp>
        <p:sp>
          <p:nvSpPr>
            <p:cNvPr id="253000" name="Oval 72"/>
            <p:cNvSpPr>
              <a:spLocks noChangeAspect="1" noChangeArrowheads="1"/>
            </p:cNvSpPr>
            <p:nvPr/>
          </p:nvSpPr>
          <p:spPr bwMode="auto">
            <a:xfrm>
              <a:off x="3124" y="2026"/>
              <a:ext cx="59" cy="5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v-SE"/>
            </a:p>
          </p:txBody>
        </p:sp>
        <p:sp>
          <p:nvSpPr>
            <p:cNvPr id="253001" name="Oval 73"/>
            <p:cNvSpPr>
              <a:spLocks noChangeAspect="1" noChangeArrowheads="1"/>
            </p:cNvSpPr>
            <p:nvPr/>
          </p:nvSpPr>
          <p:spPr bwMode="auto">
            <a:xfrm>
              <a:off x="1270" y="2273"/>
              <a:ext cx="59" cy="5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v-SE"/>
            </a:p>
          </p:txBody>
        </p:sp>
        <p:sp>
          <p:nvSpPr>
            <p:cNvPr id="253002" name="Oval 74"/>
            <p:cNvSpPr>
              <a:spLocks noChangeAspect="1" noChangeArrowheads="1"/>
            </p:cNvSpPr>
            <p:nvPr/>
          </p:nvSpPr>
          <p:spPr bwMode="auto">
            <a:xfrm>
              <a:off x="2769" y="1618"/>
              <a:ext cx="59" cy="5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v-SE"/>
            </a:p>
          </p:txBody>
        </p:sp>
        <p:sp>
          <p:nvSpPr>
            <p:cNvPr id="253003" name="Oval 75"/>
            <p:cNvSpPr>
              <a:spLocks noChangeAspect="1" noChangeArrowheads="1"/>
            </p:cNvSpPr>
            <p:nvPr/>
          </p:nvSpPr>
          <p:spPr bwMode="auto">
            <a:xfrm>
              <a:off x="4630" y="2059"/>
              <a:ext cx="59" cy="5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v-SE"/>
            </a:p>
          </p:txBody>
        </p:sp>
        <p:sp>
          <p:nvSpPr>
            <p:cNvPr id="253004" name="Oval 76"/>
            <p:cNvSpPr>
              <a:spLocks noChangeAspect="1" noChangeArrowheads="1"/>
            </p:cNvSpPr>
            <p:nvPr/>
          </p:nvSpPr>
          <p:spPr bwMode="auto">
            <a:xfrm>
              <a:off x="2849" y="1996"/>
              <a:ext cx="59" cy="5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v-SE"/>
            </a:p>
          </p:txBody>
        </p:sp>
      </p:grpSp>
      <p:sp>
        <p:nvSpPr>
          <p:cNvPr id="253005" name="Oval 77"/>
          <p:cNvSpPr>
            <a:spLocks noChangeArrowheads="1"/>
          </p:cNvSpPr>
          <p:nvPr/>
        </p:nvSpPr>
        <p:spPr bwMode="auto">
          <a:xfrm>
            <a:off x="1716088" y="2871788"/>
            <a:ext cx="61912" cy="6191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v-SE"/>
          </a:p>
        </p:txBody>
      </p:sp>
      <p:sp>
        <p:nvSpPr>
          <p:cNvPr id="253006" name="Oval 78"/>
          <p:cNvSpPr>
            <a:spLocks noChangeArrowheads="1"/>
          </p:cNvSpPr>
          <p:nvPr/>
        </p:nvSpPr>
        <p:spPr bwMode="auto">
          <a:xfrm>
            <a:off x="2189163" y="2882900"/>
            <a:ext cx="61912" cy="61913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v-SE"/>
          </a:p>
        </p:txBody>
      </p:sp>
      <p:sp>
        <p:nvSpPr>
          <p:cNvPr id="253007" name="Oval 79"/>
          <p:cNvSpPr>
            <a:spLocks noChangeArrowheads="1"/>
          </p:cNvSpPr>
          <p:nvPr/>
        </p:nvSpPr>
        <p:spPr bwMode="auto">
          <a:xfrm>
            <a:off x="6973888" y="3616325"/>
            <a:ext cx="61912" cy="61913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v-SE"/>
          </a:p>
        </p:txBody>
      </p:sp>
      <p:sp>
        <p:nvSpPr>
          <p:cNvPr id="253008" name="Oval 80"/>
          <p:cNvSpPr>
            <a:spLocks noChangeArrowheads="1"/>
          </p:cNvSpPr>
          <p:nvPr/>
        </p:nvSpPr>
        <p:spPr bwMode="auto">
          <a:xfrm>
            <a:off x="2947988" y="4632325"/>
            <a:ext cx="61912" cy="61913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v-SE"/>
          </a:p>
        </p:txBody>
      </p:sp>
      <p:sp>
        <p:nvSpPr>
          <p:cNvPr id="253009" name="Oval 81"/>
          <p:cNvSpPr>
            <a:spLocks noChangeArrowheads="1"/>
          </p:cNvSpPr>
          <p:nvPr/>
        </p:nvSpPr>
        <p:spPr bwMode="auto">
          <a:xfrm>
            <a:off x="4198938" y="2846388"/>
            <a:ext cx="61912" cy="6191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v-SE"/>
          </a:p>
        </p:txBody>
      </p:sp>
      <p:sp>
        <p:nvSpPr>
          <p:cNvPr id="253010" name="AutoShape 82"/>
          <p:cNvSpPr>
            <a:spLocks noChangeArrowheads="1"/>
          </p:cNvSpPr>
          <p:nvPr/>
        </p:nvSpPr>
        <p:spPr bwMode="auto">
          <a:xfrm>
            <a:off x="4467225" y="2506663"/>
            <a:ext cx="198438" cy="225425"/>
          </a:xfrm>
          <a:prstGeom prst="star5">
            <a:avLst/>
          </a:prstGeom>
          <a:solidFill>
            <a:srgbClr val="FFFF66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v-SE"/>
          </a:p>
        </p:txBody>
      </p:sp>
      <p:sp>
        <p:nvSpPr>
          <p:cNvPr id="253011" name="AutoShape 83"/>
          <p:cNvSpPr>
            <a:spLocks noChangeArrowheads="1"/>
          </p:cNvSpPr>
          <p:nvPr/>
        </p:nvSpPr>
        <p:spPr bwMode="auto">
          <a:xfrm>
            <a:off x="534988" y="4975225"/>
            <a:ext cx="198437" cy="225425"/>
          </a:xfrm>
          <a:prstGeom prst="star5">
            <a:avLst/>
          </a:prstGeom>
          <a:solidFill>
            <a:srgbClr val="FFFF66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v-SE"/>
          </a:p>
        </p:txBody>
      </p:sp>
      <p:sp>
        <p:nvSpPr>
          <p:cNvPr id="253012" name="Oval 84"/>
          <p:cNvSpPr>
            <a:spLocks noChangeArrowheads="1"/>
          </p:cNvSpPr>
          <p:nvPr/>
        </p:nvSpPr>
        <p:spPr bwMode="auto">
          <a:xfrm>
            <a:off x="587375" y="5738813"/>
            <a:ext cx="101600" cy="101600"/>
          </a:xfrm>
          <a:prstGeom prst="ellipse">
            <a:avLst/>
          </a:prstGeom>
          <a:solidFill>
            <a:srgbClr val="FFFF66"/>
          </a:solidFill>
          <a:ln w="9525">
            <a:solidFill>
              <a:srgbClr val="9933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v-SE"/>
          </a:p>
        </p:txBody>
      </p:sp>
      <p:pic>
        <p:nvPicPr>
          <p:cNvPr id="253013" name="Picture 85" descr="MPj0399285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44408" y="1124744"/>
            <a:ext cx="703262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3014" name="Oval 86"/>
          <p:cNvSpPr>
            <a:spLocks noChangeAspect="1" noChangeArrowheads="1"/>
          </p:cNvSpPr>
          <p:nvPr/>
        </p:nvSpPr>
        <p:spPr bwMode="auto">
          <a:xfrm>
            <a:off x="7094538" y="3295650"/>
            <a:ext cx="93662" cy="93663"/>
          </a:xfrm>
          <a:prstGeom prst="ellipse">
            <a:avLst/>
          </a:prstGeom>
          <a:solidFill>
            <a:srgbClr val="3366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v-SE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0" name="Picture 3" descr="Rex_Rosemount_tank_gauging_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0" y="1124744"/>
            <a:ext cx="9144000" cy="5733256"/>
          </a:xfrm>
          <a:noFill/>
        </p:spPr>
      </p:pic>
      <p:sp>
        <p:nvSpPr>
          <p:cNvPr id="69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71512" y="332656"/>
            <a:ext cx="6908800" cy="7239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2"/>
                </a:solidFill>
              </a:rPr>
              <a:t>Rex System Layout</a:t>
            </a:r>
          </a:p>
        </p:txBody>
      </p:sp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D33EC2F-571A-4888-9610-0354458ADE4A}" type="slidenum">
              <a:rPr lang="en-US" smtClean="0">
                <a:latin typeface="Arial" pitchFamily="34" charset="0"/>
              </a:rPr>
              <a:pPr/>
              <a:t>14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39552" y="332656"/>
            <a:ext cx="6408712" cy="72008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7544" y="184820"/>
            <a:ext cx="6116712" cy="867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1"/>
            </a:outerShdw>
          </a:effec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Raptor System Layout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0" y="1052736"/>
            <a:ext cx="9144000" cy="58052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pic>
        <p:nvPicPr>
          <p:cNvPr id="6" name="Picture 6" descr="raptorsys-total_ver4_draf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76672"/>
            <a:ext cx="9144000" cy="5915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pic>
        <p:nvPicPr>
          <p:cNvPr id="4099" name="Picture 16" descr="Raptor_opensystem_dark_background"/>
          <p:cNvPicPr>
            <a:picLocks noGrp="1" noChangeAspect="1" noChangeArrowheads="1"/>
          </p:cNvPicPr>
          <p:nvPr>
            <p:ph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828675" y="1988840"/>
            <a:ext cx="7775575" cy="2085975"/>
          </a:xfrm>
          <a:noFill/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395536" y="476672"/>
            <a:ext cx="8388424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1"/>
            </a:outerShdw>
          </a:effec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v-SE" sz="3200" i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Welcome to a New Era in Tank Gauging</a:t>
            </a:r>
            <a:endParaRPr kumimoji="0" lang="sv-SE" sz="3200" b="1" i="1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www2.emersonprocess.com/en-US/brands/rosemounttankgauging/PublishingImages/01_startframe_pic.jpg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232944"/>
            <a:ext cx="9144000" cy="2146043"/>
          </a:xfrm>
          <a:prstGeom prst="rect">
            <a:avLst/>
          </a:prstGeom>
          <a:solidFill>
            <a:schemeClr val="accent1">
              <a:alpha val="29000"/>
            </a:schemeClr>
          </a:solidFill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3F4E68D-DCE3-4189-8D54-66222324285A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13681" name="Rectangle 17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Emerson At-a-Glance </a:t>
            </a:r>
            <a:endParaRPr lang="en-US" dirty="0" smtClean="0"/>
          </a:p>
        </p:txBody>
      </p:sp>
      <p:sp>
        <p:nvSpPr>
          <p:cNvPr id="52256" name="Rectangle 32"/>
          <p:cNvSpPr>
            <a:spLocks noChangeArrowheads="1"/>
          </p:cNvSpPr>
          <p:nvPr/>
        </p:nvSpPr>
        <p:spPr bwMode="auto">
          <a:xfrm>
            <a:off x="687388" y="1196752"/>
            <a:ext cx="81899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7013" indent="-227013" algn="l">
              <a:spcBef>
                <a:spcPct val="25000"/>
              </a:spcBef>
              <a:spcAft>
                <a:spcPct val="25000"/>
              </a:spcAft>
              <a:buClr>
                <a:srgbClr val="969696"/>
              </a:buClr>
              <a:buFont typeface="Arial" charset="0"/>
              <a:buChar char="•"/>
            </a:pPr>
            <a:r>
              <a:rPr lang="en-US" sz="2800" dirty="0" smtClean="0">
                <a:solidFill>
                  <a:srgbClr val="0F245F"/>
                </a:solidFill>
              </a:rPr>
              <a:t>Founded in 1890</a:t>
            </a:r>
            <a:endParaRPr lang="en-US" sz="2800" dirty="0">
              <a:solidFill>
                <a:srgbClr val="0F245F"/>
              </a:solidFill>
            </a:endParaRPr>
          </a:p>
        </p:txBody>
      </p:sp>
      <p:pic>
        <p:nvPicPr>
          <p:cNvPr id="30725" name="Picture 25" descr="Suncor_003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87638" y="2189163"/>
            <a:ext cx="2000250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6" name="Picture 26" descr="IMG_453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2188" y="2189163"/>
            <a:ext cx="1997075" cy="149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7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94513" y="2189163"/>
            <a:ext cx="2016125" cy="1506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8" name="Text Box 28"/>
          <p:cNvSpPr txBox="1">
            <a:spLocks noChangeArrowheads="1"/>
          </p:cNvSpPr>
          <p:nvPr/>
        </p:nvSpPr>
        <p:spPr bwMode="auto">
          <a:xfrm>
            <a:off x="561975" y="3754438"/>
            <a:ext cx="10826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200" b="1">
                <a:solidFill>
                  <a:srgbClr val="0099CC"/>
                </a:solidFill>
              </a:rPr>
              <a:t>NYSE: EMR </a:t>
            </a:r>
          </a:p>
        </p:txBody>
      </p:sp>
      <p:sp>
        <p:nvSpPr>
          <p:cNvPr id="30729" name="Text Box 29"/>
          <p:cNvSpPr txBox="1">
            <a:spLocks noChangeArrowheads="1"/>
          </p:cNvSpPr>
          <p:nvPr/>
        </p:nvSpPr>
        <p:spPr bwMode="auto">
          <a:xfrm>
            <a:off x="2687638" y="3754438"/>
            <a:ext cx="207803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200" b="1">
                <a:solidFill>
                  <a:srgbClr val="0099CC"/>
                </a:solidFill>
              </a:rPr>
              <a:t>Diversified global manufacturer </a:t>
            </a:r>
            <a:br>
              <a:rPr lang="en-US" sz="1200" b="1">
                <a:solidFill>
                  <a:srgbClr val="0099CC"/>
                </a:solidFill>
              </a:rPr>
            </a:br>
            <a:r>
              <a:rPr lang="en-US" sz="1200" b="1">
                <a:solidFill>
                  <a:srgbClr val="0099CC"/>
                </a:solidFill>
              </a:rPr>
              <a:t>and technology provider</a:t>
            </a:r>
          </a:p>
        </p:txBody>
      </p:sp>
      <p:sp>
        <p:nvSpPr>
          <p:cNvPr id="30730" name="Text Box 30"/>
          <p:cNvSpPr txBox="1">
            <a:spLocks noChangeArrowheads="1"/>
          </p:cNvSpPr>
          <p:nvPr/>
        </p:nvSpPr>
        <p:spPr bwMode="auto">
          <a:xfrm>
            <a:off x="4802188" y="3754438"/>
            <a:ext cx="206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200" b="1" dirty="0">
                <a:solidFill>
                  <a:srgbClr val="0099CC"/>
                </a:solidFill>
              </a:rPr>
              <a:t>Approximately </a:t>
            </a:r>
            <a:r>
              <a:rPr lang="en-US" sz="1200" b="1" dirty="0" smtClean="0">
                <a:solidFill>
                  <a:srgbClr val="0099CC"/>
                </a:solidFill>
              </a:rPr>
              <a:t>127,700 </a:t>
            </a:r>
            <a:r>
              <a:rPr lang="en-US" sz="1200" b="1" dirty="0">
                <a:solidFill>
                  <a:srgbClr val="0099CC"/>
                </a:solidFill>
              </a:rPr>
              <a:t>employees worldwide</a:t>
            </a:r>
          </a:p>
        </p:txBody>
      </p:sp>
      <p:sp>
        <p:nvSpPr>
          <p:cNvPr id="30731" name="Text Box 31"/>
          <p:cNvSpPr txBox="1">
            <a:spLocks noChangeArrowheads="1"/>
          </p:cNvSpPr>
          <p:nvPr/>
        </p:nvSpPr>
        <p:spPr bwMode="auto">
          <a:xfrm>
            <a:off x="6894513" y="3754438"/>
            <a:ext cx="19510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200" b="1">
                <a:solidFill>
                  <a:srgbClr val="0099CC"/>
                </a:solidFill>
              </a:rPr>
              <a:t>Headquarters in </a:t>
            </a:r>
            <a:br>
              <a:rPr lang="en-US" sz="1200" b="1">
                <a:solidFill>
                  <a:srgbClr val="0099CC"/>
                </a:solidFill>
              </a:rPr>
            </a:br>
            <a:r>
              <a:rPr lang="en-US" sz="1200" b="1">
                <a:solidFill>
                  <a:srgbClr val="0099CC"/>
                </a:solidFill>
              </a:rPr>
              <a:t>St. Louis, Mo.</a:t>
            </a:r>
          </a:p>
        </p:txBody>
      </p:sp>
      <p:sp>
        <p:nvSpPr>
          <p:cNvPr id="30732" name="Rectangle 6"/>
          <p:cNvSpPr>
            <a:spLocks noChangeArrowheads="1"/>
          </p:cNvSpPr>
          <p:nvPr/>
        </p:nvSpPr>
        <p:spPr bwMode="auto">
          <a:xfrm>
            <a:off x="687388" y="4532313"/>
            <a:ext cx="8183562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spcBef>
                <a:spcPct val="25000"/>
              </a:spcBef>
              <a:spcAft>
                <a:spcPct val="25000"/>
              </a:spcAft>
              <a:buClr>
                <a:srgbClr val="969696"/>
              </a:buClr>
              <a:buFont typeface="Arial" charset="0"/>
              <a:buChar char="•"/>
            </a:pPr>
            <a:r>
              <a:rPr lang="en-US" sz="1900" dirty="0">
                <a:solidFill>
                  <a:srgbClr val="0F245F"/>
                </a:solidFill>
              </a:rPr>
              <a:t>Manufacturing and/or sales presence in more than 150 countries</a:t>
            </a:r>
          </a:p>
          <a:p>
            <a:pPr marL="227013" indent="-227013" algn="l">
              <a:spcBef>
                <a:spcPct val="25000"/>
              </a:spcBef>
              <a:spcAft>
                <a:spcPct val="25000"/>
              </a:spcAft>
              <a:buClr>
                <a:srgbClr val="969696"/>
              </a:buClr>
              <a:buFont typeface="Arial" charset="0"/>
              <a:buChar char="•"/>
            </a:pPr>
            <a:r>
              <a:rPr lang="en-US" sz="1900" dirty="0" smtClean="0">
                <a:solidFill>
                  <a:srgbClr val="0F245F"/>
                </a:solidFill>
              </a:rPr>
              <a:t>240 </a:t>
            </a:r>
            <a:r>
              <a:rPr lang="en-US" sz="1900" dirty="0">
                <a:solidFill>
                  <a:srgbClr val="0F245F"/>
                </a:solidFill>
              </a:rPr>
              <a:t>manufacturing </a:t>
            </a:r>
            <a:r>
              <a:rPr lang="en-US" sz="1900" dirty="0" smtClean="0">
                <a:solidFill>
                  <a:srgbClr val="0F245F"/>
                </a:solidFill>
              </a:rPr>
              <a:t>locations worldwide and 127,700 employees</a:t>
            </a:r>
            <a:endParaRPr lang="en-US" sz="1900" dirty="0">
              <a:solidFill>
                <a:srgbClr val="0F245F"/>
              </a:solidFill>
            </a:endParaRPr>
          </a:p>
          <a:p>
            <a:pPr marL="227013" indent="-227013" algn="l">
              <a:spcBef>
                <a:spcPct val="25000"/>
              </a:spcBef>
              <a:spcAft>
                <a:spcPct val="25000"/>
              </a:spcAft>
              <a:buClr>
                <a:srgbClr val="969696"/>
              </a:buClr>
              <a:buFont typeface="Arial" charset="0"/>
              <a:buChar char="•"/>
            </a:pPr>
            <a:r>
              <a:rPr lang="en-US" sz="1900" dirty="0">
                <a:solidFill>
                  <a:srgbClr val="0F245F"/>
                </a:solidFill>
              </a:rPr>
              <a:t>No. </a:t>
            </a:r>
            <a:r>
              <a:rPr lang="en-US" sz="1900" dirty="0" smtClean="0">
                <a:solidFill>
                  <a:srgbClr val="0F245F"/>
                </a:solidFill>
              </a:rPr>
              <a:t>117 </a:t>
            </a:r>
            <a:r>
              <a:rPr lang="en-US" sz="1900" dirty="0">
                <a:solidFill>
                  <a:srgbClr val="0F245F"/>
                </a:solidFill>
              </a:rPr>
              <a:t>on </a:t>
            </a:r>
            <a:r>
              <a:rPr lang="en-US" sz="1900" dirty="0" smtClean="0">
                <a:solidFill>
                  <a:srgbClr val="0F245F"/>
                </a:solidFill>
              </a:rPr>
              <a:t>2010 </a:t>
            </a:r>
            <a:r>
              <a:rPr lang="en-US" sz="1900" dirty="0">
                <a:solidFill>
                  <a:srgbClr val="0F245F"/>
                </a:solidFill>
              </a:rPr>
              <a:t>FORTUNE 500 list of America’s </a:t>
            </a:r>
            <a:br>
              <a:rPr lang="en-US" sz="1900" dirty="0">
                <a:solidFill>
                  <a:srgbClr val="0F245F"/>
                </a:solidFill>
              </a:rPr>
            </a:br>
            <a:r>
              <a:rPr lang="en-US" sz="1900" dirty="0">
                <a:solidFill>
                  <a:srgbClr val="0F245F"/>
                </a:solidFill>
              </a:rPr>
              <a:t>largest </a:t>
            </a:r>
            <a:r>
              <a:rPr lang="en-US" sz="1900" dirty="0" smtClean="0">
                <a:solidFill>
                  <a:srgbClr val="0F245F"/>
                </a:solidFill>
              </a:rPr>
              <a:t>corporations</a:t>
            </a:r>
            <a:endParaRPr lang="en-US" sz="1900" dirty="0">
              <a:solidFill>
                <a:srgbClr val="0F245F"/>
              </a:solidFill>
            </a:endParaRPr>
          </a:p>
        </p:txBody>
      </p:sp>
      <p:pic>
        <p:nvPicPr>
          <p:cNvPr id="30733" name="Picture 40" descr="EMR chart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1975" y="2149475"/>
            <a:ext cx="2028825" cy="156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34" name="Isosceles Triangle 23"/>
          <p:cNvSpPr>
            <a:spLocks noChangeArrowheads="1"/>
          </p:cNvSpPr>
          <p:nvPr/>
        </p:nvSpPr>
        <p:spPr bwMode="auto">
          <a:xfrm rot="5400000">
            <a:off x="438151" y="1608137"/>
            <a:ext cx="203200" cy="174625"/>
          </a:xfrm>
          <a:prstGeom prst="triangle">
            <a:avLst>
              <a:gd name="adj" fmla="val 50000"/>
            </a:avLst>
          </a:prstGeom>
          <a:solidFill>
            <a:srgbClr val="0099CC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l"/>
            <a:endParaRPr lang="sv-SE">
              <a:solidFill>
                <a:srgbClr val="0F245F"/>
              </a:solidFill>
            </a:endParaRPr>
          </a:p>
        </p:txBody>
      </p:sp>
      <p:cxnSp>
        <p:nvCxnSpPr>
          <p:cNvPr id="30735" name="Straight Connector 40"/>
          <p:cNvCxnSpPr>
            <a:cxnSpLocks noChangeShapeType="1"/>
          </p:cNvCxnSpPr>
          <p:nvPr/>
        </p:nvCxnSpPr>
        <p:spPr bwMode="auto">
          <a:xfrm>
            <a:off x="531813" y="1772816"/>
            <a:ext cx="8394700" cy="1588"/>
          </a:xfrm>
          <a:prstGeom prst="line">
            <a:avLst/>
          </a:prstGeom>
          <a:noFill/>
          <a:ln w="9525">
            <a:solidFill>
              <a:srgbClr val="F79420"/>
            </a:solidFill>
            <a:round/>
            <a:headEnd/>
            <a:tailEnd/>
          </a:ln>
        </p:spPr>
      </p:cxnSp>
      <p:cxnSp>
        <p:nvCxnSpPr>
          <p:cNvPr id="30736" name="Straight Connector 41"/>
          <p:cNvCxnSpPr>
            <a:cxnSpLocks noChangeShapeType="1"/>
          </p:cNvCxnSpPr>
          <p:nvPr/>
        </p:nvCxnSpPr>
        <p:spPr bwMode="auto">
          <a:xfrm>
            <a:off x="531813" y="4502150"/>
            <a:ext cx="8394700" cy="1588"/>
          </a:xfrm>
          <a:prstGeom prst="line">
            <a:avLst/>
          </a:prstGeom>
          <a:noFill/>
          <a:ln w="9525">
            <a:solidFill>
              <a:srgbClr val="F79420"/>
            </a:solidFill>
            <a:round/>
            <a:headEnd/>
            <a:tailEnd/>
          </a:ln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5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Rosemount </a:t>
            </a:r>
            <a:r>
              <a:rPr lang="en-US" dirty="0" smtClean="0"/>
              <a:t>Tank Radar </a:t>
            </a:r>
            <a:r>
              <a:rPr lang="en-US" dirty="0"/>
              <a:t>History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7514F-2375-4C50-8164-77A5DBCC511E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422914" name="Rectangle 2"/>
          <p:cNvSpPr>
            <a:spLocks noChangeArrowheads="1"/>
          </p:cNvSpPr>
          <p:nvPr/>
        </p:nvSpPr>
        <p:spPr bwMode="auto">
          <a:xfrm>
            <a:off x="473074" y="1231900"/>
            <a:ext cx="5611093" cy="5275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25425" indent="-225425" algn="l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SzPct val="60000"/>
              <a:buFont typeface="Wingdings" pitchFamily="2" charset="2"/>
              <a:buChar char="l"/>
            </a:pPr>
            <a:r>
              <a:rPr lang="en-US" sz="1600" b="0" dirty="0" smtClean="0"/>
              <a:t>1974 Sprung out of the Saab Missile Division as </a:t>
            </a:r>
          </a:p>
          <a:p>
            <a:pPr marL="225425" indent="-225425" algn="l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SzPct val="60000"/>
            </a:pPr>
            <a:r>
              <a:rPr lang="en-US" sz="1600" b="0" dirty="0" smtClean="0"/>
              <a:t>	Saab Marine Electronics</a:t>
            </a:r>
          </a:p>
          <a:p>
            <a:pPr marL="225425" indent="-225425" algn="l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SzPct val="60000"/>
            </a:pPr>
            <a:endParaRPr lang="en-US" sz="1600" b="0" dirty="0" smtClean="0"/>
          </a:p>
          <a:p>
            <a:pPr marL="225425" indent="-225425" algn="l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SzPct val="60000"/>
              <a:buFont typeface="Wingdings" pitchFamily="2" charset="2"/>
              <a:buChar char="l"/>
            </a:pPr>
            <a:r>
              <a:rPr lang="en-US" sz="1600" b="0" dirty="0" smtClean="0"/>
              <a:t>1976  First Tanker Delivery</a:t>
            </a:r>
          </a:p>
          <a:p>
            <a:pPr marL="225425" indent="-225425" algn="l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SzPct val="60000"/>
              <a:buFont typeface="Wingdings" pitchFamily="2" charset="2"/>
              <a:buChar char="l"/>
            </a:pPr>
            <a:endParaRPr lang="en-US" sz="1600" b="0" dirty="0" smtClean="0"/>
          </a:p>
          <a:p>
            <a:pPr marL="225425" indent="-225425" algn="l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SzPct val="60000"/>
              <a:buFont typeface="Wingdings" pitchFamily="2" charset="2"/>
              <a:buChar char="l"/>
            </a:pPr>
            <a:r>
              <a:rPr lang="en-US" sz="1600" b="0" dirty="0" smtClean="0"/>
              <a:t>1980 World Leader in Marine TG</a:t>
            </a:r>
          </a:p>
          <a:p>
            <a:pPr marL="225425" indent="-225425" algn="l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SzPct val="60000"/>
              <a:buFont typeface="Wingdings" pitchFamily="2" charset="2"/>
              <a:buChar char="l"/>
            </a:pPr>
            <a:endParaRPr lang="en-US" sz="1600" b="0" dirty="0" smtClean="0"/>
          </a:p>
          <a:p>
            <a:pPr marL="225425" indent="-225425" algn="l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SzPct val="60000"/>
              <a:buFont typeface="Wingdings" pitchFamily="2" charset="2"/>
              <a:buChar char="l"/>
            </a:pPr>
            <a:r>
              <a:rPr lang="en-US" sz="1600" b="0" dirty="0" smtClean="0"/>
              <a:t>1984 First On Shore delivery</a:t>
            </a:r>
          </a:p>
          <a:p>
            <a:pPr marL="225425" indent="-225425" algn="l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SzPct val="60000"/>
              <a:buFont typeface="Wingdings" pitchFamily="2" charset="2"/>
              <a:buChar char="l"/>
            </a:pPr>
            <a:endParaRPr lang="en-US" sz="1600" b="0" dirty="0" smtClean="0"/>
          </a:p>
          <a:p>
            <a:pPr marL="225425" indent="-225425" algn="l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SzPct val="60000"/>
              <a:buFont typeface="Wingdings" pitchFamily="2" charset="2"/>
              <a:buChar char="l"/>
            </a:pPr>
            <a:r>
              <a:rPr lang="en-US" sz="1600" b="0" dirty="0" smtClean="0"/>
              <a:t>1996 World Leader in Oil Industry TG</a:t>
            </a:r>
          </a:p>
          <a:p>
            <a:pPr marL="225425" indent="-225425" algn="l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SzPct val="60000"/>
              <a:buFont typeface="Wingdings" pitchFamily="2" charset="2"/>
              <a:buChar char="l"/>
            </a:pPr>
            <a:endParaRPr lang="en-US" sz="1600" b="0" dirty="0" smtClean="0"/>
          </a:p>
          <a:p>
            <a:pPr marL="225425" indent="-225425" algn="l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SzPct val="60000"/>
              <a:buFont typeface="Wingdings" pitchFamily="2" charset="2"/>
              <a:buChar char="l"/>
            </a:pPr>
            <a:r>
              <a:rPr lang="en-US" sz="1600" b="0" dirty="0" smtClean="0"/>
              <a:t>2001 </a:t>
            </a:r>
            <a:r>
              <a:rPr lang="en-US" sz="1600" dirty="0" smtClean="0"/>
              <a:t>- </a:t>
            </a:r>
            <a:r>
              <a:rPr lang="en-US" sz="1600" b="0" dirty="0" smtClean="0"/>
              <a:t>Acquired by Rosemount </a:t>
            </a:r>
          </a:p>
          <a:p>
            <a:pPr marL="225425" indent="-225425" algn="l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SzPct val="60000"/>
              <a:buFont typeface="Wingdings" pitchFamily="2" charset="2"/>
              <a:buChar char="l"/>
            </a:pPr>
            <a:endParaRPr lang="en-US" sz="1600" b="0" dirty="0" smtClean="0"/>
          </a:p>
          <a:p>
            <a:pPr marL="225425" indent="-225425" algn="l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SzPct val="60000"/>
              <a:buFont typeface="Wingdings" pitchFamily="2" charset="2"/>
              <a:buChar char="l"/>
            </a:pPr>
            <a:r>
              <a:rPr lang="en-US" sz="1600" b="0" dirty="0" smtClean="0"/>
              <a:t>2002- 2007 3 new 2-Wire Level Gauges for Process Industry and a new Marine system </a:t>
            </a:r>
            <a:r>
              <a:rPr lang="en-US" sz="1600" b="0" dirty="0" err="1" smtClean="0"/>
              <a:t>STar</a:t>
            </a:r>
            <a:endParaRPr lang="en-US" sz="1600" b="0" dirty="0" smtClean="0"/>
          </a:p>
          <a:p>
            <a:pPr marL="225425" indent="-225425" algn="l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SzPct val="60000"/>
              <a:buFont typeface="Wingdings" pitchFamily="2" charset="2"/>
              <a:buChar char="l"/>
            </a:pPr>
            <a:endParaRPr lang="en-US" sz="1600" b="0" dirty="0" smtClean="0"/>
          </a:p>
          <a:p>
            <a:pPr marL="225425" indent="-225425" algn="l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SzPct val="60000"/>
              <a:buFont typeface="Wingdings" pitchFamily="2" charset="2"/>
              <a:buChar char="l"/>
            </a:pPr>
            <a:r>
              <a:rPr lang="en-US" sz="1600" b="0" dirty="0" smtClean="0"/>
              <a:t>2010 New RAPTOR Tank Gauging System</a:t>
            </a:r>
          </a:p>
          <a:p>
            <a:pPr marL="682625" lvl="1" indent="-225425" algn="l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SzPct val="60000"/>
            </a:pPr>
            <a:endParaRPr lang="en-US" sz="2000" b="0" dirty="0"/>
          </a:p>
        </p:txBody>
      </p:sp>
      <p:pic>
        <p:nvPicPr>
          <p:cNvPr id="6" name="Picture 2" descr="Saab-bil+Viggen-cu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1628800"/>
            <a:ext cx="3826124" cy="2209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207FB-5DD4-4A87-B994-40FD525AC400}" type="slidenum">
              <a:rPr lang="en-US"/>
              <a:pPr/>
              <a:t>5</a:t>
            </a:fld>
            <a:endParaRPr lang="en-US"/>
          </a:p>
        </p:txBody>
      </p:sp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 DIFFERENT MARKETS</a:t>
            </a:r>
            <a:endParaRPr lang="sv-SE" dirty="0"/>
          </a:p>
        </p:txBody>
      </p:sp>
      <p:sp>
        <p:nvSpPr>
          <p:cNvPr id="266243" name="Text Box 3"/>
          <p:cNvSpPr txBox="1">
            <a:spLocks noChangeArrowheads="1"/>
          </p:cNvSpPr>
          <p:nvPr/>
        </p:nvSpPr>
        <p:spPr bwMode="auto">
          <a:xfrm>
            <a:off x="5295900" y="1193800"/>
            <a:ext cx="3336925" cy="915988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sv-SE" sz="1800" b="1">
                <a:solidFill>
                  <a:srgbClr val="FF9900"/>
                </a:solidFill>
              </a:rPr>
              <a:t>Reliable and highly accurate</a:t>
            </a:r>
            <a:r>
              <a:rPr lang="sv-SE" sz="1800" b="1">
                <a:solidFill>
                  <a:schemeClr val="tx1"/>
                </a:solidFill>
              </a:rPr>
              <a:t> tank gauging systems for refineries and tank terminals</a:t>
            </a:r>
          </a:p>
        </p:txBody>
      </p:sp>
      <p:sp>
        <p:nvSpPr>
          <p:cNvPr id="266244" name="Text Box 4"/>
          <p:cNvSpPr txBox="1">
            <a:spLocks noChangeArrowheads="1"/>
          </p:cNvSpPr>
          <p:nvPr/>
        </p:nvSpPr>
        <p:spPr bwMode="auto">
          <a:xfrm>
            <a:off x="5302250" y="3251200"/>
            <a:ext cx="2559050" cy="366713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sv-SE" sz="1800" b="1">
                <a:solidFill>
                  <a:schemeClr val="tx1"/>
                </a:solidFill>
              </a:rPr>
              <a:t>Steel industry</a:t>
            </a:r>
          </a:p>
        </p:txBody>
      </p:sp>
      <p:sp>
        <p:nvSpPr>
          <p:cNvPr id="266245" name="Text Box 5"/>
          <p:cNvSpPr txBox="1">
            <a:spLocks noChangeArrowheads="1"/>
          </p:cNvSpPr>
          <p:nvPr/>
        </p:nvSpPr>
        <p:spPr bwMode="auto">
          <a:xfrm>
            <a:off x="5314950" y="2252663"/>
            <a:ext cx="3330575" cy="641350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sv-SE" sz="1800" b="1">
                <a:solidFill>
                  <a:srgbClr val="FF9900"/>
                </a:solidFill>
              </a:rPr>
              <a:t>Level gauging</a:t>
            </a:r>
            <a:r>
              <a:rPr lang="sv-SE" sz="1800" b="1">
                <a:solidFill>
                  <a:schemeClr val="tx1"/>
                </a:solidFill>
              </a:rPr>
              <a:t> and cargo/ballast control</a:t>
            </a:r>
            <a:r>
              <a:rPr lang="sv-SE" sz="1600" b="1">
                <a:solidFill>
                  <a:schemeClr val="tx1"/>
                </a:solidFill>
              </a:rPr>
              <a:t> </a:t>
            </a:r>
            <a:endParaRPr lang="sv-SE" sz="1600" b="1">
              <a:solidFill>
                <a:srgbClr val="000066"/>
              </a:solidFill>
            </a:endParaRPr>
          </a:p>
        </p:txBody>
      </p:sp>
      <p:sp>
        <p:nvSpPr>
          <p:cNvPr id="266246" name="Text Box 6"/>
          <p:cNvSpPr txBox="1">
            <a:spLocks noChangeArrowheads="1"/>
          </p:cNvSpPr>
          <p:nvPr/>
        </p:nvSpPr>
        <p:spPr bwMode="auto">
          <a:xfrm>
            <a:off x="5313363" y="5151438"/>
            <a:ext cx="3644900" cy="366712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800" b="1">
                <a:solidFill>
                  <a:schemeClr val="tx1"/>
                </a:solidFill>
              </a:rPr>
              <a:t>Chemical/Process</a:t>
            </a:r>
            <a:r>
              <a:rPr lang="sv-SE" sz="1800" b="1">
                <a:solidFill>
                  <a:schemeClr val="tx1"/>
                </a:solidFill>
              </a:rPr>
              <a:t> industry</a:t>
            </a:r>
            <a:endParaRPr lang="sv-SE" sz="1400" b="1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66247" name="Text Box 7"/>
          <p:cNvSpPr txBox="1">
            <a:spLocks noChangeArrowheads="1"/>
          </p:cNvSpPr>
          <p:nvPr/>
        </p:nvSpPr>
        <p:spPr bwMode="auto">
          <a:xfrm>
            <a:off x="5305425" y="4240213"/>
            <a:ext cx="3332163" cy="366712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sv-SE" sz="1800" b="1">
                <a:solidFill>
                  <a:schemeClr val="tx1"/>
                </a:solidFill>
              </a:rPr>
              <a:t>Measuring of </a:t>
            </a:r>
            <a:r>
              <a:rPr lang="sv-SE" sz="1800" b="1">
                <a:solidFill>
                  <a:srgbClr val="FF9900"/>
                </a:solidFill>
              </a:rPr>
              <a:t>wave height</a:t>
            </a:r>
            <a:r>
              <a:rPr lang="sv-SE" sz="1800" b="1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266248" name="Picture 8" descr="broad_range_ne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8638" y="1150938"/>
            <a:ext cx="4686300" cy="458787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6552DDB-0067-41FE-8BE6-2C121B2670BB}" type="slidenum">
              <a:rPr lang="en-US" smtClean="0">
                <a:solidFill>
                  <a:srgbClr val="0F245F"/>
                </a:solidFill>
                <a:latin typeface="Arial" pitchFamily="34" charset="0"/>
              </a:rPr>
              <a:pPr/>
              <a:t>6</a:t>
            </a:fld>
            <a:endParaRPr lang="en-US" smtClean="0">
              <a:solidFill>
                <a:srgbClr val="0F245F"/>
              </a:solidFill>
              <a:latin typeface="Arial" pitchFamily="34" charset="0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SimSun" pitchFamily="2" charset="-122"/>
              </a:rPr>
              <a:t>Rosemount Tank Radar</a:t>
            </a:r>
          </a:p>
        </p:txBody>
      </p:sp>
      <p:pic>
        <p:nvPicPr>
          <p:cNvPr id="39940" name="Picture 16" descr="RTR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5292725" y="1196975"/>
            <a:ext cx="3627438" cy="295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1" name="Rectangle 21"/>
          <p:cNvSpPr>
            <a:spLocks noChangeArrowheads="1"/>
          </p:cNvSpPr>
          <p:nvPr/>
        </p:nvSpPr>
        <p:spPr bwMode="auto">
          <a:xfrm>
            <a:off x="468313" y="1275772"/>
            <a:ext cx="7991475" cy="511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70000"/>
              </a:lnSpc>
              <a:spcBef>
                <a:spcPct val="45000"/>
              </a:spcBef>
              <a:spcAft>
                <a:spcPct val="15000"/>
              </a:spcAft>
              <a:buClr>
                <a:srgbClr val="969696"/>
              </a:buClr>
              <a:buSzPct val="60000"/>
              <a:buFont typeface="Wingdings" pitchFamily="2" charset="2"/>
              <a:buChar char="l"/>
            </a:pPr>
            <a:r>
              <a:rPr lang="en-US" altLang="zh-CN" sz="2400" b="0" dirty="0">
                <a:ea typeface="SimSun" pitchFamily="2" charset="-122"/>
              </a:rPr>
              <a:t>Headquartered in Gothenburg, </a:t>
            </a:r>
            <a:br>
              <a:rPr lang="en-US" altLang="zh-CN" sz="2400" b="0" dirty="0">
                <a:ea typeface="SimSun" pitchFamily="2" charset="-122"/>
              </a:rPr>
            </a:br>
            <a:r>
              <a:rPr lang="en-US" altLang="zh-CN" sz="2400" b="0" dirty="0">
                <a:ea typeface="SimSun" pitchFamily="2" charset="-122"/>
              </a:rPr>
              <a:t>Sweden </a:t>
            </a:r>
          </a:p>
          <a:p>
            <a:pPr marL="342900" lvl="2" indent="-342900" algn="l">
              <a:lnSpc>
                <a:spcPct val="70000"/>
              </a:lnSpc>
              <a:spcBef>
                <a:spcPct val="45000"/>
              </a:spcBef>
              <a:spcAft>
                <a:spcPct val="15000"/>
              </a:spcAft>
              <a:buClr>
                <a:srgbClr val="969696"/>
              </a:buClr>
              <a:buSzPct val="60000"/>
              <a:buFont typeface="Wingdings" pitchFamily="2" charset="2"/>
              <a:buChar char="l"/>
            </a:pPr>
            <a:r>
              <a:rPr lang="en-US" b="0" dirty="0" smtClean="0"/>
              <a:t>400 With 297 based in Sweden</a:t>
            </a:r>
          </a:p>
          <a:p>
            <a:pPr marL="342900" lvl="2" indent="-342900" algn="l">
              <a:lnSpc>
                <a:spcPct val="70000"/>
              </a:lnSpc>
              <a:spcBef>
                <a:spcPct val="45000"/>
              </a:spcBef>
              <a:spcAft>
                <a:spcPct val="15000"/>
              </a:spcAft>
              <a:buClr>
                <a:srgbClr val="969696"/>
              </a:buClr>
              <a:buSzPct val="60000"/>
            </a:pPr>
            <a:r>
              <a:rPr lang="en-US" sz="1600" b="0" dirty="0" smtClean="0"/>
              <a:t>	( </a:t>
            </a:r>
            <a:r>
              <a:rPr lang="en-US" sz="1600" b="0" dirty="0" err="1" smtClean="0"/>
              <a:t>Linköping</a:t>
            </a:r>
            <a:r>
              <a:rPr lang="en-US" sz="1600" b="0" dirty="0" smtClean="0"/>
              <a:t> and </a:t>
            </a:r>
            <a:r>
              <a:rPr lang="en-US" sz="1600" b="0" dirty="0" err="1" smtClean="0"/>
              <a:t>Jönköping</a:t>
            </a:r>
            <a:r>
              <a:rPr lang="en-US" sz="1600" b="0" dirty="0" smtClean="0"/>
              <a:t> R&amp;D)</a:t>
            </a:r>
          </a:p>
          <a:p>
            <a:pPr marL="342900" lvl="2" indent="-342900" algn="l">
              <a:lnSpc>
                <a:spcPct val="70000"/>
              </a:lnSpc>
              <a:spcBef>
                <a:spcPct val="45000"/>
              </a:spcBef>
              <a:spcAft>
                <a:spcPct val="15000"/>
              </a:spcAft>
              <a:buClr>
                <a:srgbClr val="969696"/>
              </a:buClr>
              <a:buSzPct val="60000"/>
              <a:buFont typeface="Wingdings" pitchFamily="2" charset="2"/>
              <a:buChar char="l"/>
            </a:pPr>
            <a:r>
              <a:rPr lang="en-US" b="0" dirty="0" smtClean="0"/>
              <a:t>Three production </a:t>
            </a:r>
            <a:r>
              <a:rPr lang="en-US" b="0" dirty="0" smtClean="0"/>
              <a:t>Lines</a:t>
            </a:r>
          </a:p>
          <a:p>
            <a:pPr marL="342900" lvl="2" indent="-342900" algn="l">
              <a:lnSpc>
                <a:spcPct val="70000"/>
              </a:lnSpc>
              <a:spcBef>
                <a:spcPct val="45000"/>
              </a:spcBef>
              <a:spcAft>
                <a:spcPct val="15000"/>
              </a:spcAft>
              <a:buClr>
                <a:srgbClr val="969696"/>
              </a:buClr>
              <a:buSzPct val="60000"/>
            </a:pPr>
            <a:r>
              <a:rPr lang="en-US" sz="1600" b="0" dirty="0" smtClean="0"/>
              <a:t>       (7 production groups)</a:t>
            </a:r>
            <a:endParaRPr lang="en-US" sz="1600" b="0" dirty="0" smtClean="0"/>
          </a:p>
          <a:p>
            <a:pPr marL="342900" lvl="2" indent="-342900" algn="l">
              <a:lnSpc>
                <a:spcPct val="70000"/>
              </a:lnSpc>
              <a:spcBef>
                <a:spcPct val="45000"/>
              </a:spcBef>
              <a:spcAft>
                <a:spcPct val="15000"/>
              </a:spcAft>
              <a:buClr>
                <a:srgbClr val="969696"/>
              </a:buClr>
              <a:buSzPct val="60000"/>
              <a:buFont typeface="Wingdings" pitchFamily="2" charset="2"/>
              <a:buChar char="l"/>
            </a:pPr>
            <a:endParaRPr lang="en-US" b="0" dirty="0" smtClean="0"/>
          </a:p>
          <a:p>
            <a:pPr marL="342900" lvl="2" indent="-342900" algn="l">
              <a:lnSpc>
                <a:spcPct val="70000"/>
              </a:lnSpc>
              <a:spcBef>
                <a:spcPct val="45000"/>
              </a:spcBef>
              <a:spcAft>
                <a:spcPct val="15000"/>
              </a:spcAft>
              <a:buClr>
                <a:srgbClr val="969696"/>
              </a:buClr>
              <a:buSzPct val="60000"/>
              <a:buFont typeface="Wingdings" pitchFamily="2" charset="2"/>
              <a:buChar char="l"/>
            </a:pPr>
            <a:endParaRPr lang="en-US" b="0" dirty="0" smtClean="0"/>
          </a:p>
          <a:p>
            <a:pPr marL="342900" lvl="2" indent="-342900" algn="l">
              <a:lnSpc>
                <a:spcPct val="70000"/>
              </a:lnSpc>
              <a:spcBef>
                <a:spcPct val="45000"/>
              </a:spcBef>
              <a:spcAft>
                <a:spcPct val="15000"/>
              </a:spcAft>
              <a:buClr>
                <a:srgbClr val="969696"/>
              </a:buClr>
              <a:buSzPct val="60000"/>
              <a:buFont typeface="Wingdings" pitchFamily="2" charset="2"/>
              <a:buChar char="l"/>
            </a:pPr>
            <a:r>
              <a:rPr lang="en-US" b="0" dirty="0" smtClean="0"/>
              <a:t>TG Offices in Bahrain, Houston US &amp; India</a:t>
            </a:r>
          </a:p>
          <a:p>
            <a:pPr marL="342900" indent="-342900" algn="l">
              <a:lnSpc>
                <a:spcPct val="70000"/>
              </a:lnSpc>
              <a:spcBef>
                <a:spcPct val="45000"/>
              </a:spcBef>
              <a:spcAft>
                <a:spcPct val="15000"/>
              </a:spcAft>
              <a:buClr>
                <a:srgbClr val="969696"/>
              </a:buClr>
              <a:buSzPct val="60000"/>
              <a:buFont typeface="Wingdings" pitchFamily="2" charset="2"/>
              <a:buChar char="l"/>
            </a:pPr>
            <a:r>
              <a:rPr lang="en-US" altLang="zh-CN" sz="2400" b="0" dirty="0" smtClean="0">
                <a:ea typeface="SimSun" pitchFamily="2" charset="-122"/>
              </a:rPr>
              <a:t>Recognized </a:t>
            </a:r>
            <a:r>
              <a:rPr lang="en-US" altLang="zh-CN" sz="2400" b="0" dirty="0">
                <a:ea typeface="SimSun" pitchFamily="2" charset="-122"/>
              </a:rPr>
              <a:t>as one of the most innovative companies in </a:t>
            </a:r>
            <a:r>
              <a:rPr lang="en-US" altLang="zh-CN" sz="2400" b="0" dirty="0" smtClean="0">
                <a:ea typeface="SimSun" pitchFamily="2" charset="-122"/>
              </a:rPr>
              <a:t>Sweden</a:t>
            </a:r>
          </a:p>
          <a:p>
            <a:pPr marL="342900" indent="-342900" algn="l">
              <a:lnSpc>
                <a:spcPct val="70000"/>
              </a:lnSpc>
              <a:spcBef>
                <a:spcPct val="45000"/>
              </a:spcBef>
              <a:spcAft>
                <a:spcPct val="15000"/>
              </a:spcAft>
              <a:buClr>
                <a:srgbClr val="969696"/>
              </a:buClr>
              <a:buSzPct val="60000"/>
              <a:buFont typeface="Wingdings" pitchFamily="2" charset="2"/>
              <a:buChar char="l"/>
            </a:pPr>
            <a:r>
              <a:rPr lang="en-US" altLang="zh-CN" sz="2400" b="0" dirty="0" smtClean="0">
                <a:ea typeface="SimSun" pitchFamily="2" charset="-122"/>
              </a:rPr>
              <a:t>Center of Excellence for Radar Level Systems</a:t>
            </a:r>
            <a:endParaRPr lang="en-US" altLang="zh-CN" sz="2400" b="0" dirty="0">
              <a:ea typeface="SimSun" pitchFamily="2" charset="-122"/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9F5F3DB-F740-4F3D-A69B-4472A1FB163C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Basic Data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Production Lines</a:t>
            </a:r>
          </a:p>
          <a:p>
            <a:pPr lvl="2"/>
            <a:r>
              <a:rPr lang="en-US" dirty="0" smtClean="0"/>
              <a:t>60people in 7 production groups</a:t>
            </a:r>
          </a:p>
          <a:p>
            <a:pPr lvl="1"/>
            <a:r>
              <a:rPr lang="en-US" dirty="0" smtClean="0"/>
              <a:t>Workshop including storage</a:t>
            </a:r>
          </a:p>
          <a:p>
            <a:pPr lvl="2"/>
            <a:r>
              <a:rPr lang="en-US" dirty="0" smtClean="0"/>
              <a:t>3 floors in one building and 3 other buildings</a:t>
            </a:r>
          </a:p>
          <a:p>
            <a:pPr lvl="2"/>
            <a:r>
              <a:rPr lang="en-US" dirty="0" smtClean="0"/>
              <a:t>5500 sq. meters (59000 sq. feet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Inventory </a:t>
            </a:r>
          </a:p>
          <a:p>
            <a:pPr lvl="2"/>
            <a:r>
              <a:rPr lang="en-US" dirty="0" smtClean="0"/>
              <a:t>Raw materials 70 MSEK</a:t>
            </a:r>
          </a:p>
          <a:p>
            <a:pPr lvl="2"/>
            <a:r>
              <a:rPr lang="en-US" dirty="0" smtClean="0"/>
              <a:t>Customer WIP (Work in progress) 20 MSEK</a:t>
            </a:r>
          </a:p>
          <a:p>
            <a:pPr lvl="1"/>
            <a:r>
              <a:rPr lang="en-US" dirty="0" smtClean="0"/>
              <a:t>Purchased materials </a:t>
            </a:r>
          </a:p>
          <a:p>
            <a:pPr lvl="2"/>
            <a:r>
              <a:rPr lang="en-US" dirty="0" smtClean="0"/>
              <a:t>300 MSEK (50 MSEK Buy-outs) annually</a:t>
            </a:r>
            <a:endParaRPr lang="sv-SE" dirty="0" smtClean="0"/>
          </a:p>
          <a:p>
            <a:pPr lvl="2"/>
            <a:endParaRPr lang="en-US" dirty="0" smtClean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02F76BC-16A5-4372-B31F-0EFB41DF6239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v-SE" dirty="0" smtClean="0"/>
              <a:t>Production/Factory Organisation</a:t>
            </a:r>
            <a:endParaRPr lang="sv-SE" dirty="0" smtClean="0"/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sv-SE" sz="2000" dirty="0" smtClean="0"/>
              <a:t>Production department is product oriented</a:t>
            </a:r>
          </a:p>
          <a:p>
            <a:pPr lvl="1"/>
            <a:r>
              <a:rPr lang="sv-SE" sz="2000" dirty="0" smtClean="0"/>
              <a:t>Each product family is taken care of by a product group</a:t>
            </a:r>
          </a:p>
          <a:p>
            <a:pPr lvl="1"/>
            <a:r>
              <a:rPr lang="sv-SE" sz="2000" dirty="0" smtClean="0"/>
              <a:t>Each </a:t>
            </a:r>
            <a:r>
              <a:rPr lang="sv-SE" sz="2000" dirty="0" smtClean="0"/>
              <a:t>product group has appointed purchasers </a:t>
            </a:r>
          </a:p>
          <a:p>
            <a:pPr lvl="1"/>
            <a:endParaRPr lang="sv-SE" sz="2000" dirty="0" smtClean="0"/>
          </a:p>
          <a:p>
            <a:pPr lvl="1"/>
            <a:r>
              <a:rPr lang="sv-SE" sz="2000" dirty="0" smtClean="0"/>
              <a:t>Each </a:t>
            </a:r>
            <a:r>
              <a:rPr lang="sv-SE" sz="2000" dirty="0" smtClean="0"/>
              <a:t>product group:</a:t>
            </a:r>
          </a:p>
          <a:p>
            <a:pPr lvl="2"/>
            <a:r>
              <a:rPr lang="sv-SE" dirty="0" smtClean="0"/>
              <a:t>Plans</a:t>
            </a:r>
          </a:p>
          <a:p>
            <a:pPr lvl="2"/>
            <a:r>
              <a:rPr lang="sv-SE" dirty="0" smtClean="0"/>
              <a:t>Builds</a:t>
            </a:r>
          </a:p>
          <a:p>
            <a:pPr lvl="2"/>
            <a:r>
              <a:rPr lang="sv-SE" dirty="0" smtClean="0"/>
              <a:t>Tests</a:t>
            </a:r>
          </a:p>
          <a:p>
            <a:pPr lvl="2"/>
            <a:r>
              <a:rPr lang="sv-SE" dirty="0" smtClean="0"/>
              <a:t>Packs</a:t>
            </a:r>
          </a:p>
          <a:p>
            <a:pPr lvl="2">
              <a:buFontTx/>
              <a:buNone/>
            </a:pPr>
            <a:endParaRPr lang="sv-SE" sz="1800" dirty="0" smtClean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1CDCD6-718A-43DE-ADBD-A738093AAB6E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44035" name="Rectangle 59"/>
          <p:cNvSpPr>
            <a:spLocks noChangeArrowheads="1"/>
          </p:cNvSpPr>
          <p:nvPr/>
        </p:nvSpPr>
        <p:spPr bwMode="auto">
          <a:xfrm>
            <a:off x="7253288" y="5634038"/>
            <a:ext cx="1681162" cy="9429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Major Product Development History</a:t>
            </a:r>
          </a:p>
        </p:txBody>
      </p:sp>
      <p:sp>
        <p:nvSpPr>
          <p:cNvPr id="44037" name="Text Box 4"/>
          <p:cNvSpPr txBox="1">
            <a:spLocks noChangeArrowheads="1"/>
          </p:cNvSpPr>
          <p:nvPr/>
        </p:nvSpPr>
        <p:spPr bwMode="auto">
          <a:xfrm>
            <a:off x="284163" y="3502025"/>
            <a:ext cx="1069975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/>
              <a:t>1976 SUM21</a:t>
            </a:r>
          </a:p>
        </p:txBody>
      </p:sp>
      <p:pic>
        <p:nvPicPr>
          <p:cNvPr id="44038" name="Picture 5" descr="SUM_2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2263" y="2816225"/>
            <a:ext cx="982662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9" name="Text Box 8"/>
          <p:cNvSpPr txBox="1">
            <a:spLocks noChangeArrowheads="1"/>
          </p:cNvSpPr>
          <p:nvPr/>
        </p:nvSpPr>
        <p:spPr bwMode="auto">
          <a:xfrm>
            <a:off x="295275" y="5024438"/>
            <a:ext cx="860425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/>
              <a:t>1984 TRL</a:t>
            </a:r>
          </a:p>
        </p:txBody>
      </p:sp>
      <p:sp>
        <p:nvSpPr>
          <p:cNvPr id="44040" name="Text Box 9"/>
          <p:cNvSpPr txBox="1">
            <a:spLocks noChangeArrowheads="1"/>
          </p:cNvSpPr>
          <p:nvPr/>
        </p:nvSpPr>
        <p:spPr bwMode="auto">
          <a:xfrm>
            <a:off x="838200" y="1243013"/>
            <a:ext cx="966788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000" b="1" dirty="0"/>
              <a:t>World leader in level gauging for tankers</a:t>
            </a:r>
          </a:p>
        </p:txBody>
      </p:sp>
      <p:pic>
        <p:nvPicPr>
          <p:cNvPr id="44041" name="Picture 11" descr="TRL-fär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4175" y="4243388"/>
            <a:ext cx="6604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42" name="Text Box 16"/>
          <p:cNvSpPr txBox="1">
            <a:spLocks noChangeArrowheads="1"/>
          </p:cNvSpPr>
          <p:nvPr/>
        </p:nvSpPr>
        <p:spPr bwMode="auto">
          <a:xfrm>
            <a:off x="160338" y="1579563"/>
            <a:ext cx="57785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E09E32"/>
                </a:solidFill>
              </a:rPr>
              <a:t>1976</a:t>
            </a:r>
          </a:p>
        </p:txBody>
      </p:sp>
      <p:sp>
        <p:nvSpPr>
          <p:cNvPr id="44043" name="Line 17"/>
          <p:cNvSpPr>
            <a:spLocks noChangeShapeType="1"/>
          </p:cNvSpPr>
          <p:nvPr/>
        </p:nvSpPr>
        <p:spPr bwMode="auto">
          <a:xfrm>
            <a:off x="182562" y="1933575"/>
            <a:ext cx="8784000" cy="0"/>
          </a:xfrm>
          <a:prstGeom prst="line">
            <a:avLst/>
          </a:prstGeom>
          <a:noFill/>
          <a:ln w="15875">
            <a:solidFill>
              <a:srgbClr val="FF9900"/>
            </a:solidFill>
            <a:round/>
            <a:headEnd type="oval" w="med" len="lg"/>
            <a:tailEnd type="stealth" w="lg" len="lg"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44044" name="Text Box 18"/>
          <p:cNvSpPr txBox="1">
            <a:spLocks noChangeArrowheads="1"/>
          </p:cNvSpPr>
          <p:nvPr/>
        </p:nvSpPr>
        <p:spPr bwMode="auto">
          <a:xfrm>
            <a:off x="220663" y="1938338"/>
            <a:ext cx="800100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000" b="1"/>
              <a:t>First tanker delivery – SUM21</a:t>
            </a:r>
          </a:p>
        </p:txBody>
      </p:sp>
      <p:sp>
        <p:nvSpPr>
          <p:cNvPr id="44045" name="Text Box 19"/>
          <p:cNvSpPr txBox="1">
            <a:spLocks noChangeArrowheads="1"/>
          </p:cNvSpPr>
          <p:nvPr/>
        </p:nvSpPr>
        <p:spPr bwMode="auto">
          <a:xfrm>
            <a:off x="885825" y="1887538"/>
            <a:ext cx="57785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E09E32"/>
                </a:solidFill>
              </a:rPr>
              <a:t>1980</a:t>
            </a:r>
          </a:p>
        </p:txBody>
      </p:sp>
      <p:sp>
        <p:nvSpPr>
          <p:cNvPr id="44046" name="Text Box 20"/>
          <p:cNvSpPr txBox="1">
            <a:spLocks noChangeArrowheads="1"/>
          </p:cNvSpPr>
          <p:nvPr/>
        </p:nvSpPr>
        <p:spPr bwMode="auto">
          <a:xfrm>
            <a:off x="1695450" y="1676400"/>
            <a:ext cx="57785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E09E32"/>
                </a:solidFill>
              </a:rPr>
              <a:t>1984</a:t>
            </a:r>
          </a:p>
        </p:txBody>
      </p:sp>
      <p:sp>
        <p:nvSpPr>
          <p:cNvPr id="44047" name="Text Box 21"/>
          <p:cNvSpPr txBox="1">
            <a:spLocks noChangeArrowheads="1"/>
          </p:cNvSpPr>
          <p:nvPr/>
        </p:nvSpPr>
        <p:spPr bwMode="auto">
          <a:xfrm>
            <a:off x="2647950" y="1881188"/>
            <a:ext cx="57785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E09E32"/>
                </a:solidFill>
              </a:rPr>
              <a:t>1996</a:t>
            </a:r>
          </a:p>
        </p:txBody>
      </p:sp>
      <p:sp>
        <p:nvSpPr>
          <p:cNvPr id="44048" name="Text Box 23"/>
          <p:cNvSpPr txBox="1">
            <a:spLocks noChangeArrowheads="1"/>
          </p:cNvSpPr>
          <p:nvPr/>
        </p:nvSpPr>
        <p:spPr bwMode="auto">
          <a:xfrm>
            <a:off x="1684338" y="1944688"/>
            <a:ext cx="800100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000" b="1"/>
              <a:t>First onshore delivery - TRL</a:t>
            </a:r>
          </a:p>
        </p:txBody>
      </p:sp>
      <p:sp>
        <p:nvSpPr>
          <p:cNvPr id="44049" name="Text Box 24"/>
          <p:cNvSpPr txBox="1">
            <a:spLocks noChangeArrowheads="1"/>
          </p:cNvSpPr>
          <p:nvPr/>
        </p:nvSpPr>
        <p:spPr bwMode="auto">
          <a:xfrm>
            <a:off x="2617788" y="1397000"/>
            <a:ext cx="1006475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000" b="1" dirty="0"/>
              <a:t>World leader in the oil industry</a:t>
            </a:r>
          </a:p>
        </p:txBody>
      </p:sp>
      <p:sp>
        <p:nvSpPr>
          <p:cNvPr id="44050" name="Text Box 25"/>
          <p:cNvSpPr txBox="1">
            <a:spLocks noChangeArrowheads="1"/>
          </p:cNvSpPr>
          <p:nvPr/>
        </p:nvSpPr>
        <p:spPr bwMode="auto">
          <a:xfrm>
            <a:off x="3351213" y="1674813"/>
            <a:ext cx="57785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E09E32"/>
                </a:solidFill>
              </a:rPr>
              <a:t>1997</a:t>
            </a:r>
          </a:p>
        </p:txBody>
      </p:sp>
      <p:sp>
        <p:nvSpPr>
          <p:cNvPr id="44051" name="Text Box 26"/>
          <p:cNvSpPr txBox="1">
            <a:spLocks noChangeArrowheads="1"/>
          </p:cNvSpPr>
          <p:nvPr/>
        </p:nvSpPr>
        <p:spPr bwMode="auto">
          <a:xfrm>
            <a:off x="3278188" y="1933575"/>
            <a:ext cx="9175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000" b="1"/>
              <a:t>TankRadar PRO</a:t>
            </a:r>
          </a:p>
        </p:txBody>
      </p:sp>
      <p:sp>
        <p:nvSpPr>
          <p:cNvPr id="44052" name="Text Box 27"/>
          <p:cNvSpPr txBox="1">
            <a:spLocks noChangeArrowheads="1"/>
          </p:cNvSpPr>
          <p:nvPr/>
        </p:nvSpPr>
        <p:spPr bwMode="auto">
          <a:xfrm>
            <a:off x="4216400" y="1887538"/>
            <a:ext cx="57785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E09E32"/>
                </a:solidFill>
              </a:rPr>
              <a:t>1999</a:t>
            </a:r>
          </a:p>
        </p:txBody>
      </p:sp>
      <p:sp>
        <p:nvSpPr>
          <p:cNvPr id="44053" name="Text Box 28"/>
          <p:cNvSpPr txBox="1">
            <a:spLocks noChangeArrowheads="1"/>
          </p:cNvSpPr>
          <p:nvPr/>
        </p:nvSpPr>
        <p:spPr bwMode="auto">
          <a:xfrm>
            <a:off x="4017963" y="1397000"/>
            <a:ext cx="1233487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000" b="1" dirty="0"/>
              <a:t>LNG/LPG gauge for tanker &amp; TankRadar Rex</a:t>
            </a:r>
          </a:p>
        </p:txBody>
      </p:sp>
      <p:sp>
        <p:nvSpPr>
          <p:cNvPr id="44054" name="Text Box 29"/>
          <p:cNvSpPr txBox="1">
            <a:spLocks noChangeArrowheads="1"/>
          </p:cNvSpPr>
          <p:nvPr/>
        </p:nvSpPr>
        <p:spPr bwMode="auto">
          <a:xfrm>
            <a:off x="5146675" y="1674813"/>
            <a:ext cx="57785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E09E32"/>
                </a:solidFill>
              </a:rPr>
              <a:t>2002</a:t>
            </a:r>
          </a:p>
        </p:txBody>
      </p:sp>
      <p:sp>
        <p:nvSpPr>
          <p:cNvPr id="44055" name="Text Box 30"/>
          <p:cNvSpPr txBox="1">
            <a:spLocks noChangeArrowheads="1"/>
          </p:cNvSpPr>
          <p:nvPr/>
        </p:nvSpPr>
        <p:spPr bwMode="auto">
          <a:xfrm>
            <a:off x="4951413" y="1930400"/>
            <a:ext cx="1231900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000" b="1"/>
              <a:t>TankRadar STaR &amp; Rosemount 5600 and 3300</a:t>
            </a:r>
          </a:p>
        </p:txBody>
      </p:sp>
      <p:sp>
        <p:nvSpPr>
          <p:cNvPr id="44056" name="Text Box 31"/>
          <p:cNvSpPr txBox="1">
            <a:spLocks noChangeArrowheads="1"/>
          </p:cNvSpPr>
          <p:nvPr/>
        </p:nvSpPr>
        <p:spPr bwMode="auto">
          <a:xfrm>
            <a:off x="6210300" y="1881188"/>
            <a:ext cx="57785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E09E32"/>
                </a:solidFill>
              </a:rPr>
              <a:t>2004</a:t>
            </a:r>
            <a:endParaRPr lang="en-US" sz="1400" b="1" dirty="0">
              <a:solidFill>
                <a:srgbClr val="E09E32"/>
              </a:solidFill>
            </a:endParaRPr>
          </a:p>
        </p:txBody>
      </p:sp>
      <p:sp>
        <p:nvSpPr>
          <p:cNvPr id="44057" name="Text Box 32"/>
          <p:cNvSpPr txBox="1">
            <a:spLocks noChangeArrowheads="1"/>
          </p:cNvSpPr>
          <p:nvPr/>
        </p:nvSpPr>
        <p:spPr bwMode="auto">
          <a:xfrm>
            <a:off x="5962650" y="1703388"/>
            <a:ext cx="12319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000" b="1" dirty="0"/>
              <a:t>Rosemount 5400</a:t>
            </a:r>
          </a:p>
        </p:txBody>
      </p:sp>
      <p:sp>
        <p:nvSpPr>
          <p:cNvPr id="44058" name="Text Box 33"/>
          <p:cNvSpPr txBox="1">
            <a:spLocks noChangeArrowheads="1"/>
          </p:cNvSpPr>
          <p:nvPr/>
        </p:nvSpPr>
        <p:spPr bwMode="auto">
          <a:xfrm>
            <a:off x="7235825" y="1677988"/>
            <a:ext cx="57785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E09E32"/>
                </a:solidFill>
              </a:rPr>
              <a:t>2007</a:t>
            </a:r>
          </a:p>
        </p:txBody>
      </p:sp>
      <p:sp>
        <p:nvSpPr>
          <p:cNvPr id="44059" name="Text Box 34"/>
          <p:cNvSpPr txBox="1">
            <a:spLocks noChangeArrowheads="1"/>
          </p:cNvSpPr>
          <p:nvPr/>
        </p:nvSpPr>
        <p:spPr bwMode="auto">
          <a:xfrm>
            <a:off x="6902450" y="1938338"/>
            <a:ext cx="12319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000" b="1" dirty="0"/>
              <a:t>Rosemount 5300</a:t>
            </a:r>
          </a:p>
        </p:txBody>
      </p:sp>
      <p:pic>
        <p:nvPicPr>
          <p:cNvPr id="44060" name="Picture 35" descr="Export Wizard-L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3238" y="4721225"/>
            <a:ext cx="669925" cy="153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61" name="Text Box 36"/>
          <p:cNvSpPr txBox="1">
            <a:spLocks noChangeArrowheads="1"/>
          </p:cNvSpPr>
          <p:nvPr/>
        </p:nvSpPr>
        <p:spPr bwMode="auto">
          <a:xfrm>
            <a:off x="2913063" y="6256338"/>
            <a:ext cx="8636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/>
              <a:t>1999 </a:t>
            </a:r>
            <a:br>
              <a:rPr lang="en-US" sz="1200" b="1"/>
            </a:br>
            <a:r>
              <a:rPr lang="en-US" sz="1200" b="1"/>
              <a:t>LNG/LPG</a:t>
            </a:r>
          </a:p>
        </p:txBody>
      </p:sp>
      <p:sp>
        <p:nvSpPr>
          <p:cNvPr id="44062" name="Text Box 37"/>
          <p:cNvSpPr txBox="1">
            <a:spLocks noChangeArrowheads="1"/>
          </p:cNvSpPr>
          <p:nvPr/>
        </p:nvSpPr>
        <p:spPr bwMode="auto">
          <a:xfrm>
            <a:off x="1115616" y="5445224"/>
            <a:ext cx="13430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/>
              <a:t>1997 </a:t>
            </a:r>
            <a:br>
              <a:rPr lang="en-US" sz="1200" b="1" dirty="0"/>
            </a:br>
            <a:r>
              <a:rPr lang="en-US" sz="1200" b="1" dirty="0" err="1"/>
              <a:t>TankRadar</a:t>
            </a:r>
            <a:r>
              <a:rPr lang="en-US" sz="1200" b="1" dirty="0"/>
              <a:t> PRO</a:t>
            </a:r>
          </a:p>
        </p:txBody>
      </p:sp>
      <p:pic>
        <p:nvPicPr>
          <p:cNvPr id="44063" name="Picture 41" descr="RMT_Rex copy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90750" y="2574925"/>
            <a:ext cx="762000" cy="148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64" name="Text Box 42"/>
          <p:cNvSpPr txBox="1">
            <a:spLocks noChangeArrowheads="1"/>
          </p:cNvSpPr>
          <p:nvPr/>
        </p:nvSpPr>
        <p:spPr bwMode="auto">
          <a:xfrm>
            <a:off x="3563938" y="3908425"/>
            <a:ext cx="140176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/>
              <a:t>2002 </a:t>
            </a:r>
            <a:br>
              <a:rPr lang="en-US" sz="1200" b="1"/>
            </a:br>
            <a:r>
              <a:rPr lang="en-US" sz="1200" b="1"/>
              <a:t>TankRadar STaR</a:t>
            </a:r>
          </a:p>
        </p:txBody>
      </p:sp>
      <p:pic>
        <p:nvPicPr>
          <p:cNvPr id="44065" name="Picture 44" descr="540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954713" y="4097338"/>
            <a:ext cx="1533525" cy="231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66" name="Picture 48" descr="p_13056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87624" y="4221088"/>
            <a:ext cx="930275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67" name="Picture 49" descr="5600-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473575" y="4546600"/>
            <a:ext cx="815975" cy="164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68" name="Picture 54" descr="5300_PA_coated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865938" y="2263775"/>
            <a:ext cx="1162050" cy="216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69" name="Text Box 55"/>
          <p:cNvSpPr txBox="1">
            <a:spLocks noChangeArrowheads="1"/>
          </p:cNvSpPr>
          <p:nvPr/>
        </p:nvSpPr>
        <p:spPr bwMode="auto">
          <a:xfrm>
            <a:off x="1922463" y="4087813"/>
            <a:ext cx="1290637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/>
              <a:t>1999 </a:t>
            </a:r>
            <a:br>
              <a:rPr lang="en-US" sz="1200" b="1"/>
            </a:br>
            <a:r>
              <a:rPr lang="en-US" sz="1200" b="1"/>
              <a:t>TankRadar Rex</a:t>
            </a:r>
          </a:p>
        </p:txBody>
      </p:sp>
      <p:pic>
        <p:nvPicPr>
          <p:cNvPr id="44070" name="Picture 56" descr="Hi-STaR_EmersonBlue_free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508375" y="2824163"/>
            <a:ext cx="1428750" cy="101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71" name="Picture 57" descr="3300-huvud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611813" y="2643188"/>
            <a:ext cx="83185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72" name="Text Box 58"/>
          <p:cNvSpPr txBox="1">
            <a:spLocks noChangeArrowheads="1"/>
          </p:cNvSpPr>
          <p:nvPr/>
        </p:nvSpPr>
        <p:spPr bwMode="auto">
          <a:xfrm>
            <a:off x="5267325" y="3932238"/>
            <a:ext cx="140176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/>
              <a:t>2002 </a:t>
            </a:r>
            <a:br>
              <a:rPr lang="en-US" sz="1200" b="1"/>
            </a:br>
            <a:r>
              <a:rPr lang="en-US" sz="1200" b="1"/>
              <a:t>Rosemount 3300</a:t>
            </a:r>
          </a:p>
        </p:txBody>
      </p:sp>
      <p:sp>
        <p:nvSpPr>
          <p:cNvPr id="44073" name="Text Box 60"/>
          <p:cNvSpPr txBox="1">
            <a:spLocks noChangeArrowheads="1"/>
          </p:cNvSpPr>
          <p:nvPr/>
        </p:nvSpPr>
        <p:spPr bwMode="auto">
          <a:xfrm>
            <a:off x="4208463" y="6237288"/>
            <a:ext cx="140176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/>
              <a:t>2002 </a:t>
            </a:r>
            <a:br>
              <a:rPr lang="en-US" sz="1200" b="1"/>
            </a:br>
            <a:r>
              <a:rPr lang="en-US" sz="1200" b="1"/>
              <a:t>Rosemount 5600</a:t>
            </a:r>
          </a:p>
        </p:txBody>
      </p:sp>
      <p:sp>
        <p:nvSpPr>
          <p:cNvPr id="44074" name="Text Box 61"/>
          <p:cNvSpPr txBox="1">
            <a:spLocks noChangeArrowheads="1"/>
          </p:cNvSpPr>
          <p:nvPr/>
        </p:nvSpPr>
        <p:spPr bwMode="auto">
          <a:xfrm>
            <a:off x="5978525" y="6254750"/>
            <a:ext cx="140176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/>
              <a:t>2004 </a:t>
            </a:r>
            <a:br>
              <a:rPr lang="en-US" sz="1200" b="1" dirty="0"/>
            </a:br>
            <a:r>
              <a:rPr lang="en-US" sz="1200" b="1" dirty="0"/>
              <a:t>Rosemount 5400</a:t>
            </a:r>
          </a:p>
        </p:txBody>
      </p:sp>
      <p:sp>
        <p:nvSpPr>
          <p:cNvPr id="44075" name="Text Box 62"/>
          <p:cNvSpPr txBox="1">
            <a:spLocks noChangeArrowheads="1"/>
          </p:cNvSpPr>
          <p:nvPr/>
        </p:nvSpPr>
        <p:spPr bwMode="auto">
          <a:xfrm>
            <a:off x="7313613" y="2668588"/>
            <a:ext cx="140176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/>
              <a:t>2007 </a:t>
            </a:r>
            <a:br>
              <a:rPr lang="en-US" sz="1200" b="1" dirty="0"/>
            </a:br>
            <a:r>
              <a:rPr lang="en-US" sz="1200" b="1" dirty="0"/>
              <a:t>Rosemount 5300</a:t>
            </a:r>
          </a:p>
        </p:txBody>
      </p:sp>
      <p:pic>
        <p:nvPicPr>
          <p:cNvPr id="97282" name="Picture 2" descr="http://system3.fototext.se/Mediabase/Previews/219/p_169339.jpg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981950" y="4123524"/>
            <a:ext cx="739776" cy="2128852"/>
          </a:xfrm>
          <a:prstGeom prst="rect">
            <a:avLst/>
          </a:prstGeom>
          <a:noFill/>
        </p:spPr>
      </p:pic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8141695" y="1881188"/>
            <a:ext cx="582211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E09E32"/>
                </a:solidFill>
              </a:rPr>
              <a:t>2010</a:t>
            </a:r>
            <a:endParaRPr lang="en-US" sz="1400" b="1" dirty="0">
              <a:solidFill>
                <a:srgbClr val="E09E32"/>
              </a:solidFill>
            </a:endParaRPr>
          </a:p>
        </p:txBody>
      </p:sp>
      <p:sp>
        <p:nvSpPr>
          <p:cNvPr id="50" name="Text Box 61"/>
          <p:cNvSpPr txBox="1">
            <a:spLocks noChangeArrowheads="1"/>
          </p:cNvSpPr>
          <p:nvPr/>
        </p:nvSpPr>
        <p:spPr bwMode="auto">
          <a:xfrm>
            <a:off x="7629671" y="6245225"/>
            <a:ext cx="141417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 smtClean="0"/>
              <a:t>2010 </a:t>
            </a:r>
            <a:r>
              <a:rPr lang="en-US" sz="1200" b="1" dirty="0"/>
              <a:t/>
            </a:r>
            <a:br>
              <a:rPr lang="en-US" sz="1200" b="1" dirty="0"/>
            </a:br>
            <a:r>
              <a:rPr lang="en-US" sz="1200" b="1" dirty="0"/>
              <a:t>Rosemount </a:t>
            </a:r>
            <a:r>
              <a:rPr lang="en-US" sz="1200" b="1" dirty="0" smtClean="0"/>
              <a:t>5900</a:t>
            </a:r>
            <a:endParaRPr lang="en-US" sz="1200" b="1" dirty="0"/>
          </a:p>
        </p:txBody>
      </p:sp>
      <p:sp>
        <p:nvSpPr>
          <p:cNvPr id="51" name="Text Box 32"/>
          <p:cNvSpPr txBox="1">
            <a:spLocks noChangeArrowheads="1"/>
          </p:cNvSpPr>
          <p:nvPr/>
        </p:nvSpPr>
        <p:spPr bwMode="auto">
          <a:xfrm>
            <a:off x="7867650" y="1693863"/>
            <a:ext cx="12319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000" b="1" dirty="0"/>
              <a:t>Rosemount </a:t>
            </a:r>
            <a:r>
              <a:rPr lang="en-US" sz="1000" b="1" dirty="0" smtClean="0"/>
              <a:t>5900</a:t>
            </a:r>
            <a:endParaRPr lang="en-US" sz="1000" b="1" dirty="0"/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MMPROD_UIDATA" val="&lt;database version=&quot;6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Presentation Title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Headline Copy&amp;quot;&quot;/&gt;&lt;property id=&quot;20307&quot; value=&quot;257&quot;/&gt;&lt;/object&gt;&lt;/object&gt;&lt;/object&gt;&lt;/database&gt;"/>
</p:tagLst>
</file>

<file path=ppt/theme/theme1.xml><?xml version="1.0" encoding="utf-8"?>
<a:theme xmlns:a="http://schemas.openxmlformats.org/drawingml/2006/main" name="RTG_White">
  <a:themeElements>
    <a:clrScheme name="Default Design 1">
      <a:dk1>
        <a:srgbClr val="0F245F"/>
      </a:dk1>
      <a:lt1>
        <a:srgbClr val="FFFFFF"/>
      </a:lt1>
      <a:dk2>
        <a:srgbClr val="0F245F"/>
      </a:dk2>
      <a:lt2>
        <a:srgbClr val="969696"/>
      </a:lt2>
      <a:accent1>
        <a:srgbClr val="009900"/>
      </a:accent1>
      <a:accent2>
        <a:srgbClr val="FF0000"/>
      </a:accent2>
      <a:accent3>
        <a:srgbClr val="FFFFFF"/>
      </a:accent3>
      <a:accent4>
        <a:srgbClr val="0B1D50"/>
      </a:accent4>
      <a:accent5>
        <a:srgbClr val="AACAAA"/>
      </a:accent5>
      <a:accent6>
        <a:srgbClr val="E70000"/>
      </a:accent6>
      <a:hlink>
        <a:srgbClr val="0099CC"/>
      </a:hlink>
      <a:folHlink>
        <a:srgbClr val="CC006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F245F"/>
        </a:dk1>
        <a:lt1>
          <a:srgbClr val="FFFFFF"/>
        </a:lt1>
        <a:dk2>
          <a:srgbClr val="0F245F"/>
        </a:dk2>
        <a:lt2>
          <a:srgbClr val="969696"/>
        </a:lt2>
        <a:accent1>
          <a:srgbClr val="009900"/>
        </a:accent1>
        <a:accent2>
          <a:srgbClr val="FF0000"/>
        </a:accent2>
        <a:accent3>
          <a:srgbClr val="FFFFFF"/>
        </a:accent3>
        <a:accent4>
          <a:srgbClr val="0B1D50"/>
        </a:accent4>
        <a:accent5>
          <a:srgbClr val="AACAAA"/>
        </a:accent5>
        <a:accent6>
          <a:srgbClr val="E70000"/>
        </a:accent6>
        <a:hlink>
          <a:srgbClr val="0099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RTG_White</Template>
  <TotalTime>2088</TotalTime>
  <Words>507</Words>
  <Application>Microsoft Office PowerPoint</Application>
  <PresentationFormat>On-screen Show (4:3)</PresentationFormat>
  <Paragraphs>180</Paragraphs>
  <Slides>15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RTG_White</vt:lpstr>
      <vt:lpstr>Slide 1</vt:lpstr>
      <vt:lpstr>Slide 2</vt:lpstr>
      <vt:lpstr>Emerson At-a-Glance </vt:lpstr>
      <vt:lpstr>Rosemount Tank Radar History</vt:lpstr>
      <vt:lpstr>SERVE DIFFERENT MARKETS</vt:lpstr>
      <vt:lpstr>Rosemount Tank Radar</vt:lpstr>
      <vt:lpstr>Basic Data</vt:lpstr>
      <vt:lpstr>Production/Factory Organisation</vt:lpstr>
      <vt:lpstr>Major Product Development History</vt:lpstr>
      <vt:lpstr>TankRadar - Accuracy Verification</vt:lpstr>
      <vt:lpstr>Level Leadership Team</vt:lpstr>
      <vt:lpstr>Rosemount Tank Gauging</vt:lpstr>
      <vt:lpstr> Tank Gauging – Sales Channel</vt:lpstr>
      <vt:lpstr>Rex System Layout</vt:lpstr>
      <vt:lpstr>Slide 15</vt:lpstr>
    </vt:vector>
  </TitlesOfParts>
  <Company>Emerson Process Management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Hwesterlind</dc:creator>
  <cp:lastModifiedBy>Dept GD</cp:lastModifiedBy>
  <cp:revision>204</cp:revision>
  <cp:lastPrinted>2001-01-11T06:42:40Z</cp:lastPrinted>
  <dcterms:created xsi:type="dcterms:W3CDTF">2010-09-02T12:19:13Z</dcterms:created>
  <dcterms:modified xsi:type="dcterms:W3CDTF">2011-02-20T15:02:22Z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roved">
    <vt:lpwstr>GD</vt:lpwstr>
  </property>
  <property fmtid="{D5CDD505-2E9C-101B-9397-08002B2CF9AE}" pid="3" name="IssuedBy">
    <vt:lpwstr>Violeta Lipic</vt:lpwstr>
  </property>
  <property fmtid="{D5CDD505-2E9C-101B-9397-08002B2CF9AE}" pid="4" name="DeptIssuing">
    <vt:lpwstr>GD-VL</vt:lpwstr>
  </property>
  <property fmtid="{D5CDD505-2E9C-101B-9397-08002B2CF9AE}" pid="5" name="Issue">
    <vt:lpwstr>1</vt:lpwstr>
  </property>
  <property fmtid="{D5CDD505-2E9C-101B-9397-08002B2CF9AE}" pid="6" name="DocumentType">
    <vt:lpwstr> </vt:lpwstr>
  </property>
  <property fmtid="{D5CDD505-2E9C-101B-9397-08002B2CF9AE}" pid="7" name="InfoClass">
    <vt:lpwstr>I</vt:lpwstr>
  </property>
  <property fmtid="{D5CDD505-2E9C-101B-9397-08002B2CF9AE}" pid="8" name="Date">
    <vt:lpwstr>2007-01-26</vt:lpwstr>
  </property>
  <property fmtid="{D5CDD505-2E9C-101B-9397-08002B2CF9AE}" pid="9" name="Time">
    <vt:lpwstr>16:10</vt:lpwstr>
  </property>
  <property fmtid="{D5CDD505-2E9C-101B-9397-08002B2CF9AE}" pid="10" name="TitleIssuer">
    <vt:lpwstr>System Developer</vt:lpwstr>
  </property>
  <property fmtid="{D5CDD505-2E9C-101B-9397-08002B2CF9AE}" pid="11" name="Phone">
    <vt:lpwstr>+46 31 337 07 32</vt:lpwstr>
  </property>
  <property fmtid="{D5CDD505-2E9C-101B-9397-08002B2CF9AE}" pid="12" name="Email">
    <vt:lpwstr>violeta.lipic@emersonprocess.com</vt:lpwstr>
  </property>
  <property fmtid="{D5CDD505-2E9C-101B-9397-08002B2CF9AE}" pid="13" name="HardCopy">
    <vt:lpwstr>True</vt:lpwstr>
  </property>
  <property fmtid="{D5CDD505-2E9C-101B-9397-08002B2CF9AE}" pid="14" name="Keywords">
    <vt:lpwstr>&amp;nbsp;</vt:lpwstr>
  </property>
  <property fmtid="{D5CDD505-2E9C-101B-9397-08002B2CF9AE}" pid="15" name="StoredAt">
    <vt:lpwstr> </vt:lpwstr>
  </property>
  <property fmtid="{D5CDD505-2E9C-101B-9397-08002B2CF9AE}" pid="16" name="RegNo">
    <vt:lpwstr> </vt:lpwstr>
  </property>
</Properties>
</file>