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91" r:id="rId22"/>
    <p:sldId id="280" r:id="rId23"/>
    <p:sldId id="281" r:id="rId24"/>
    <p:sldId id="282" r:id="rId25"/>
    <p:sldId id="283" r:id="rId26"/>
    <p:sldId id="284" r:id="rId27"/>
    <p:sldId id="285" r:id="rId28"/>
    <p:sldId id="292" r:id="rId29"/>
    <p:sldId id="287" r:id="rId30"/>
    <p:sldId id="286" r:id="rId31"/>
    <p:sldId id="288" r:id="rId32"/>
  </p:sldIdLst>
  <p:sldSz cx="9144000" cy="6858000" type="screen4x3"/>
  <p:notesSz cx="6662738" cy="9926638"/>
  <p:custDataLst>
    <p:tags r:id="rId35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32"/>
    <a:srgbClr val="6699FF"/>
    <a:srgbClr val="990033"/>
    <a:srgbClr val="47BAD6"/>
    <a:srgbClr val="009900"/>
    <a:srgbClr val="FE9D32"/>
    <a:srgbClr val="969696"/>
    <a:srgbClr val="FEC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0" autoAdjust="0"/>
    <p:restoredTop sz="94610" autoAdjust="0"/>
  </p:normalViewPr>
  <p:slideViewPr>
    <p:cSldViewPr>
      <p:cViewPr varScale="1">
        <p:scale>
          <a:sx n="123" d="100"/>
          <a:sy n="123" d="100"/>
        </p:scale>
        <p:origin x="-1200" y="-96"/>
      </p:cViewPr>
      <p:guideLst>
        <p:guide orient="horz" pos="3861"/>
        <p:guide orient="horz" pos="3974"/>
        <p:guide orient="horz" pos="4020"/>
        <p:guide orient="horz" pos="4088"/>
        <p:guide pos="3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5C3D6FFD-4BDD-4EAB-B5A8-4C65026B6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8473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4C09D7AE-CCCE-4C16-B9A0-CFA659BE7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8FB28-9C38-4243-BF71-0AEFB3F4E1AA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52C08-5998-4980-8FDC-318568BC6BC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5538" cy="37020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4737100"/>
            <a:ext cx="4941888" cy="4438650"/>
          </a:xfrm>
          <a:noFill/>
          <a:ln/>
        </p:spPr>
        <p:txBody>
          <a:bodyPr/>
          <a:lstStyle/>
          <a:p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0291B-ACF2-4FCC-AFD8-AC5AB07BD6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5538" cy="37020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4737100"/>
            <a:ext cx="4941888" cy="4438650"/>
          </a:xfrm>
          <a:noFill/>
          <a:ln/>
        </p:spPr>
        <p:txBody>
          <a:bodyPr/>
          <a:lstStyle/>
          <a:p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ahoma" pitchFamily="34" charset="0"/>
              </a:rPr>
              <a:t>Spot heights are marked on label placed at MST top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D7AE-CCCE-4C16-B9A0-CFA659BE781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7AF6F-8001-4AD9-86AE-6062754C277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6E9D6-DC7C-4DE5-AB7D-63368AC948E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5538" cy="3702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4737100"/>
            <a:ext cx="4941888" cy="4438650"/>
          </a:xfrm>
          <a:noFill/>
          <a:ln/>
        </p:spPr>
        <p:txBody>
          <a:bodyPr/>
          <a:lstStyle/>
          <a:p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The first and second set points define the transitions between Zone 1, 2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3. You can set different relay states in each of these zones.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First Point defines the transition between Zone 1 and 2.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" charset="0"/>
                <a:ea typeface="+mn-ea"/>
                <a:cs typeface="+mn-cs"/>
              </a:rPr>
              <a:t>Second Point defines the transition between Zone 2 and 3.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D7AE-CCCE-4C16-B9A0-CFA659BE781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34D6C-7346-4546-A2C1-0DF02E0EE3B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5538" cy="37020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4737100"/>
            <a:ext cx="4941888" cy="4438650"/>
          </a:xfrm>
          <a:noFill/>
          <a:ln/>
        </p:spPr>
        <p:txBody>
          <a:bodyPr/>
          <a:lstStyle/>
          <a:p>
            <a:r>
              <a:rPr lang="sv-SE" dirty="0" smtClean="0"/>
              <a:t>No Ain/Aout in Raptor</a:t>
            </a:r>
            <a:r>
              <a:rPr lang="sv-SE" baseline="0" dirty="0" smtClean="0"/>
              <a:t> today; future options according to technical description</a:t>
            </a:r>
            <a:endParaRPr lang="sv-S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0" descr="process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950" y="4700588"/>
            <a:ext cx="24828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6084888" y="6602413"/>
            <a:ext cx="21383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/>
          <a:p>
            <a:pPr algn="l">
              <a:defRPr/>
            </a:pPr>
            <a:r>
              <a:rPr lang="sv-SE" sz="800" b="0" i="1">
                <a:solidFill>
                  <a:schemeClr val="tx1"/>
                </a:solidFill>
              </a:rPr>
              <a:t>Rosemount Tank Radar AB Confidential</a:t>
            </a:r>
            <a:endParaRPr lang="en-US" sz="800" b="0" i="1">
              <a:solidFill>
                <a:schemeClr val="tx1"/>
              </a:solidFill>
            </a:endParaRPr>
          </a:p>
        </p:txBody>
      </p:sp>
      <p:pic>
        <p:nvPicPr>
          <p:cNvPr id="7" name="Picture 51" descr="Rosemount_Tank_Gauging_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5570538"/>
            <a:ext cx="17700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3" descr="raptor logo 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981075"/>
            <a:ext cx="5499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068EE-3798-4D62-89F4-3D4DBDCF2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10BCA-5CBA-44C3-9DA2-67474AFD0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765175"/>
            <a:ext cx="8856663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50" y="3792538"/>
            <a:ext cx="8856663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765175"/>
            <a:ext cx="4351338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765175"/>
            <a:ext cx="4352925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8856663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50" y="3792538"/>
            <a:ext cx="8856663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" y="765175"/>
            <a:ext cx="4351338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765175"/>
            <a:ext cx="4352925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792538"/>
            <a:ext cx="4352925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950" y="765175"/>
            <a:ext cx="4351338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7950" y="3792538"/>
            <a:ext cx="4351338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11688" y="765175"/>
            <a:ext cx="4352925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51338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1688" y="765175"/>
            <a:ext cx="4352925" cy="590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31913" y="0"/>
            <a:ext cx="6119812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950" y="765175"/>
            <a:ext cx="4351338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765175"/>
            <a:ext cx="4352925" cy="2874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07950" y="3792538"/>
            <a:ext cx="4351338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1688" y="3792538"/>
            <a:ext cx="4352925" cy="2876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52B09-D2E8-4C10-8A54-DDF57B924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7091-38E8-42EE-8D82-B8E0DC7880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9303-1C97-4836-90D2-21A1C2D9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D110A-25A2-436D-9E4B-265CF18EE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A257-E0C0-474E-B13F-631EFC957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8F021-D184-440A-BE2D-75FD87087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EC6A0-6470-4155-AD0B-E62997C20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0694C-5AE7-4E7C-AB67-5F2151AC3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3" descr="process management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156450" y="5519738"/>
            <a:ext cx="17462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403225" y="6400800"/>
            <a:ext cx="1392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[File Name or Event]</a:t>
            </a:r>
          </a:p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Emerson Confidential</a:t>
            </a:r>
          </a:p>
          <a:p>
            <a:pPr algn="l">
              <a:lnSpc>
                <a:spcPct val="85000"/>
              </a:lnSpc>
              <a:defRPr/>
            </a:pPr>
            <a:r>
              <a:rPr lang="en-US" sz="1000" b="0">
                <a:solidFill>
                  <a:schemeClr val="bg1"/>
                </a:solidFill>
              </a:rPr>
              <a:t>27-Jun-01, Slide </a:t>
            </a:r>
            <a:fld id="{A9B4A270-9020-4DC3-AE20-4A626144ACE9}" type="slidenum">
              <a:rPr lang="en-US" sz="1000" b="0">
                <a:solidFill>
                  <a:schemeClr val="bg1"/>
                </a:solidFill>
              </a:rPr>
              <a:pPr algn="l">
                <a:lnSpc>
                  <a:spcPct val="85000"/>
                </a:lnSpc>
                <a:defRPr/>
              </a:pPr>
              <a:t>‹#›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7300913" y="6683375"/>
            <a:ext cx="1519237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sv-SE" sz="600" b="0" i="1">
                <a:solidFill>
                  <a:schemeClr val="tx1"/>
                </a:solidFill>
              </a:rPr>
              <a:t>Rosemount Tank Radar AB Confidential</a:t>
            </a:r>
            <a:endParaRPr lang="en-US" sz="600" b="0" i="1">
              <a:solidFill>
                <a:schemeClr val="tx1"/>
              </a:solidFill>
            </a:endParaRPr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11863" y="6683375"/>
            <a:ext cx="936625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683375"/>
            <a:ext cx="5543550" cy="1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681788"/>
            <a:ext cx="217488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81CBA95-25FF-4376-B6B5-DCD7F4D0E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6" name="NumberOfPages"/>
          <p:cNvSpPr txBox="1">
            <a:spLocks noChangeArrowheads="1"/>
          </p:cNvSpPr>
          <p:nvPr/>
        </p:nvSpPr>
        <p:spPr bwMode="auto">
          <a:xfrm>
            <a:off x="8845550" y="6681788"/>
            <a:ext cx="2444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50000"/>
              </a:spcBef>
              <a:defRPr/>
            </a:pPr>
            <a:endParaRPr lang="sv-SE" sz="600" b="0">
              <a:solidFill>
                <a:schemeClr val="tx1"/>
              </a:solidFill>
            </a:endParaRPr>
          </a:p>
        </p:txBody>
      </p:sp>
      <p:pic>
        <p:nvPicPr>
          <p:cNvPr id="8205" name="Picture 65" descr="Rosemount_Tank_Gauging_blue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11188" y="6130925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66" descr="raptor logo jpg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948488" y="333375"/>
            <a:ext cx="1800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hyperlink" Target="http://www2.emersonprocess.com/en-US/brands/rosemounttankgauging/products/rapto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Commissioning</a:t>
            </a:r>
          </a:p>
        </p:txBody>
      </p:sp>
      <p:pic>
        <p:nvPicPr>
          <p:cNvPr id="24579" name="Picture 15" descr="raptor logo 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981075"/>
            <a:ext cx="54991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http://www2.emersonprocess.com/en-US/brands/rosemounttankgauging/PublishingImages/01_startframe_pic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275" y="3625850"/>
            <a:ext cx="5292725" cy="1243013"/>
          </a:xfrm>
          <a:prstGeom prst="rect">
            <a:avLst/>
          </a:prstGeom>
          <a:solidFill>
            <a:schemeClr val="accent1">
              <a:alpha val="29019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en-US" dirty="0" smtClean="0"/>
              <a:t>Tank Geometry Configuration</a:t>
            </a:r>
            <a:endParaRPr lang="sv-SE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 + C should be equal to the actual distance from the Zero Ullage Reference Point to the real tank bottom</a:t>
            </a:r>
            <a:endParaRPr lang="sv-SE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852936"/>
            <a:ext cx="293656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852936"/>
            <a:ext cx="335127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71600" y="258639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1600" dirty="0" smtClean="0"/>
              <a:t>Geometry tab for 5900S</a:t>
            </a:r>
            <a:endParaRPr lang="sv-SE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258639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1600" dirty="0" smtClean="0"/>
              <a:t>Tank Distance tab for Rex</a:t>
            </a:r>
            <a:endParaRPr lang="sv-SE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en-US" dirty="0" smtClean="0"/>
              <a:t>Antenna configuration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713538" y="1441450"/>
            <a:ext cx="2205037" cy="4381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lIns="87849" tIns="43924" rIns="87849" bIns="43924">
            <a:spAutoFit/>
          </a:bodyPr>
          <a:lstStyle/>
          <a:p>
            <a:pPr algn="l" defTabSz="842963">
              <a:spcBef>
                <a:spcPct val="50000"/>
              </a:spcBef>
            </a:pPr>
            <a:r>
              <a:rPr lang="sv-SE" sz="22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To simplify configuration a number of predefined antenna types can be configured</a:t>
            </a:r>
          </a:p>
          <a:p>
            <a:r>
              <a:rPr lang="sv-SE" dirty="0" smtClean="0"/>
              <a:t>When using predefined antennas, TCL and Hold Off distance are automatically set-up</a:t>
            </a:r>
            <a:endParaRPr lang="sv-SE" dirty="0"/>
          </a:p>
        </p:txBody>
      </p:sp>
      <p:pic>
        <p:nvPicPr>
          <p:cNvPr id="9" name="Picture 8" descr="5900S_antenn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5936" y="1124744"/>
            <a:ext cx="2882528" cy="2255215"/>
          </a:xfrm>
          <a:prstGeom prst="rect">
            <a:avLst/>
          </a:prstGeom>
        </p:spPr>
      </p:pic>
      <p:pic>
        <p:nvPicPr>
          <p:cNvPr id="11" name="Picture 10" descr="Rex_antenna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3429000"/>
            <a:ext cx="2693818" cy="246583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en-US" dirty="0" smtClean="0"/>
              <a:t>Antenna configuration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defTabSz="992188">
              <a:lnSpc>
                <a:spcPct val="80000"/>
              </a:lnSpc>
            </a:pPr>
            <a:r>
              <a:rPr lang="en-US" sz="2000" dirty="0" smtClean="0"/>
              <a:t>If a predefined antenna is not available, 3 different “User Defined Antenna” types can be selected.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sz="2000" dirty="0" smtClean="0"/>
              <a:t>Free Propagation (i.e. REX 3920) 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sz="2000" dirty="0" smtClean="0"/>
              <a:t>Mode Conversion Pipe (i.e. REX 3940) 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sz="2000" dirty="0" smtClean="0"/>
              <a:t>Linear Pipe (i.e. REX 3960)</a:t>
            </a:r>
          </a:p>
          <a:p>
            <a:pPr marL="1128713" lvl="1" indent="-509588" defTabSz="992188">
              <a:lnSpc>
                <a:spcPct val="80000"/>
              </a:lnSpc>
            </a:pPr>
            <a:endParaRPr lang="en-US" sz="2000" dirty="0" smtClean="0"/>
          </a:p>
          <a:p>
            <a:pPr marL="495300" indent="-495300" defTabSz="992188">
              <a:lnSpc>
                <a:spcPct val="80000"/>
              </a:lnSpc>
            </a:pPr>
            <a:r>
              <a:rPr lang="en-US" sz="2000" dirty="0" smtClean="0"/>
              <a:t>‘User Defined’ Antennas needs manual entry for:</a:t>
            </a:r>
            <a:br>
              <a:rPr lang="en-US" sz="2000" dirty="0" smtClean="0"/>
            </a:br>
            <a:r>
              <a:rPr lang="en-US" sz="2000" dirty="0" smtClean="0"/>
              <a:t>- TCL</a:t>
            </a:r>
            <a:br>
              <a:rPr lang="en-US" sz="2000" dirty="0" smtClean="0"/>
            </a:br>
            <a:r>
              <a:rPr lang="en-US" sz="2000" dirty="0" smtClean="0"/>
              <a:t>- Hold Off Distance.</a:t>
            </a:r>
          </a:p>
          <a:p>
            <a:pPr marL="495300" indent="-495300" defTabSz="992188">
              <a:lnSpc>
                <a:spcPct val="80000"/>
              </a:lnSpc>
            </a:pPr>
            <a:r>
              <a:rPr lang="en-US" sz="2000" dirty="0" smtClean="0"/>
              <a:t>When Pipe Antenna is selected and Pipe Diameter &gt; 0, the level value will be compensated for the lower microwave propagation speed in pipes. </a:t>
            </a:r>
            <a:endParaRPr lang="en-US" sz="2400" b="1" dirty="0" smtClean="0"/>
          </a:p>
          <a:p>
            <a:pPr marL="495300" indent="-495300" defTabSz="992188">
              <a:lnSpc>
                <a:spcPct val="80000"/>
              </a:lnSpc>
            </a:pPr>
            <a:r>
              <a:rPr lang="en-US" sz="2400" b="1" dirty="0" smtClean="0"/>
              <a:t>Very important with an exact Pipe Inner Diameter</a:t>
            </a:r>
            <a:r>
              <a:rPr lang="en-US" sz="2400" dirty="0" smtClean="0"/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en-US" smtClean="0"/>
              <a:t>Antenna configuration</a:t>
            </a:r>
            <a:endParaRPr lang="sv-SE" smtClean="0"/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49349" y="1844823"/>
            <a:ext cx="3915139" cy="3428095"/>
          </a:xfrm>
          <a:noFill/>
        </p:spPr>
      </p:pic>
      <p:pic>
        <p:nvPicPr>
          <p:cNvPr id="686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17" y="1844822"/>
            <a:ext cx="4366123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Average temperature</a:t>
            </a:r>
            <a:endParaRPr lang="sv-SE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smtClean="0"/>
              <a:t>Knowing the level and spot height the system can calculate the acutal average temperature of the product</a:t>
            </a:r>
          </a:p>
          <a:p>
            <a:pPr lvl="1"/>
            <a:r>
              <a:rPr lang="sv-SE" sz="2000" dirty="0" smtClean="0"/>
              <a:t>Spot 6: 17,5°C</a:t>
            </a:r>
          </a:p>
          <a:p>
            <a:pPr lvl="1"/>
            <a:r>
              <a:rPr lang="sv-SE" sz="2000" dirty="0" smtClean="0"/>
              <a:t>Spot 5: 18,1°C</a:t>
            </a:r>
          </a:p>
          <a:p>
            <a:pPr lvl="1"/>
            <a:r>
              <a:rPr lang="sv-SE" sz="2000" dirty="0" smtClean="0"/>
              <a:t>Spot 4: 27,3°C</a:t>
            </a:r>
          </a:p>
          <a:p>
            <a:pPr lvl="1"/>
            <a:r>
              <a:rPr lang="sv-SE" sz="2000" dirty="0" smtClean="0"/>
              <a:t>Spot 3: 27,5°C</a:t>
            </a:r>
          </a:p>
          <a:p>
            <a:pPr lvl="1"/>
            <a:r>
              <a:rPr lang="sv-SE" sz="2000" dirty="0" smtClean="0"/>
              <a:t>Spot 2: 28,3°C</a:t>
            </a:r>
          </a:p>
          <a:p>
            <a:pPr lvl="1"/>
            <a:r>
              <a:rPr lang="sv-SE" sz="2000" dirty="0" smtClean="0"/>
              <a:t>Spot 1: 28,2°C</a:t>
            </a:r>
          </a:p>
          <a:p>
            <a:pPr lvl="1"/>
            <a:r>
              <a:rPr lang="sv-SE" sz="2000" dirty="0" smtClean="0"/>
              <a:t>Avg temp: 27,8°C</a:t>
            </a:r>
          </a:p>
          <a:p>
            <a:pPr>
              <a:buNone/>
            </a:pPr>
            <a:endParaRPr lang="sv-SE" sz="2400" dirty="0"/>
          </a:p>
        </p:txBody>
      </p:sp>
      <p:pic>
        <p:nvPicPr>
          <p:cNvPr id="11" name="Picture 5" descr="Tank_te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96136" y="1346386"/>
            <a:ext cx="2880320" cy="390043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Temperature sensors</a:t>
            </a:r>
          </a:p>
        </p:txBody>
      </p:sp>
      <p:pic>
        <p:nvPicPr>
          <p:cNvPr id="8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00786" y="1340768"/>
            <a:ext cx="3447678" cy="2155575"/>
          </a:xfrm>
          <a:noFill/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762" y="1340768"/>
            <a:ext cx="460831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5851" y="3573016"/>
            <a:ext cx="24792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Reference difference T-Dist</a:t>
            </a:r>
            <a:endParaRPr lang="sv-SE" dirty="0" smtClean="0"/>
          </a:p>
        </p:txBody>
      </p:sp>
      <p:pic>
        <p:nvPicPr>
          <p:cNvPr id="37891" name="Picture 6" descr="Tank_distanc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241024" y="1264024"/>
            <a:ext cx="4707240" cy="5016808"/>
          </a:xfrm>
          <a:noFill/>
        </p:spPr>
      </p:pic>
      <p:sp>
        <p:nvSpPr>
          <p:cNvPr id="37892" name="Line 7"/>
          <p:cNvSpPr>
            <a:spLocks noChangeShapeType="1"/>
          </p:cNvSpPr>
          <p:nvPr/>
        </p:nvSpPr>
        <p:spPr bwMode="auto">
          <a:xfrm>
            <a:off x="5492050" y="1942108"/>
            <a:ext cx="25400" cy="4089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5357113" y="1794471"/>
            <a:ext cx="268287" cy="174625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5271" tIns="47636" rIns="95271" bIns="47636" anchor="ctr"/>
          <a:lstStyle/>
          <a:p>
            <a:endParaRPr lang="sv-SE"/>
          </a:p>
        </p:txBody>
      </p:sp>
      <p:sp>
        <p:nvSpPr>
          <p:cNvPr id="37894" name="Line 9"/>
          <p:cNvSpPr>
            <a:spLocks noChangeShapeType="1"/>
          </p:cNvSpPr>
          <p:nvPr/>
        </p:nvSpPr>
        <p:spPr bwMode="auto">
          <a:xfrm flipH="1">
            <a:off x="3609275" y="1700808"/>
            <a:ext cx="127635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 flipH="1" flipV="1">
            <a:off x="3594988" y="1956396"/>
            <a:ext cx="1990725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1227926" y="1484784"/>
            <a:ext cx="2381250" cy="5886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5271" tIns="47636" rIns="95271" bIns="47636">
            <a:spAutoFit/>
          </a:bodyPr>
          <a:lstStyle/>
          <a:p>
            <a:pPr algn="r"/>
            <a:r>
              <a:rPr lang="en-GB" sz="1600" b="0" dirty="0">
                <a:solidFill>
                  <a:schemeClr val="tx1"/>
                </a:solidFill>
                <a:latin typeface="Tahoma" pitchFamily="34" charset="0"/>
              </a:rPr>
              <a:t>Reference difference</a:t>
            </a:r>
          </a:p>
          <a:p>
            <a:pPr algn="r"/>
            <a:r>
              <a:rPr lang="en-GB" sz="1600" b="0" dirty="0">
                <a:solidFill>
                  <a:schemeClr val="tx1"/>
                </a:solidFill>
                <a:latin typeface="Tahoma" pitchFamily="34" charset="0"/>
              </a:rPr>
              <a:t>T-Dist</a:t>
            </a:r>
            <a:endParaRPr lang="sv-SE" sz="1600" b="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7" name="Line 13"/>
          <p:cNvSpPr>
            <a:spLocks noChangeShapeType="1"/>
          </p:cNvSpPr>
          <p:nvPr/>
        </p:nvSpPr>
        <p:spPr bwMode="auto">
          <a:xfrm flipV="1">
            <a:off x="3742625" y="170080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95271" tIns="47636" rIns="95271" bIns="47636"/>
          <a:lstStyle/>
          <a:p>
            <a:endParaRPr lang="sv-S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MST installation </a:t>
            </a:r>
          </a:p>
        </p:txBody>
      </p:sp>
      <p:pic>
        <p:nvPicPr>
          <p:cNvPr id="38915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44080" y="1206500"/>
            <a:ext cx="3550590" cy="4546600"/>
          </a:xfrm>
        </p:spPr>
      </p:pic>
      <p:pic>
        <p:nvPicPr>
          <p:cNvPr id="38916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092230" y="1206500"/>
            <a:ext cx="3550590" cy="4546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Temperature sensors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smtClean="0"/>
              <a:t>API Chapter 7 – Section 4</a:t>
            </a:r>
          </a:p>
          <a:p>
            <a:pPr lvl="1"/>
            <a:r>
              <a:rPr lang="sv-SE" sz="2000" dirty="0" smtClean="0"/>
              <a:t>4.3.2.1 </a:t>
            </a:r>
            <a:br>
              <a:rPr lang="sv-SE" sz="2000" dirty="0" smtClean="0"/>
            </a:br>
            <a:r>
              <a:rPr lang="sv-SE" sz="2000" dirty="0" smtClean="0"/>
              <a:t>”The upper element about 1m from product surface...”</a:t>
            </a:r>
          </a:p>
          <a:p>
            <a:pPr lvl="1"/>
            <a:r>
              <a:rPr lang="sv-SE" sz="2000" dirty="0" smtClean="0"/>
              <a:t>4.3.2.2</a:t>
            </a:r>
            <a:br>
              <a:rPr lang="sv-SE" sz="2000" dirty="0" smtClean="0"/>
            </a:br>
            <a:r>
              <a:rPr lang="sv-SE" sz="2000" dirty="0" smtClean="0"/>
              <a:t>”MST elements are installed at approx. 3m intervals...”</a:t>
            </a:r>
          </a:p>
          <a:p>
            <a:pPr lvl="1"/>
            <a:endParaRPr lang="sv-SE" sz="2000" dirty="0" smtClean="0"/>
          </a:p>
          <a:p>
            <a:r>
              <a:rPr lang="sv-SE" dirty="0" smtClean="0"/>
              <a:t>6 spots gives a maximum tank reference height of approx. 20m</a:t>
            </a:r>
            <a:endParaRPr lang="sv-SE" dirty="0"/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68145" y="1747315"/>
            <a:ext cx="2783940" cy="376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868144" y="4905028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20394" y="1923996"/>
            <a:ext cx="160464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 to max fill level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868144" y="3868212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3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68144" y="4372268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3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868144" y="3364156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3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868144" y="2932108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3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868144" y="2420888"/>
            <a:ext cx="456899" cy="2808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r"/>
            <a:r>
              <a:rPr lang="en-GB" sz="1200" dirty="0">
                <a:solidFill>
                  <a:schemeClr val="tx1"/>
                </a:solidFill>
                <a:latin typeface="+mj-lt"/>
              </a:rPr>
              <a:t>3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m</a:t>
            </a:r>
            <a:endParaRPr lang="sv-SE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sv-SE" dirty="0" smtClean="0"/>
              <a:t>Temperature sensors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95300" indent="-495300" defTabSz="992188">
              <a:lnSpc>
                <a:spcPct val="80000"/>
              </a:lnSpc>
            </a:pPr>
            <a:r>
              <a:rPr lang="en-US" sz="2400" dirty="0" smtClean="0"/>
              <a:t>Configuration of Temperature sensors.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/>
              <a:t>Sensor number 1 must have the lowest tank position etc.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/>
              <a:t>All sensors must be of the same type (average or spot).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/>
              <a:t>All sensors must have the same transfer function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ym typeface="Symbol" pitchFamily="18" charset="2"/>
              </a:rPr>
              <a:t> to °C.</a:t>
            </a:r>
          </a:p>
          <a:p>
            <a:pPr marL="495300" indent="-495300" defTabSz="992188"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Handling.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>
                <a:sym typeface="Symbol" pitchFamily="18" charset="2"/>
              </a:rPr>
              <a:t>Each sensor value is updated every other second.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>
                <a:sym typeface="Symbol" pitchFamily="18" charset="2"/>
              </a:rPr>
              <a:t>Possibility to have an off-set distance for avg. calculation.</a:t>
            </a:r>
          </a:p>
          <a:p>
            <a:pPr marL="1128713" lvl="1" indent="-509588" defTabSz="992188">
              <a:lnSpc>
                <a:spcPct val="80000"/>
              </a:lnSpc>
            </a:pPr>
            <a:r>
              <a:rPr lang="en-US" dirty="0" smtClean="0"/>
              <a:t>Broken/faulty sensor can be excluded from average temp calculation.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Steps in commissioning</a:t>
            </a:r>
            <a:endParaRPr lang="sv-SE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/>
          <a:p>
            <a:r>
              <a:rPr lang="sv-SE" dirty="0" smtClean="0"/>
              <a:t>Collect information</a:t>
            </a:r>
          </a:p>
          <a:p>
            <a:r>
              <a:rPr lang="sv-SE" dirty="0" smtClean="0"/>
              <a:t>Check installation</a:t>
            </a:r>
          </a:p>
          <a:p>
            <a:r>
              <a:rPr lang="sv-SE" dirty="0" smtClean="0"/>
              <a:t>Configure system</a:t>
            </a:r>
          </a:p>
          <a:p>
            <a:r>
              <a:rPr lang="sv-SE" dirty="0" smtClean="0"/>
              <a:t>Setup site information</a:t>
            </a:r>
            <a:endParaRPr lang="sv-SE" dirty="0"/>
          </a:p>
        </p:txBody>
      </p:sp>
      <p:pic>
        <p:nvPicPr>
          <p:cNvPr id="9" name="Content Placeholder 8" descr="Img0018 cop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13214" y="1206500"/>
            <a:ext cx="4135250" cy="409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Water Level Sensor</a:t>
            </a:r>
            <a:endParaRPr lang="sv-SE" smtClean="0"/>
          </a:p>
        </p:txBody>
      </p:sp>
      <p:sp>
        <p:nvSpPr>
          <p:cNvPr id="41987" name="Rectangle 10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400" dirty="0" smtClean="0"/>
              <a:t>Keep control over water in tank. </a:t>
            </a:r>
          </a:p>
          <a:p>
            <a:pPr lvl="1"/>
            <a:r>
              <a:rPr lang="en-GB" sz="2000" dirty="0" smtClean="0"/>
              <a:t>Sum of product inventory depends on presence of water  </a:t>
            </a:r>
          </a:p>
          <a:p>
            <a:r>
              <a:rPr lang="en-GB" sz="2400" dirty="0" smtClean="0"/>
              <a:t>Zero point of WLS compared to Tank Zero Point (Datum Plate) important for the performance</a:t>
            </a:r>
          </a:p>
          <a:p>
            <a:pPr lvl="1"/>
            <a:r>
              <a:rPr lang="en-GB" sz="1800" dirty="0" smtClean="0"/>
              <a:t>Error here will affect all inventory calculation</a:t>
            </a:r>
            <a:r>
              <a:rPr lang="en-GB" sz="2000" dirty="0" smtClean="0"/>
              <a:t>.</a:t>
            </a:r>
            <a:endParaRPr lang="sv-SE" sz="2000" dirty="0" smtClean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76056" y="1196752"/>
            <a:ext cx="3672533" cy="4392488"/>
            <a:chOff x="1284" y="572"/>
            <a:chExt cx="3150" cy="3357"/>
          </a:xfrm>
        </p:grpSpPr>
        <p:pic>
          <p:nvPicPr>
            <p:cNvPr id="41989" name="Picture 5" descr="Tank_wa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4" y="572"/>
              <a:ext cx="3150" cy="3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flipH="1">
              <a:off x="3447" y="1025"/>
              <a:ext cx="8" cy="2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5271" tIns="47636" rIns="95271" bIns="47636"/>
            <a:lstStyle/>
            <a:p>
              <a:endParaRPr lang="sv-SE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447" y="3304"/>
              <a:ext cx="0" cy="355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lIns="95271" tIns="47636" rIns="95271" bIns="47636"/>
            <a:lstStyle/>
            <a:p>
              <a:endParaRPr lang="sv-S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WLS Configuration in Raptor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2240S Auxiliary Sensor 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9303-1C97-4836-90D2-21A1C2D9BF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4681141" cy="449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WLS Configuration in Rex</a:t>
            </a:r>
            <a:endParaRPr lang="en-US" dirty="0" smtClean="0"/>
          </a:p>
        </p:txBody>
      </p:sp>
      <p:pic>
        <p:nvPicPr>
          <p:cNvPr id="43013" name="Picture 1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03923" y="1124745"/>
            <a:ext cx="2565298" cy="3096344"/>
          </a:xfrm>
          <a:noFill/>
        </p:spPr>
      </p:pic>
      <p:pic>
        <p:nvPicPr>
          <p:cNvPr id="43011" name="Picture 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88024" y="4293096"/>
            <a:ext cx="4095750" cy="2343638"/>
          </a:xfrm>
          <a:noFill/>
        </p:spPr>
      </p:pic>
      <p:pic>
        <p:nvPicPr>
          <p:cNvPr id="43012" name="Picture 1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580112" y="1268760"/>
            <a:ext cx="2232025" cy="2867025"/>
          </a:xfrm>
          <a:noFill/>
        </p:spPr>
      </p:pic>
      <p:pic>
        <p:nvPicPr>
          <p:cNvPr id="43014" name="Picture 1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11560" y="4293096"/>
            <a:ext cx="3776798" cy="2389262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Tank details</a:t>
            </a:r>
            <a:endParaRPr lang="sv-SE" smtClean="0"/>
          </a:p>
        </p:txBody>
      </p:sp>
      <p:pic>
        <p:nvPicPr>
          <p:cNvPr id="44034" name="Picture 2" descr="Tank_clea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24744"/>
            <a:ext cx="5069432" cy="5400600"/>
          </a:xfrm>
          <a:noFill/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372200" y="2191117"/>
            <a:ext cx="833604" cy="3974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5271" tIns="47636" rIns="95271" bIns="47636">
            <a:spAutoFit/>
          </a:bodyPr>
          <a:lstStyle/>
          <a:p>
            <a:endParaRPr lang="en-GB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+mj-lt"/>
              </a:rPr>
              <a:t>HIHI</a:t>
            </a:r>
            <a:endParaRPr lang="en-GB" sz="1800" dirty="0">
              <a:solidFill>
                <a:schemeClr val="tx1"/>
              </a:solidFill>
              <a:latin typeface="+mj-lt"/>
            </a:endParaRP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HI</a:t>
            </a: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LO</a:t>
            </a:r>
          </a:p>
          <a:p>
            <a:endParaRPr lang="en-GB" sz="1800" dirty="0">
              <a:solidFill>
                <a:schemeClr val="tx1"/>
              </a:solidFill>
              <a:latin typeface="+mj-lt"/>
            </a:endParaRP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LOLO</a:t>
            </a:r>
            <a:endParaRPr lang="sv-SE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617913" y="5954713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210004" y="3938588"/>
            <a:ext cx="1370108" cy="9271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5271" tIns="47636" rIns="95271" bIns="47636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Tank </a:t>
            </a: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Capacity</a:t>
            </a:r>
          </a:p>
          <a:p>
            <a:r>
              <a:rPr lang="en-GB" sz="1800" dirty="0">
                <a:solidFill>
                  <a:schemeClr val="tx1"/>
                </a:solidFill>
                <a:latin typeface="+mj-lt"/>
              </a:rPr>
              <a:t>Table</a:t>
            </a:r>
            <a:endParaRPr lang="sv-SE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0926" y="2408239"/>
            <a:ext cx="5376863" cy="3692526"/>
            <a:chOff x="1399" y="1559"/>
            <a:chExt cx="3387" cy="232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99" y="1559"/>
              <a:ext cx="1220" cy="2326"/>
              <a:chOff x="1399" y="1559"/>
              <a:chExt cx="1220" cy="2326"/>
            </a:xfrm>
          </p:grpSpPr>
          <p:sp>
            <p:nvSpPr>
              <p:cNvPr id="44043" name="Text Box 9"/>
              <p:cNvSpPr txBox="1">
                <a:spLocks noChangeArrowheads="1"/>
              </p:cNvSpPr>
              <p:nvPr/>
            </p:nvSpPr>
            <p:spPr bwMode="auto">
              <a:xfrm>
                <a:off x="1660" y="1559"/>
                <a:ext cx="959" cy="23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5271" tIns="47636" rIns="95271" bIns="47636">
                <a:spAutoFit/>
              </a:bodyPr>
              <a:lstStyle/>
              <a:p>
                <a:pPr algn="r"/>
                <a:r>
                  <a:rPr lang="en-GB" sz="1800" dirty="0">
                    <a:solidFill>
                      <a:schemeClr val="tx1"/>
                    </a:solidFill>
                    <a:latin typeface="+mj-lt"/>
                  </a:rPr>
                  <a:t>Max Volume</a:t>
                </a:r>
                <a:endParaRPr lang="sv-SE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4044" name="Text Box 10"/>
              <p:cNvSpPr txBox="1">
                <a:spLocks noChangeArrowheads="1"/>
              </p:cNvSpPr>
              <p:nvPr/>
            </p:nvSpPr>
            <p:spPr bwMode="auto">
              <a:xfrm>
                <a:off x="1399" y="3475"/>
                <a:ext cx="1220" cy="4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5271" tIns="47636" rIns="95271" bIns="47636">
                <a:spAutoFit/>
              </a:bodyPr>
              <a:lstStyle/>
              <a:p>
                <a:pPr algn="r"/>
                <a:r>
                  <a:rPr lang="en-GB" sz="1800" dirty="0">
                    <a:solidFill>
                      <a:schemeClr val="tx1"/>
                    </a:solidFill>
                    <a:latin typeface="+mj-lt"/>
                  </a:rPr>
                  <a:t>Min volume and</a:t>
                </a:r>
              </a:p>
              <a:p>
                <a:pPr algn="r"/>
                <a:r>
                  <a:rPr lang="en-GB" sz="1800" dirty="0">
                    <a:solidFill>
                      <a:schemeClr val="tx1"/>
                    </a:solidFill>
                    <a:latin typeface="+mj-lt"/>
                  </a:rPr>
                  <a:t>Sump Volume</a:t>
                </a:r>
                <a:endParaRPr lang="sv-SE" sz="16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44041" name="Line 11"/>
            <p:cNvSpPr>
              <a:spLocks noChangeShapeType="1"/>
            </p:cNvSpPr>
            <p:nvPr/>
          </p:nvSpPr>
          <p:spPr bwMode="auto">
            <a:xfrm>
              <a:off x="2608" y="3793"/>
              <a:ext cx="21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5271" tIns="47636" rIns="95271" bIns="47636"/>
            <a:lstStyle/>
            <a:p>
              <a:endParaRPr lang="sv-SE">
                <a:latin typeface="+mj-lt"/>
              </a:endParaRPr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>
              <a:off x="2608" y="1706"/>
              <a:ext cx="21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5271" tIns="47636" rIns="95271" bIns="47636"/>
            <a:lstStyle/>
            <a:p>
              <a:endParaRPr lang="sv-SE">
                <a:latin typeface="+mj-lt"/>
              </a:endParaRPr>
            </a:p>
          </p:txBody>
        </p:sp>
      </p:grpSp>
      <p:sp>
        <p:nvSpPr>
          <p:cNvPr id="14" name="Right Brace 13"/>
          <p:cNvSpPr/>
          <p:nvPr/>
        </p:nvSpPr>
        <p:spPr bwMode="auto">
          <a:xfrm>
            <a:off x="7236296" y="2636912"/>
            <a:ext cx="432048" cy="3312368"/>
          </a:xfrm>
          <a:prstGeom prst="rightBrace">
            <a:avLst>
              <a:gd name="adj1" fmla="val 8333"/>
              <a:gd name="adj2" fmla="val 50303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622194" y="4005064"/>
            <a:ext cx="982254" cy="65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5271" tIns="47636" rIns="95271" bIns="47636">
            <a:spAutoFit/>
          </a:bodyPr>
          <a:lstStyle/>
          <a:p>
            <a:pPr algn="l"/>
            <a:r>
              <a:rPr lang="en-GB" sz="1800" dirty="0" smtClean="0">
                <a:solidFill>
                  <a:schemeClr val="tx1"/>
                </a:solidFill>
                <a:latin typeface="+mj-lt"/>
              </a:rPr>
              <a:t>Alarm Limits</a:t>
            </a:r>
            <a:endParaRPr lang="sv-SE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Level alarms </a:t>
            </a:r>
            <a:endParaRPr lang="sv-SE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TankMaster alarms</a:t>
            </a:r>
          </a:p>
          <a:p>
            <a:pPr lvl="1"/>
            <a:r>
              <a:rPr lang="en-GB" sz="2000" dirty="0" smtClean="0"/>
              <a:t>On screen alarm, </a:t>
            </a:r>
            <a:r>
              <a:rPr lang="en-GB" sz="2000" i="1" dirty="0" smtClean="0"/>
              <a:t>PC speaker</a:t>
            </a:r>
          </a:p>
          <a:p>
            <a:pPr lvl="1"/>
            <a:r>
              <a:rPr lang="en-GB" sz="2000" dirty="0" smtClean="0"/>
              <a:t>Relay output via I/O Terminal, </a:t>
            </a:r>
            <a:r>
              <a:rPr lang="en-GB" sz="2000" i="1" dirty="0" smtClean="0"/>
              <a:t>External Horn/Light</a:t>
            </a:r>
          </a:p>
          <a:p>
            <a:r>
              <a:rPr lang="en-GB" sz="2400" dirty="0" smtClean="0"/>
              <a:t>Field alarms</a:t>
            </a:r>
          </a:p>
          <a:p>
            <a:pPr lvl="1"/>
            <a:r>
              <a:rPr lang="en-GB" sz="2000" dirty="0" smtClean="0"/>
              <a:t>Local horn/light at tank side</a:t>
            </a:r>
          </a:p>
          <a:p>
            <a:pPr lvl="1"/>
            <a:r>
              <a:rPr lang="en-GB" sz="2000" dirty="0" smtClean="0"/>
              <a:t>Valve control</a:t>
            </a:r>
          </a:p>
          <a:p>
            <a:r>
              <a:rPr lang="en-GB" sz="2400" dirty="0" smtClean="0"/>
              <a:t>Raptor</a:t>
            </a:r>
          </a:p>
          <a:p>
            <a:pPr lvl="1"/>
            <a:r>
              <a:rPr lang="en-GB" sz="2000" dirty="0" smtClean="0"/>
              <a:t>2 relays (option) + 1 SIL-relay (</a:t>
            </a:r>
            <a:r>
              <a:rPr lang="en-GB" sz="2000" b="1" dirty="0" smtClean="0"/>
              <a:t>SIL 3 certified</a:t>
            </a:r>
            <a:r>
              <a:rPr lang="en-GB" sz="2000" dirty="0" smtClean="0"/>
              <a:t>) in 2410 Tank hub</a:t>
            </a:r>
          </a:p>
          <a:p>
            <a:r>
              <a:rPr lang="en-GB" sz="2000" dirty="0" smtClean="0"/>
              <a:t>REX relay</a:t>
            </a:r>
          </a:p>
          <a:p>
            <a:pPr lvl="1"/>
            <a:r>
              <a:rPr lang="en-GB" sz="2000" dirty="0" smtClean="0"/>
              <a:t>2 relays(option), </a:t>
            </a:r>
            <a:r>
              <a:rPr lang="en-GB" sz="2000" b="1" dirty="0" smtClean="0"/>
              <a:t>SIL-2 approved, TÜV overfill approval</a:t>
            </a:r>
          </a:p>
          <a:p>
            <a:pPr lvl="1"/>
            <a:r>
              <a:rPr lang="en-GB" sz="2000" dirty="0" smtClean="0"/>
              <a:t>PRO relay</a:t>
            </a:r>
          </a:p>
          <a:p>
            <a:pPr lvl="2"/>
            <a:r>
              <a:rPr lang="en-GB" sz="1800" dirty="0" smtClean="0"/>
              <a:t>External relay box, </a:t>
            </a:r>
            <a:r>
              <a:rPr lang="en-GB" sz="1800" b="1" dirty="0" smtClean="0"/>
              <a:t>TÜV overfill approval</a:t>
            </a:r>
          </a:p>
          <a:p>
            <a:pPr lvl="2">
              <a:buFont typeface="Wingdings" pitchFamily="2" charset="2"/>
              <a:buNone/>
            </a:pPr>
            <a:endParaRPr lang="sv-SE" sz="1800" dirty="0" smtClean="0"/>
          </a:p>
        </p:txBody>
      </p:sp>
      <p:graphicFrame>
        <p:nvGraphicFramePr>
          <p:cNvPr id="72706" name="Object 24"/>
          <p:cNvGraphicFramePr>
            <a:graphicFrameLocks noChangeAspect="1"/>
          </p:cNvGraphicFramePr>
          <p:nvPr/>
        </p:nvGraphicFramePr>
        <p:xfrm>
          <a:off x="5436095" y="2996952"/>
          <a:ext cx="1452227" cy="1027559"/>
        </p:xfrm>
        <a:graphic>
          <a:graphicData uri="http://schemas.openxmlformats.org/presentationml/2006/ole">
            <p:oleObj spid="_x0000_s72706" name="Acrobat Document" r:id="rId3" imgW="7980480" imgH="5647680" progId="AcroExch.Document.7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C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95936" y="1124744"/>
            <a:ext cx="4919464" cy="4487112"/>
          </a:xfrm>
        </p:spPr>
      </p:pic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Tank Capacity Table</a:t>
            </a:r>
            <a:endParaRPr lang="sv-SE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000" dirty="0" smtClean="0"/>
              <a:t>Calibration table for the tank</a:t>
            </a:r>
          </a:p>
          <a:p>
            <a:r>
              <a:rPr lang="sv-SE" sz="2000" dirty="0" smtClean="0"/>
              <a:t>Information about</a:t>
            </a:r>
          </a:p>
          <a:p>
            <a:pPr lvl="1"/>
            <a:r>
              <a:rPr lang="sv-SE" sz="1800" dirty="0" smtClean="0"/>
              <a:t>Tank heights</a:t>
            </a:r>
          </a:p>
          <a:p>
            <a:pPr lvl="1"/>
            <a:r>
              <a:rPr lang="sv-SE" sz="1800" dirty="0" smtClean="0"/>
              <a:t>Volume per level point</a:t>
            </a:r>
          </a:p>
          <a:p>
            <a:r>
              <a:rPr lang="sv-SE" sz="2000" dirty="0" smtClean="0"/>
              <a:t>Verify that the table is available for the time of commissioning</a:t>
            </a:r>
          </a:p>
          <a:p>
            <a:pPr lvl="1"/>
            <a:r>
              <a:rPr lang="sv-SE" sz="1800" dirty="0" smtClean="0"/>
              <a:t>”Copy &amp; Paste from MS Excel into TankMaster</a:t>
            </a:r>
          </a:p>
          <a:p>
            <a:pPr lvl="1"/>
            <a:r>
              <a:rPr lang="sv-SE" sz="1800" dirty="0" smtClean="0"/>
              <a:t>Up to 5000 points</a:t>
            </a:r>
          </a:p>
          <a:p>
            <a:r>
              <a:rPr lang="sv-SE" sz="2000" dirty="0" smtClean="0"/>
              <a:t>Type of tables:</a:t>
            </a:r>
          </a:p>
          <a:p>
            <a:pPr lvl="1"/>
            <a:r>
              <a:rPr lang="sv-SE" sz="1600" dirty="0" smtClean="0"/>
              <a:t>Raw</a:t>
            </a:r>
          </a:p>
          <a:p>
            <a:pPr lvl="2"/>
            <a:r>
              <a:rPr lang="sv-SE" sz="1200" dirty="0" smtClean="0"/>
              <a:t>Straight Level-Volume</a:t>
            </a:r>
          </a:p>
          <a:p>
            <a:pPr lvl="1"/>
            <a:r>
              <a:rPr lang="sv-SE" sz="1600" dirty="0" smtClean="0"/>
              <a:t>International</a:t>
            </a:r>
          </a:p>
          <a:p>
            <a:pPr lvl="1"/>
            <a:r>
              <a:rPr lang="sv-SE" sz="1600" dirty="0" smtClean="0"/>
              <a:t>Northern</a:t>
            </a:r>
          </a:p>
          <a:p>
            <a:pPr lvl="2"/>
            <a:r>
              <a:rPr lang="sv-SE" sz="1200" dirty="0" smtClean="0"/>
              <a:t>Includes volume factors for each segment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Calibration and verification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Free propagation antenna:	</a:t>
            </a:r>
          </a:p>
          <a:p>
            <a:pPr lvl="1"/>
            <a:r>
              <a:rPr lang="sv-SE" dirty="0" smtClean="0"/>
              <a:t>Calibration 1 point</a:t>
            </a:r>
          </a:p>
          <a:p>
            <a:pPr lvl="1"/>
            <a:r>
              <a:rPr lang="sv-SE" dirty="0" smtClean="0"/>
              <a:t>Verification 1 point after moving level</a:t>
            </a:r>
          </a:p>
          <a:p>
            <a:r>
              <a:rPr lang="sv-SE" dirty="0" smtClean="0"/>
              <a:t>Pipe antenna:</a:t>
            </a:r>
          </a:p>
          <a:p>
            <a:pPr lvl="1"/>
            <a:r>
              <a:rPr lang="sv-SE" dirty="0" smtClean="0"/>
              <a:t>Calibration 1 point</a:t>
            </a:r>
          </a:p>
          <a:p>
            <a:pPr lvl="1"/>
            <a:r>
              <a:rPr lang="sv-SE" dirty="0" smtClean="0"/>
              <a:t>Verification 4 points at different levels (20, 40, 60, 80%)</a:t>
            </a:r>
          </a:p>
          <a:p>
            <a:pPr lvl="1"/>
            <a:r>
              <a:rPr lang="sv-SE" dirty="0" smtClean="0"/>
              <a:t>If needed: final calibration</a:t>
            </a:r>
          </a:p>
          <a:p>
            <a:pPr lvl="1"/>
            <a:r>
              <a:rPr lang="sv-SE" dirty="0" smtClean="0"/>
              <a:t>Verification 1 point after moving level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Not to forget…</a:t>
            </a:r>
            <a:endParaRPr lang="sv-SE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400" dirty="0" smtClean="0"/>
              <a:t>…after commissioning</a:t>
            </a:r>
          </a:p>
          <a:p>
            <a:r>
              <a:rPr lang="en-GB" sz="2400" dirty="0" smtClean="0"/>
              <a:t>Back up TankMaster</a:t>
            </a:r>
          </a:p>
          <a:p>
            <a:pPr lvl="1"/>
            <a:r>
              <a:rPr lang="en-GB" sz="2000" dirty="0" smtClean="0"/>
              <a:t>Save the TM data base in safe place</a:t>
            </a:r>
          </a:p>
          <a:p>
            <a:pPr lvl="2"/>
            <a:r>
              <a:rPr lang="en-GB" sz="1800" dirty="0" smtClean="0"/>
              <a:t>Your office, not customer site</a:t>
            </a:r>
          </a:p>
          <a:p>
            <a:pPr lvl="2"/>
            <a:r>
              <a:rPr lang="en-GB" sz="1800" dirty="0" smtClean="0"/>
              <a:t>We (</a:t>
            </a:r>
            <a:r>
              <a:rPr lang="en-GB" sz="1800" dirty="0" smtClean="0">
                <a:solidFill>
                  <a:schemeClr val="accent2"/>
                </a:solidFill>
              </a:rPr>
              <a:t>RTR</a:t>
            </a:r>
            <a:r>
              <a:rPr lang="en-GB" sz="1800" dirty="0" smtClean="0"/>
              <a:t>) might want to see it if you face problem</a:t>
            </a:r>
          </a:p>
          <a:p>
            <a:r>
              <a:rPr lang="en-GB" sz="2400" dirty="0" smtClean="0"/>
              <a:t>Back up Field device</a:t>
            </a:r>
          </a:p>
          <a:p>
            <a:pPr lvl="1"/>
            <a:r>
              <a:rPr lang="en-GB" sz="2000" dirty="0" smtClean="0"/>
              <a:t>Save Holding registers</a:t>
            </a:r>
          </a:p>
          <a:p>
            <a:pPr lvl="1"/>
            <a:r>
              <a:rPr lang="en-GB" sz="2000" dirty="0" smtClean="0"/>
              <a:t>Save Input registers</a:t>
            </a:r>
          </a:p>
          <a:p>
            <a:pPr lvl="1"/>
            <a:r>
              <a:rPr lang="en-GB" sz="2000" dirty="0" smtClean="0"/>
              <a:t>View and save Tank Spectra</a:t>
            </a:r>
          </a:p>
          <a:p>
            <a:r>
              <a:rPr lang="en-GB" sz="2400" dirty="0" smtClean="0"/>
              <a:t>A complete backup might be a good help in the future…</a:t>
            </a:r>
            <a:endParaRPr lang="sv-SE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Relay setup Raptor 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smtClean="0"/>
              <a:t>Configuration Tab in 2410 Tank hub Properties</a:t>
            </a:r>
          </a:p>
          <a:p>
            <a:r>
              <a:rPr lang="sv-SE" sz="2400" dirty="0" smtClean="0"/>
              <a:t>Two or three relay zones</a:t>
            </a:r>
          </a:p>
          <a:p>
            <a:pPr lvl="1"/>
            <a:r>
              <a:rPr lang="sv-SE" sz="2000" dirty="0" smtClean="0"/>
              <a:t>Two: use First Point</a:t>
            </a:r>
          </a:p>
          <a:p>
            <a:pPr lvl="1"/>
            <a:r>
              <a:rPr lang="sv-SE" sz="2000" dirty="0" smtClean="0"/>
              <a:t>Three: Use First &amp; Second Point</a:t>
            </a:r>
          </a:p>
          <a:p>
            <a:pPr>
              <a:buNone/>
            </a:pPr>
            <a:endParaRPr lang="sv-S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52B09-D2E8-4C10-8A54-DDF57B924F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50" y="2157156"/>
            <a:ext cx="4095750" cy="264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173" y="3491602"/>
            <a:ext cx="4008827" cy="226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Relay setup Rex</a:t>
            </a:r>
            <a:endParaRPr lang="sv-SE" dirty="0" smtClean="0"/>
          </a:p>
        </p:txBody>
      </p:sp>
      <p:pic>
        <p:nvPicPr>
          <p:cNvPr id="501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9367" y="1331612"/>
            <a:ext cx="5668166" cy="42963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Steps in commissioning</a:t>
            </a:r>
            <a:endParaRPr lang="sv-SE" smtClean="0"/>
          </a:p>
        </p:txBody>
      </p:sp>
      <p:pic>
        <p:nvPicPr>
          <p:cNvPr id="21508" name="Picture 4" descr="Tanks_Img00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206500"/>
            <a:ext cx="4095750" cy="4066584"/>
          </a:xfrm>
          <a:noFill/>
        </p:spPr>
      </p:pic>
      <p:sp>
        <p:nvSpPr>
          <p:cNvPr id="215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/>
          <a:p>
            <a:r>
              <a:rPr lang="en-GB" dirty="0" smtClean="0"/>
              <a:t>Collect information</a:t>
            </a:r>
          </a:p>
          <a:p>
            <a:pPr lvl="1"/>
            <a:r>
              <a:rPr lang="en-GB" sz="2000" dirty="0" smtClean="0"/>
              <a:t>Tank distances </a:t>
            </a:r>
          </a:p>
          <a:p>
            <a:pPr lvl="2"/>
            <a:r>
              <a:rPr lang="en-GB" sz="1800" dirty="0" smtClean="0"/>
              <a:t>Like R-dist</a:t>
            </a:r>
          </a:p>
          <a:p>
            <a:pPr lvl="1"/>
            <a:r>
              <a:rPr lang="en-GB" sz="2000" dirty="0" smtClean="0"/>
              <a:t>Tank operation information</a:t>
            </a:r>
          </a:p>
          <a:p>
            <a:pPr lvl="2"/>
            <a:r>
              <a:rPr lang="en-GB" sz="1800" dirty="0" smtClean="0"/>
              <a:t>High and Low alarm levels</a:t>
            </a:r>
          </a:p>
          <a:p>
            <a:pPr lvl="2"/>
            <a:r>
              <a:rPr lang="en-GB" sz="1800" dirty="0" smtClean="0"/>
              <a:t>Tank capacity table</a:t>
            </a:r>
          </a:p>
          <a:p>
            <a:pPr lvl="1"/>
            <a:r>
              <a:rPr lang="en-GB" sz="2000" dirty="0" smtClean="0"/>
              <a:t>Product information</a:t>
            </a:r>
          </a:p>
          <a:p>
            <a:pPr lvl="2"/>
            <a:r>
              <a:rPr lang="en-GB" sz="1800" dirty="0" smtClean="0"/>
              <a:t>Type of product</a:t>
            </a:r>
          </a:p>
          <a:p>
            <a:pPr lvl="2"/>
            <a:r>
              <a:rPr lang="en-GB" sz="1800" dirty="0" smtClean="0"/>
              <a:t>Volume table used</a:t>
            </a:r>
          </a:p>
          <a:p>
            <a:pPr lvl="2">
              <a:buFont typeface="Wingdings" pitchFamily="2" charset="2"/>
              <a:buNone/>
            </a:pPr>
            <a:endParaRPr lang="en-GB" sz="1800" dirty="0" smtClean="0"/>
          </a:p>
          <a:p>
            <a:pPr lvl="1"/>
            <a:endParaRPr lang="sv-SE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92188">
              <a:defRPr/>
            </a:pPr>
            <a:r>
              <a:rPr lang="en-US" dirty="0" smtClean="0"/>
              <a:t>Analog output Rex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06500"/>
            <a:ext cx="4072508" cy="4546600"/>
          </a:xfrm>
        </p:spPr>
        <p:txBody>
          <a:bodyPr/>
          <a:lstStyle/>
          <a:p>
            <a:pPr marL="495300" indent="-495300" defTabSz="992188"/>
            <a:r>
              <a:rPr lang="en-US" sz="2000" dirty="0" smtClean="0"/>
              <a:t>Key features:</a:t>
            </a:r>
          </a:p>
          <a:p>
            <a:pPr marL="495300" indent="-495300" defTabSz="992188"/>
            <a:r>
              <a:rPr lang="en-US" sz="2000" dirty="0" smtClean="0"/>
              <a:t>One precision current loop output (16-bit).</a:t>
            </a:r>
          </a:p>
          <a:p>
            <a:pPr marL="495300" indent="-495300" defTabSz="992188"/>
            <a:r>
              <a:rPr lang="en-US" sz="2000" dirty="0" smtClean="0"/>
              <a:t>Update rate every 0.5 sec.</a:t>
            </a:r>
          </a:p>
          <a:p>
            <a:pPr marL="495300" indent="-495300" defTabSz="992188"/>
            <a:r>
              <a:rPr lang="en-US" sz="2000" dirty="0" smtClean="0"/>
              <a:t>Extended range of parameters level, </a:t>
            </a:r>
            <a:r>
              <a:rPr lang="en-US" sz="2000" dirty="0" err="1" smtClean="0"/>
              <a:t>ullage</a:t>
            </a:r>
            <a:r>
              <a:rPr lang="en-US" sz="2000" dirty="0" smtClean="0"/>
              <a:t>, temp etc.</a:t>
            </a:r>
          </a:p>
          <a:p>
            <a:pPr marL="495300" indent="-495300" defTabSz="992188"/>
            <a:r>
              <a:rPr lang="en-US" sz="2000" dirty="0" smtClean="0"/>
              <a:t>Status indication freeze, low or high.</a:t>
            </a:r>
          </a:p>
          <a:p>
            <a:pPr marL="495300" indent="-495300" defTabSz="992188"/>
            <a:r>
              <a:rPr lang="en-US" sz="2000" dirty="0" smtClean="0"/>
              <a:t>Configurable low (default 3.8 </a:t>
            </a:r>
            <a:r>
              <a:rPr lang="en-US" sz="2000" dirty="0" err="1" smtClean="0"/>
              <a:t>mA</a:t>
            </a:r>
            <a:r>
              <a:rPr lang="en-US" sz="2000" dirty="0" smtClean="0"/>
              <a:t>) and high (default 22.0 </a:t>
            </a:r>
            <a:r>
              <a:rPr lang="en-US" sz="2000" dirty="0" err="1" smtClean="0"/>
              <a:t>mA</a:t>
            </a:r>
            <a:r>
              <a:rPr lang="en-US" sz="2000" dirty="0" smtClean="0"/>
              <a:t>) alarm status.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4008" y="1252340"/>
            <a:ext cx="4095750" cy="397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Additional information</a:t>
            </a:r>
            <a:endParaRPr lang="sv-SE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product will be filled into the tank?</a:t>
            </a:r>
          </a:p>
          <a:p>
            <a:pPr lvl="1"/>
            <a:r>
              <a:rPr lang="en-GB" sz="2000" dirty="0" smtClean="0"/>
              <a:t>Volume table to be used?</a:t>
            </a:r>
          </a:p>
          <a:p>
            <a:pPr lvl="2"/>
            <a:r>
              <a:rPr lang="en-GB" sz="1800" dirty="0" smtClean="0"/>
              <a:t>54A, B or C…?</a:t>
            </a:r>
          </a:p>
          <a:p>
            <a:r>
              <a:rPr lang="en-GB" dirty="0" smtClean="0"/>
              <a:t>Hybrid setup</a:t>
            </a:r>
          </a:p>
          <a:p>
            <a:pPr lvl="1"/>
            <a:r>
              <a:rPr lang="en-GB" sz="2000" dirty="0" smtClean="0"/>
              <a:t>Pressure transmitters</a:t>
            </a:r>
          </a:p>
          <a:p>
            <a:pPr lvl="1"/>
            <a:r>
              <a:rPr lang="en-GB" sz="2000" dirty="0" smtClean="0"/>
              <a:t>Online density measurement</a:t>
            </a:r>
          </a:p>
          <a:p>
            <a:r>
              <a:rPr lang="en-GB" dirty="0" smtClean="0"/>
              <a:t>Floating roof</a:t>
            </a:r>
          </a:p>
          <a:p>
            <a:pPr lvl="1"/>
            <a:r>
              <a:rPr lang="en-GB" sz="2000" dirty="0" smtClean="0"/>
              <a:t>Roof weight</a:t>
            </a:r>
          </a:p>
          <a:p>
            <a:pPr lvl="2"/>
            <a:r>
              <a:rPr lang="en-GB" sz="1800" dirty="0" smtClean="0"/>
              <a:t>Included in TCT?</a:t>
            </a:r>
            <a:endParaRPr lang="sv-SE" sz="1800" dirty="0" smtClean="0"/>
          </a:p>
        </p:txBody>
      </p:sp>
      <p:pic>
        <p:nvPicPr>
          <p:cNvPr id="6" name="Picture 7" descr="Img001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88024" y="2231799"/>
            <a:ext cx="4095750" cy="299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Steps in commissioning</a:t>
            </a:r>
            <a:endParaRPr lang="sv-SE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/>
          <a:p>
            <a:r>
              <a:rPr lang="sv-SE" dirty="0" smtClean="0"/>
              <a:t>Check installation</a:t>
            </a:r>
          </a:p>
          <a:p>
            <a:pPr lvl="1"/>
            <a:r>
              <a:rPr lang="sv-SE" dirty="0" smtClean="0"/>
              <a:t>Mechanical installation</a:t>
            </a:r>
          </a:p>
          <a:p>
            <a:pPr lvl="1"/>
            <a:r>
              <a:rPr lang="sv-SE" dirty="0" smtClean="0"/>
              <a:t>Electrical connections</a:t>
            </a:r>
          </a:p>
          <a:p>
            <a:pPr lvl="2"/>
            <a:r>
              <a:rPr lang="sv-SE" dirty="0" smtClean="0"/>
              <a:t>Connections</a:t>
            </a:r>
          </a:p>
          <a:p>
            <a:pPr lvl="2"/>
            <a:r>
              <a:rPr lang="sv-SE" dirty="0" smtClean="0"/>
              <a:t>Shield</a:t>
            </a:r>
          </a:p>
          <a:p>
            <a:pPr lvl="2"/>
            <a:r>
              <a:rPr lang="sv-SE" dirty="0" smtClean="0"/>
              <a:t>Grounding</a:t>
            </a:r>
          </a:p>
          <a:p>
            <a:pPr lvl="1"/>
            <a:r>
              <a:rPr lang="sv-SE" dirty="0" smtClean="0"/>
              <a:t>HOST</a:t>
            </a:r>
          </a:p>
          <a:p>
            <a:pPr lvl="2"/>
            <a:r>
              <a:rPr lang="sv-SE" dirty="0" smtClean="0"/>
              <a:t>Computer</a:t>
            </a:r>
          </a:p>
          <a:p>
            <a:pPr lvl="2"/>
            <a:r>
              <a:rPr lang="sv-SE" dirty="0" smtClean="0"/>
              <a:t>Network</a:t>
            </a:r>
          </a:p>
          <a:p>
            <a:pPr lvl="2"/>
            <a:r>
              <a:rPr lang="sv-SE" dirty="0" smtClean="0"/>
              <a:t>DCS/SCADA connection</a:t>
            </a:r>
            <a:endParaRPr lang="sv-SE" dirty="0"/>
          </a:p>
        </p:txBody>
      </p:sp>
      <p:pic>
        <p:nvPicPr>
          <p:cNvPr id="7" name="Content Placeholder 6" descr="Img0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206499"/>
            <a:ext cx="4032448" cy="407301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Steps in commissioning</a:t>
            </a:r>
            <a:endParaRPr lang="sv-SE" smtClean="0"/>
          </a:p>
        </p:txBody>
      </p:sp>
      <p:pic>
        <p:nvPicPr>
          <p:cNvPr id="23556" name="Picture 6" descr="Img0020 cop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7" y="1206500"/>
            <a:ext cx="4078713" cy="4094708"/>
          </a:xfrm>
          <a:noFill/>
        </p:spPr>
      </p:pic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/>
          <a:p>
            <a:r>
              <a:rPr lang="en-GB" dirty="0" smtClean="0"/>
              <a:t>Configure system</a:t>
            </a:r>
          </a:p>
          <a:p>
            <a:pPr lvl="1"/>
            <a:r>
              <a:rPr lang="en-GB" sz="2000" dirty="0" smtClean="0"/>
              <a:t>Power up field equipment</a:t>
            </a:r>
          </a:p>
          <a:p>
            <a:pPr lvl="1"/>
            <a:r>
              <a:rPr lang="en-GB" sz="2000" dirty="0" smtClean="0"/>
              <a:t>Install TankMaster</a:t>
            </a:r>
          </a:p>
          <a:p>
            <a:pPr lvl="2">
              <a:buFont typeface="Wingdings" pitchFamily="2" charset="2"/>
              <a:buNone/>
            </a:pPr>
            <a:r>
              <a:rPr lang="en-GB" sz="1800" dirty="0" smtClean="0"/>
              <a:t>Configure the system</a:t>
            </a:r>
          </a:p>
          <a:p>
            <a:pPr lvl="2"/>
            <a:r>
              <a:rPr lang="en-GB" sz="1800" dirty="0" err="1" smtClean="0"/>
              <a:t>FCU’s</a:t>
            </a:r>
            <a:endParaRPr lang="en-GB" sz="1800" dirty="0" smtClean="0"/>
          </a:p>
          <a:p>
            <a:pPr lvl="2"/>
            <a:r>
              <a:rPr lang="en-GB" sz="1800" dirty="0" smtClean="0"/>
              <a:t>Gauges</a:t>
            </a:r>
          </a:p>
          <a:p>
            <a:pPr lvl="2"/>
            <a:r>
              <a:rPr lang="en-GB" sz="1800" dirty="0" smtClean="0"/>
              <a:t>Accessories</a:t>
            </a:r>
          </a:p>
          <a:p>
            <a:pPr lvl="3"/>
            <a:r>
              <a:rPr lang="en-GB" sz="1600" dirty="0" smtClean="0"/>
              <a:t>MST</a:t>
            </a:r>
          </a:p>
          <a:p>
            <a:pPr lvl="3"/>
            <a:r>
              <a:rPr lang="en-GB" sz="1600" dirty="0" smtClean="0"/>
              <a:t>WBS</a:t>
            </a:r>
          </a:p>
          <a:p>
            <a:pPr lvl="3"/>
            <a:r>
              <a:rPr lang="en-GB" sz="1400" dirty="0" smtClean="0"/>
              <a:t>I/O Terminals</a:t>
            </a:r>
          </a:p>
          <a:p>
            <a:pPr lvl="3"/>
            <a:r>
              <a:rPr lang="en-GB" sz="1400" dirty="0" smtClean="0"/>
              <a:t>and extras…</a:t>
            </a:r>
            <a:endParaRPr lang="sv-SE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Steps in commissioning</a:t>
            </a:r>
            <a:endParaRPr lang="sv-SE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/>
          <a:p>
            <a:r>
              <a:rPr lang="sv-SE" dirty="0" smtClean="0"/>
              <a:t>Site specific information</a:t>
            </a:r>
          </a:p>
          <a:p>
            <a:r>
              <a:rPr lang="sv-SE" dirty="0" smtClean="0"/>
              <a:t>Configure TankMaster</a:t>
            </a:r>
          </a:p>
          <a:p>
            <a:pPr lvl="1"/>
            <a:r>
              <a:rPr lang="sv-SE" dirty="0" smtClean="0"/>
              <a:t>Tank Capacity Table</a:t>
            </a:r>
          </a:p>
          <a:p>
            <a:pPr lvl="1"/>
            <a:r>
              <a:rPr lang="sv-SE" dirty="0" smtClean="0"/>
              <a:t>Product Information</a:t>
            </a:r>
          </a:p>
          <a:p>
            <a:pPr lvl="1"/>
            <a:r>
              <a:rPr lang="sv-SE" dirty="0" smtClean="0"/>
              <a:t>High and Low alarm limits</a:t>
            </a:r>
          </a:p>
          <a:p>
            <a:r>
              <a:rPr lang="sv-SE" dirty="0" smtClean="0"/>
              <a:t>HOST connection</a:t>
            </a:r>
          </a:p>
          <a:p>
            <a:pPr lvl="1"/>
            <a:r>
              <a:rPr lang="sv-SE" dirty="0" smtClean="0"/>
              <a:t>Setup and check communication</a:t>
            </a:r>
          </a:p>
          <a:p>
            <a:pPr lvl="1"/>
            <a:r>
              <a:rPr lang="sv-SE" dirty="0" smtClean="0"/>
              <a:t>Verify data transfer</a:t>
            </a:r>
            <a:endParaRPr lang="sv-SE" dirty="0"/>
          </a:p>
        </p:txBody>
      </p:sp>
      <p:pic>
        <p:nvPicPr>
          <p:cNvPr id="7" name="Content Placeholder 6" descr="Img0040 cop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30672" y="1206500"/>
            <a:ext cx="4117792" cy="4166716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Addressing field equipment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equipment comes with a factory default address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Gauges will get an individual address during configuration</a:t>
            </a:r>
          </a:p>
          <a:p>
            <a:pPr lvl="1"/>
            <a:r>
              <a:rPr lang="en-US" sz="2000" dirty="0" smtClean="0"/>
              <a:t>Unit ID is used for changing addresses on Field Bus</a:t>
            </a:r>
          </a:p>
          <a:p>
            <a:pPr lvl="1">
              <a:buFont typeface="Wingdings" pitchFamily="2" charset="2"/>
              <a:buNone/>
            </a:pPr>
            <a:r>
              <a:rPr lang="en-US" sz="2000" i="1" dirty="0" smtClean="0"/>
              <a:t>“</a:t>
            </a:r>
            <a:r>
              <a:rPr lang="en-US" sz="1800" i="1" dirty="0" smtClean="0"/>
              <a:t>Same address” can be reused on a second protocol (PC com port)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1628800"/>
          <a:ext cx="806489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2448"/>
                <a:gridCol w="4032448"/>
              </a:tblGrid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Default address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Rosemount rule for</a:t>
                      </a:r>
                      <a:r>
                        <a:rPr lang="sv-SE" sz="1400" baseline="0" dirty="0" smtClean="0"/>
                        <a:t> new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5900S Radar Gauge: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1 - 50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5900S Radar</a:t>
                      </a:r>
                      <a:r>
                        <a:rPr lang="sv-SE" sz="1400" baseline="0" dirty="0" smtClean="0"/>
                        <a:t> Gauge 2-in-1 sec. unit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51 - 100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2410</a:t>
                      </a:r>
                      <a:r>
                        <a:rPr lang="sv-SE" sz="1400" baseline="0" dirty="0" smtClean="0"/>
                        <a:t> Tank hub: 247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101</a:t>
                      </a:r>
                      <a:r>
                        <a:rPr lang="sv-SE" sz="1400" baseline="0" dirty="0" smtClean="0"/>
                        <a:t> - 200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22XX Aux Tank Devices: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N/A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5300/5400 Level Transmitters: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smtClean="0"/>
                        <a:t>1 - 50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FCU: 245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201 – 244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REX/PRO: 246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1 - 100</a:t>
                      </a:r>
                      <a:endParaRPr lang="sv-SE" sz="1400" dirty="0"/>
                    </a:p>
                  </a:txBody>
                  <a:tcPr/>
                </a:tc>
              </a:tr>
              <a:tr h="18846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SDAU/IDAU: 247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101 - 200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Addressing field equipment</a:t>
            </a:r>
            <a:endParaRPr lang="sv-SE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000" dirty="0" smtClean="0"/>
              <a:t>Numbering of:</a:t>
            </a:r>
          </a:p>
          <a:p>
            <a:r>
              <a:rPr lang="en-GB" sz="2000" dirty="0" err="1" smtClean="0"/>
              <a:t>FCU’s</a:t>
            </a:r>
            <a:r>
              <a:rPr lang="en-GB" sz="2000" dirty="0" smtClean="0"/>
              <a:t>		</a:t>
            </a:r>
            <a:r>
              <a:rPr lang="en-GB" sz="2000" i="1" dirty="0" smtClean="0"/>
              <a:t>201-244</a:t>
            </a:r>
          </a:p>
          <a:p>
            <a:pPr lvl="1"/>
            <a:r>
              <a:rPr lang="en-GB" sz="1600" dirty="0" smtClean="0"/>
              <a:t>Number of FB used</a:t>
            </a:r>
          </a:p>
          <a:p>
            <a:pPr lvl="1"/>
            <a:r>
              <a:rPr lang="en-GB" sz="1600" dirty="0" smtClean="0"/>
              <a:t>Number of gauge on each</a:t>
            </a:r>
          </a:p>
          <a:p>
            <a:r>
              <a:rPr lang="en-GB" sz="2000" dirty="0" err="1" smtClean="0"/>
              <a:t>RTG’s</a:t>
            </a:r>
            <a:r>
              <a:rPr lang="en-GB" sz="2000" dirty="0" smtClean="0"/>
              <a:t>		</a:t>
            </a:r>
            <a:r>
              <a:rPr lang="en-GB" sz="2000" i="1" dirty="0" smtClean="0"/>
              <a:t>1-100</a:t>
            </a:r>
          </a:p>
          <a:p>
            <a:pPr lvl="1"/>
            <a:r>
              <a:rPr lang="en-GB" sz="1800" dirty="0" smtClean="0"/>
              <a:t>Numbering (Tag)</a:t>
            </a:r>
          </a:p>
          <a:p>
            <a:pPr lvl="1"/>
            <a:r>
              <a:rPr lang="en-GB" sz="1800" dirty="0" smtClean="0"/>
              <a:t>Addressing</a:t>
            </a:r>
          </a:p>
          <a:p>
            <a:r>
              <a:rPr lang="en-GB" sz="2000" dirty="0" err="1" smtClean="0"/>
              <a:t>SDAUs</a:t>
            </a:r>
            <a:r>
              <a:rPr lang="en-GB" sz="2000" dirty="0" smtClean="0"/>
              <a:t>, 2410	</a:t>
            </a:r>
            <a:r>
              <a:rPr lang="en-GB" sz="2000" i="1" dirty="0" smtClean="0"/>
              <a:t>101-200</a:t>
            </a:r>
          </a:p>
          <a:p>
            <a:pPr lvl="1"/>
            <a:r>
              <a:rPr lang="en-GB" sz="1600" dirty="0" smtClean="0"/>
              <a:t>2410: number of devices connected</a:t>
            </a:r>
          </a:p>
          <a:p>
            <a:pPr lvl="1"/>
            <a:r>
              <a:rPr lang="en-GB" sz="1600" dirty="0" err="1" smtClean="0"/>
              <a:t>SDAUs</a:t>
            </a:r>
            <a:r>
              <a:rPr lang="en-GB" sz="1600" dirty="0" smtClean="0"/>
              <a:t>: number of temp spots</a:t>
            </a:r>
          </a:p>
          <a:p>
            <a:endParaRPr lang="en-GB" sz="2000" dirty="0" smtClean="0"/>
          </a:p>
          <a:p>
            <a:pPr lvl="1"/>
            <a:endParaRPr lang="en-GB" sz="1800" dirty="0" smtClean="0"/>
          </a:p>
          <a:p>
            <a:endParaRPr lang="en-GB" sz="1800" dirty="0" smtClean="0"/>
          </a:p>
          <a:p>
            <a:endParaRPr lang="sv-SE" sz="1800" dirty="0" smtClean="0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8008938" y="4854575"/>
            <a:ext cx="287337" cy="288925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5271" tIns="47636" rIns="95271" bIns="47636" anchor="ctr"/>
          <a:lstStyle/>
          <a:p>
            <a:endParaRPr lang="sv-SE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6784975" y="1830388"/>
            <a:ext cx="287338" cy="288925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5271" tIns="47636" rIns="95271" bIns="47636" anchor="ctr"/>
          <a:lstStyle/>
          <a:p>
            <a:endParaRPr lang="sv-SE"/>
          </a:p>
        </p:txBody>
      </p:sp>
      <p:sp>
        <p:nvSpPr>
          <p:cNvPr id="1031" name="Oval 11"/>
          <p:cNvSpPr>
            <a:spLocks noChangeArrowheads="1"/>
          </p:cNvSpPr>
          <p:nvPr/>
        </p:nvSpPr>
        <p:spPr bwMode="auto">
          <a:xfrm>
            <a:off x="8296275" y="4206875"/>
            <a:ext cx="519113" cy="519113"/>
          </a:xfrm>
          <a:prstGeom prst="ellipse">
            <a:avLst/>
          </a:prstGeom>
          <a:solidFill>
            <a:srgbClr val="0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pic>
        <p:nvPicPr>
          <p:cNvPr id="1032" name="Picture 12" descr="FC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6613" y="4481513"/>
            <a:ext cx="1139825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14"/>
          <p:cNvSpPr>
            <a:spLocks noChangeShapeType="1"/>
          </p:cNvSpPr>
          <p:nvPr/>
        </p:nvSpPr>
        <p:spPr bwMode="auto">
          <a:xfrm>
            <a:off x="5703888" y="4841875"/>
            <a:ext cx="1223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4" name="Line 15"/>
          <p:cNvSpPr>
            <a:spLocks noChangeShapeType="1"/>
          </p:cNvSpPr>
          <p:nvPr/>
        </p:nvSpPr>
        <p:spPr bwMode="auto">
          <a:xfrm flipV="1">
            <a:off x="6927850" y="1974850"/>
            <a:ext cx="0" cy="287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 flipH="1">
            <a:off x="6567488" y="1974850"/>
            <a:ext cx="360362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6927850" y="1974850"/>
            <a:ext cx="43180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7" name="Line 18"/>
          <p:cNvSpPr>
            <a:spLocks noChangeShapeType="1"/>
          </p:cNvSpPr>
          <p:nvPr/>
        </p:nvSpPr>
        <p:spPr bwMode="auto">
          <a:xfrm flipH="1" flipV="1">
            <a:off x="6567488" y="1614488"/>
            <a:ext cx="360362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8" name="Line 19"/>
          <p:cNvSpPr>
            <a:spLocks noChangeShapeType="1"/>
          </p:cNvSpPr>
          <p:nvPr/>
        </p:nvSpPr>
        <p:spPr bwMode="auto">
          <a:xfrm flipV="1">
            <a:off x="6927850" y="1614488"/>
            <a:ext cx="43180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39" name="Oval 20"/>
          <p:cNvSpPr>
            <a:spLocks noChangeArrowheads="1"/>
          </p:cNvSpPr>
          <p:nvPr/>
        </p:nvSpPr>
        <p:spPr bwMode="auto">
          <a:xfrm>
            <a:off x="7240588" y="2262188"/>
            <a:ext cx="519112" cy="5191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0" name="Oval 21"/>
          <p:cNvSpPr>
            <a:spLocks noChangeArrowheads="1"/>
          </p:cNvSpPr>
          <p:nvPr/>
        </p:nvSpPr>
        <p:spPr bwMode="auto">
          <a:xfrm>
            <a:off x="6200775" y="2262188"/>
            <a:ext cx="519113" cy="5191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1" name="Oval 22"/>
          <p:cNvSpPr>
            <a:spLocks noChangeArrowheads="1"/>
          </p:cNvSpPr>
          <p:nvPr/>
        </p:nvSpPr>
        <p:spPr bwMode="auto">
          <a:xfrm>
            <a:off x="7240588" y="1182688"/>
            <a:ext cx="519112" cy="520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2" name="Oval 23"/>
          <p:cNvSpPr>
            <a:spLocks noChangeArrowheads="1"/>
          </p:cNvSpPr>
          <p:nvPr/>
        </p:nvSpPr>
        <p:spPr bwMode="auto">
          <a:xfrm>
            <a:off x="6200775" y="1182688"/>
            <a:ext cx="519113" cy="520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3" name="Line 25"/>
          <p:cNvSpPr>
            <a:spLocks noChangeShapeType="1"/>
          </p:cNvSpPr>
          <p:nvPr/>
        </p:nvSpPr>
        <p:spPr bwMode="auto">
          <a:xfrm flipH="1" flipV="1">
            <a:off x="7864475" y="4638675"/>
            <a:ext cx="287338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44" name="Line 26"/>
          <p:cNvSpPr>
            <a:spLocks noChangeShapeType="1"/>
          </p:cNvSpPr>
          <p:nvPr/>
        </p:nvSpPr>
        <p:spPr bwMode="auto">
          <a:xfrm flipV="1">
            <a:off x="8151813" y="4710113"/>
            <a:ext cx="28892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45" name="Oval 27"/>
          <p:cNvSpPr>
            <a:spLocks noChangeArrowheads="1"/>
          </p:cNvSpPr>
          <p:nvPr/>
        </p:nvSpPr>
        <p:spPr bwMode="auto">
          <a:xfrm>
            <a:off x="7504113" y="4206875"/>
            <a:ext cx="520700" cy="520700"/>
          </a:xfrm>
          <a:prstGeom prst="ellipse">
            <a:avLst/>
          </a:prstGeom>
          <a:solidFill>
            <a:srgbClr val="008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SE" sz="20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6" name="Text Box 28"/>
          <p:cNvSpPr txBox="1">
            <a:spLocks noChangeArrowheads="1"/>
          </p:cNvSpPr>
          <p:nvPr/>
        </p:nvSpPr>
        <p:spPr bwMode="auto">
          <a:xfrm>
            <a:off x="6113463" y="4556745"/>
            <a:ext cx="586741" cy="3116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l"/>
            <a:r>
              <a:rPr lang="en-GB" sz="1400" b="1">
                <a:solidFill>
                  <a:schemeClr val="tx1"/>
                </a:solidFill>
                <a:latin typeface="Tahoma" pitchFamily="34" charset="0"/>
              </a:rPr>
              <a:t>FB 1</a:t>
            </a:r>
            <a:endParaRPr lang="sv-SE" sz="14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7" name="Text Box 29"/>
          <p:cNvSpPr txBox="1">
            <a:spLocks noChangeArrowheads="1"/>
          </p:cNvSpPr>
          <p:nvPr/>
        </p:nvSpPr>
        <p:spPr bwMode="auto">
          <a:xfrm>
            <a:off x="6135688" y="5061570"/>
            <a:ext cx="586741" cy="31164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pPr algn="l"/>
            <a:r>
              <a:rPr lang="en-GB" sz="1400" b="1">
                <a:solidFill>
                  <a:schemeClr val="tx1"/>
                </a:solidFill>
                <a:latin typeface="Tahoma" pitchFamily="34" charset="0"/>
              </a:rPr>
              <a:t>FB 2</a:t>
            </a:r>
            <a:endParaRPr lang="sv-SE" sz="1400" b="1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48" name="Line 31"/>
          <p:cNvSpPr>
            <a:spLocks noChangeShapeType="1"/>
          </p:cNvSpPr>
          <p:nvPr/>
        </p:nvSpPr>
        <p:spPr bwMode="auto">
          <a:xfrm flipV="1">
            <a:off x="5757863" y="4991100"/>
            <a:ext cx="2379662" cy="2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49" name="Line 36"/>
          <p:cNvSpPr>
            <a:spLocks noChangeShapeType="1"/>
          </p:cNvSpPr>
          <p:nvPr/>
        </p:nvSpPr>
        <p:spPr bwMode="auto">
          <a:xfrm flipH="1">
            <a:off x="2984500" y="5002213"/>
            <a:ext cx="165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050" name="Line 37"/>
          <p:cNvSpPr>
            <a:spLocks noChangeShapeType="1"/>
          </p:cNvSpPr>
          <p:nvPr/>
        </p:nvSpPr>
        <p:spPr bwMode="auto">
          <a:xfrm>
            <a:off x="2984500" y="500221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95271" tIns="47636" rIns="95271" bIns="47636"/>
          <a:lstStyle/>
          <a:p>
            <a:endParaRPr lang="sv-SE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4638776" y="3920475"/>
            <a:ext cx="1123748" cy="5886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Tahoma" pitchFamily="34" charset="0"/>
              </a:rPr>
              <a:t>FCU 1</a:t>
            </a:r>
          </a:p>
          <a:p>
            <a:r>
              <a:rPr lang="en-GB" sz="1600" dirty="0">
                <a:solidFill>
                  <a:schemeClr val="tx1"/>
                </a:solidFill>
                <a:latin typeface="Tahoma" pitchFamily="34" charset="0"/>
              </a:rPr>
              <a:t>Add: 201</a:t>
            </a:r>
            <a:endParaRPr lang="sv-SE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5413688" y="1052736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TK-21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LT-21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Add: 01</a:t>
            </a:r>
            <a:endParaRPr lang="sv-SE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5413688" y="2210023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TK-31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LT-31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Add: 03</a:t>
            </a:r>
            <a:endParaRPr lang="sv-SE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7668344" y="2210023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TK-32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LT-32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Add: 04</a:t>
            </a:r>
            <a:endParaRPr lang="sv-SE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7668344" y="1052736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TK-22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LT-22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Add: 02</a:t>
            </a:r>
            <a:endParaRPr lang="sv-SE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8208623" y="3550563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>
                <a:solidFill>
                  <a:schemeClr val="tx1"/>
                </a:solidFill>
                <a:latin typeface="Tahoma" pitchFamily="34" charset="0"/>
              </a:rPr>
              <a:t>TK-102</a:t>
            </a:r>
          </a:p>
          <a:p>
            <a:r>
              <a:rPr lang="en-GB" sz="1400">
                <a:solidFill>
                  <a:schemeClr val="tx1"/>
                </a:solidFill>
                <a:latin typeface="Tahoma" pitchFamily="34" charset="0"/>
              </a:rPr>
              <a:t>LT-102</a:t>
            </a:r>
          </a:p>
          <a:p>
            <a:r>
              <a:rPr lang="en-GB" sz="1400">
                <a:solidFill>
                  <a:schemeClr val="tx1"/>
                </a:solidFill>
                <a:latin typeface="Tahoma" pitchFamily="34" charset="0"/>
              </a:rPr>
              <a:t>Add: 12</a:t>
            </a:r>
            <a:endParaRPr lang="sv-SE" sz="14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3708" name="Text Box 44"/>
          <p:cNvSpPr txBox="1">
            <a:spLocks noChangeArrowheads="1"/>
          </p:cNvSpPr>
          <p:nvPr/>
        </p:nvSpPr>
        <p:spPr bwMode="auto">
          <a:xfrm>
            <a:off x="7164048" y="3550563"/>
            <a:ext cx="886504" cy="7425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5271" tIns="47636" rIns="95271" bIns="47636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TK-101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LT-101</a:t>
            </a:r>
          </a:p>
          <a:p>
            <a:r>
              <a:rPr lang="en-GB" sz="1400" dirty="0">
                <a:solidFill>
                  <a:schemeClr val="tx1"/>
                </a:solidFill>
                <a:latin typeface="Tahoma" pitchFamily="34" charset="0"/>
              </a:rPr>
              <a:t>Add: 11</a:t>
            </a:r>
            <a:endParaRPr lang="sv-SE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graphicFrame>
        <p:nvGraphicFramePr>
          <p:cNvPr id="66563" name="Object 34"/>
          <p:cNvGraphicFramePr>
            <a:graphicFrameLocks noChangeAspect="1"/>
          </p:cNvGraphicFramePr>
          <p:nvPr/>
        </p:nvGraphicFramePr>
        <p:xfrm>
          <a:off x="1187624" y="4725144"/>
          <a:ext cx="2541587" cy="1612900"/>
        </p:xfrm>
        <a:graphic>
          <a:graphicData uri="http://schemas.openxmlformats.org/presentationml/2006/ole">
            <p:oleObj spid="_x0000_s66563" name="Image" r:id="rId4" imgW="2541475" imgH="161326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2" grpId="0"/>
      <p:bldP spid="113703" grpId="0"/>
      <p:bldP spid="113704" grpId="0"/>
      <p:bldP spid="113705" grpId="0"/>
      <p:bldP spid="113706" grpId="0"/>
      <p:bldP spid="113707" grpId="0"/>
      <p:bldP spid="1137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Tank Geometry Configurations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000" dirty="0" smtClean="0"/>
              <a:t>Tank Reference Height (R)</a:t>
            </a:r>
          </a:p>
          <a:p>
            <a:pPr lvl="1"/>
            <a:r>
              <a:rPr lang="sv-SE" sz="1800" dirty="0" smtClean="0"/>
              <a:t>Distance from Zero Ullage Reference Point to Zero Level Reference Point</a:t>
            </a:r>
          </a:p>
          <a:p>
            <a:r>
              <a:rPr lang="sv-SE" sz="2000" dirty="0" smtClean="0"/>
              <a:t>Offset Distance (G)</a:t>
            </a:r>
          </a:p>
          <a:p>
            <a:pPr lvl="1"/>
            <a:r>
              <a:rPr lang="sv-SE" sz="1800" dirty="0" smtClean="0"/>
              <a:t>Distance from 5900S/Rex/Pro reference point (the flange) to Zero Ullage Ref. Point. Offset Distance is negative if Zero Ullage Ref. Point is below Rex Ref. Point. </a:t>
            </a:r>
          </a:p>
          <a:p>
            <a:r>
              <a:rPr lang="sv-SE" sz="2000" dirty="0" smtClean="0"/>
              <a:t>Bottom Offset Distance (C)</a:t>
            </a:r>
          </a:p>
          <a:p>
            <a:pPr lvl="1"/>
            <a:r>
              <a:rPr lang="sv-SE" sz="1600" dirty="0" smtClean="0"/>
              <a:t>Distance from Zero Level Reference Point to tank bottom (always positive)</a:t>
            </a:r>
            <a:endParaRPr lang="sv-SE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69303-1C97-4836-90D2-21A1C2D9BF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Content Placeholder 7" descr="TankGeometry.t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8104" y="1391191"/>
            <a:ext cx="2880319" cy="3955461"/>
          </a:xfr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6&quot;&gt;&lt;property id=&quot;20148&quot; value=&quot;5&quot;/&gt;&lt;property id=&quot;20300&quot; value=&quot;Slide 8 - &amp;quot;Addressing field equipment&amp;quot;&quot;/&gt;&lt;property id=&quot;20307&quot; value=&quot;263&quot;/&gt;&lt;/object&gt;&lt;object type=&quot;3&quot; unique_id=&quot;10010&quot;&gt;&lt;property id=&quot;20148&quot; value=&quot;5&quot;/&gt;&lt;property id=&quot;20300&quot; value=&quot;Slide 10 - &amp;quot;Tank Geometry Configuration&amp;quot;&quot;/&gt;&lt;property id=&quot;20307&quot; value=&quot;267&quot;/&gt;&lt;/object&gt;&lt;object type=&quot;3&quot; unique_id=&quot;10014&quot;&gt;&lt;property id=&quot;20148&quot; value=&quot;5&quot;/&gt;&lt;property id=&quot;20300&quot; value=&quot;Slide 12 - &amp;quot;Antenna configuration&amp;quot;&quot;/&gt;&lt;property id=&quot;20307&quot; value=&quot;271&quot;/&gt;&lt;/object&gt;&lt;object type=&quot;3&quot; unique_id=&quot;10015&quot;&gt;&lt;property id=&quot;20148&quot; value=&quot;5&quot;/&gt;&lt;property id=&quot;20300&quot; value=&quot;Slide 13 - &amp;quot;Antenna configuration&amp;quot;&quot;/&gt;&lt;property id=&quot;20307&quot; value=&quot;272&quot;/&gt;&lt;/object&gt;&lt;object type=&quot;3&quot; unique_id=&quot;10016&quot;&gt;&lt;property id=&quot;20148&quot; value=&quot;5&quot;/&gt;&lt;property id=&quot;20300&quot; value=&quot;Slide 14 - &amp;quot;Average temperature&amp;quot;&quot;/&gt;&lt;property id=&quot;20307&quot; value=&quot;273&quot;/&gt;&lt;/object&gt;&lt;object type=&quot;3&quot; unique_id=&quot;10017&quot;&gt;&lt;property id=&quot;20148&quot; value=&quot;5&quot;/&gt;&lt;property id=&quot;20300&quot; value=&quot;Slide 15 - &amp;quot;Temperature sensors&amp;quot;&quot;/&gt;&lt;property id=&quot;20307&quot; value=&quot;274&quot;/&gt;&lt;/object&gt;&lt;object type=&quot;3&quot; unique_id=&quot;10018&quot;&gt;&lt;property id=&quot;20148&quot; value=&quot;5&quot;/&gt;&lt;property id=&quot;20300&quot; value=&quot;Slide 16 - &amp;quot;Reference difference T-Dist&amp;quot;&quot;/&gt;&lt;property id=&quot;20307&quot; value=&quot;275&quot;/&gt;&lt;/object&gt;&lt;object type=&quot;3&quot; unique_id=&quot;10019&quot;&gt;&lt;property id=&quot;20148&quot; value=&quot;5&quot;/&gt;&lt;property id=&quot;20300&quot; value=&quot;Slide 17 - &amp;quot;MST installation &amp;quot;&quot;/&gt;&lt;property id=&quot;20307&quot; value=&quot;276&quot;/&gt;&lt;/object&gt;&lt;object type=&quot;3&quot; unique_id=&quot;10020&quot;&gt;&lt;property id=&quot;20148&quot; value=&quot;5&quot;/&gt;&lt;property id=&quot;20300&quot; value=&quot;Slide 18 - &amp;quot;Temperature sensors&amp;quot;&quot;/&gt;&lt;property id=&quot;20307&quot; value=&quot;277&quot;/&gt;&lt;/object&gt;&lt;object type=&quot;3&quot; unique_id=&quot;10021&quot;&gt;&lt;property id=&quot;20148&quot; value=&quot;5&quot;/&gt;&lt;property id=&quot;20300&quot; value=&quot;Slide 19 - &amp;quot;Temperature sensors&amp;quot;&quot;/&gt;&lt;property id=&quot;20307&quot; value=&quot;278&quot;/&gt;&lt;/object&gt;&lt;object type=&quot;3&quot; unique_id=&quot;10022&quot;&gt;&lt;property id=&quot;20148&quot; value=&quot;5&quot;/&gt;&lt;property id=&quot;20300&quot; value=&quot;Slide 20 - &amp;quot;Water Level Sensor&amp;quot;&quot;/&gt;&lt;property id=&quot;20307&quot; value=&quot;279&quot;/&gt;&lt;/object&gt;&lt;object type=&quot;3&quot; unique_id=&quot;10023&quot;&gt;&lt;property id=&quot;20148&quot; value=&quot;5&quot;/&gt;&lt;property id=&quot;20300&quot; value=&quot;Slide 22 - &amp;quot;WLS Configuration in Rex&amp;quot;&quot;/&gt;&lt;property id=&quot;20307&quot; value=&quot;280&quot;/&gt;&lt;/object&gt;&lt;object type=&quot;3&quot; unique_id=&quot;10024&quot;&gt;&lt;property id=&quot;20148&quot; value=&quot;5&quot;/&gt;&lt;property id=&quot;20300&quot; value=&quot;Slide 23 - &amp;quot;Tank details&amp;quot;&quot;/&gt;&lt;property id=&quot;20307&quot; value=&quot;281&quot;/&gt;&lt;/object&gt;&lt;object type=&quot;3&quot; unique_id=&quot;10025&quot;&gt;&lt;property id=&quot;20148&quot; value=&quot;5&quot;/&gt;&lt;property id=&quot;20300&quot; value=&quot;Slide 24 - &amp;quot;Level alarms &amp;quot;&quot;/&gt;&lt;property id=&quot;20307&quot; value=&quot;282&quot;/&gt;&lt;/object&gt;&lt;object type=&quot;3&quot; unique_id=&quot;10026&quot;&gt;&lt;property id=&quot;20148&quot; value=&quot;5&quot;/&gt;&lt;property id=&quot;20300&quot; value=&quot;Slide 25 - &amp;quot;Tank Capacity Table&amp;quot;&quot;/&gt;&lt;property id=&quot;20307&quot; value=&quot;283&quot;/&gt;&lt;/object&gt;&lt;object type=&quot;3&quot; unique_id=&quot;10027&quot;&gt;&lt;property id=&quot;20148&quot; value=&quot;5&quot;/&gt;&lt;property id=&quot;20300&quot; value=&quot;Slide 26 - &amp;quot;Calibration and verification&amp;quot;&quot;/&gt;&lt;property id=&quot;20307&quot; value=&quot;284&quot;/&gt;&lt;/object&gt;&lt;object type=&quot;3&quot; unique_id=&quot;10028&quot;&gt;&lt;property id=&quot;20148&quot; value=&quot;5&quot;/&gt;&lt;property id=&quot;20300&quot; value=&quot;Slide 27 - &amp;quot;Not to forget…&amp;quot;&quot;/&gt;&lt;property id=&quot;20307&quot; value=&quot;285&quot;/&gt;&lt;/object&gt;&lt;object type=&quot;3&quot; unique_id=&quot;10029&quot;&gt;&lt;property id=&quot;20148&quot; value=&quot;5&quot;/&gt;&lt;property id=&quot;20300&quot; value=&quot;Slide 30 - &amp;quot;Analog output Rex&amp;quot;&quot;/&gt;&lt;property id=&quot;20307&quot; value=&quot;286&quot;/&gt;&lt;/object&gt;&lt;object type=&quot;3&quot; unique_id=&quot;10030&quot;&gt;&lt;property id=&quot;20148&quot; value=&quot;5&quot;/&gt;&lt;property id=&quot;20300&quot; value=&quot;Slide 29 - &amp;quot;Relay setup Rex&amp;quot;&quot;/&gt;&lt;property id=&quot;20307&quot; value=&quot;287&quot;/&gt;&lt;/object&gt;&lt;object type=&quot;3&quot; unique_id=&quot;10031&quot;&gt;&lt;property id=&quot;20148&quot; value=&quot;5&quot;/&gt;&lt;property id=&quot;20300&quot; value=&quot;Slide 31 - &amp;quot;Additional information&amp;quot;&quot;/&gt;&lt;property id=&quot;20307&quot; value=&quot;288&quot;/&gt;&lt;/object&gt;&lt;object type=&quot;3&quot; unique_id=&quot;10034&quot;&gt;&lt;property id=&quot;20148&quot; value=&quot;5&quot;/&gt;&lt;property id=&quot;20300&quot; value=&quot;Slide 21 - &amp;quot;WLS Configuration in Raptor&amp;quot;&quot;/&gt;&lt;property id=&quot;20307&quot; value=&quot;291&quot;/&gt;&lt;/object&gt;&lt;object type=&quot;3&quot; unique_id=&quot;10035&quot;&gt;&lt;property id=&quot;20148&quot; value=&quot;5&quot;/&gt;&lt;property id=&quot;20300&quot; value=&quot;Slide 28 - &amp;quot;Relay setup Raptor &amp;quot;&quot;/&gt;&lt;property id=&quot;20307&quot; value=&quot;292&quot;/&gt;&lt;/object&gt;&lt;object type=&quot;3&quot; unique_id=&quot;13784&quot;&gt;&lt;property id=&quot;20148&quot; value=&quot;5&quot;/&gt;&lt;property id=&quot;20300&quot; value=&quot;Slide 2 - &amp;quot;Steps in commissioning&amp;quot;&quot;/&gt;&lt;property id=&quot;20307&quot; value=&quot;257&quot;/&gt;&lt;/object&gt;&lt;object type=&quot;3&quot; unique_id=&quot;13785&quot;&gt;&lt;property id=&quot;20148&quot; value=&quot;5&quot;/&gt;&lt;property id=&quot;20300&quot; value=&quot;Slide 3 - &amp;quot;Steps in commissioning&amp;quot;&quot;/&gt;&lt;property id=&quot;20307&quot; value=&quot;258&quot;/&gt;&lt;/object&gt;&lt;object type=&quot;3&quot; unique_id=&quot;13786&quot;&gt;&lt;property id=&quot;20148&quot; value=&quot;5&quot;/&gt;&lt;property id=&quot;20300&quot; value=&quot;Slide 4 - &amp;quot;Steps in commissioning&amp;quot;&quot;/&gt;&lt;property id=&quot;20307&quot; value=&quot;259&quot;/&gt;&lt;/object&gt;&lt;object type=&quot;3&quot; unique_id=&quot;13787&quot;&gt;&lt;property id=&quot;20148&quot; value=&quot;5&quot;/&gt;&lt;property id=&quot;20300&quot; value=&quot;Slide 5 - &amp;quot;Steps in commissioning&amp;quot;&quot;/&gt;&lt;property id=&quot;20307&quot; value=&quot;260&quot;/&gt;&lt;/object&gt;&lt;object type=&quot;3&quot; unique_id=&quot;13788&quot;&gt;&lt;property id=&quot;20148&quot; value=&quot;5&quot;/&gt;&lt;property id=&quot;20300&quot; value=&quot;Slide 6 - &amp;quot;Steps in commissioning&amp;quot;&quot;/&gt;&lt;property id=&quot;20307&quot; value=&quot;261&quot;/&gt;&lt;/object&gt;&lt;object type=&quot;3&quot; unique_id=&quot;13789&quot;&gt;&lt;property id=&quot;20148&quot; value=&quot;5&quot;/&gt;&lt;property id=&quot;20300&quot; value=&quot;Slide 7 - &amp;quot;Addressing field equipment&amp;quot;&quot;/&gt;&lt;property id=&quot;20307&quot; value=&quot;262&quot;/&gt;&lt;/object&gt;&lt;object type=&quot;3&quot; unique_id=&quot;13790&quot;&gt;&lt;property id=&quot;20148&quot; value=&quot;5&quot;/&gt;&lt;property id=&quot;20300&quot; value=&quot;Slide 9 - &amp;quot;Tank Geometry Configurations&amp;quot;&quot;/&gt;&lt;property id=&quot;20307&quot; value=&quot;290&quot;/&gt;&lt;/object&gt;&lt;object type=&quot;3&quot; unique_id=&quot;13791&quot;&gt;&lt;property id=&quot;20148&quot; value=&quot;5&quot;/&gt;&lt;property id=&quot;20300&quot; value=&quot;Slide 11 - &amp;quot;Antenna configuration&amp;quot;&quot;/&gt;&lt;property id=&quot;20307&quot; value=&quot;270&quot;/&gt;&lt;/object&gt;&lt;/object&gt;&lt;/object&gt;&lt;/database&gt;"/>
  <p:tag name="ARTICULATE_PROJECT_OPEN" val="0"/>
  <p:tag name="SECTOMILLISECCONVERTED" val="1"/>
</p:tagLst>
</file>

<file path=ppt/theme/theme1.xml><?xml version="1.0" encoding="utf-8"?>
<a:theme xmlns:a="http://schemas.openxmlformats.org/drawingml/2006/main" name="RTG_White">
  <a:themeElements>
    <a:clrScheme name="RTG_White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RTG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G_White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1056</Words>
  <Application>Microsoft Office PowerPoint</Application>
  <PresentationFormat>On-screen Show (4:3)</PresentationFormat>
  <Paragraphs>290</Paragraphs>
  <Slides>31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RTG_White</vt:lpstr>
      <vt:lpstr>Image</vt:lpstr>
      <vt:lpstr>Acrobat Document</vt:lpstr>
      <vt:lpstr>Slide 1</vt:lpstr>
      <vt:lpstr>Steps in commissioning</vt:lpstr>
      <vt:lpstr>Steps in commissioning</vt:lpstr>
      <vt:lpstr>Steps in commissioning</vt:lpstr>
      <vt:lpstr>Steps in commissioning</vt:lpstr>
      <vt:lpstr>Steps in commissioning</vt:lpstr>
      <vt:lpstr>Addressing field equipment</vt:lpstr>
      <vt:lpstr>Addressing field equipment</vt:lpstr>
      <vt:lpstr>Tank Geometry Configurations</vt:lpstr>
      <vt:lpstr>Tank Geometry Configuration</vt:lpstr>
      <vt:lpstr>Antenna configuration</vt:lpstr>
      <vt:lpstr>Antenna configuration</vt:lpstr>
      <vt:lpstr>Antenna configuration</vt:lpstr>
      <vt:lpstr>Average temperature</vt:lpstr>
      <vt:lpstr>Temperature sensors</vt:lpstr>
      <vt:lpstr>Reference difference T-Dist</vt:lpstr>
      <vt:lpstr>MST installation </vt:lpstr>
      <vt:lpstr>Temperature sensors</vt:lpstr>
      <vt:lpstr>Temperature sensors</vt:lpstr>
      <vt:lpstr>Water Level Sensor</vt:lpstr>
      <vt:lpstr>WLS Configuration in Raptor</vt:lpstr>
      <vt:lpstr>WLS Configuration in Rex</vt:lpstr>
      <vt:lpstr>Tank details</vt:lpstr>
      <vt:lpstr>Level alarms </vt:lpstr>
      <vt:lpstr>Tank Capacity Table</vt:lpstr>
      <vt:lpstr>Calibration and verification</vt:lpstr>
      <vt:lpstr>Not to forget…</vt:lpstr>
      <vt:lpstr>Relay setup Raptor </vt:lpstr>
      <vt:lpstr>Relay setup Rex</vt:lpstr>
      <vt:lpstr>Analog output Rex</vt:lpstr>
      <vt:lpstr>Additional information</vt:lpstr>
    </vt:vector>
  </TitlesOfParts>
  <Company>SAAB Marine Elecronics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josand</dc:creator>
  <cp:lastModifiedBy>hhjortsberg</cp:lastModifiedBy>
  <cp:revision>120</cp:revision>
  <cp:lastPrinted>2001-01-11T06:42:40Z</cp:lastPrinted>
  <dcterms:created xsi:type="dcterms:W3CDTF">2009-05-18T12:38:47Z</dcterms:created>
  <dcterms:modified xsi:type="dcterms:W3CDTF">2012-07-11T12:28:22Z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roved">
    <vt:lpwstr>GD</vt:lpwstr>
  </property>
  <property fmtid="{D5CDD505-2E9C-101B-9397-08002B2CF9AE}" pid="3" name="IssuedBy">
    <vt:lpwstr>Violeta Lipic</vt:lpwstr>
  </property>
  <property fmtid="{D5CDD505-2E9C-101B-9397-08002B2CF9AE}" pid="4" name="DeptIssuing">
    <vt:lpwstr>GD-VL</vt:lpwstr>
  </property>
  <property fmtid="{D5CDD505-2E9C-101B-9397-08002B2CF9AE}" pid="5" name="Issue">
    <vt:lpwstr>1</vt:lpwstr>
  </property>
  <property fmtid="{D5CDD505-2E9C-101B-9397-08002B2CF9AE}" pid="6" name="DocumentType">
    <vt:lpwstr> </vt:lpwstr>
  </property>
  <property fmtid="{D5CDD505-2E9C-101B-9397-08002B2CF9AE}" pid="7" name="InfoClass">
    <vt:lpwstr>I</vt:lpwstr>
  </property>
  <property fmtid="{D5CDD505-2E9C-101B-9397-08002B2CF9AE}" pid="8" name="Date">
    <vt:lpwstr>2007-01-26</vt:lpwstr>
  </property>
  <property fmtid="{D5CDD505-2E9C-101B-9397-08002B2CF9AE}" pid="9" name="Time">
    <vt:lpwstr>16:10</vt:lpwstr>
  </property>
  <property fmtid="{D5CDD505-2E9C-101B-9397-08002B2CF9AE}" pid="10" name="TitleIssuer">
    <vt:lpwstr>System Developer</vt:lpwstr>
  </property>
  <property fmtid="{D5CDD505-2E9C-101B-9397-08002B2CF9AE}" pid="11" name="Phone">
    <vt:lpwstr>+46 31 337 07 32</vt:lpwstr>
  </property>
  <property fmtid="{D5CDD505-2E9C-101B-9397-08002B2CF9AE}" pid="12" name="Email">
    <vt:lpwstr>violeta.lipic@emersonprocess.com</vt:lpwstr>
  </property>
  <property fmtid="{D5CDD505-2E9C-101B-9397-08002B2CF9AE}" pid="13" name="HardCopy">
    <vt:lpwstr>True</vt:lpwstr>
  </property>
  <property fmtid="{D5CDD505-2E9C-101B-9397-08002B2CF9AE}" pid="14" name="Keywords">
    <vt:lpwstr>&amp;nbsp;</vt:lpwstr>
  </property>
  <property fmtid="{D5CDD505-2E9C-101B-9397-08002B2CF9AE}" pid="15" name="StoredAt">
    <vt:lpwstr> </vt:lpwstr>
  </property>
  <property fmtid="{D5CDD505-2E9C-101B-9397-08002B2CF9AE}" pid="16" name="RegNo">
    <vt:lpwstr> </vt:lpwstr>
  </property>
</Properties>
</file>