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662738" cy="9926638"/>
  <p:custDataLst>
    <p:tags r:id="rId29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990033"/>
    <a:srgbClr val="47BAD6"/>
    <a:srgbClr val="FE9E32"/>
    <a:srgbClr val="009900"/>
    <a:srgbClr val="FE9D32"/>
    <a:srgbClr val="969696"/>
    <a:srgbClr val="FECB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83451" autoAdjust="0"/>
  </p:normalViewPr>
  <p:slideViewPr>
    <p:cSldViewPr>
      <p:cViewPr varScale="1">
        <p:scale>
          <a:sx n="94" d="100"/>
          <a:sy n="94" d="100"/>
        </p:scale>
        <p:origin x="-474" y="-108"/>
      </p:cViewPr>
      <p:guideLst>
        <p:guide orient="horz" pos="3861"/>
        <p:guide orient="horz" pos="3974"/>
        <p:guide orient="horz" pos="4020"/>
        <p:guide orient="horz" pos="4088"/>
        <p:guide pos="38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5075" y="0"/>
            <a:ext cx="28876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76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5075" y="9429750"/>
            <a:ext cx="28876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fld id="{15BB9809-154E-4CF8-95B1-5344F2159E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5075" y="0"/>
            <a:ext cx="28876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0900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8473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76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075" y="9429750"/>
            <a:ext cx="28876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fld id="{325A6919-C0C1-4595-8D12-D8EE9D0A5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101377-4C1A-45D2-93FA-6F6B54F1145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v-S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7725" y="742950"/>
            <a:ext cx="4967288" cy="3724275"/>
          </a:xfrm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939" y="4714351"/>
            <a:ext cx="4886860" cy="44669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7725" y="742950"/>
            <a:ext cx="4967288" cy="3724275"/>
          </a:xfrm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939" y="4714351"/>
            <a:ext cx="4886860" cy="44669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7725" y="742950"/>
            <a:ext cx="4967288" cy="3724275"/>
          </a:xfrm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939" y="4714351"/>
            <a:ext cx="4886860" cy="44669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939" y="4714351"/>
            <a:ext cx="4886860" cy="44669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939" y="4714351"/>
            <a:ext cx="4886860" cy="44669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7725" y="742950"/>
            <a:ext cx="4967288" cy="3724275"/>
          </a:xfr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939" y="4714351"/>
            <a:ext cx="4886860" cy="44669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7725" y="742950"/>
            <a:ext cx="4967288" cy="3724275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939" y="4714351"/>
            <a:ext cx="4886860" cy="44669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7725" y="742950"/>
            <a:ext cx="4967288" cy="3724275"/>
          </a:xfrm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939" y="4714351"/>
            <a:ext cx="4886860" cy="44669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A6919-C0C1-4595-8D12-D8EE9D0A5F9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7725" y="742950"/>
            <a:ext cx="4967288" cy="3724275"/>
          </a:xfrm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939" y="4714351"/>
            <a:ext cx="4886860" cy="44669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7725" y="742950"/>
            <a:ext cx="4967288" cy="3724275"/>
          </a:xfrm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939" y="4714351"/>
            <a:ext cx="4886860" cy="44669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7725" y="742950"/>
            <a:ext cx="4967288" cy="3724275"/>
          </a:xfr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939" y="4714351"/>
            <a:ext cx="4886860" cy="4466987"/>
          </a:xfrm>
        </p:spPr>
        <p:txBody>
          <a:bodyPr/>
          <a:lstStyle/>
          <a:p>
            <a:r>
              <a:rPr lang="sv-SE"/>
              <a:t>OK, this is awesome!</a:t>
            </a:r>
          </a:p>
          <a:p>
            <a:endParaRPr lang="sv-SE"/>
          </a:p>
          <a:p>
            <a:r>
              <a:rPr lang="sv-SE"/>
              <a:t>-How do I put a system together??</a:t>
            </a:r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7725" y="742950"/>
            <a:ext cx="4967288" cy="3724275"/>
          </a:xfrm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939" y="4714351"/>
            <a:ext cx="4886860" cy="4466987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0" descr="process manage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2950" y="4700588"/>
            <a:ext cx="2482850" cy="166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0" y="2557463"/>
            <a:ext cx="8059738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v-SE"/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1952625" y="0"/>
            <a:ext cx="0" cy="343693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v-SE"/>
          </a:p>
        </p:txBody>
      </p:sp>
      <p:sp>
        <p:nvSpPr>
          <p:cNvPr id="6" name="Text Box 42"/>
          <p:cNvSpPr txBox="1">
            <a:spLocks noChangeArrowheads="1"/>
          </p:cNvSpPr>
          <p:nvPr/>
        </p:nvSpPr>
        <p:spPr bwMode="auto">
          <a:xfrm>
            <a:off x="6084888" y="6602413"/>
            <a:ext cx="21383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/>
          <a:p>
            <a:pPr algn="l">
              <a:defRPr/>
            </a:pPr>
            <a:r>
              <a:rPr lang="sv-SE" sz="800" b="0" i="1">
                <a:solidFill>
                  <a:schemeClr val="tx1"/>
                </a:solidFill>
              </a:rPr>
              <a:t>Rosemount Tank Radar AB Confidential</a:t>
            </a:r>
            <a:endParaRPr lang="en-US" sz="800" b="0" i="1">
              <a:solidFill>
                <a:schemeClr val="tx1"/>
              </a:solidFill>
            </a:endParaRPr>
          </a:p>
        </p:txBody>
      </p:sp>
      <p:pic>
        <p:nvPicPr>
          <p:cNvPr id="7" name="Picture 51" descr="Rosemount_Tank_Gauging_blu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5570538"/>
            <a:ext cx="1770062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3" descr="raptor logo 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4075" y="981075"/>
            <a:ext cx="54991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692400"/>
            <a:ext cx="5575300" cy="1651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03D99-9DB7-440F-A406-1D94D81B14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9425" y="406400"/>
            <a:ext cx="2085975" cy="5346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406400"/>
            <a:ext cx="6105525" cy="5346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06238-2CCE-4DB8-BD05-A950246DEE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415" y="0"/>
            <a:ext cx="6120788" cy="6920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258" y="764977"/>
            <a:ext cx="4360346" cy="59040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4892" y="764977"/>
            <a:ext cx="4360347" cy="59040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</p:cSld>
  <p:clrMapOvr>
    <a:masterClrMapping/>
  </p:clrMapOvr>
  <p:transition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415" y="0"/>
            <a:ext cx="6120788" cy="6920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258" y="764977"/>
            <a:ext cx="4360346" cy="59040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04892" y="764977"/>
            <a:ext cx="4360347" cy="287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04892" y="3787676"/>
            <a:ext cx="4360347" cy="2881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</p:cSld>
  <p:clrMapOvr>
    <a:masterClrMapping/>
  </p:clrMapOvr>
  <p:transition>
    <p:split orient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415" y="1"/>
            <a:ext cx="6120788" cy="6924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258" y="765024"/>
            <a:ext cx="4360346" cy="59039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04892" y="765024"/>
            <a:ext cx="4360347" cy="28786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04892" y="3788833"/>
            <a:ext cx="4360347" cy="2880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</p:cSld>
  <p:clrMapOvr>
    <a:masterClrMapping/>
  </p:clrMapOvr>
  <p:transition>
    <p:split orient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07258" y="1"/>
            <a:ext cx="8857982" cy="66690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16C54-95EB-49D3-80CE-FD690E97B4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20396-3F6A-444D-B314-C631446E1B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206500"/>
            <a:ext cx="4095750" cy="454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9650" y="1206500"/>
            <a:ext cx="4095750" cy="454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Rectangle 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62359-1C70-4685-869D-AADD8BAE0A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Rectangle 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1CAB7-4C2E-425A-B84F-709C53741E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Rectangle 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9D388-77DE-4271-8222-78B67BD7FB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03C90-F6DE-4208-82CD-B77144905D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7958E-1FA4-4A4D-A11B-F329191087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08031-6631-4C5E-A07D-5520E36FF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3" descr="process management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156450" y="5519738"/>
            <a:ext cx="174625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4200" y="406400"/>
            <a:ext cx="75946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206500"/>
            <a:ext cx="8343900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58" name="Line 34"/>
          <p:cNvSpPr>
            <a:spLocks noChangeShapeType="1"/>
          </p:cNvSpPr>
          <p:nvPr/>
        </p:nvSpPr>
        <p:spPr bwMode="auto">
          <a:xfrm flipV="1">
            <a:off x="469900" y="0"/>
            <a:ext cx="0" cy="60579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v-SE"/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>
            <a:off x="0" y="1087438"/>
            <a:ext cx="87249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v-SE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auto">
          <a:xfrm>
            <a:off x="403225" y="6400800"/>
            <a:ext cx="1392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5000"/>
              </a:lnSpc>
              <a:defRPr/>
            </a:pPr>
            <a:r>
              <a:rPr lang="en-US" sz="1000" b="0">
                <a:solidFill>
                  <a:schemeClr val="bg1"/>
                </a:solidFill>
              </a:rPr>
              <a:t>[File Name or Event]</a:t>
            </a:r>
          </a:p>
          <a:p>
            <a:pPr algn="l">
              <a:lnSpc>
                <a:spcPct val="85000"/>
              </a:lnSpc>
              <a:defRPr/>
            </a:pPr>
            <a:r>
              <a:rPr lang="en-US" sz="1000" b="0">
                <a:solidFill>
                  <a:schemeClr val="bg1"/>
                </a:solidFill>
              </a:rPr>
              <a:t>Emerson Confidential</a:t>
            </a:r>
          </a:p>
          <a:p>
            <a:pPr algn="l">
              <a:lnSpc>
                <a:spcPct val="85000"/>
              </a:lnSpc>
              <a:defRPr/>
            </a:pPr>
            <a:r>
              <a:rPr lang="en-US" sz="1000" b="0">
                <a:solidFill>
                  <a:schemeClr val="bg1"/>
                </a:solidFill>
              </a:rPr>
              <a:t>27-Jun-01, Slide </a:t>
            </a:r>
            <a:fld id="{16F042B9-86BC-4F6A-9EB9-A87D50FF58B0}" type="slidenum">
              <a:rPr lang="en-US" sz="1000" b="0">
                <a:solidFill>
                  <a:schemeClr val="bg1"/>
                </a:solidFill>
              </a:rPr>
              <a:pPr algn="l">
                <a:lnSpc>
                  <a:spcPct val="85000"/>
                </a:lnSpc>
                <a:defRPr/>
              </a:pPr>
              <a:t>‹#›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075" name="Text Box 51"/>
          <p:cNvSpPr txBox="1">
            <a:spLocks noChangeArrowheads="1"/>
          </p:cNvSpPr>
          <p:nvPr/>
        </p:nvSpPr>
        <p:spPr bwMode="auto">
          <a:xfrm>
            <a:off x="7300913" y="6683375"/>
            <a:ext cx="1519237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defRPr/>
            </a:pPr>
            <a:r>
              <a:rPr lang="sv-SE" sz="600" b="0" i="1">
                <a:solidFill>
                  <a:schemeClr val="tx1"/>
                </a:solidFill>
              </a:rPr>
              <a:t>Rosemount Tank Radar AB Confidential</a:t>
            </a:r>
            <a:endParaRPr lang="en-US" sz="600" b="0" i="1">
              <a:solidFill>
                <a:schemeClr val="tx1"/>
              </a:solidFill>
            </a:endParaRPr>
          </a:p>
        </p:txBody>
      </p:sp>
      <p:sp>
        <p:nvSpPr>
          <p:cNvPr id="1081" name="Rectangle 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11863" y="6683375"/>
            <a:ext cx="936625" cy="11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6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2" name="Rectangle 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3" y="6683375"/>
            <a:ext cx="5543550" cy="11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6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3" name="Rectangle 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681788"/>
            <a:ext cx="217488" cy="7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6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A920461-3A45-41EA-8856-85B6339C4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86" name="NumberOfPages"/>
          <p:cNvSpPr txBox="1">
            <a:spLocks noChangeArrowheads="1"/>
          </p:cNvSpPr>
          <p:nvPr/>
        </p:nvSpPr>
        <p:spPr bwMode="auto">
          <a:xfrm>
            <a:off x="8845550" y="6681788"/>
            <a:ext cx="244475" cy="7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50000"/>
              </a:spcBef>
              <a:defRPr/>
            </a:pPr>
            <a:endParaRPr lang="sv-SE" sz="600" b="0">
              <a:solidFill>
                <a:schemeClr val="tx1"/>
              </a:solidFill>
            </a:endParaRPr>
          </a:p>
        </p:txBody>
      </p:sp>
      <p:pic>
        <p:nvPicPr>
          <p:cNvPr id="4109" name="Picture 65" descr="Rosemount_Tank_Gauging_blue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11188" y="6130925"/>
            <a:ext cx="1235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0" name="Picture 66" descr="raptor logo jpg"/>
          <p:cNvPicPr>
            <a:picLocks noChangeAspect="1" noChangeArrowheads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6948488" y="333375"/>
            <a:ext cx="18002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</p:sldLayoutIdLst>
  <p:transition/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SzPct val="60000"/>
        <a:buFont typeface="Wingdings" pitchFamily="2" charset="2"/>
        <a:buChar char="l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9300" indent="-2921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–"/>
        <a:defRPr sz="2400">
          <a:solidFill>
            <a:srgbClr val="000000"/>
          </a:solidFill>
          <a:latin typeface="+mn-lt"/>
        </a:defRPr>
      </a:lvl2pPr>
      <a:lvl3pPr marL="10922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•"/>
        <a:defRPr sz="2000">
          <a:solidFill>
            <a:srgbClr val="000000"/>
          </a:solidFill>
          <a:latin typeface="+mn-lt"/>
        </a:defRPr>
      </a:lvl3pPr>
      <a:lvl4pPr marL="14351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–"/>
        <a:defRPr>
          <a:solidFill>
            <a:srgbClr val="000000"/>
          </a:solidFill>
          <a:latin typeface="+mn-lt"/>
        </a:defRPr>
      </a:lvl4pPr>
      <a:lvl5pPr marL="17780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5pPr>
      <a:lvl6pPr marL="22352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6pPr>
      <a:lvl7pPr marL="26924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7pPr>
      <a:lvl8pPr marL="31496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8pPr>
      <a:lvl9pPr marL="36068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hyperlink" Target="http://www2.emersonprocess.com/en-US/brands/rosemounttankgauging/products/rapto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nkmaster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emf"/><Relationship Id="rId18" Type="http://schemas.openxmlformats.org/officeDocument/2006/relationships/image" Target="../media/image29.emf"/><Relationship Id="rId26" Type="http://schemas.openxmlformats.org/officeDocument/2006/relationships/image" Target="../media/image37.emf"/><Relationship Id="rId39" Type="http://schemas.openxmlformats.org/officeDocument/2006/relationships/image" Target="../media/image50.emf"/><Relationship Id="rId21" Type="http://schemas.openxmlformats.org/officeDocument/2006/relationships/image" Target="../media/image32.emf"/><Relationship Id="rId34" Type="http://schemas.openxmlformats.org/officeDocument/2006/relationships/image" Target="../media/image45.emf"/><Relationship Id="rId42" Type="http://schemas.openxmlformats.org/officeDocument/2006/relationships/image" Target="../media/image53.emf"/><Relationship Id="rId47" Type="http://schemas.openxmlformats.org/officeDocument/2006/relationships/image" Target="../media/image58.emf"/><Relationship Id="rId50" Type="http://schemas.openxmlformats.org/officeDocument/2006/relationships/image" Target="../media/image61.emf"/><Relationship Id="rId55" Type="http://schemas.openxmlformats.org/officeDocument/2006/relationships/image" Target="../media/image66.emf"/><Relationship Id="rId7" Type="http://schemas.openxmlformats.org/officeDocument/2006/relationships/image" Target="../media/image18.emf"/><Relationship Id="rId12" Type="http://schemas.openxmlformats.org/officeDocument/2006/relationships/image" Target="../media/image23.emf"/><Relationship Id="rId17" Type="http://schemas.openxmlformats.org/officeDocument/2006/relationships/image" Target="../media/image28.emf"/><Relationship Id="rId25" Type="http://schemas.openxmlformats.org/officeDocument/2006/relationships/image" Target="../media/image36.emf"/><Relationship Id="rId33" Type="http://schemas.openxmlformats.org/officeDocument/2006/relationships/image" Target="../media/image44.emf"/><Relationship Id="rId38" Type="http://schemas.openxmlformats.org/officeDocument/2006/relationships/image" Target="../media/image49.emf"/><Relationship Id="rId46" Type="http://schemas.openxmlformats.org/officeDocument/2006/relationships/image" Target="../media/image57.emf"/><Relationship Id="rId2" Type="http://schemas.openxmlformats.org/officeDocument/2006/relationships/image" Target="../media/image13.emf"/><Relationship Id="rId16" Type="http://schemas.openxmlformats.org/officeDocument/2006/relationships/image" Target="../media/image27.emf"/><Relationship Id="rId20" Type="http://schemas.openxmlformats.org/officeDocument/2006/relationships/image" Target="../media/image31.emf"/><Relationship Id="rId29" Type="http://schemas.openxmlformats.org/officeDocument/2006/relationships/image" Target="../media/image40.emf"/><Relationship Id="rId41" Type="http://schemas.openxmlformats.org/officeDocument/2006/relationships/image" Target="../media/image52.emf"/><Relationship Id="rId54" Type="http://schemas.openxmlformats.org/officeDocument/2006/relationships/image" Target="../media/image6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11" Type="http://schemas.openxmlformats.org/officeDocument/2006/relationships/image" Target="../media/image22.emf"/><Relationship Id="rId24" Type="http://schemas.openxmlformats.org/officeDocument/2006/relationships/image" Target="../media/image35.emf"/><Relationship Id="rId32" Type="http://schemas.openxmlformats.org/officeDocument/2006/relationships/image" Target="../media/image43.emf"/><Relationship Id="rId37" Type="http://schemas.openxmlformats.org/officeDocument/2006/relationships/image" Target="../media/image48.emf"/><Relationship Id="rId40" Type="http://schemas.openxmlformats.org/officeDocument/2006/relationships/image" Target="../media/image51.emf"/><Relationship Id="rId45" Type="http://schemas.openxmlformats.org/officeDocument/2006/relationships/image" Target="../media/image56.emf"/><Relationship Id="rId53" Type="http://schemas.openxmlformats.org/officeDocument/2006/relationships/image" Target="../media/image64.emf"/><Relationship Id="rId5" Type="http://schemas.openxmlformats.org/officeDocument/2006/relationships/image" Target="../media/image16.emf"/><Relationship Id="rId15" Type="http://schemas.openxmlformats.org/officeDocument/2006/relationships/image" Target="../media/image26.emf"/><Relationship Id="rId23" Type="http://schemas.openxmlformats.org/officeDocument/2006/relationships/image" Target="../media/image34.emf"/><Relationship Id="rId28" Type="http://schemas.openxmlformats.org/officeDocument/2006/relationships/image" Target="../media/image39.emf"/><Relationship Id="rId36" Type="http://schemas.openxmlformats.org/officeDocument/2006/relationships/image" Target="../media/image47.emf"/><Relationship Id="rId49" Type="http://schemas.openxmlformats.org/officeDocument/2006/relationships/image" Target="../media/image60.emf"/><Relationship Id="rId10" Type="http://schemas.openxmlformats.org/officeDocument/2006/relationships/image" Target="../media/image21.emf"/><Relationship Id="rId19" Type="http://schemas.openxmlformats.org/officeDocument/2006/relationships/image" Target="../media/image30.emf"/><Relationship Id="rId31" Type="http://schemas.openxmlformats.org/officeDocument/2006/relationships/image" Target="../media/image42.emf"/><Relationship Id="rId44" Type="http://schemas.openxmlformats.org/officeDocument/2006/relationships/image" Target="../media/image55.emf"/><Relationship Id="rId52" Type="http://schemas.openxmlformats.org/officeDocument/2006/relationships/image" Target="../media/image63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Relationship Id="rId14" Type="http://schemas.openxmlformats.org/officeDocument/2006/relationships/image" Target="../media/image25.emf"/><Relationship Id="rId22" Type="http://schemas.openxmlformats.org/officeDocument/2006/relationships/image" Target="../media/image33.emf"/><Relationship Id="rId27" Type="http://schemas.openxmlformats.org/officeDocument/2006/relationships/image" Target="../media/image38.emf"/><Relationship Id="rId30" Type="http://schemas.openxmlformats.org/officeDocument/2006/relationships/image" Target="../media/image41.emf"/><Relationship Id="rId35" Type="http://schemas.openxmlformats.org/officeDocument/2006/relationships/image" Target="../media/image46.emf"/><Relationship Id="rId43" Type="http://schemas.openxmlformats.org/officeDocument/2006/relationships/image" Target="../media/image54.emf"/><Relationship Id="rId48" Type="http://schemas.openxmlformats.org/officeDocument/2006/relationships/image" Target="../media/image59.emf"/><Relationship Id="rId56" Type="http://schemas.openxmlformats.org/officeDocument/2006/relationships/image" Target="../media/image67.emf"/><Relationship Id="rId8" Type="http://schemas.openxmlformats.org/officeDocument/2006/relationships/image" Target="../media/image19.png"/><Relationship Id="rId51" Type="http://schemas.openxmlformats.org/officeDocument/2006/relationships/image" Target="../media/image62.emf"/><Relationship Id="rId3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636912"/>
            <a:ext cx="5575300" cy="1651000"/>
          </a:xfrm>
        </p:spPr>
        <p:txBody>
          <a:bodyPr/>
          <a:lstStyle/>
          <a:p>
            <a:r>
              <a:rPr lang="en-US" dirty="0" smtClean="0"/>
              <a:t>TankMaster.net</a:t>
            </a:r>
          </a:p>
        </p:txBody>
      </p:sp>
      <p:pic>
        <p:nvPicPr>
          <p:cNvPr id="18435" name="Picture 15" descr="raptor logo 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4075" y="981075"/>
            <a:ext cx="54991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http://www2.emersonprocess.com/en-US/brands/rosemounttankgauging/PublishingImages/01_startframe_pic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1275" y="3625850"/>
            <a:ext cx="5292725" cy="1243013"/>
          </a:xfrm>
          <a:prstGeom prst="rect">
            <a:avLst/>
          </a:prstGeom>
          <a:solidFill>
            <a:schemeClr val="accent1">
              <a:alpha val="29019"/>
            </a:schemeClr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TMN Config</a:t>
            </a:r>
            <a:endParaRPr lang="sv-SE"/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Setup Users</a:t>
            </a:r>
          </a:p>
          <a:p>
            <a:pPr lvl="1"/>
            <a:r>
              <a:rPr lang="sv-SE" sz="1800" dirty="0"/>
              <a:t>Create/edit access accounts to website</a:t>
            </a:r>
          </a:p>
          <a:p>
            <a:pPr lvl="2"/>
            <a:r>
              <a:rPr lang="sv-SE" sz="1600" dirty="0"/>
              <a:t>Specify username, password etc.</a:t>
            </a:r>
          </a:p>
          <a:p>
            <a:pPr lvl="2"/>
            <a:r>
              <a:rPr lang="sv-SE" sz="1600" dirty="0"/>
              <a:t>Enable/Disable accounts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547664" y="2564904"/>
            <a:ext cx="5850006" cy="3507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TMN Config</a:t>
            </a:r>
            <a:endParaRPr lang="sv-SE"/>
          </a:p>
        </p:txBody>
      </p:sp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Setup Groups</a:t>
            </a:r>
          </a:p>
          <a:p>
            <a:pPr lvl="1"/>
            <a:r>
              <a:rPr lang="sv-SE" sz="1800" dirty="0"/>
              <a:t>Selecting tank access for users</a:t>
            </a:r>
          </a:p>
          <a:p>
            <a:pPr lvl="2"/>
            <a:r>
              <a:rPr lang="sv-SE" sz="1600" dirty="0"/>
              <a:t>Different users can get access to </a:t>
            </a:r>
            <a:r>
              <a:rPr lang="sv-SE" sz="1600" dirty="0" smtClean="0"/>
              <a:t>different tanks</a:t>
            </a:r>
            <a:endParaRPr lang="sv-SE" sz="1600" dirty="0"/>
          </a:p>
          <a:p>
            <a:pPr lvl="2"/>
            <a:r>
              <a:rPr lang="sv-SE" sz="1600" dirty="0"/>
              <a:t>Specify validity time for a </a:t>
            </a:r>
            <a:r>
              <a:rPr lang="sv-SE" sz="1600" dirty="0" smtClean="0"/>
              <a:t>group</a:t>
            </a:r>
            <a:endParaRPr lang="sv-SE" sz="1600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11560" y="2636912"/>
            <a:ext cx="5489966" cy="329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2204864"/>
            <a:ext cx="3252315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276746"/>
            <a:ext cx="3672408" cy="2750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228264" y="1124745"/>
            <a:ext cx="4660567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TMN Config</a:t>
            </a:r>
            <a:endParaRPr lang="sv-SE"/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Setup HTML info</a:t>
            </a:r>
          </a:p>
          <a:p>
            <a:pPr lvl="1"/>
            <a:r>
              <a:rPr lang="sv-SE" sz="2000" dirty="0"/>
              <a:t>Wep page information</a:t>
            </a:r>
          </a:p>
        </p:txBody>
      </p:sp>
      <p:sp>
        <p:nvSpPr>
          <p:cNvPr id="200710" name="Oval 6"/>
          <p:cNvSpPr>
            <a:spLocks noChangeArrowheads="1"/>
          </p:cNvSpPr>
          <p:nvPr/>
        </p:nvSpPr>
        <p:spPr bwMode="auto">
          <a:xfrm>
            <a:off x="4065084" y="3789040"/>
            <a:ext cx="1493015" cy="754441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87859" tIns="43930" rIns="87859" bIns="43930" anchor="ctr"/>
          <a:lstStyle/>
          <a:p>
            <a:endParaRPr lang="sv-SE"/>
          </a:p>
        </p:txBody>
      </p:sp>
      <p:sp>
        <p:nvSpPr>
          <p:cNvPr id="200711" name="Oval 7"/>
          <p:cNvSpPr>
            <a:spLocks noChangeArrowheads="1"/>
          </p:cNvSpPr>
          <p:nvPr/>
        </p:nvSpPr>
        <p:spPr bwMode="auto">
          <a:xfrm>
            <a:off x="4067944" y="1412776"/>
            <a:ext cx="1490155" cy="75444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87859" tIns="43930" rIns="87859" bIns="43930" anchor="ctr"/>
          <a:lstStyle/>
          <a:p>
            <a:endParaRPr lang="sv-S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TMN Data Collector</a:t>
            </a:r>
            <a:endParaRPr lang="sv-SE"/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Collects data from </a:t>
            </a:r>
            <a:r>
              <a:rPr lang="en-GB" sz="2000" dirty="0" err="1"/>
              <a:t>TankServer</a:t>
            </a:r>
            <a:r>
              <a:rPr lang="en-GB" sz="2000" dirty="0"/>
              <a:t> to the “Web Page”.</a:t>
            </a:r>
          </a:p>
          <a:p>
            <a:pPr lvl="1"/>
            <a:r>
              <a:rPr lang="sv-SE" sz="1800" dirty="0"/>
              <a:t>Auto start  after PC reeboot</a:t>
            </a:r>
          </a:p>
          <a:p>
            <a:pPr lvl="1"/>
            <a:r>
              <a:rPr lang="sv-SE" sz="1800" dirty="0"/>
              <a:t>Automatic restart if TankServer connection stalls</a:t>
            </a:r>
          </a:p>
          <a:p>
            <a:pPr lvl="2"/>
            <a:r>
              <a:rPr lang="sv-SE" sz="1600" dirty="0"/>
              <a:t>Communication Log</a:t>
            </a:r>
          </a:p>
          <a:p>
            <a:pPr lvl="1"/>
            <a:r>
              <a:rPr lang="sv-SE" sz="1800" dirty="0"/>
              <a:t>Minimized to SystemTray to prevent accidetal closing</a:t>
            </a:r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547664" y="2924944"/>
            <a:ext cx="3392191" cy="290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 descr="TMN Data colector_systra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6100763"/>
            <a:ext cx="2470150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4895201" y="3155346"/>
            <a:ext cx="900935" cy="329799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 lIns="87859" tIns="43930" rIns="87859" bIns="43930"/>
          <a:lstStyle/>
          <a:p>
            <a:endParaRPr lang="sv-S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TankMaster.Net website</a:t>
            </a:r>
            <a:endParaRPr lang="en-US"/>
          </a:p>
        </p:txBody>
      </p:sp>
      <p:pic>
        <p:nvPicPr>
          <p:cNvPr id="253967" name="Picture 1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1196752"/>
            <a:ext cx="6066471" cy="4546600"/>
          </a:xfrm>
        </p:spPr>
      </p:pic>
      <p:pic>
        <p:nvPicPr>
          <p:cNvPr id="253973" name="Picture 21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79712" y="4365104"/>
            <a:ext cx="5059363" cy="1682750"/>
          </a:xfrm>
          <a:noFill/>
          <a:ln w="25400" cap="sq" cmpd="sng">
            <a:solidFill>
              <a:schemeClr val="tx1"/>
            </a:solidFill>
          </a:ln>
        </p:spPr>
      </p:pic>
      <p:sp>
        <p:nvSpPr>
          <p:cNvPr id="253957" name="Line 5"/>
          <p:cNvSpPr>
            <a:spLocks noChangeShapeType="1"/>
          </p:cNvSpPr>
          <p:nvPr/>
        </p:nvSpPr>
        <p:spPr bwMode="auto">
          <a:xfrm>
            <a:off x="1433782" y="1340768"/>
            <a:ext cx="545930" cy="3024336"/>
          </a:xfrm>
          <a:prstGeom prst="line">
            <a:avLst/>
          </a:prstGeom>
          <a:noFill/>
          <a:ln w="25400">
            <a:solidFill>
              <a:srgbClr val="0B0D4B"/>
            </a:solidFill>
            <a:round/>
            <a:headEnd/>
            <a:tailEnd/>
          </a:ln>
          <a:effectLst/>
        </p:spPr>
        <p:txBody>
          <a:bodyPr lIns="87859" tIns="43930" rIns="87859" bIns="43930"/>
          <a:lstStyle/>
          <a:p>
            <a:endParaRPr lang="sv-SE"/>
          </a:p>
        </p:txBody>
      </p:sp>
      <p:sp>
        <p:nvSpPr>
          <p:cNvPr id="253958" name="Line 6"/>
          <p:cNvSpPr>
            <a:spLocks noChangeShapeType="1"/>
          </p:cNvSpPr>
          <p:nvPr/>
        </p:nvSpPr>
        <p:spPr bwMode="auto">
          <a:xfrm flipH="1" flipV="1">
            <a:off x="3563886" y="1340766"/>
            <a:ext cx="3456385" cy="3024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7859" tIns="43930" rIns="87859" bIns="43930"/>
          <a:lstStyle/>
          <a:p>
            <a:endParaRPr lang="sv-S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Overview of all tanks</a:t>
            </a:r>
            <a:endParaRPr lang="sv-SE" dirty="0"/>
          </a:p>
        </p:txBody>
      </p:sp>
      <p:pic>
        <p:nvPicPr>
          <p:cNvPr id="22937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11391" y="1206500"/>
            <a:ext cx="6064117" cy="45466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Overview of all products</a:t>
            </a:r>
            <a:endParaRPr lang="sv-SE" dirty="0"/>
          </a:p>
        </p:txBody>
      </p:sp>
      <p:pic>
        <p:nvPicPr>
          <p:cNvPr id="2314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54777" y="1206500"/>
            <a:ext cx="5977346" cy="45466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Overview - Schematic</a:t>
            </a:r>
            <a:endParaRPr lang="sv-SE"/>
          </a:p>
        </p:txBody>
      </p:sp>
      <p:pic>
        <p:nvPicPr>
          <p:cNvPr id="266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64167" y="1206500"/>
            <a:ext cx="5358565" cy="4546600"/>
          </a:xfr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Download current data</a:t>
            </a:r>
            <a:endParaRPr lang="sv-SE"/>
          </a:p>
        </p:txBody>
      </p:sp>
      <p:pic>
        <p:nvPicPr>
          <p:cNvPr id="26726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45667" y="1206500"/>
            <a:ext cx="6922677" cy="4546600"/>
          </a:xfrm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Graph of all tanks</a:t>
            </a:r>
            <a:endParaRPr lang="sv-SE"/>
          </a:p>
        </p:txBody>
      </p:sp>
      <p:pic>
        <p:nvPicPr>
          <p:cNvPr id="23757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23654" y="1206500"/>
            <a:ext cx="6239591" cy="45466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TankMaster.Net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71500" y="1206500"/>
            <a:ext cx="4288532" cy="4546600"/>
          </a:xfrm>
        </p:spPr>
        <p:txBody>
          <a:bodyPr/>
          <a:lstStyle/>
          <a:p>
            <a:pPr marL="421630" indent="-421630" defTabSz="843260"/>
            <a:r>
              <a:rPr lang="en-US" sz="2000" dirty="0" smtClean="0"/>
              <a:t>TankMaster inventory info on a web server</a:t>
            </a:r>
          </a:p>
          <a:p>
            <a:pPr marL="421630" indent="-421630" defTabSz="843260">
              <a:buNone/>
            </a:pPr>
            <a:r>
              <a:rPr lang="en-US" sz="1800" dirty="0" smtClean="0"/>
              <a:t>	Easy read out on any standard</a:t>
            </a:r>
          </a:p>
          <a:p>
            <a:pPr marL="421630" indent="-421630" defTabSz="843260">
              <a:buNone/>
            </a:pPr>
            <a:r>
              <a:rPr lang="en-US" sz="1800" dirty="0" smtClean="0"/>
              <a:t>	Web browser on any PC</a:t>
            </a:r>
          </a:p>
          <a:p>
            <a:pPr marL="960379" lvl="1" indent="-433342" defTabSz="843260"/>
            <a:r>
              <a:rPr lang="en-US" sz="1600" dirty="0" smtClean="0"/>
              <a:t>For Intranet</a:t>
            </a:r>
          </a:p>
          <a:p>
            <a:pPr marL="1276601" lvl="2" indent="-210815" defTabSz="843260"/>
            <a:r>
              <a:rPr lang="en-US" sz="1400" dirty="0" smtClean="0"/>
              <a:t>Locally “inside” the company</a:t>
            </a:r>
          </a:p>
          <a:p>
            <a:pPr marL="960379" lvl="1" indent="-433342" defTabSz="843260"/>
            <a:r>
              <a:rPr lang="en-US" sz="1600" dirty="0" smtClean="0"/>
              <a:t>For Internet</a:t>
            </a:r>
          </a:p>
          <a:p>
            <a:pPr marL="1276601" lvl="2" indent="-210815" defTabSz="843260"/>
            <a:r>
              <a:rPr lang="en-US" sz="1400" dirty="0" smtClean="0"/>
              <a:t>External access </a:t>
            </a:r>
          </a:p>
          <a:p>
            <a:pPr marL="1592824" lvl="3" indent="-210815" defTabSz="843260"/>
            <a:r>
              <a:rPr lang="en-US" sz="1200" dirty="0" smtClean="0"/>
              <a:t>Customers</a:t>
            </a:r>
          </a:p>
          <a:p>
            <a:pPr marL="960379" lvl="1" indent="-433342" defTabSz="843260"/>
            <a:r>
              <a:rPr lang="en-GB" sz="1600" dirty="0" smtClean="0"/>
              <a:t>No need for installation of programs on remote PC’s</a:t>
            </a:r>
          </a:p>
          <a:p>
            <a:pPr marL="421630" indent="-421630" defTabSz="843260"/>
            <a:r>
              <a:rPr lang="en-US" sz="1800" dirty="0" smtClean="0"/>
              <a:t>Demo site:  </a:t>
            </a:r>
            <a:r>
              <a:rPr lang="en-US" sz="1800" dirty="0" smtClean="0">
                <a:hlinkClick r:id="rId3"/>
              </a:rPr>
              <a:t>www.tankmaster.net</a:t>
            </a:r>
            <a:endParaRPr lang="en-US" sz="1800" dirty="0" smtClean="0"/>
          </a:p>
          <a:p>
            <a:pPr marL="421630" indent="-421630" defTabSz="843260"/>
            <a:r>
              <a:rPr lang="en-US" sz="1600" dirty="0" smtClean="0"/>
              <a:t>Log in	</a:t>
            </a:r>
          </a:p>
          <a:p>
            <a:pPr marL="960379" lvl="1" indent="-433342" defTabSz="843260"/>
            <a:r>
              <a:rPr lang="en-US" sz="1400" dirty="0" smtClean="0"/>
              <a:t>User:	Demo</a:t>
            </a:r>
          </a:p>
          <a:p>
            <a:pPr marL="960379" lvl="1" indent="-433342" defTabSz="843260"/>
            <a:r>
              <a:rPr lang="en-US" sz="1400" dirty="0" smtClean="0"/>
              <a:t>PW: 	Demo</a:t>
            </a:r>
            <a:endParaRPr lang="en-US" sz="1600" dirty="0" smtClean="0"/>
          </a:p>
          <a:p>
            <a:endParaRPr lang="sv-SE" sz="2000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716016" y="1412777"/>
            <a:ext cx="4427984" cy="321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6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TankMaster.Net installation workflow</a:t>
            </a:r>
            <a:endParaRPr lang="en-US" dirty="0"/>
          </a:p>
        </p:txBody>
      </p:sp>
      <p:sp>
        <p:nvSpPr>
          <p:cNvPr id="261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Client PC</a:t>
            </a:r>
          </a:p>
          <a:p>
            <a:pPr lvl="2"/>
            <a:r>
              <a:rPr lang="sv-SE" sz="1600" dirty="0" smtClean="0"/>
              <a:t>Internet Explorer 5.x or later required</a:t>
            </a:r>
          </a:p>
          <a:p>
            <a:r>
              <a:rPr lang="sv-SE" sz="2000" dirty="0" smtClean="0"/>
              <a:t>TM.net Server</a:t>
            </a:r>
            <a:endParaRPr lang="en-US" sz="2000" dirty="0" smtClean="0"/>
          </a:p>
          <a:p>
            <a:pPr lvl="1"/>
            <a:r>
              <a:rPr lang="en-US" sz="1800" dirty="0" smtClean="0"/>
              <a:t>Network</a:t>
            </a:r>
          </a:p>
          <a:p>
            <a:pPr lvl="2"/>
            <a:r>
              <a:rPr lang="en-US" sz="1600" dirty="0" smtClean="0"/>
              <a:t>Standard Windows network LAN or WAN</a:t>
            </a:r>
          </a:p>
          <a:p>
            <a:pPr lvl="2"/>
            <a:r>
              <a:rPr lang="en-US" sz="1600" dirty="0" smtClean="0"/>
              <a:t>Firewall and Gateway if connecting web server to Internet</a:t>
            </a:r>
          </a:p>
          <a:p>
            <a:pPr lvl="1"/>
            <a:r>
              <a:rPr lang="en-US" sz="1800" dirty="0" smtClean="0"/>
              <a:t>Web server component</a:t>
            </a:r>
          </a:p>
          <a:p>
            <a:pPr lvl="2"/>
            <a:r>
              <a:rPr lang="en-US" sz="1600" dirty="0" smtClean="0"/>
              <a:t>IIS (Internet Information Service) installed. </a:t>
            </a:r>
            <a:br>
              <a:rPr lang="en-US" sz="1600" dirty="0" smtClean="0"/>
            </a:br>
            <a:r>
              <a:rPr lang="en-US" sz="1600" dirty="0" smtClean="0"/>
              <a:t>Included in XP and 2000 Professionals.</a:t>
            </a:r>
          </a:p>
          <a:p>
            <a:pPr lvl="1"/>
            <a:r>
              <a:rPr lang="sv-SE" sz="1800" dirty="0" smtClean="0"/>
              <a:t>Microsoft office installed on TM.Net server</a:t>
            </a:r>
          </a:p>
          <a:p>
            <a:pPr lvl="2"/>
            <a:r>
              <a:rPr lang="sv-SE" sz="1600" dirty="0" smtClean="0"/>
              <a:t>Creating reports and graphs</a:t>
            </a:r>
          </a:p>
          <a:p>
            <a:pPr lvl="1"/>
            <a:r>
              <a:rPr lang="sv-SE" sz="1800" dirty="0" smtClean="0"/>
              <a:t>TM.net license</a:t>
            </a:r>
          </a:p>
          <a:p>
            <a:pPr lvl="2"/>
            <a:r>
              <a:rPr lang="sv-SE" sz="1600" dirty="0" smtClean="0"/>
              <a:t>Hardware key</a:t>
            </a:r>
          </a:p>
          <a:p>
            <a:pPr lvl="3"/>
            <a:r>
              <a:rPr lang="sv-SE" sz="1400" dirty="0" smtClean="0"/>
              <a:t>Number of tankservers TM.net can connect to</a:t>
            </a:r>
          </a:p>
          <a:p>
            <a:pPr lvl="3"/>
            <a:r>
              <a:rPr lang="sv-SE" sz="1400" dirty="0" smtClean="0"/>
              <a:t>Number of Web users that can be online simultaneous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TankMaster.Net installation workflow</a:t>
            </a:r>
            <a:endParaRPr lang="en-US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Create an Windows Administrator account in TM.net Server</a:t>
            </a:r>
          </a:p>
          <a:p>
            <a:pPr lvl="1"/>
            <a:r>
              <a:rPr lang="sv-SE" sz="1600" dirty="0" smtClean="0"/>
              <a:t>For example TMnAdmin</a:t>
            </a:r>
          </a:p>
          <a:p>
            <a:pPr lvl="1"/>
            <a:r>
              <a:rPr lang="sv-SE" sz="1600" dirty="0" smtClean="0"/>
              <a:t>Note! Account have to have an password</a:t>
            </a:r>
          </a:p>
          <a:p>
            <a:r>
              <a:rPr lang="sv-SE" sz="1800" dirty="0" smtClean="0"/>
              <a:t>Make sure microsoft office and ISS component is installed before installing TM.net</a:t>
            </a:r>
          </a:p>
          <a:p>
            <a:r>
              <a:rPr lang="sv-SE" sz="1800" dirty="0" smtClean="0"/>
              <a:t>Install TankMaster.net</a:t>
            </a:r>
          </a:p>
          <a:p>
            <a:r>
              <a:rPr lang="sv-SE" sz="1800" dirty="0" smtClean="0"/>
              <a:t>Configure directory security settings in webb server and DCOM settings</a:t>
            </a:r>
          </a:p>
          <a:p>
            <a:pPr lvl="1"/>
            <a:r>
              <a:rPr lang="sv-SE" sz="1600" dirty="0" smtClean="0"/>
              <a:t>See TM.net installation manual</a:t>
            </a:r>
          </a:p>
          <a:p>
            <a:r>
              <a:rPr lang="sv-SE" sz="1800" dirty="0" smtClean="0"/>
              <a:t>Start TMnet config</a:t>
            </a:r>
          </a:p>
          <a:p>
            <a:pPr lvl="1"/>
            <a:r>
              <a:rPr lang="sv-SE" sz="1600" dirty="0" smtClean="0"/>
              <a:t>Map tankservers &amp; tanks</a:t>
            </a:r>
          </a:p>
          <a:p>
            <a:pPr lvl="2"/>
            <a:r>
              <a:rPr lang="sv-SE" sz="1400" dirty="0" smtClean="0"/>
              <a:t>Note! Tankserver have to be running in order for TM.net to find it</a:t>
            </a:r>
          </a:p>
          <a:p>
            <a:pPr lvl="1"/>
            <a:r>
              <a:rPr lang="sv-SE" sz="1600" dirty="0" smtClean="0"/>
              <a:t>Create TM.net user accounts</a:t>
            </a:r>
            <a:br>
              <a:rPr lang="sv-SE" sz="1600" dirty="0" smtClean="0"/>
            </a:br>
            <a:r>
              <a:rPr lang="sv-SE" sz="1800" dirty="0" smtClean="0"/>
              <a:t>Start data collector</a:t>
            </a:r>
          </a:p>
          <a:p>
            <a:r>
              <a:rPr lang="sv-SE" sz="1800" dirty="0" smtClean="0"/>
              <a:t>Verify web site</a:t>
            </a: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TankMaster.Net troubleshooting</a:t>
            </a:r>
            <a:endParaRPr lang="en-US" dirty="0"/>
          </a:p>
        </p:txBody>
      </p:sp>
      <p:sp>
        <p:nvSpPr>
          <p:cNvPr id="263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v-SE" sz="2000" dirty="0" smtClean="0"/>
              <a:t>Datacollector hang when started</a:t>
            </a:r>
          </a:p>
          <a:p>
            <a:pPr lvl="1"/>
            <a:r>
              <a:rPr lang="sv-SE" sz="1800" dirty="0" smtClean="0"/>
              <a:t>Check if any mapped tank has been removed or renamed</a:t>
            </a:r>
            <a:endParaRPr lang="en-US" sz="1800" dirty="0" smtClean="0"/>
          </a:p>
          <a:p>
            <a:r>
              <a:rPr lang="sv-SE" sz="2000" dirty="0" smtClean="0"/>
              <a:t>Data collector hang when someone tries to download an excel file</a:t>
            </a:r>
          </a:p>
          <a:p>
            <a:pPr lvl="1"/>
            <a:r>
              <a:rPr lang="sv-SE" sz="1800" dirty="0" smtClean="0"/>
              <a:t>Check if the windows user specified for the webb-server in directory security has a password</a:t>
            </a:r>
          </a:p>
          <a:p>
            <a:r>
              <a:rPr lang="sv-SE" sz="2000" dirty="0" smtClean="0"/>
              <a:t>Error when trying to download excel sheet</a:t>
            </a:r>
          </a:p>
          <a:p>
            <a:pPr lvl="1"/>
            <a:r>
              <a:rPr lang="sv-SE" sz="1800" dirty="0" smtClean="0"/>
              <a:t>Verify that no invalid characters are used in product name</a:t>
            </a:r>
          </a:p>
          <a:p>
            <a:r>
              <a:rPr lang="sv-SE" sz="2000" dirty="0" smtClean="0"/>
              <a:t>No bargraphs is shown on web site</a:t>
            </a:r>
          </a:p>
          <a:p>
            <a:pPr lvl="1"/>
            <a:r>
              <a:rPr lang="sv-SE" sz="1800" dirty="0" smtClean="0"/>
              <a:t>Check that all components in microsoft office has been installed</a:t>
            </a:r>
          </a:p>
          <a:p>
            <a:r>
              <a:rPr lang="sv-SE" sz="2000" dirty="0" smtClean="0"/>
              <a:t>Bargraph are not scaled correct </a:t>
            </a:r>
          </a:p>
          <a:p>
            <a:pPr lvl="1"/>
            <a:r>
              <a:rPr lang="sv-SE" sz="1800" dirty="0" smtClean="0"/>
              <a:t>Max volume in strapping table is used scaling of bargraphs</a:t>
            </a:r>
          </a:p>
          <a:p>
            <a:r>
              <a:rPr lang="sv-SE" sz="2000" dirty="0" smtClean="0"/>
              <a:t>Wrong product color is shown </a:t>
            </a:r>
          </a:p>
          <a:p>
            <a:pPr lvl="1"/>
            <a:r>
              <a:rPr lang="sv-SE" sz="1800" dirty="0" smtClean="0"/>
              <a:t>If a custom color is selected for a product this has to be specified in color.ini in TankMaster net folder (See TM.net manual)</a:t>
            </a:r>
            <a:endParaRPr lang="sv-SE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TankMaster.net</a:t>
            </a:r>
            <a:endParaRPr lang="en-US" dirty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References in world areas</a:t>
            </a:r>
          </a:p>
          <a:p>
            <a:pPr lvl="1"/>
            <a:r>
              <a:rPr lang="en-US" smtClean="0"/>
              <a:t>Vopak, Brazil</a:t>
            </a:r>
          </a:p>
          <a:p>
            <a:pPr lvl="1"/>
            <a:r>
              <a:rPr lang="en-US" smtClean="0"/>
              <a:t>PPMC, Ikeja, Nigeria (1:st of 6 terminals)</a:t>
            </a:r>
          </a:p>
          <a:p>
            <a:pPr lvl="1"/>
            <a:r>
              <a:rPr lang="en-US" smtClean="0"/>
              <a:t>Pacific Terminals, Brisbane, Australia (1:st of 4)</a:t>
            </a:r>
          </a:p>
          <a:p>
            <a:pPr lvl="1"/>
            <a:r>
              <a:rPr lang="en-US" smtClean="0"/>
              <a:t>IMC Terminal, Mumbay, India</a:t>
            </a:r>
          </a:p>
          <a:p>
            <a:pPr lvl="1"/>
            <a:r>
              <a:rPr lang="en-US" smtClean="0"/>
              <a:t>Statoil, Göteborg, Sweden ( 1:st of 7 installations)</a:t>
            </a:r>
          </a:p>
          <a:p>
            <a:pPr lvl="1"/>
            <a:r>
              <a:rPr lang="sv-SE" smtClean="0"/>
              <a:t>FIMA Bulking, Malaysia</a:t>
            </a:r>
          </a:p>
          <a:p>
            <a:pPr lvl="1"/>
            <a:r>
              <a:rPr lang="sv-SE" smtClean="0"/>
              <a:t>Shell, Singapore</a:t>
            </a:r>
          </a:p>
          <a:p>
            <a:pPr lvl="1"/>
            <a:r>
              <a:rPr lang="sv-SE" smtClean="0"/>
              <a:t>Bencom, Azores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TankMaster.net</a:t>
            </a:r>
            <a:endParaRPr lang="en-US" dirty="0"/>
          </a:p>
        </p:txBody>
      </p:sp>
      <p:sp>
        <p:nvSpPr>
          <p:cNvPr id="257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PPMC Nigeria, self installed TM.net</a:t>
            </a:r>
          </a:p>
          <a:p>
            <a:pPr lvl="1"/>
            <a:r>
              <a:rPr lang="en-US" smtClean="0"/>
              <a:t>“Very easy to install by my self”</a:t>
            </a:r>
          </a:p>
          <a:p>
            <a:pPr lvl="1"/>
            <a:r>
              <a:rPr lang="en-US" smtClean="0"/>
              <a:t>“Kudos” to the Development Team !</a:t>
            </a:r>
            <a:endParaRPr lang="en-US" dirty="0"/>
          </a:p>
        </p:txBody>
      </p:sp>
      <p:pic>
        <p:nvPicPr>
          <p:cNvPr id="257028" name="Picture 4" descr="niger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766372"/>
            <a:ext cx="3580947" cy="2831797"/>
          </a:xfrm>
          <a:prstGeom prst="rect">
            <a:avLst/>
          </a:prstGeom>
          <a:noFill/>
        </p:spPr>
      </p:pic>
      <p:pic>
        <p:nvPicPr>
          <p:cNvPr id="257029" name="Picture 5" descr="Sani i kontore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6688" y="2708920"/>
            <a:ext cx="3872686" cy="290436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TankMaster.Net</a:t>
            </a:r>
            <a:endParaRPr lang="sv-SE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71500" y="1206500"/>
            <a:ext cx="3136404" cy="4546600"/>
          </a:xfrm>
        </p:spPr>
        <p:txBody>
          <a:bodyPr/>
          <a:lstStyle/>
          <a:p>
            <a:r>
              <a:rPr lang="en-GB" sz="2000" dirty="0" smtClean="0"/>
              <a:t>Tank overview</a:t>
            </a:r>
          </a:p>
          <a:p>
            <a:r>
              <a:rPr lang="en-GB" sz="2000" dirty="0" smtClean="0"/>
              <a:t>Group summary for easy product overview</a:t>
            </a:r>
          </a:p>
          <a:p>
            <a:r>
              <a:rPr lang="en-GB" sz="2000" dirty="0" smtClean="0"/>
              <a:t>Report generator via MS Excel</a:t>
            </a:r>
          </a:p>
          <a:p>
            <a:r>
              <a:rPr lang="en-GB" sz="2000" dirty="0" smtClean="0"/>
              <a:t>Historical data views</a:t>
            </a:r>
          </a:p>
          <a:p>
            <a:endParaRPr lang="en-GB" sz="2000" dirty="0" smtClean="0"/>
          </a:p>
          <a:p>
            <a:pPr lvl="1"/>
            <a:endParaRPr lang="sv-SE" sz="1800" dirty="0" smtClean="0"/>
          </a:p>
          <a:p>
            <a:endParaRPr lang="sv-SE" sz="2400" dirty="0"/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707904" y="1196752"/>
            <a:ext cx="5156373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2636912"/>
            <a:ext cx="3578225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3429000"/>
            <a:ext cx="3957061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TankMaster.Net</a:t>
            </a:r>
            <a:endParaRPr lang="en-US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install</a:t>
            </a:r>
          </a:p>
          <a:p>
            <a:pPr lvl="1"/>
            <a:r>
              <a:rPr lang="en-US" dirty="0" smtClean="0"/>
              <a:t>Defining users and tank areas.</a:t>
            </a:r>
          </a:p>
          <a:p>
            <a:pPr lvl="2"/>
            <a:r>
              <a:rPr lang="en-US" dirty="0" smtClean="0"/>
              <a:t>Possibility to map different users to “their own” tanks.</a:t>
            </a:r>
          </a:p>
          <a:p>
            <a:r>
              <a:rPr lang="en-US" dirty="0" smtClean="0"/>
              <a:t>User friendly</a:t>
            </a:r>
          </a:p>
          <a:p>
            <a:pPr lvl="1"/>
            <a:r>
              <a:rPr lang="en-US" dirty="0" smtClean="0"/>
              <a:t>Easy handling and </a:t>
            </a:r>
            <a:r>
              <a:rPr lang="en-US" dirty="0" smtClean="0">
                <a:hlinkClick r:id="rId3" action="ppaction://hlinksldjump"/>
              </a:rPr>
              <a:t>viewing inventory </a:t>
            </a:r>
            <a:r>
              <a:rPr lang="en-US" dirty="0" smtClean="0"/>
              <a:t>and </a:t>
            </a:r>
            <a:r>
              <a:rPr lang="en-US" dirty="0" smtClean="0">
                <a:hlinkClick r:id="rId4" action="ppaction://hlinksldjump"/>
              </a:rPr>
              <a:t>product summary</a:t>
            </a:r>
            <a:endParaRPr lang="en-US" dirty="0" smtClean="0"/>
          </a:p>
          <a:p>
            <a:pPr lvl="1"/>
            <a:r>
              <a:rPr lang="en-US" dirty="0" smtClean="0">
                <a:hlinkClick r:id="rId5" action="ppaction://hlinksldjump"/>
              </a:rPr>
              <a:t>Good online help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hlinkClick r:id="rId6" action="ppaction://hlinksldjump"/>
              </a:rPr>
              <a:t>Report</a:t>
            </a:r>
            <a:r>
              <a:rPr lang="en-US" dirty="0" smtClean="0"/>
              <a:t> printing online with actual data.</a:t>
            </a:r>
          </a:p>
          <a:p>
            <a:pPr lvl="1"/>
            <a:r>
              <a:rPr lang="en-US" dirty="0" smtClean="0">
                <a:hlinkClick r:id="rId7" action="ppaction://hlinksldjump"/>
              </a:rPr>
              <a:t>Historical views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pic>
        <p:nvPicPr>
          <p:cNvPr id="1546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116277" y="1206500"/>
            <a:ext cx="5254345" cy="45466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How to build</a:t>
            </a:r>
            <a:endParaRPr lang="sv-SE"/>
          </a:p>
        </p:txBody>
      </p:sp>
      <p:graphicFrame>
        <p:nvGraphicFramePr>
          <p:cNvPr id="218115" name="Object 3"/>
          <p:cNvGraphicFramePr>
            <a:graphicFrameLocks noChangeAspect="1"/>
          </p:cNvGraphicFramePr>
          <p:nvPr>
            <p:ph idx="1"/>
          </p:nvPr>
        </p:nvGraphicFramePr>
        <p:xfrm>
          <a:off x="2019000" y="1206500"/>
          <a:ext cx="5448899" cy="4546600"/>
        </p:xfrm>
        <a:graphic>
          <a:graphicData uri="http://schemas.openxmlformats.org/presentationml/2006/ole">
            <p:oleObj spid="_x0000_s65538" name="Visio" r:id="rId3" imgW="6653479" imgH="5551322" progId="">
              <p:embed/>
            </p:oleObj>
          </a:graphicData>
        </a:graphic>
      </p:graphicFrame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2584244" y="2536976"/>
            <a:ext cx="2249394" cy="62375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4326" tIns="42163" rIns="84326" bIns="42163">
            <a:spAutoFit/>
          </a:bodyPr>
          <a:lstStyle/>
          <a:p>
            <a:r>
              <a:rPr lang="sv-SE" sz="1300" dirty="0"/>
              <a:t>TM server – TM.Net server</a:t>
            </a:r>
          </a:p>
          <a:p>
            <a:r>
              <a:rPr lang="sv-SE" sz="1100" dirty="0"/>
              <a:t>Min 20 kb/s</a:t>
            </a:r>
          </a:p>
          <a:p>
            <a:r>
              <a:rPr lang="sv-SE" sz="1100" dirty="0"/>
              <a:t>per tank</a:t>
            </a:r>
          </a:p>
        </p:txBody>
      </p:sp>
      <p:sp>
        <p:nvSpPr>
          <p:cNvPr id="218119" name="Text Box 7"/>
          <p:cNvSpPr txBox="1">
            <a:spLocks noChangeArrowheads="1"/>
          </p:cNvSpPr>
          <p:nvPr/>
        </p:nvSpPr>
        <p:spPr bwMode="auto">
          <a:xfrm>
            <a:off x="5898616" y="1170214"/>
            <a:ext cx="1491173" cy="4698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4326" tIns="42163" rIns="84326" bIns="42163">
            <a:spAutoFit/>
          </a:bodyPr>
          <a:lstStyle/>
          <a:p>
            <a:r>
              <a:rPr lang="sv-SE" sz="1300" dirty="0"/>
              <a:t>TM.Net - Internet</a:t>
            </a:r>
          </a:p>
          <a:p>
            <a:r>
              <a:rPr lang="sv-SE" sz="1100" dirty="0"/>
              <a:t>Min 256 kb/s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755785" y="4321024"/>
            <a:ext cx="2698581" cy="1593548"/>
            <a:chOff x="1927" y="2858"/>
            <a:chExt cx="1887" cy="1054"/>
          </a:xfrm>
        </p:grpSpPr>
        <p:sp>
          <p:nvSpPr>
            <p:cNvPr id="218121" name="Text Box 9"/>
            <p:cNvSpPr txBox="1">
              <a:spLocks noChangeArrowheads="1"/>
            </p:cNvSpPr>
            <p:nvPr/>
          </p:nvSpPr>
          <p:spPr bwMode="auto">
            <a:xfrm>
              <a:off x="2293" y="3311"/>
              <a:ext cx="1521" cy="60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1800" dirty="0"/>
                <a:t>TM – TM.Net</a:t>
              </a:r>
            </a:p>
            <a:p>
              <a:r>
                <a:rPr lang="sv-SE" sz="1700" dirty="0"/>
                <a:t>Can be installed in </a:t>
              </a:r>
            </a:p>
            <a:p>
              <a:r>
                <a:rPr lang="sv-SE" sz="1700" dirty="0"/>
                <a:t>the same PC</a:t>
              </a:r>
            </a:p>
          </p:txBody>
        </p:sp>
        <p:sp>
          <p:nvSpPr>
            <p:cNvPr id="218122" name="Freeform 10"/>
            <p:cNvSpPr>
              <a:spLocks/>
            </p:cNvSpPr>
            <p:nvPr/>
          </p:nvSpPr>
          <p:spPr bwMode="auto">
            <a:xfrm flipV="1">
              <a:off x="1927" y="2858"/>
              <a:ext cx="1497" cy="317"/>
            </a:xfrm>
            <a:custGeom>
              <a:avLst/>
              <a:gdLst/>
              <a:ahLst/>
              <a:cxnLst>
                <a:cxn ang="0">
                  <a:pos x="0" y="188"/>
                </a:cxn>
                <a:cxn ang="0">
                  <a:pos x="681" y="7"/>
                </a:cxn>
                <a:cxn ang="0">
                  <a:pos x="1361" y="143"/>
                </a:cxn>
              </a:cxnLst>
              <a:rect l="0" t="0" r="r" b="b"/>
              <a:pathLst>
                <a:path w="1361" h="188">
                  <a:moveTo>
                    <a:pt x="0" y="188"/>
                  </a:moveTo>
                  <a:cubicBezTo>
                    <a:pt x="227" y="101"/>
                    <a:pt x="454" y="14"/>
                    <a:pt x="681" y="7"/>
                  </a:cubicBezTo>
                  <a:cubicBezTo>
                    <a:pt x="908" y="0"/>
                    <a:pt x="1324" y="120"/>
                    <a:pt x="1361" y="143"/>
                  </a:cubicBezTo>
                </a:path>
              </a:pathLst>
            </a:custGeom>
            <a:noFill/>
            <a:ln w="47625" cap="flat" cmpd="sng">
              <a:solidFill>
                <a:srgbClr val="0000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  <p:txBody>
            <a:bodyPr wrap="none" anchor="ctr"/>
            <a:lstStyle/>
            <a:p>
              <a:endParaRPr lang="sv-SE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8" grpId="0" animBg="1"/>
      <p:bldP spid="2181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 noChangeAspect="1"/>
          </p:cNvGrpSpPr>
          <p:nvPr/>
        </p:nvGrpSpPr>
        <p:grpSpPr bwMode="auto">
          <a:xfrm>
            <a:off x="1691680" y="1186986"/>
            <a:ext cx="5544616" cy="4859958"/>
            <a:chOff x="817" y="506"/>
            <a:chExt cx="4710" cy="3905"/>
          </a:xfrm>
        </p:grpSpPr>
        <p:sp>
          <p:nvSpPr>
            <p:cNvPr id="220169" name="AutoShape 9"/>
            <p:cNvSpPr>
              <a:spLocks noChangeAspect="1" noChangeArrowheads="1" noTextEdit="1"/>
            </p:cNvSpPr>
            <p:nvPr/>
          </p:nvSpPr>
          <p:spPr bwMode="auto">
            <a:xfrm>
              <a:off x="817" y="506"/>
              <a:ext cx="4710" cy="3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171" name="Freeform 11"/>
            <p:cNvSpPr>
              <a:spLocks/>
            </p:cNvSpPr>
            <p:nvPr/>
          </p:nvSpPr>
          <p:spPr bwMode="auto">
            <a:xfrm>
              <a:off x="2339" y="896"/>
              <a:ext cx="1684" cy="522"/>
            </a:xfrm>
            <a:custGeom>
              <a:avLst/>
              <a:gdLst/>
              <a:ahLst/>
              <a:cxnLst>
                <a:cxn ang="0">
                  <a:pos x="4022" y="1247"/>
                </a:cxn>
                <a:cxn ang="0">
                  <a:pos x="4022" y="181"/>
                </a:cxn>
                <a:cxn ang="0">
                  <a:pos x="3840" y="0"/>
                </a:cxn>
                <a:cxn ang="0">
                  <a:pos x="0" y="0"/>
                </a:cxn>
              </a:cxnLst>
              <a:rect l="0" t="0" r="r" b="b"/>
              <a:pathLst>
                <a:path w="4022" h="1247">
                  <a:moveTo>
                    <a:pt x="4022" y="1247"/>
                  </a:moveTo>
                  <a:lnTo>
                    <a:pt x="4022" y="181"/>
                  </a:lnTo>
                  <a:cubicBezTo>
                    <a:pt x="4022" y="81"/>
                    <a:pt x="3941" y="0"/>
                    <a:pt x="3840" y="0"/>
                  </a:cubicBezTo>
                  <a:lnTo>
                    <a:pt x="0" y="0"/>
                  </a:lnTo>
                </a:path>
              </a:pathLst>
            </a:cu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172" name="Rectangle 12"/>
            <p:cNvSpPr>
              <a:spLocks noChangeArrowheads="1"/>
            </p:cNvSpPr>
            <p:nvPr/>
          </p:nvSpPr>
          <p:spPr bwMode="auto">
            <a:xfrm>
              <a:off x="3292" y="832"/>
              <a:ext cx="250" cy="1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173" name="Rectangle 13"/>
            <p:cNvSpPr>
              <a:spLocks noChangeArrowheads="1"/>
            </p:cNvSpPr>
            <p:nvPr/>
          </p:nvSpPr>
          <p:spPr bwMode="auto">
            <a:xfrm>
              <a:off x="3264" y="834"/>
              <a:ext cx="319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sv-SE" sz="1200" dirty="0"/>
                <a:t>WAN</a:t>
              </a:r>
              <a:endParaRPr lang="sv-SE" dirty="0"/>
            </a:p>
          </p:txBody>
        </p:sp>
        <p:sp>
          <p:nvSpPr>
            <p:cNvPr id="220174" name="Freeform 14"/>
            <p:cNvSpPr>
              <a:spLocks noEditPoints="1"/>
            </p:cNvSpPr>
            <p:nvPr/>
          </p:nvSpPr>
          <p:spPr bwMode="auto">
            <a:xfrm>
              <a:off x="1440" y="1403"/>
              <a:ext cx="3476" cy="886"/>
            </a:xfrm>
            <a:custGeom>
              <a:avLst/>
              <a:gdLst/>
              <a:ahLst/>
              <a:cxnLst>
                <a:cxn ang="0">
                  <a:pos x="1684" y="496"/>
                </a:cxn>
                <a:cxn ang="0">
                  <a:pos x="1684" y="496"/>
                </a:cxn>
                <a:cxn ang="0">
                  <a:pos x="1684" y="496"/>
                </a:cxn>
                <a:cxn ang="0">
                  <a:pos x="1684" y="496"/>
                </a:cxn>
                <a:cxn ang="0">
                  <a:pos x="1684" y="496"/>
                </a:cxn>
                <a:cxn ang="0">
                  <a:pos x="2830" y="496"/>
                </a:cxn>
                <a:cxn ang="0">
                  <a:pos x="1684" y="496"/>
                </a:cxn>
                <a:cxn ang="0">
                  <a:pos x="539" y="496"/>
                </a:cxn>
                <a:cxn ang="0">
                  <a:pos x="1684" y="496"/>
                </a:cxn>
                <a:cxn ang="0">
                  <a:pos x="2830" y="496"/>
                </a:cxn>
                <a:cxn ang="0">
                  <a:pos x="1684" y="496"/>
                </a:cxn>
                <a:cxn ang="0">
                  <a:pos x="539" y="496"/>
                </a:cxn>
                <a:cxn ang="0">
                  <a:pos x="1684" y="496"/>
                </a:cxn>
                <a:cxn ang="0">
                  <a:pos x="2830" y="496"/>
                </a:cxn>
                <a:cxn ang="0">
                  <a:pos x="1684" y="496"/>
                </a:cxn>
                <a:cxn ang="0">
                  <a:pos x="539" y="496"/>
                </a:cxn>
                <a:cxn ang="0">
                  <a:pos x="1684" y="496"/>
                </a:cxn>
                <a:cxn ang="0">
                  <a:pos x="2830" y="496"/>
                </a:cxn>
                <a:cxn ang="0">
                  <a:pos x="1684" y="496"/>
                </a:cxn>
                <a:cxn ang="0">
                  <a:pos x="539" y="496"/>
                </a:cxn>
                <a:cxn ang="0">
                  <a:pos x="1684" y="496"/>
                </a:cxn>
                <a:cxn ang="0">
                  <a:pos x="2830" y="496"/>
                </a:cxn>
                <a:cxn ang="0">
                  <a:pos x="1684" y="496"/>
                </a:cxn>
                <a:cxn ang="0">
                  <a:pos x="539" y="496"/>
                </a:cxn>
                <a:cxn ang="0">
                  <a:pos x="1684" y="496"/>
                </a:cxn>
                <a:cxn ang="0">
                  <a:pos x="2830" y="496"/>
                </a:cxn>
                <a:cxn ang="0">
                  <a:pos x="1684" y="496"/>
                </a:cxn>
                <a:cxn ang="0">
                  <a:pos x="539" y="496"/>
                </a:cxn>
                <a:cxn ang="0">
                  <a:pos x="1684" y="496"/>
                </a:cxn>
                <a:cxn ang="0">
                  <a:pos x="2830" y="496"/>
                </a:cxn>
                <a:cxn ang="0">
                  <a:pos x="1684" y="496"/>
                </a:cxn>
                <a:cxn ang="0">
                  <a:pos x="539" y="496"/>
                </a:cxn>
                <a:cxn ang="0">
                  <a:pos x="1684" y="496"/>
                </a:cxn>
                <a:cxn ang="0">
                  <a:pos x="2830" y="496"/>
                </a:cxn>
                <a:cxn ang="0">
                  <a:pos x="1684" y="496"/>
                </a:cxn>
                <a:cxn ang="0">
                  <a:pos x="539" y="496"/>
                </a:cxn>
                <a:cxn ang="0">
                  <a:pos x="1684" y="496"/>
                </a:cxn>
                <a:cxn ang="0">
                  <a:pos x="2830" y="496"/>
                </a:cxn>
                <a:cxn ang="0">
                  <a:pos x="1684" y="496"/>
                </a:cxn>
                <a:cxn ang="0">
                  <a:pos x="539" y="496"/>
                </a:cxn>
                <a:cxn ang="0">
                  <a:pos x="1684" y="496"/>
                </a:cxn>
                <a:cxn ang="0">
                  <a:pos x="2830" y="496"/>
                </a:cxn>
                <a:cxn ang="0">
                  <a:pos x="1684" y="496"/>
                </a:cxn>
                <a:cxn ang="0">
                  <a:pos x="539" y="496"/>
                </a:cxn>
              </a:cxnLst>
              <a:rect l="0" t="0" r="r" b="b"/>
              <a:pathLst>
                <a:path w="3476" h="886">
                  <a:moveTo>
                    <a:pt x="3476" y="865"/>
                  </a:moveTo>
                  <a:lnTo>
                    <a:pt x="3476" y="496"/>
                  </a:lnTo>
                  <a:lnTo>
                    <a:pt x="1684" y="496"/>
                  </a:lnTo>
                  <a:moveTo>
                    <a:pt x="0" y="886"/>
                  </a:moveTo>
                  <a:lnTo>
                    <a:pt x="0" y="496"/>
                  </a:lnTo>
                  <a:lnTo>
                    <a:pt x="1684" y="496"/>
                  </a:lnTo>
                  <a:moveTo>
                    <a:pt x="1867" y="886"/>
                  </a:moveTo>
                  <a:lnTo>
                    <a:pt x="1867" y="496"/>
                  </a:lnTo>
                  <a:lnTo>
                    <a:pt x="1684" y="496"/>
                  </a:lnTo>
                  <a:moveTo>
                    <a:pt x="3469" y="0"/>
                  </a:moveTo>
                  <a:lnTo>
                    <a:pt x="3469" y="496"/>
                  </a:lnTo>
                  <a:lnTo>
                    <a:pt x="1684" y="496"/>
                  </a:lnTo>
                  <a:moveTo>
                    <a:pt x="2583" y="15"/>
                  </a:moveTo>
                  <a:lnTo>
                    <a:pt x="2583" y="496"/>
                  </a:lnTo>
                  <a:lnTo>
                    <a:pt x="1684" y="496"/>
                  </a:lnTo>
                  <a:moveTo>
                    <a:pt x="539" y="496"/>
                  </a:moveTo>
                  <a:lnTo>
                    <a:pt x="1684" y="496"/>
                  </a:lnTo>
                  <a:moveTo>
                    <a:pt x="2830" y="496"/>
                  </a:moveTo>
                  <a:lnTo>
                    <a:pt x="1684" y="496"/>
                  </a:lnTo>
                  <a:moveTo>
                    <a:pt x="539" y="496"/>
                  </a:moveTo>
                  <a:lnTo>
                    <a:pt x="1684" y="496"/>
                  </a:lnTo>
                  <a:moveTo>
                    <a:pt x="2830" y="496"/>
                  </a:moveTo>
                  <a:lnTo>
                    <a:pt x="1684" y="496"/>
                  </a:lnTo>
                  <a:moveTo>
                    <a:pt x="539" y="496"/>
                  </a:moveTo>
                  <a:lnTo>
                    <a:pt x="1684" y="496"/>
                  </a:lnTo>
                  <a:moveTo>
                    <a:pt x="2830" y="496"/>
                  </a:moveTo>
                  <a:lnTo>
                    <a:pt x="1684" y="496"/>
                  </a:lnTo>
                  <a:moveTo>
                    <a:pt x="539" y="496"/>
                  </a:moveTo>
                  <a:lnTo>
                    <a:pt x="1684" y="496"/>
                  </a:lnTo>
                  <a:moveTo>
                    <a:pt x="2830" y="496"/>
                  </a:moveTo>
                  <a:lnTo>
                    <a:pt x="1684" y="496"/>
                  </a:lnTo>
                  <a:moveTo>
                    <a:pt x="539" y="496"/>
                  </a:moveTo>
                  <a:lnTo>
                    <a:pt x="1684" y="496"/>
                  </a:lnTo>
                  <a:moveTo>
                    <a:pt x="2830" y="496"/>
                  </a:moveTo>
                  <a:lnTo>
                    <a:pt x="1684" y="496"/>
                  </a:lnTo>
                  <a:moveTo>
                    <a:pt x="539" y="496"/>
                  </a:moveTo>
                  <a:lnTo>
                    <a:pt x="1684" y="496"/>
                  </a:lnTo>
                  <a:moveTo>
                    <a:pt x="2830" y="496"/>
                  </a:moveTo>
                  <a:lnTo>
                    <a:pt x="1684" y="496"/>
                  </a:lnTo>
                  <a:moveTo>
                    <a:pt x="539" y="496"/>
                  </a:moveTo>
                  <a:lnTo>
                    <a:pt x="1684" y="496"/>
                  </a:lnTo>
                  <a:moveTo>
                    <a:pt x="2830" y="496"/>
                  </a:moveTo>
                  <a:lnTo>
                    <a:pt x="1684" y="496"/>
                  </a:lnTo>
                  <a:moveTo>
                    <a:pt x="539" y="496"/>
                  </a:moveTo>
                  <a:lnTo>
                    <a:pt x="1684" y="496"/>
                  </a:lnTo>
                  <a:moveTo>
                    <a:pt x="2830" y="496"/>
                  </a:moveTo>
                  <a:lnTo>
                    <a:pt x="1684" y="496"/>
                  </a:lnTo>
                  <a:moveTo>
                    <a:pt x="539" y="496"/>
                  </a:moveTo>
                  <a:lnTo>
                    <a:pt x="1684" y="496"/>
                  </a:lnTo>
                  <a:moveTo>
                    <a:pt x="2830" y="496"/>
                  </a:moveTo>
                  <a:lnTo>
                    <a:pt x="1684" y="496"/>
                  </a:lnTo>
                  <a:moveTo>
                    <a:pt x="539" y="496"/>
                  </a:moveTo>
                  <a:lnTo>
                    <a:pt x="1684" y="496"/>
                  </a:lnTo>
                  <a:moveTo>
                    <a:pt x="2830" y="496"/>
                  </a:moveTo>
                  <a:lnTo>
                    <a:pt x="1684" y="496"/>
                  </a:lnTo>
                  <a:moveTo>
                    <a:pt x="539" y="496"/>
                  </a:moveTo>
                  <a:lnTo>
                    <a:pt x="1684" y="496"/>
                  </a:lnTo>
                  <a:moveTo>
                    <a:pt x="2830" y="496"/>
                  </a:moveTo>
                  <a:lnTo>
                    <a:pt x="1684" y="496"/>
                  </a:lnTo>
                  <a:moveTo>
                    <a:pt x="539" y="496"/>
                  </a:moveTo>
                  <a:lnTo>
                    <a:pt x="1684" y="496"/>
                  </a:lnTo>
                  <a:moveTo>
                    <a:pt x="2830" y="496"/>
                  </a:moveTo>
                  <a:lnTo>
                    <a:pt x="1684" y="496"/>
                  </a:lnTo>
                  <a:moveTo>
                    <a:pt x="539" y="496"/>
                  </a:moveTo>
                  <a:lnTo>
                    <a:pt x="1684" y="496"/>
                  </a:lnTo>
                  <a:moveTo>
                    <a:pt x="2830" y="496"/>
                  </a:moveTo>
                  <a:lnTo>
                    <a:pt x="1684" y="496"/>
                  </a:lnTo>
                  <a:moveTo>
                    <a:pt x="539" y="496"/>
                  </a:moveTo>
                  <a:lnTo>
                    <a:pt x="1684" y="496"/>
                  </a:lnTo>
                  <a:moveTo>
                    <a:pt x="2830" y="496"/>
                  </a:moveTo>
                  <a:lnTo>
                    <a:pt x="1684" y="496"/>
                  </a:lnTo>
                  <a:moveTo>
                    <a:pt x="539" y="496"/>
                  </a:moveTo>
                  <a:lnTo>
                    <a:pt x="1684" y="496"/>
                  </a:lnTo>
                  <a:moveTo>
                    <a:pt x="2830" y="496"/>
                  </a:moveTo>
                  <a:lnTo>
                    <a:pt x="1684" y="496"/>
                  </a:lnTo>
                  <a:moveTo>
                    <a:pt x="539" y="496"/>
                  </a:moveTo>
                  <a:lnTo>
                    <a:pt x="1684" y="496"/>
                  </a:lnTo>
                  <a:moveTo>
                    <a:pt x="2830" y="496"/>
                  </a:moveTo>
                  <a:lnTo>
                    <a:pt x="1684" y="496"/>
                  </a:lnTo>
                  <a:moveTo>
                    <a:pt x="539" y="496"/>
                  </a:moveTo>
                  <a:lnTo>
                    <a:pt x="1684" y="496"/>
                  </a:lnTo>
                  <a:moveTo>
                    <a:pt x="2830" y="496"/>
                  </a:moveTo>
                  <a:lnTo>
                    <a:pt x="1684" y="496"/>
                  </a:lnTo>
                  <a:moveTo>
                    <a:pt x="539" y="496"/>
                  </a:moveTo>
                  <a:lnTo>
                    <a:pt x="1684" y="496"/>
                  </a:lnTo>
                  <a:moveTo>
                    <a:pt x="2830" y="496"/>
                  </a:moveTo>
                  <a:lnTo>
                    <a:pt x="1684" y="496"/>
                  </a:lnTo>
                  <a:moveTo>
                    <a:pt x="539" y="496"/>
                  </a:moveTo>
                  <a:lnTo>
                    <a:pt x="1684" y="496"/>
                  </a:lnTo>
                  <a:moveTo>
                    <a:pt x="2830" y="496"/>
                  </a:moveTo>
                  <a:lnTo>
                    <a:pt x="1684" y="496"/>
                  </a:lnTo>
                  <a:moveTo>
                    <a:pt x="539" y="496"/>
                  </a:moveTo>
                  <a:lnTo>
                    <a:pt x="1684" y="496"/>
                  </a:lnTo>
                  <a:moveTo>
                    <a:pt x="2830" y="496"/>
                  </a:moveTo>
                  <a:lnTo>
                    <a:pt x="1684" y="496"/>
                  </a:lnTo>
                  <a:moveTo>
                    <a:pt x="539" y="496"/>
                  </a:moveTo>
                  <a:lnTo>
                    <a:pt x="1684" y="496"/>
                  </a:lnTo>
                  <a:moveTo>
                    <a:pt x="2830" y="496"/>
                  </a:moveTo>
                  <a:lnTo>
                    <a:pt x="1684" y="496"/>
                  </a:lnTo>
                  <a:moveTo>
                    <a:pt x="539" y="496"/>
                  </a:moveTo>
                  <a:lnTo>
                    <a:pt x="1684" y="496"/>
                  </a:lnTo>
                  <a:moveTo>
                    <a:pt x="2830" y="496"/>
                  </a:moveTo>
                  <a:lnTo>
                    <a:pt x="1684" y="496"/>
                  </a:lnTo>
                  <a:moveTo>
                    <a:pt x="539" y="496"/>
                  </a:moveTo>
                  <a:lnTo>
                    <a:pt x="1684" y="496"/>
                  </a:lnTo>
                  <a:moveTo>
                    <a:pt x="2830" y="496"/>
                  </a:moveTo>
                  <a:lnTo>
                    <a:pt x="1684" y="496"/>
                  </a:lnTo>
                  <a:moveTo>
                    <a:pt x="539" y="496"/>
                  </a:moveTo>
                  <a:lnTo>
                    <a:pt x="1684" y="496"/>
                  </a:lnTo>
                  <a:moveTo>
                    <a:pt x="2830" y="496"/>
                  </a:moveTo>
                  <a:lnTo>
                    <a:pt x="1684" y="496"/>
                  </a:lnTo>
                  <a:moveTo>
                    <a:pt x="539" y="496"/>
                  </a:moveTo>
                  <a:lnTo>
                    <a:pt x="1684" y="496"/>
                  </a:lnTo>
                  <a:moveTo>
                    <a:pt x="2830" y="496"/>
                  </a:moveTo>
                  <a:lnTo>
                    <a:pt x="1684" y="496"/>
                  </a:lnTo>
                  <a:moveTo>
                    <a:pt x="539" y="496"/>
                  </a:moveTo>
                  <a:lnTo>
                    <a:pt x="1684" y="496"/>
                  </a:lnTo>
                  <a:moveTo>
                    <a:pt x="2830" y="496"/>
                  </a:moveTo>
                  <a:lnTo>
                    <a:pt x="1684" y="496"/>
                  </a:lnTo>
                  <a:moveTo>
                    <a:pt x="539" y="496"/>
                  </a:moveTo>
                  <a:lnTo>
                    <a:pt x="1684" y="496"/>
                  </a:lnTo>
                  <a:moveTo>
                    <a:pt x="2830" y="496"/>
                  </a:moveTo>
                  <a:lnTo>
                    <a:pt x="1684" y="496"/>
                  </a:lnTo>
                  <a:moveTo>
                    <a:pt x="539" y="496"/>
                  </a:moveTo>
                  <a:lnTo>
                    <a:pt x="1684" y="496"/>
                  </a:lnTo>
                  <a:moveTo>
                    <a:pt x="2830" y="496"/>
                  </a:moveTo>
                  <a:lnTo>
                    <a:pt x="1684" y="496"/>
                  </a:lnTo>
                  <a:moveTo>
                    <a:pt x="539" y="496"/>
                  </a:moveTo>
                  <a:lnTo>
                    <a:pt x="1684" y="496"/>
                  </a:lnTo>
                  <a:moveTo>
                    <a:pt x="2830" y="496"/>
                  </a:moveTo>
                  <a:lnTo>
                    <a:pt x="1684" y="496"/>
                  </a:lnTo>
                  <a:moveTo>
                    <a:pt x="539" y="496"/>
                  </a:moveTo>
                  <a:lnTo>
                    <a:pt x="1684" y="496"/>
                  </a:lnTo>
                </a:path>
              </a:pathLst>
            </a:custGeom>
            <a:noFill/>
            <a:ln w="17463" cap="rnd">
              <a:solidFill>
                <a:srgbClr val="37377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175" name="Rectangle 15"/>
            <p:cNvSpPr>
              <a:spLocks noChangeArrowheads="1"/>
            </p:cNvSpPr>
            <p:nvPr/>
          </p:nvSpPr>
          <p:spPr bwMode="auto">
            <a:xfrm>
              <a:off x="824" y="1853"/>
              <a:ext cx="4602" cy="6"/>
            </a:xfrm>
            <a:prstGeom prst="rect">
              <a:avLst/>
            </a:prstGeom>
            <a:solidFill>
              <a:srgbClr val="4E8EC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176" name="Rectangle 16"/>
            <p:cNvSpPr>
              <a:spLocks noChangeArrowheads="1"/>
            </p:cNvSpPr>
            <p:nvPr/>
          </p:nvSpPr>
          <p:spPr bwMode="auto">
            <a:xfrm>
              <a:off x="824" y="1859"/>
              <a:ext cx="4602" cy="7"/>
            </a:xfrm>
            <a:prstGeom prst="rect">
              <a:avLst/>
            </a:prstGeom>
            <a:solidFill>
              <a:srgbClr val="6098C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177" name="Rectangle 17"/>
            <p:cNvSpPr>
              <a:spLocks noChangeArrowheads="1"/>
            </p:cNvSpPr>
            <p:nvPr/>
          </p:nvSpPr>
          <p:spPr bwMode="auto">
            <a:xfrm>
              <a:off x="824" y="1866"/>
              <a:ext cx="4602" cy="7"/>
            </a:xfrm>
            <a:prstGeom prst="rect">
              <a:avLst/>
            </a:prstGeom>
            <a:solidFill>
              <a:srgbClr val="71A2C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178" name="Rectangle 18"/>
            <p:cNvSpPr>
              <a:spLocks noChangeArrowheads="1"/>
            </p:cNvSpPr>
            <p:nvPr/>
          </p:nvSpPr>
          <p:spPr bwMode="auto">
            <a:xfrm>
              <a:off x="824" y="1873"/>
              <a:ext cx="4602" cy="7"/>
            </a:xfrm>
            <a:prstGeom prst="rect">
              <a:avLst/>
            </a:prstGeom>
            <a:solidFill>
              <a:srgbClr val="82ABD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179" name="Rectangle 19"/>
            <p:cNvSpPr>
              <a:spLocks noChangeArrowheads="1"/>
            </p:cNvSpPr>
            <p:nvPr/>
          </p:nvSpPr>
          <p:spPr bwMode="auto">
            <a:xfrm>
              <a:off x="824" y="1880"/>
              <a:ext cx="4602" cy="6"/>
            </a:xfrm>
            <a:prstGeom prst="rect">
              <a:avLst/>
            </a:prstGeom>
            <a:solidFill>
              <a:srgbClr val="94B5D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180" name="Rectangle 20"/>
            <p:cNvSpPr>
              <a:spLocks noChangeArrowheads="1"/>
            </p:cNvSpPr>
            <p:nvPr/>
          </p:nvSpPr>
          <p:spPr bwMode="auto">
            <a:xfrm>
              <a:off x="824" y="1886"/>
              <a:ext cx="4602" cy="7"/>
            </a:xfrm>
            <a:prstGeom prst="rect">
              <a:avLst/>
            </a:prstGeom>
            <a:solidFill>
              <a:srgbClr val="A5BED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181" name="Rectangle 21"/>
            <p:cNvSpPr>
              <a:spLocks noChangeArrowheads="1"/>
            </p:cNvSpPr>
            <p:nvPr/>
          </p:nvSpPr>
          <p:spPr bwMode="auto">
            <a:xfrm>
              <a:off x="824" y="1893"/>
              <a:ext cx="4602" cy="7"/>
            </a:xfrm>
            <a:prstGeom prst="rect">
              <a:avLst/>
            </a:prstGeom>
            <a:solidFill>
              <a:srgbClr val="B6C9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182" name="Rectangle 22"/>
            <p:cNvSpPr>
              <a:spLocks noChangeArrowheads="1"/>
            </p:cNvSpPr>
            <p:nvPr/>
          </p:nvSpPr>
          <p:spPr bwMode="auto">
            <a:xfrm>
              <a:off x="824" y="1900"/>
              <a:ext cx="4602" cy="6"/>
            </a:xfrm>
            <a:prstGeom prst="rect">
              <a:avLst/>
            </a:prstGeom>
            <a:solidFill>
              <a:srgbClr val="C4D0E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183" name="Rectangle 23"/>
            <p:cNvSpPr>
              <a:spLocks noChangeArrowheads="1"/>
            </p:cNvSpPr>
            <p:nvPr/>
          </p:nvSpPr>
          <p:spPr bwMode="auto">
            <a:xfrm>
              <a:off x="824" y="1906"/>
              <a:ext cx="4602" cy="7"/>
            </a:xfrm>
            <a:prstGeom prst="rect">
              <a:avLst/>
            </a:prstGeom>
            <a:solidFill>
              <a:srgbClr val="B3C7D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184" name="Rectangle 24"/>
            <p:cNvSpPr>
              <a:spLocks noChangeArrowheads="1"/>
            </p:cNvSpPr>
            <p:nvPr/>
          </p:nvSpPr>
          <p:spPr bwMode="auto">
            <a:xfrm>
              <a:off x="824" y="1913"/>
              <a:ext cx="4602" cy="7"/>
            </a:xfrm>
            <a:prstGeom prst="rect">
              <a:avLst/>
            </a:prstGeom>
            <a:solidFill>
              <a:srgbClr val="A1BDD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185" name="Rectangle 25"/>
            <p:cNvSpPr>
              <a:spLocks noChangeArrowheads="1"/>
            </p:cNvSpPr>
            <p:nvPr/>
          </p:nvSpPr>
          <p:spPr bwMode="auto">
            <a:xfrm>
              <a:off x="824" y="1920"/>
              <a:ext cx="4602" cy="6"/>
            </a:xfrm>
            <a:prstGeom prst="rect">
              <a:avLst/>
            </a:prstGeom>
            <a:solidFill>
              <a:srgbClr val="90B3D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186" name="Rectangle 26"/>
            <p:cNvSpPr>
              <a:spLocks noChangeArrowheads="1"/>
            </p:cNvSpPr>
            <p:nvPr/>
          </p:nvSpPr>
          <p:spPr bwMode="auto">
            <a:xfrm>
              <a:off x="824" y="1926"/>
              <a:ext cx="4602" cy="7"/>
            </a:xfrm>
            <a:prstGeom prst="rect">
              <a:avLst/>
            </a:prstGeom>
            <a:solidFill>
              <a:srgbClr val="7FA9C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187" name="Rectangle 27"/>
            <p:cNvSpPr>
              <a:spLocks noChangeArrowheads="1"/>
            </p:cNvSpPr>
            <p:nvPr/>
          </p:nvSpPr>
          <p:spPr bwMode="auto">
            <a:xfrm>
              <a:off x="824" y="1933"/>
              <a:ext cx="4602" cy="7"/>
            </a:xfrm>
            <a:prstGeom prst="rect">
              <a:avLst/>
            </a:prstGeom>
            <a:solidFill>
              <a:srgbClr val="6DA0C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188" name="Rectangle 28"/>
            <p:cNvSpPr>
              <a:spLocks noChangeArrowheads="1"/>
            </p:cNvSpPr>
            <p:nvPr/>
          </p:nvSpPr>
          <p:spPr bwMode="auto">
            <a:xfrm>
              <a:off x="824" y="1940"/>
              <a:ext cx="4602" cy="7"/>
            </a:xfrm>
            <a:prstGeom prst="rect">
              <a:avLst/>
            </a:prstGeom>
            <a:solidFill>
              <a:srgbClr val="5C95C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189" name="Freeform 29"/>
            <p:cNvSpPr>
              <a:spLocks noEditPoints="1"/>
            </p:cNvSpPr>
            <p:nvPr/>
          </p:nvSpPr>
          <p:spPr bwMode="auto">
            <a:xfrm>
              <a:off x="832" y="1859"/>
              <a:ext cx="4584" cy="80"/>
            </a:xfrm>
            <a:custGeom>
              <a:avLst/>
              <a:gdLst/>
              <a:ahLst/>
              <a:cxnLst>
                <a:cxn ang="0">
                  <a:pos x="10927" y="95"/>
                </a:cxn>
                <a:cxn ang="0">
                  <a:pos x="10899" y="19"/>
                </a:cxn>
                <a:cxn ang="0">
                  <a:pos x="10870" y="95"/>
                </a:cxn>
                <a:cxn ang="0">
                  <a:pos x="10899" y="170"/>
                </a:cxn>
                <a:cxn ang="0">
                  <a:pos x="10927" y="95"/>
                </a:cxn>
                <a:cxn ang="0">
                  <a:pos x="48" y="0"/>
                </a:cxn>
                <a:cxn ang="0">
                  <a:pos x="10899" y="0"/>
                </a:cxn>
                <a:cxn ang="0">
                  <a:pos x="10946" y="95"/>
                </a:cxn>
                <a:cxn ang="0">
                  <a:pos x="10899" y="189"/>
                </a:cxn>
                <a:cxn ang="0">
                  <a:pos x="10899" y="189"/>
                </a:cxn>
                <a:cxn ang="0">
                  <a:pos x="48" y="189"/>
                </a:cxn>
                <a:cxn ang="0">
                  <a:pos x="0" y="95"/>
                </a:cxn>
                <a:cxn ang="0">
                  <a:pos x="48" y="0"/>
                </a:cxn>
                <a:cxn ang="0">
                  <a:pos x="48" y="0"/>
                </a:cxn>
              </a:cxnLst>
              <a:rect l="0" t="0" r="r" b="b"/>
              <a:pathLst>
                <a:path w="10946" h="189">
                  <a:moveTo>
                    <a:pt x="10927" y="95"/>
                  </a:moveTo>
                  <a:cubicBezTo>
                    <a:pt x="10927" y="53"/>
                    <a:pt x="10914" y="19"/>
                    <a:pt x="10899" y="19"/>
                  </a:cubicBezTo>
                  <a:cubicBezTo>
                    <a:pt x="10883" y="19"/>
                    <a:pt x="10870" y="53"/>
                    <a:pt x="10870" y="95"/>
                  </a:cubicBezTo>
                  <a:cubicBezTo>
                    <a:pt x="10870" y="137"/>
                    <a:pt x="10883" y="170"/>
                    <a:pt x="10899" y="170"/>
                  </a:cubicBezTo>
                  <a:cubicBezTo>
                    <a:pt x="10914" y="170"/>
                    <a:pt x="10927" y="137"/>
                    <a:pt x="10927" y="95"/>
                  </a:cubicBezTo>
                  <a:close/>
                  <a:moveTo>
                    <a:pt x="48" y="0"/>
                  </a:moveTo>
                  <a:lnTo>
                    <a:pt x="10899" y="0"/>
                  </a:lnTo>
                  <a:cubicBezTo>
                    <a:pt x="10925" y="0"/>
                    <a:pt x="10946" y="43"/>
                    <a:pt x="10946" y="95"/>
                  </a:cubicBezTo>
                  <a:cubicBezTo>
                    <a:pt x="10946" y="147"/>
                    <a:pt x="10925" y="189"/>
                    <a:pt x="10899" y="189"/>
                  </a:cubicBezTo>
                  <a:cubicBezTo>
                    <a:pt x="10899" y="189"/>
                    <a:pt x="10899" y="189"/>
                    <a:pt x="10899" y="189"/>
                  </a:cubicBezTo>
                  <a:lnTo>
                    <a:pt x="48" y="189"/>
                  </a:lnTo>
                  <a:cubicBezTo>
                    <a:pt x="21" y="189"/>
                    <a:pt x="0" y="147"/>
                    <a:pt x="0" y="95"/>
                  </a:cubicBezTo>
                  <a:cubicBezTo>
                    <a:pt x="0" y="43"/>
                    <a:pt x="21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lose/>
                </a:path>
              </a:pathLst>
            </a:custGeom>
            <a:noFill/>
            <a:ln w="17463" cap="rnd">
              <a:solidFill>
                <a:srgbClr val="37377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190" name="Freeform 30"/>
            <p:cNvSpPr>
              <a:spLocks/>
            </p:cNvSpPr>
            <p:nvPr/>
          </p:nvSpPr>
          <p:spPr bwMode="auto">
            <a:xfrm>
              <a:off x="832" y="1859"/>
              <a:ext cx="4584" cy="8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10899" y="0"/>
                </a:cxn>
                <a:cxn ang="0">
                  <a:pos x="10946" y="95"/>
                </a:cxn>
                <a:cxn ang="0">
                  <a:pos x="10899" y="189"/>
                </a:cxn>
                <a:cxn ang="0">
                  <a:pos x="10899" y="189"/>
                </a:cxn>
                <a:cxn ang="0">
                  <a:pos x="48" y="189"/>
                </a:cxn>
                <a:cxn ang="0">
                  <a:pos x="0" y="95"/>
                </a:cxn>
                <a:cxn ang="0">
                  <a:pos x="48" y="0"/>
                </a:cxn>
                <a:cxn ang="0">
                  <a:pos x="48" y="0"/>
                </a:cxn>
              </a:cxnLst>
              <a:rect l="0" t="0" r="r" b="b"/>
              <a:pathLst>
                <a:path w="10946" h="189">
                  <a:moveTo>
                    <a:pt x="48" y="0"/>
                  </a:moveTo>
                  <a:lnTo>
                    <a:pt x="10899" y="0"/>
                  </a:lnTo>
                  <a:cubicBezTo>
                    <a:pt x="10925" y="0"/>
                    <a:pt x="10946" y="43"/>
                    <a:pt x="10946" y="95"/>
                  </a:cubicBezTo>
                  <a:cubicBezTo>
                    <a:pt x="10946" y="147"/>
                    <a:pt x="10925" y="189"/>
                    <a:pt x="10899" y="189"/>
                  </a:cubicBezTo>
                  <a:cubicBezTo>
                    <a:pt x="10899" y="189"/>
                    <a:pt x="10899" y="189"/>
                    <a:pt x="10899" y="189"/>
                  </a:cubicBezTo>
                  <a:lnTo>
                    <a:pt x="48" y="189"/>
                  </a:lnTo>
                  <a:cubicBezTo>
                    <a:pt x="21" y="189"/>
                    <a:pt x="0" y="147"/>
                    <a:pt x="0" y="95"/>
                  </a:cubicBezTo>
                  <a:cubicBezTo>
                    <a:pt x="0" y="43"/>
                    <a:pt x="21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lose/>
                </a:path>
              </a:pathLst>
            </a:cu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191" name="Freeform 31"/>
            <p:cNvSpPr>
              <a:spLocks/>
            </p:cNvSpPr>
            <p:nvPr/>
          </p:nvSpPr>
          <p:spPr bwMode="auto">
            <a:xfrm>
              <a:off x="4080" y="1484"/>
              <a:ext cx="146" cy="78"/>
            </a:xfrm>
            <a:custGeom>
              <a:avLst/>
              <a:gdLst/>
              <a:ahLst/>
              <a:cxnLst>
                <a:cxn ang="0">
                  <a:pos x="150" y="184"/>
                </a:cxn>
                <a:cxn ang="0">
                  <a:pos x="340" y="82"/>
                </a:cxn>
                <a:cxn ang="0">
                  <a:pos x="293" y="2"/>
                </a:cxn>
                <a:cxn ang="0">
                  <a:pos x="272" y="0"/>
                </a:cxn>
                <a:cxn ang="0">
                  <a:pos x="0" y="184"/>
                </a:cxn>
                <a:cxn ang="0">
                  <a:pos x="150" y="184"/>
                </a:cxn>
              </a:cxnLst>
              <a:rect l="0" t="0" r="r" b="b"/>
              <a:pathLst>
                <a:path w="349" h="186">
                  <a:moveTo>
                    <a:pt x="150" y="184"/>
                  </a:moveTo>
                  <a:cubicBezTo>
                    <a:pt x="226" y="186"/>
                    <a:pt x="299" y="147"/>
                    <a:pt x="340" y="82"/>
                  </a:cubicBezTo>
                  <a:cubicBezTo>
                    <a:pt x="349" y="47"/>
                    <a:pt x="328" y="11"/>
                    <a:pt x="293" y="2"/>
                  </a:cubicBezTo>
                  <a:cubicBezTo>
                    <a:pt x="286" y="0"/>
                    <a:pt x="279" y="0"/>
                    <a:pt x="272" y="0"/>
                  </a:cubicBezTo>
                  <a:lnTo>
                    <a:pt x="0" y="184"/>
                  </a:lnTo>
                  <a:lnTo>
                    <a:pt x="150" y="184"/>
                  </a:lnTo>
                  <a:close/>
                </a:path>
              </a:pathLst>
            </a:custGeom>
            <a:solidFill>
              <a:srgbClr val="DDDDD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192" name="Rectangle 32"/>
            <p:cNvSpPr>
              <a:spLocks noChangeArrowheads="1"/>
            </p:cNvSpPr>
            <p:nvPr/>
          </p:nvSpPr>
          <p:spPr bwMode="auto">
            <a:xfrm>
              <a:off x="3845" y="1270"/>
              <a:ext cx="355" cy="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193" name="Rectangle 33"/>
            <p:cNvSpPr>
              <a:spLocks noChangeArrowheads="1"/>
            </p:cNvSpPr>
            <p:nvPr/>
          </p:nvSpPr>
          <p:spPr bwMode="auto">
            <a:xfrm>
              <a:off x="3845" y="1277"/>
              <a:ext cx="355" cy="6"/>
            </a:xfrm>
            <a:prstGeom prst="rect">
              <a:avLst/>
            </a:prstGeom>
            <a:solidFill>
              <a:srgbClr val="DEDED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194" name="Rectangle 34"/>
            <p:cNvSpPr>
              <a:spLocks noChangeArrowheads="1"/>
            </p:cNvSpPr>
            <p:nvPr/>
          </p:nvSpPr>
          <p:spPr bwMode="auto">
            <a:xfrm>
              <a:off x="3845" y="1283"/>
              <a:ext cx="355" cy="7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195" name="Rectangle 35"/>
            <p:cNvSpPr>
              <a:spLocks noChangeArrowheads="1"/>
            </p:cNvSpPr>
            <p:nvPr/>
          </p:nvSpPr>
          <p:spPr bwMode="auto">
            <a:xfrm>
              <a:off x="3845" y="1290"/>
              <a:ext cx="355" cy="7"/>
            </a:xfrm>
            <a:prstGeom prst="rect">
              <a:avLst/>
            </a:prstGeom>
            <a:solidFill>
              <a:srgbClr val="E0E0E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196" name="Rectangle 36"/>
            <p:cNvSpPr>
              <a:spLocks noChangeArrowheads="1"/>
            </p:cNvSpPr>
            <p:nvPr/>
          </p:nvSpPr>
          <p:spPr bwMode="auto">
            <a:xfrm>
              <a:off x="3845" y="1297"/>
              <a:ext cx="355" cy="6"/>
            </a:xfrm>
            <a:prstGeom prst="rect">
              <a:avLst/>
            </a:prstGeom>
            <a:solidFill>
              <a:srgbClr val="E1E1E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197" name="Rectangle 37"/>
            <p:cNvSpPr>
              <a:spLocks noChangeArrowheads="1"/>
            </p:cNvSpPr>
            <p:nvPr/>
          </p:nvSpPr>
          <p:spPr bwMode="auto">
            <a:xfrm>
              <a:off x="3845" y="1303"/>
              <a:ext cx="355" cy="7"/>
            </a:xfrm>
            <a:prstGeom prst="rect">
              <a:avLst/>
            </a:prstGeom>
            <a:solidFill>
              <a:srgbClr val="E2E2E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198" name="Rectangle 38"/>
            <p:cNvSpPr>
              <a:spLocks noChangeArrowheads="1"/>
            </p:cNvSpPr>
            <p:nvPr/>
          </p:nvSpPr>
          <p:spPr bwMode="auto">
            <a:xfrm>
              <a:off x="3845" y="1310"/>
              <a:ext cx="355" cy="7"/>
            </a:xfrm>
            <a:prstGeom prst="rect">
              <a:avLst/>
            </a:prstGeom>
            <a:solidFill>
              <a:srgbClr val="E3E3E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199" name="Rectangle 39"/>
            <p:cNvSpPr>
              <a:spLocks noChangeArrowheads="1"/>
            </p:cNvSpPr>
            <p:nvPr/>
          </p:nvSpPr>
          <p:spPr bwMode="auto">
            <a:xfrm>
              <a:off x="3845" y="1317"/>
              <a:ext cx="355" cy="6"/>
            </a:xfrm>
            <a:prstGeom prst="rect">
              <a:avLst/>
            </a:prstGeom>
            <a:solidFill>
              <a:srgbClr val="E5E5E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200" name="Rectangle 40"/>
            <p:cNvSpPr>
              <a:spLocks noChangeArrowheads="1"/>
            </p:cNvSpPr>
            <p:nvPr/>
          </p:nvSpPr>
          <p:spPr bwMode="auto">
            <a:xfrm>
              <a:off x="3845" y="1323"/>
              <a:ext cx="355" cy="7"/>
            </a:xfrm>
            <a:prstGeom prst="rect">
              <a:avLst/>
            </a:prstGeom>
            <a:solidFill>
              <a:srgbClr val="E6E6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201" name="Rectangle 41"/>
            <p:cNvSpPr>
              <a:spLocks noChangeArrowheads="1"/>
            </p:cNvSpPr>
            <p:nvPr/>
          </p:nvSpPr>
          <p:spPr bwMode="auto">
            <a:xfrm>
              <a:off x="3845" y="1330"/>
              <a:ext cx="355" cy="7"/>
            </a:xfrm>
            <a:prstGeom prst="rect">
              <a:avLst/>
            </a:prstGeom>
            <a:solidFill>
              <a:srgbClr val="E7E7E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202" name="Rectangle 42"/>
            <p:cNvSpPr>
              <a:spLocks noChangeArrowheads="1"/>
            </p:cNvSpPr>
            <p:nvPr/>
          </p:nvSpPr>
          <p:spPr bwMode="auto">
            <a:xfrm>
              <a:off x="3845" y="1337"/>
              <a:ext cx="355" cy="7"/>
            </a:xfrm>
            <a:prstGeom prst="rect">
              <a:avLst/>
            </a:prstGeom>
            <a:solidFill>
              <a:srgbClr val="E8E8E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203" name="Rectangle 43"/>
            <p:cNvSpPr>
              <a:spLocks noChangeArrowheads="1"/>
            </p:cNvSpPr>
            <p:nvPr/>
          </p:nvSpPr>
          <p:spPr bwMode="auto">
            <a:xfrm>
              <a:off x="3845" y="1344"/>
              <a:ext cx="355" cy="6"/>
            </a:xfrm>
            <a:prstGeom prst="rect">
              <a:avLst/>
            </a:prstGeom>
            <a:solidFill>
              <a:srgbClr val="E9E9E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204" name="Rectangle 44"/>
            <p:cNvSpPr>
              <a:spLocks noChangeArrowheads="1"/>
            </p:cNvSpPr>
            <p:nvPr/>
          </p:nvSpPr>
          <p:spPr bwMode="auto">
            <a:xfrm>
              <a:off x="3845" y="1350"/>
              <a:ext cx="355" cy="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205" name="Rectangle 45"/>
            <p:cNvSpPr>
              <a:spLocks noChangeArrowheads="1"/>
            </p:cNvSpPr>
            <p:nvPr/>
          </p:nvSpPr>
          <p:spPr bwMode="auto">
            <a:xfrm>
              <a:off x="3845" y="1357"/>
              <a:ext cx="355" cy="7"/>
            </a:xfrm>
            <a:prstGeom prst="rect">
              <a:avLst/>
            </a:prstGeom>
            <a:solidFill>
              <a:srgbClr val="EBEBE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206" name="Rectangle 46"/>
            <p:cNvSpPr>
              <a:spLocks noChangeArrowheads="1"/>
            </p:cNvSpPr>
            <p:nvPr/>
          </p:nvSpPr>
          <p:spPr bwMode="auto">
            <a:xfrm>
              <a:off x="3845" y="1364"/>
              <a:ext cx="355" cy="6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207" name="Rectangle 47"/>
            <p:cNvSpPr>
              <a:spLocks noChangeArrowheads="1"/>
            </p:cNvSpPr>
            <p:nvPr/>
          </p:nvSpPr>
          <p:spPr bwMode="auto">
            <a:xfrm>
              <a:off x="3845" y="1370"/>
              <a:ext cx="355" cy="7"/>
            </a:xfrm>
            <a:prstGeom prst="rect">
              <a:avLst/>
            </a:prstGeom>
            <a:solidFill>
              <a:srgbClr val="EDEDE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208" name="Rectangle 48"/>
            <p:cNvSpPr>
              <a:spLocks noChangeArrowheads="1"/>
            </p:cNvSpPr>
            <p:nvPr/>
          </p:nvSpPr>
          <p:spPr bwMode="auto">
            <a:xfrm>
              <a:off x="3845" y="1377"/>
              <a:ext cx="355" cy="7"/>
            </a:xfrm>
            <a:prstGeom prst="rect">
              <a:avLst/>
            </a:prstGeom>
            <a:solidFill>
              <a:srgbClr val="EEEEE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209" name="Rectangle 49"/>
            <p:cNvSpPr>
              <a:spLocks noChangeArrowheads="1"/>
            </p:cNvSpPr>
            <p:nvPr/>
          </p:nvSpPr>
          <p:spPr bwMode="auto">
            <a:xfrm>
              <a:off x="3845" y="1384"/>
              <a:ext cx="355" cy="6"/>
            </a:xfrm>
            <a:prstGeom prst="rect">
              <a:avLst/>
            </a:prstGeom>
            <a:solidFill>
              <a:srgbClr val="EFEFE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210" name="Rectangle 50"/>
            <p:cNvSpPr>
              <a:spLocks noChangeArrowheads="1"/>
            </p:cNvSpPr>
            <p:nvPr/>
          </p:nvSpPr>
          <p:spPr bwMode="auto">
            <a:xfrm>
              <a:off x="3845" y="1390"/>
              <a:ext cx="355" cy="7"/>
            </a:xfrm>
            <a:prstGeom prst="rect">
              <a:avLst/>
            </a:prstGeom>
            <a:solidFill>
              <a:srgbClr val="F0F0F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211" name="Rectangle 51"/>
            <p:cNvSpPr>
              <a:spLocks noChangeArrowheads="1"/>
            </p:cNvSpPr>
            <p:nvPr/>
          </p:nvSpPr>
          <p:spPr bwMode="auto">
            <a:xfrm>
              <a:off x="3845" y="1397"/>
              <a:ext cx="355" cy="7"/>
            </a:xfrm>
            <a:prstGeom prst="rect">
              <a:avLst/>
            </a:prstGeom>
            <a:solidFill>
              <a:srgbClr val="F1F1F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212" name="Rectangle 52"/>
            <p:cNvSpPr>
              <a:spLocks noChangeArrowheads="1"/>
            </p:cNvSpPr>
            <p:nvPr/>
          </p:nvSpPr>
          <p:spPr bwMode="auto">
            <a:xfrm>
              <a:off x="3845" y="1404"/>
              <a:ext cx="355" cy="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213" name="Rectangle 53"/>
            <p:cNvSpPr>
              <a:spLocks noChangeArrowheads="1"/>
            </p:cNvSpPr>
            <p:nvPr/>
          </p:nvSpPr>
          <p:spPr bwMode="auto">
            <a:xfrm>
              <a:off x="3845" y="1411"/>
              <a:ext cx="355" cy="6"/>
            </a:xfrm>
            <a:prstGeom prst="rect">
              <a:avLst/>
            </a:prstGeom>
            <a:solidFill>
              <a:srgbClr val="F3F3F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214" name="Rectangle 54"/>
            <p:cNvSpPr>
              <a:spLocks noChangeArrowheads="1"/>
            </p:cNvSpPr>
            <p:nvPr/>
          </p:nvSpPr>
          <p:spPr bwMode="auto">
            <a:xfrm>
              <a:off x="3845" y="1417"/>
              <a:ext cx="355" cy="7"/>
            </a:xfrm>
            <a:prstGeom prst="rect">
              <a:avLst/>
            </a:prstGeom>
            <a:solidFill>
              <a:srgbClr val="F4F4F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215" name="Rectangle 55"/>
            <p:cNvSpPr>
              <a:spLocks noChangeArrowheads="1"/>
            </p:cNvSpPr>
            <p:nvPr/>
          </p:nvSpPr>
          <p:spPr bwMode="auto">
            <a:xfrm>
              <a:off x="3845" y="1424"/>
              <a:ext cx="355" cy="7"/>
            </a:xfrm>
            <a:prstGeom prst="rect">
              <a:avLst/>
            </a:prstGeom>
            <a:solidFill>
              <a:srgbClr val="F6F6F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216" name="Rectangle 56"/>
            <p:cNvSpPr>
              <a:spLocks noChangeArrowheads="1"/>
            </p:cNvSpPr>
            <p:nvPr/>
          </p:nvSpPr>
          <p:spPr bwMode="auto">
            <a:xfrm>
              <a:off x="3845" y="1431"/>
              <a:ext cx="355" cy="6"/>
            </a:xfrm>
            <a:prstGeom prst="rect">
              <a:avLst/>
            </a:prstGeom>
            <a:solidFill>
              <a:srgbClr val="F7F7F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217" name="Rectangle 57"/>
            <p:cNvSpPr>
              <a:spLocks noChangeArrowheads="1"/>
            </p:cNvSpPr>
            <p:nvPr/>
          </p:nvSpPr>
          <p:spPr bwMode="auto">
            <a:xfrm>
              <a:off x="3845" y="1437"/>
              <a:ext cx="355" cy="7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218" name="Rectangle 58"/>
            <p:cNvSpPr>
              <a:spLocks noChangeArrowheads="1"/>
            </p:cNvSpPr>
            <p:nvPr/>
          </p:nvSpPr>
          <p:spPr bwMode="auto">
            <a:xfrm>
              <a:off x="3845" y="1444"/>
              <a:ext cx="355" cy="7"/>
            </a:xfrm>
            <a:prstGeom prst="rect">
              <a:avLst/>
            </a:prstGeom>
            <a:solidFill>
              <a:srgbClr val="F9F9F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219" name="Rectangle 59"/>
            <p:cNvSpPr>
              <a:spLocks noChangeArrowheads="1"/>
            </p:cNvSpPr>
            <p:nvPr/>
          </p:nvSpPr>
          <p:spPr bwMode="auto">
            <a:xfrm>
              <a:off x="3845" y="1451"/>
              <a:ext cx="355" cy="6"/>
            </a:xfrm>
            <a:prstGeom prst="rect">
              <a:avLst/>
            </a:prstGeom>
            <a:solidFill>
              <a:srgbClr val="FAFAF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220" name="Rectangle 60"/>
            <p:cNvSpPr>
              <a:spLocks noChangeArrowheads="1"/>
            </p:cNvSpPr>
            <p:nvPr/>
          </p:nvSpPr>
          <p:spPr bwMode="auto">
            <a:xfrm>
              <a:off x="3845" y="1457"/>
              <a:ext cx="355" cy="7"/>
            </a:xfrm>
            <a:prstGeom prst="rect">
              <a:avLst/>
            </a:prstGeom>
            <a:solidFill>
              <a:srgbClr val="FBFBF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221" name="Rectangle 61"/>
            <p:cNvSpPr>
              <a:spLocks noChangeArrowheads="1"/>
            </p:cNvSpPr>
            <p:nvPr/>
          </p:nvSpPr>
          <p:spPr bwMode="auto">
            <a:xfrm>
              <a:off x="3845" y="1464"/>
              <a:ext cx="355" cy="7"/>
            </a:xfrm>
            <a:prstGeom prst="rect">
              <a:avLst/>
            </a:prstGeom>
            <a:solidFill>
              <a:srgbClr val="FCFCF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222" name="Rectangle 62"/>
            <p:cNvSpPr>
              <a:spLocks noChangeArrowheads="1"/>
            </p:cNvSpPr>
            <p:nvPr/>
          </p:nvSpPr>
          <p:spPr bwMode="auto">
            <a:xfrm>
              <a:off x="3845" y="1471"/>
              <a:ext cx="355" cy="7"/>
            </a:xfrm>
            <a:prstGeom prst="rect">
              <a:avLst/>
            </a:prstGeom>
            <a:solidFill>
              <a:srgbClr val="FDFDF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223" name="Rectangle 63"/>
            <p:cNvSpPr>
              <a:spLocks noChangeArrowheads="1"/>
            </p:cNvSpPr>
            <p:nvPr/>
          </p:nvSpPr>
          <p:spPr bwMode="auto">
            <a:xfrm>
              <a:off x="3845" y="1478"/>
              <a:ext cx="355" cy="6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224" name="Freeform 64"/>
            <p:cNvSpPr>
              <a:spLocks/>
            </p:cNvSpPr>
            <p:nvPr/>
          </p:nvSpPr>
          <p:spPr bwMode="auto">
            <a:xfrm>
              <a:off x="3852" y="1277"/>
              <a:ext cx="342" cy="198"/>
            </a:xfrm>
            <a:custGeom>
              <a:avLst/>
              <a:gdLst/>
              <a:ahLst/>
              <a:cxnLst>
                <a:cxn ang="0">
                  <a:pos x="0" y="157"/>
                </a:cxn>
                <a:cxn ang="0">
                  <a:pos x="122" y="228"/>
                </a:cxn>
                <a:cxn ang="0">
                  <a:pos x="421" y="401"/>
                </a:cxn>
                <a:cxn ang="0">
                  <a:pos x="421" y="401"/>
                </a:cxn>
                <a:cxn ang="0">
                  <a:pos x="544" y="473"/>
                </a:cxn>
                <a:cxn ang="0">
                  <a:pos x="816" y="316"/>
                </a:cxn>
                <a:cxn ang="0">
                  <a:pos x="269" y="0"/>
                </a:cxn>
                <a:cxn ang="0">
                  <a:pos x="0" y="157"/>
                </a:cxn>
              </a:cxnLst>
              <a:rect l="0" t="0" r="r" b="b"/>
              <a:pathLst>
                <a:path w="816" h="473">
                  <a:moveTo>
                    <a:pt x="0" y="157"/>
                  </a:moveTo>
                  <a:lnTo>
                    <a:pt x="122" y="228"/>
                  </a:lnTo>
                  <a:cubicBezTo>
                    <a:pt x="168" y="348"/>
                    <a:pt x="293" y="420"/>
                    <a:pt x="421" y="401"/>
                  </a:cubicBezTo>
                  <a:lnTo>
                    <a:pt x="421" y="401"/>
                  </a:lnTo>
                  <a:lnTo>
                    <a:pt x="544" y="473"/>
                  </a:lnTo>
                  <a:lnTo>
                    <a:pt x="816" y="316"/>
                  </a:lnTo>
                  <a:lnTo>
                    <a:pt x="269" y="0"/>
                  </a:lnTo>
                  <a:lnTo>
                    <a:pt x="0" y="157"/>
                  </a:lnTo>
                  <a:close/>
                </a:path>
              </a:pathLst>
            </a:custGeom>
            <a:noFill/>
            <a:ln w="9525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pic>
          <p:nvPicPr>
            <p:cNvPr id="220225" name="Picture 6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73" y="1397"/>
              <a:ext cx="127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226" name="Picture 6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73" y="1397"/>
              <a:ext cx="127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0227" name="Freeform 67"/>
            <p:cNvSpPr>
              <a:spLocks/>
            </p:cNvSpPr>
            <p:nvPr/>
          </p:nvSpPr>
          <p:spPr bwMode="auto">
            <a:xfrm>
              <a:off x="4080" y="1410"/>
              <a:ext cx="114" cy="151"/>
            </a:xfrm>
            <a:custGeom>
              <a:avLst/>
              <a:gdLst/>
              <a:ahLst/>
              <a:cxnLst>
                <a:cxn ang="0">
                  <a:pos x="0" y="151"/>
                </a:cxn>
                <a:cxn ang="0">
                  <a:pos x="108" y="88"/>
                </a:cxn>
                <a:cxn ang="0">
                  <a:pos x="108" y="77"/>
                </a:cxn>
                <a:cxn ang="0">
                  <a:pos x="114" y="74"/>
                </a:cxn>
                <a:cxn ang="0">
                  <a:pos x="114" y="0"/>
                </a:cxn>
                <a:cxn ang="0">
                  <a:pos x="0" y="65"/>
                </a:cxn>
                <a:cxn ang="0">
                  <a:pos x="0" y="151"/>
                </a:cxn>
              </a:cxnLst>
              <a:rect l="0" t="0" r="r" b="b"/>
              <a:pathLst>
                <a:path w="114" h="151">
                  <a:moveTo>
                    <a:pt x="0" y="151"/>
                  </a:moveTo>
                  <a:lnTo>
                    <a:pt x="108" y="88"/>
                  </a:lnTo>
                  <a:lnTo>
                    <a:pt x="108" y="77"/>
                  </a:lnTo>
                  <a:lnTo>
                    <a:pt x="114" y="74"/>
                  </a:lnTo>
                  <a:lnTo>
                    <a:pt x="114" y="0"/>
                  </a:lnTo>
                  <a:lnTo>
                    <a:pt x="0" y="65"/>
                  </a:lnTo>
                  <a:lnTo>
                    <a:pt x="0" y="151"/>
                  </a:lnTo>
                  <a:close/>
                </a:path>
              </a:pathLst>
            </a:custGeom>
            <a:noFill/>
            <a:ln w="9525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pic>
          <p:nvPicPr>
            <p:cNvPr id="220228" name="Picture 6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45" y="1330"/>
              <a:ext cx="241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229" name="Picture 6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45" y="1330"/>
              <a:ext cx="241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0230" name="Freeform 70"/>
            <p:cNvSpPr>
              <a:spLocks/>
            </p:cNvSpPr>
            <p:nvPr/>
          </p:nvSpPr>
          <p:spPr bwMode="auto">
            <a:xfrm>
              <a:off x="3852" y="1343"/>
              <a:ext cx="228" cy="218"/>
            </a:xfrm>
            <a:custGeom>
              <a:avLst/>
              <a:gdLst/>
              <a:ahLst/>
              <a:cxnLst>
                <a:cxn ang="0">
                  <a:pos x="0" y="176"/>
                </a:cxn>
                <a:cxn ang="0">
                  <a:pos x="13" y="187"/>
                </a:cxn>
                <a:cxn ang="0">
                  <a:pos x="13" y="214"/>
                </a:cxn>
                <a:cxn ang="0">
                  <a:pos x="122" y="275"/>
                </a:cxn>
                <a:cxn ang="0">
                  <a:pos x="421" y="449"/>
                </a:cxn>
                <a:cxn ang="0">
                  <a:pos x="544" y="520"/>
                </a:cxn>
                <a:cxn ang="0">
                  <a:pos x="544" y="316"/>
                </a:cxn>
                <a:cxn ang="0">
                  <a:pos x="421" y="244"/>
                </a:cxn>
                <a:cxn ang="0">
                  <a:pos x="122" y="71"/>
                </a:cxn>
                <a:cxn ang="0">
                  <a:pos x="122" y="71"/>
                </a:cxn>
                <a:cxn ang="0">
                  <a:pos x="0" y="0"/>
                </a:cxn>
                <a:cxn ang="0">
                  <a:pos x="0" y="176"/>
                </a:cxn>
              </a:cxnLst>
              <a:rect l="0" t="0" r="r" b="b"/>
              <a:pathLst>
                <a:path w="544" h="520">
                  <a:moveTo>
                    <a:pt x="0" y="176"/>
                  </a:moveTo>
                  <a:lnTo>
                    <a:pt x="13" y="187"/>
                  </a:lnTo>
                  <a:lnTo>
                    <a:pt x="13" y="214"/>
                  </a:lnTo>
                  <a:lnTo>
                    <a:pt x="122" y="275"/>
                  </a:lnTo>
                  <a:cubicBezTo>
                    <a:pt x="168" y="395"/>
                    <a:pt x="293" y="467"/>
                    <a:pt x="421" y="449"/>
                  </a:cubicBezTo>
                  <a:lnTo>
                    <a:pt x="544" y="520"/>
                  </a:lnTo>
                  <a:lnTo>
                    <a:pt x="544" y="316"/>
                  </a:lnTo>
                  <a:lnTo>
                    <a:pt x="421" y="244"/>
                  </a:lnTo>
                  <a:cubicBezTo>
                    <a:pt x="293" y="263"/>
                    <a:pt x="168" y="191"/>
                    <a:pt x="122" y="71"/>
                  </a:cubicBezTo>
                  <a:lnTo>
                    <a:pt x="122" y="71"/>
                  </a:lnTo>
                  <a:lnTo>
                    <a:pt x="0" y="0"/>
                  </a:lnTo>
                  <a:lnTo>
                    <a:pt x="0" y="176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231" name="Freeform 71"/>
            <p:cNvSpPr>
              <a:spLocks/>
            </p:cNvSpPr>
            <p:nvPr/>
          </p:nvSpPr>
          <p:spPr bwMode="auto">
            <a:xfrm>
              <a:off x="3852" y="1276"/>
              <a:ext cx="342" cy="285"/>
            </a:xfrm>
            <a:custGeom>
              <a:avLst/>
              <a:gdLst/>
              <a:ahLst/>
              <a:cxnLst>
                <a:cxn ang="0">
                  <a:pos x="0" y="160"/>
                </a:cxn>
                <a:cxn ang="0">
                  <a:pos x="0" y="336"/>
                </a:cxn>
                <a:cxn ang="0">
                  <a:pos x="13" y="347"/>
                </a:cxn>
                <a:cxn ang="0">
                  <a:pos x="13" y="374"/>
                </a:cxn>
                <a:cxn ang="0">
                  <a:pos x="122" y="435"/>
                </a:cxn>
                <a:cxn ang="0">
                  <a:pos x="421" y="609"/>
                </a:cxn>
                <a:cxn ang="0">
                  <a:pos x="421" y="609"/>
                </a:cxn>
                <a:cxn ang="0">
                  <a:pos x="544" y="680"/>
                </a:cxn>
                <a:cxn ang="0">
                  <a:pos x="802" y="530"/>
                </a:cxn>
                <a:cxn ang="0">
                  <a:pos x="802" y="503"/>
                </a:cxn>
                <a:cxn ang="0">
                  <a:pos x="816" y="496"/>
                </a:cxn>
                <a:cxn ang="0">
                  <a:pos x="816" y="319"/>
                </a:cxn>
                <a:cxn ang="0">
                  <a:pos x="272" y="0"/>
                </a:cxn>
                <a:cxn ang="0">
                  <a:pos x="0" y="160"/>
                </a:cxn>
              </a:cxnLst>
              <a:rect l="0" t="0" r="r" b="b"/>
              <a:pathLst>
                <a:path w="816" h="680">
                  <a:moveTo>
                    <a:pt x="0" y="160"/>
                  </a:moveTo>
                  <a:lnTo>
                    <a:pt x="0" y="336"/>
                  </a:lnTo>
                  <a:lnTo>
                    <a:pt x="13" y="347"/>
                  </a:lnTo>
                  <a:lnTo>
                    <a:pt x="13" y="374"/>
                  </a:lnTo>
                  <a:lnTo>
                    <a:pt x="122" y="435"/>
                  </a:lnTo>
                  <a:cubicBezTo>
                    <a:pt x="168" y="555"/>
                    <a:pt x="293" y="627"/>
                    <a:pt x="421" y="609"/>
                  </a:cubicBezTo>
                  <a:lnTo>
                    <a:pt x="421" y="609"/>
                  </a:lnTo>
                  <a:lnTo>
                    <a:pt x="544" y="680"/>
                  </a:lnTo>
                  <a:lnTo>
                    <a:pt x="802" y="530"/>
                  </a:lnTo>
                  <a:lnTo>
                    <a:pt x="802" y="503"/>
                  </a:lnTo>
                  <a:lnTo>
                    <a:pt x="816" y="496"/>
                  </a:lnTo>
                  <a:lnTo>
                    <a:pt x="816" y="319"/>
                  </a:lnTo>
                  <a:lnTo>
                    <a:pt x="272" y="0"/>
                  </a:lnTo>
                  <a:lnTo>
                    <a:pt x="0" y="160"/>
                  </a:lnTo>
                  <a:close/>
                </a:path>
              </a:pathLst>
            </a:cu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pic>
          <p:nvPicPr>
            <p:cNvPr id="220232" name="Picture 7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859" y="1350"/>
              <a:ext cx="40" cy="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233" name="Picture 7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59" y="1350"/>
              <a:ext cx="40" cy="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0234" name="Freeform 74"/>
            <p:cNvSpPr>
              <a:spLocks/>
            </p:cNvSpPr>
            <p:nvPr/>
          </p:nvSpPr>
          <p:spPr bwMode="auto">
            <a:xfrm>
              <a:off x="3868" y="1362"/>
              <a:ext cx="26" cy="39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26" y="39"/>
                </a:cxn>
                <a:cxn ang="0">
                  <a:pos x="26" y="15"/>
                </a:cxn>
                <a:cxn ang="0">
                  <a:pos x="0" y="0"/>
                </a:cxn>
                <a:cxn ang="0">
                  <a:pos x="0" y="25"/>
                </a:cxn>
              </a:cxnLst>
              <a:rect l="0" t="0" r="r" b="b"/>
              <a:pathLst>
                <a:path w="26" h="39">
                  <a:moveTo>
                    <a:pt x="0" y="25"/>
                  </a:moveTo>
                  <a:lnTo>
                    <a:pt x="26" y="39"/>
                  </a:lnTo>
                  <a:lnTo>
                    <a:pt x="26" y="15"/>
                  </a:lnTo>
                  <a:lnTo>
                    <a:pt x="0" y="0"/>
                  </a:lnTo>
                  <a:lnTo>
                    <a:pt x="0" y="25"/>
                  </a:lnTo>
                  <a:close/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235" name="Line 75"/>
            <p:cNvSpPr>
              <a:spLocks noChangeShapeType="1"/>
            </p:cNvSpPr>
            <p:nvPr/>
          </p:nvSpPr>
          <p:spPr bwMode="auto">
            <a:xfrm flipH="1">
              <a:off x="4055" y="1475"/>
              <a:ext cx="25" cy="10"/>
            </a:xfrm>
            <a:prstGeom prst="line">
              <a:avLst/>
            </a:prstGeom>
            <a:noFill/>
            <a:ln w="3175" cap="rnd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pic>
          <p:nvPicPr>
            <p:cNvPr id="220236" name="Picture 76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845" y="1377"/>
              <a:ext cx="241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0237" name="Freeform 77"/>
            <p:cNvSpPr>
              <a:spLocks/>
            </p:cNvSpPr>
            <p:nvPr/>
          </p:nvSpPr>
          <p:spPr bwMode="auto">
            <a:xfrm>
              <a:off x="3852" y="1387"/>
              <a:ext cx="228" cy="154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56"/>
                </a:cxn>
                <a:cxn ang="0">
                  <a:pos x="122" y="122"/>
                </a:cxn>
                <a:cxn ang="0">
                  <a:pos x="421" y="296"/>
                </a:cxn>
                <a:cxn ang="0">
                  <a:pos x="544" y="367"/>
                </a:cxn>
                <a:cxn ang="0">
                  <a:pos x="544" y="316"/>
                </a:cxn>
                <a:cxn ang="0">
                  <a:pos x="421" y="245"/>
                </a:cxn>
                <a:cxn ang="0">
                  <a:pos x="122" y="71"/>
                </a:cxn>
                <a:cxn ang="0">
                  <a:pos x="0" y="0"/>
                </a:cxn>
                <a:cxn ang="0">
                  <a:pos x="0" y="24"/>
                </a:cxn>
              </a:cxnLst>
              <a:rect l="0" t="0" r="r" b="b"/>
              <a:pathLst>
                <a:path w="544" h="367">
                  <a:moveTo>
                    <a:pt x="0" y="24"/>
                  </a:moveTo>
                  <a:lnTo>
                    <a:pt x="0" y="56"/>
                  </a:lnTo>
                  <a:lnTo>
                    <a:pt x="122" y="122"/>
                  </a:lnTo>
                  <a:cubicBezTo>
                    <a:pt x="168" y="243"/>
                    <a:pt x="293" y="315"/>
                    <a:pt x="421" y="296"/>
                  </a:cubicBezTo>
                  <a:lnTo>
                    <a:pt x="544" y="367"/>
                  </a:lnTo>
                  <a:lnTo>
                    <a:pt x="544" y="316"/>
                  </a:lnTo>
                  <a:lnTo>
                    <a:pt x="421" y="245"/>
                  </a:lnTo>
                  <a:cubicBezTo>
                    <a:pt x="293" y="264"/>
                    <a:pt x="168" y="192"/>
                    <a:pt x="122" y="71"/>
                  </a:cubicBez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238" name="Freeform 78"/>
            <p:cNvSpPr>
              <a:spLocks/>
            </p:cNvSpPr>
            <p:nvPr/>
          </p:nvSpPr>
          <p:spPr bwMode="auto">
            <a:xfrm>
              <a:off x="3946" y="1424"/>
              <a:ext cx="11" cy="3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5"/>
                </a:cxn>
                <a:cxn ang="0">
                  <a:pos x="0" y="33"/>
                </a:cxn>
              </a:cxnLst>
              <a:rect l="0" t="0" r="r" b="b"/>
              <a:pathLst>
                <a:path w="11" h="33">
                  <a:moveTo>
                    <a:pt x="11" y="0"/>
                  </a:moveTo>
                  <a:lnTo>
                    <a:pt x="0" y="5"/>
                  </a:lnTo>
                  <a:lnTo>
                    <a:pt x="0" y="33"/>
                  </a:lnTo>
                </a:path>
              </a:pathLst>
            </a:custGeom>
            <a:noFill/>
            <a:ln w="9525" cap="rnd">
              <a:solidFill>
                <a:srgbClr val="00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239" name="Freeform 79"/>
            <p:cNvSpPr>
              <a:spLocks/>
            </p:cNvSpPr>
            <p:nvPr/>
          </p:nvSpPr>
          <p:spPr bwMode="auto">
            <a:xfrm>
              <a:off x="3960" y="1431"/>
              <a:ext cx="12" cy="3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6"/>
                </a:cxn>
                <a:cxn ang="0">
                  <a:pos x="0" y="36"/>
                </a:cxn>
              </a:cxnLst>
              <a:rect l="0" t="0" r="r" b="b"/>
              <a:pathLst>
                <a:path w="12" h="36">
                  <a:moveTo>
                    <a:pt x="12" y="0"/>
                  </a:moveTo>
                  <a:lnTo>
                    <a:pt x="0" y="6"/>
                  </a:lnTo>
                  <a:lnTo>
                    <a:pt x="0" y="36"/>
                  </a:lnTo>
                </a:path>
              </a:pathLst>
            </a:custGeom>
            <a:noFill/>
            <a:ln w="9525" cap="rnd">
              <a:solidFill>
                <a:srgbClr val="00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240" name="Freeform 80"/>
            <p:cNvSpPr>
              <a:spLocks/>
            </p:cNvSpPr>
            <p:nvPr/>
          </p:nvSpPr>
          <p:spPr bwMode="auto">
            <a:xfrm>
              <a:off x="3975" y="1436"/>
              <a:ext cx="11" cy="3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6"/>
                </a:cxn>
                <a:cxn ang="0">
                  <a:pos x="0" y="37"/>
                </a:cxn>
              </a:cxnLst>
              <a:rect l="0" t="0" r="r" b="b"/>
              <a:pathLst>
                <a:path w="11" h="37">
                  <a:moveTo>
                    <a:pt x="11" y="0"/>
                  </a:moveTo>
                  <a:lnTo>
                    <a:pt x="0" y="6"/>
                  </a:lnTo>
                  <a:lnTo>
                    <a:pt x="0" y="37"/>
                  </a:lnTo>
                </a:path>
              </a:pathLst>
            </a:custGeom>
            <a:noFill/>
            <a:ln w="9525" cap="rnd">
              <a:solidFill>
                <a:srgbClr val="00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241" name="Freeform 81"/>
            <p:cNvSpPr>
              <a:spLocks/>
            </p:cNvSpPr>
            <p:nvPr/>
          </p:nvSpPr>
          <p:spPr bwMode="auto">
            <a:xfrm>
              <a:off x="3923" y="1406"/>
              <a:ext cx="12" cy="3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5"/>
                </a:cxn>
                <a:cxn ang="0">
                  <a:pos x="1" y="3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0" y="5"/>
                  </a:lnTo>
                  <a:lnTo>
                    <a:pt x="1" y="30"/>
                  </a:lnTo>
                </a:path>
              </a:pathLst>
            </a:custGeom>
            <a:noFill/>
            <a:ln w="9525" cap="rnd">
              <a:solidFill>
                <a:srgbClr val="00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242" name="Freeform 82"/>
            <p:cNvSpPr>
              <a:spLocks/>
            </p:cNvSpPr>
            <p:nvPr/>
          </p:nvSpPr>
          <p:spPr bwMode="auto">
            <a:xfrm>
              <a:off x="3935" y="1416"/>
              <a:ext cx="11" cy="31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5"/>
                </a:cxn>
                <a:cxn ang="0">
                  <a:pos x="0" y="31"/>
                </a:cxn>
              </a:cxnLst>
              <a:rect l="0" t="0" r="r" b="b"/>
              <a:pathLst>
                <a:path w="11" h="31">
                  <a:moveTo>
                    <a:pt x="11" y="0"/>
                  </a:moveTo>
                  <a:lnTo>
                    <a:pt x="0" y="5"/>
                  </a:lnTo>
                  <a:lnTo>
                    <a:pt x="0" y="31"/>
                  </a:lnTo>
                </a:path>
              </a:pathLst>
            </a:custGeom>
            <a:noFill/>
            <a:ln w="9525" cap="rnd">
              <a:solidFill>
                <a:srgbClr val="00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pic>
          <p:nvPicPr>
            <p:cNvPr id="220243" name="Picture 8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313" y="3253"/>
              <a:ext cx="382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244" name="Picture 84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313" y="3253"/>
              <a:ext cx="382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245" name="Picture 85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951" y="3722"/>
              <a:ext cx="328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246" name="Picture 86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951" y="3722"/>
              <a:ext cx="328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247" name="Picture 87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025" y="3829"/>
              <a:ext cx="328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248" name="Picture 88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1025" y="3829"/>
              <a:ext cx="328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249" name="Picture 89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951" y="3937"/>
              <a:ext cx="328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250" name="Picture 90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951" y="3937"/>
              <a:ext cx="328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251" name="Picture 91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1045" y="4044"/>
              <a:ext cx="328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252" name="Picture 92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1045" y="4044"/>
              <a:ext cx="328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253" name="Picture 93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1715" y="3722"/>
              <a:ext cx="328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254" name="Picture 94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1715" y="3722"/>
              <a:ext cx="328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255" name="Picture 95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1641" y="3829"/>
              <a:ext cx="328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256" name="Picture 96"/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1641" y="3829"/>
              <a:ext cx="328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257" name="Picture 97"/>
            <p:cNvPicPr>
              <a:picLocks noChangeAspect="1" noChangeArrowheads="1"/>
            </p:cNvPicPr>
            <p:nvPr/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1715" y="3937"/>
              <a:ext cx="328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258" name="Picture 98"/>
            <p:cNvPicPr>
              <a:picLocks noChangeAspect="1" noChangeArrowheads="1"/>
            </p:cNvPicPr>
            <p:nvPr/>
          </p:nvPicPr>
          <p:blipFill>
            <a:blip r:embed="rId24" cstate="print"/>
            <a:srcRect/>
            <a:stretch>
              <a:fillRect/>
            </a:stretch>
          </p:blipFill>
          <p:spPr bwMode="auto">
            <a:xfrm>
              <a:off x="1715" y="3937"/>
              <a:ext cx="328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259" name="Picture 99"/>
            <p:cNvPicPr>
              <a:picLocks noChangeAspect="1" noChangeArrowheads="1"/>
            </p:cNvPicPr>
            <p:nvPr/>
          </p:nvPicPr>
          <p:blipFill>
            <a:blip r:embed="rId25" cstate="print"/>
            <a:srcRect/>
            <a:stretch>
              <a:fillRect/>
            </a:stretch>
          </p:blipFill>
          <p:spPr bwMode="auto">
            <a:xfrm>
              <a:off x="1621" y="4044"/>
              <a:ext cx="328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260" name="Picture 100"/>
            <p:cNvPicPr>
              <a:picLocks noChangeAspect="1" noChangeArrowheads="1"/>
            </p:cNvPicPr>
            <p:nvPr/>
          </p:nvPicPr>
          <p:blipFill>
            <a:blip r:embed="rId26" cstate="print"/>
            <a:srcRect/>
            <a:stretch>
              <a:fillRect/>
            </a:stretch>
          </p:blipFill>
          <p:spPr bwMode="auto">
            <a:xfrm>
              <a:off x="1621" y="4044"/>
              <a:ext cx="328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0261" name="Line 101"/>
            <p:cNvSpPr>
              <a:spLocks noChangeShapeType="1"/>
            </p:cNvSpPr>
            <p:nvPr/>
          </p:nvSpPr>
          <p:spPr bwMode="auto">
            <a:xfrm>
              <a:off x="1225" y="3733"/>
              <a:ext cx="272" cy="204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262" name="Line 102"/>
            <p:cNvSpPr>
              <a:spLocks noChangeShapeType="1"/>
            </p:cNvSpPr>
            <p:nvPr/>
          </p:nvSpPr>
          <p:spPr bwMode="auto">
            <a:xfrm>
              <a:off x="1297" y="3842"/>
              <a:ext cx="200" cy="95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263" name="Line 103"/>
            <p:cNvSpPr>
              <a:spLocks noChangeShapeType="1"/>
            </p:cNvSpPr>
            <p:nvPr/>
          </p:nvSpPr>
          <p:spPr bwMode="auto">
            <a:xfrm flipV="1">
              <a:off x="1225" y="3937"/>
              <a:ext cx="272" cy="11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264" name="Line 104"/>
            <p:cNvSpPr>
              <a:spLocks noChangeShapeType="1"/>
            </p:cNvSpPr>
            <p:nvPr/>
          </p:nvSpPr>
          <p:spPr bwMode="auto">
            <a:xfrm flipV="1">
              <a:off x="1318" y="3937"/>
              <a:ext cx="179" cy="120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265" name="Line 105"/>
            <p:cNvSpPr>
              <a:spLocks noChangeShapeType="1"/>
            </p:cNvSpPr>
            <p:nvPr/>
          </p:nvSpPr>
          <p:spPr bwMode="auto">
            <a:xfrm flipH="1">
              <a:off x="1497" y="3733"/>
              <a:ext cx="273" cy="203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266" name="Line 106"/>
            <p:cNvSpPr>
              <a:spLocks noChangeShapeType="1"/>
            </p:cNvSpPr>
            <p:nvPr/>
          </p:nvSpPr>
          <p:spPr bwMode="auto">
            <a:xfrm flipH="1">
              <a:off x="1497" y="3842"/>
              <a:ext cx="201" cy="94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267" name="Line 107"/>
            <p:cNvSpPr>
              <a:spLocks noChangeShapeType="1"/>
            </p:cNvSpPr>
            <p:nvPr/>
          </p:nvSpPr>
          <p:spPr bwMode="auto">
            <a:xfrm flipH="1" flipV="1">
              <a:off x="1497" y="3936"/>
              <a:ext cx="273" cy="12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268" name="Line 108"/>
            <p:cNvSpPr>
              <a:spLocks noChangeShapeType="1"/>
            </p:cNvSpPr>
            <p:nvPr/>
          </p:nvSpPr>
          <p:spPr bwMode="auto">
            <a:xfrm flipH="1" flipV="1">
              <a:off x="1497" y="3937"/>
              <a:ext cx="179" cy="120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269" name="Freeform 109"/>
            <p:cNvSpPr>
              <a:spLocks/>
            </p:cNvSpPr>
            <p:nvPr/>
          </p:nvSpPr>
          <p:spPr bwMode="auto">
            <a:xfrm>
              <a:off x="1491" y="3596"/>
              <a:ext cx="3" cy="33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339"/>
                </a:cxn>
                <a:cxn ang="0">
                  <a:pos x="0" y="339"/>
                </a:cxn>
              </a:cxnLst>
              <a:rect l="0" t="0" r="r" b="b"/>
              <a:pathLst>
                <a:path w="3" h="339">
                  <a:moveTo>
                    <a:pt x="3" y="0"/>
                  </a:moveTo>
                  <a:lnTo>
                    <a:pt x="3" y="339"/>
                  </a:lnTo>
                  <a:lnTo>
                    <a:pt x="0" y="339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pic>
          <p:nvPicPr>
            <p:cNvPr id="220270" name="Picture 110"/>
            <p:cNvPicPr>
              <a:picLocks noChangeAspect="1" noChangeArrowheads="1"/>
            </p:cNvPicPr>
            <p:nvPr/>
          </p:nvPicPr>
          <p:blipFill>
            <a:blip r:embed="rId27" cstate="print"/>
            <a:srcRect/>
            <a:stretch>
              <a:fillRect/>
            </a:stretch>
          </p:blipFill>
          <p:spPr bwMode="auto">
            <a:xfrm>
              <a:off x="1018" y="2241"/>
              <a:ext cx="744" cy="6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271" name="Picture 111"/>
            <p:cNvPicPr>
              <a:picLocks noChangeAspect="1" noChangeArrowheads="1"/>
            </p:cNvPicPr>
            <p:nvPr/>
          </p:nvPicPr>
          <p:blipFill>
            <a:blip r:embed="rId28" cstate="print"/>
            <a:srcRect/>
            <a:stretch>
              <a:fillRect/>
            </a:stretch>
          </p:blipFill>
          <p:spPr bwMode="auto">
            <a:xfrm>
              <a:off x="1018" y="2241"/>
              <a:ext cx="744" cy="6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0272" name="Rectangle 112"/>
            <p:cNvSpPr>
              <a:spLocks noChangeArrowheads="1"/>
            </p:cNvSpPr>
            <p:nvPr/>
          </p:nvSpPr>
          <p:spPr bwMode="auto">
            <a:xfrm>
              <a:off x="1141" y="2958"/>
              <a:ext cx="619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sv-SE" sz="1200" dirty="0"/>
                <a:t>TankMaster </a:t>
              </a:r>
              <a:endParaRPr lang="sv-SE" dirty="0"/>
            </a:p>
          </p:txBody>
        </p:sp>
        <p:sp>
          <p:nvSpPr>
            <p:cNvPr id="220273" name="Rectangle 113"/>
            <p:cNvSpPr>
              <a:spLocks noChangeArrowheads="1"/>
            </p:cNvSpPr>
            <p:nvPr/>
          </p:nvSpPr>
          <p:spPr bwMode="auto">
            <a:xfrm>
              <a:off x="1260" y="3085"/>
              <a:ext cx="333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sv-SE" sz="1200" dirty="0"/>
                <a:t>Server</a:t>
              </a:r>
              <a:endParaRPr lang="sv-SE" dirty="0"/>
            </a:p>
          </p:txBody>
        </p:sp>
        <p:sp>
          <p:nvSpPr>
            <p:cNvPr id="220274" name="Freeform 114"/>
            <p:cNvSpPr>
              <a:spLocks/>
            </p:cNvSpPr>
            <p:nvPr/>
          </p:nvSpPr>
          <p:spPr bwMode="auto">
            <a:xfrm>
              <a:off x="1636" y="2416"/>
              <a:ext cx="108" cy="1243"/>
            </a:xfrm>
            <a:custGeom>
              <a:avLst/>
              <a:gdLst/>
              <a:ahLst/>
              <a:cxnLst>
                <a:cxn ang="0">
                  <a:pos x="0" y="1175"/>
                </a:cxn>
                <a:cxn ang="0">
                  <a:pos x="0" y="1243"/>
                </a:cxn>
                <a:cxn ang="0">
                  <a:pos x="108" y="1243"/>
                </a:cxn>
                <a:cxn ang="0">
                  <a:pos x="108" y="0"/>
                </a:cxn>
              </a:cxnLst>
              <a:rect l="0" t="0" r="r" b="b"/>
              <a:pathLst>
                <a:path w="108" h="1243">
                  <a:moveTo>
                    <a:pt x="0" y="1175"/>
                  </a:moveTo>
                  <a:lnTo>
                    <a:pt x="0" y="1243"/>
                  </a:lnTo>
                  <a:lnTo>
                    <a:pt x="108" y="1243"/>
                  </a:lnTo>
                  <a:lnTo>
                    <a:pt x="108" y="0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pic>
          <p:nvPicPr>
            <p:cNvPr id="220275" name="Picture 115"/>
            <p:cNvPicPr>
              <a:picLocks noChangeAspect="1" noChangeArrowheads="1"/>
            </p:cNvPicPr>
            <p:nvPr/>
          </p:nvPicPr>
          <p:blipFill>
            <a:blip r:embed="rId29" cstate="print"/>
            <a:srcRect/>
            <a:stretch>
              <a:fillRect/>
            </a:stretch>
          </p:blipFill>
          <p:spPr bwMode="auto">
            <a:xfrm>
              <a:off x="1742" y="580"/>
              <a:ext cx="649" cy="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276" name="Picture 116"/>
            <p:cNvPicPr>
              <a:picLocks noChangeAspect="1" noChangeArrowheads="1"/>
            </p:cNvPicPr>
            <p:nvPr/>
          </p:nvPicPr>
          <p:blipFill>
            <a:blip r:embed="rId30" cstate="print"/>
            <a:srcRect/>
            <a:stretch>
              <a:fillRect/>
            </a:stretch>
          </p:blipFill>
          <p:spPr bwMode="auto">
            <a:xfrm>
              <a:off x="1742" y="580"/>
              <a:ext cx="649" cy="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0277" name="Rectangle 117"/>
            <p:cNvSpPr>
              <a:spLocks noChangeArrowheads="1"/>
            </p:cNvSpPr>
            <p:nvPr/>
          </p:nvSpPr>
          <p:spPr bwMode="auto">
            <a:xfrm>
              <a:off x="1954" y="1317"/>
              <a:ext cx="306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sv-SE" sz="1200" dirty="0"/>
                <a:t>WWW</a:t>
              </a:r>
              <a:endParaRPr lang="sv-SE" dirty="0"/>
            </a:p>
          </p:txBody>
        </p:sp>
        <p:pic>
          <p:nvPicPr>
            <p:cNvPr id="220278" name="Picture 118"/>
            <p:cNvPicPr>
              <a:picLocks noChangeAspect="1" noChangeArrowheads="1"/>
            </p:cNvPicPr>
            <p:nvPr/>
          </p:nvPicPr>
          <p:blipFill>
            <a:blip r:embed="rId31" cstate="print"/>
            <a:srcRect/>
            <a:stretch>
              <a:fillRect/>
            </a:stretch>
          </p:blipFill>
          <p:spPr bwMode="auto">
            <a:xfrm>
              <a:off x="1065" y="513"/>
              <a:ext cx="603" cy="5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279" name="Picture 119"/>
            <p:cNvPicPr>
              <a:picLocks noChangeAspect="1" noChangeArrowheads="1"/>
            </p:cNvPicPr>
            <p:nvPr/>
          </p:nvPicPr>
          <p:blipFill>
            <a:blip r:embed="rId32" cstate="print"/>
            <a:srcRect/>
            <a:stretch>
              <a:fillRect/>
            </a:stretch>
          </p:blipFill>
          <p:spPr bwMode="auto">
            <a:xfrm>
              <a:off x="1065" y="513"/>
              <a:ext cx="603" cy="5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0280" name="Rectangle 120"/>
            <p:cNvSpPr>
              <a:spLocks noChangeArrowheads="1"/>
            </p:cNvSpPr>
            <p:nvPr/>
          </p:nvSpPr>
          <p:spPr bwMode="auto">
            <a:xfrm>
              <a:off x="1209" y="1062"/>
              <a:ext cx="395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sv-SE" sz="1200" dirty="0"/>
                <a:t>Internet</a:t>
              </a:r>
              <a:endParaRPr lang="sv-SE" dirty="0"/>
            </a:p>
          </p:txBody>
        </p:sp>
        <p:sp>
          <p:nvSpPr>
            <p:cNvPr id="220281" name="Rectangle 121"/>
            <p:cNvSpPr>
              <a:spLocks noChangeArrowheads="1"/>
            </p:cNvSpPr>
            <p:nvPr/>
          </p:nvSpPr>
          <p:spPr bwMode="auto">
            <a:xfrm>
              <a:off x="1186" y="1189"/>
              <a:ext cx="466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sv-SE" sz="1200" dirty="0"/>
                <a:t>Explorer </a:t>
              </a:r>
              <a:endParaRPr lang="sv-SE" dirty="0"/>
            </a:p>
          </p:txBody>
        </p:sp>
        <p:sp>
          <p:nvSpPr>
            <p:cNvPr id="220282" name="Rectangle 122"/>
            <p:cNvSpPr>
              <a:spLocks noChangeArrowheads="1"/>
            </p:cNvSpPr>
            <p:nvPr/>
          </p:nvSpPr>
          <p:spPr bwMode="auto">
            <a:xfrm>
              <a:off x="1247" y="1317"/>
              <a:ext cx="299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sv-SE" sz="1200" dirty="0"/>
                <a:t>Client</a:t>
              </a:r>
              <a:endParaRPr lang="sv-SE" dirty="0"/>
            </a:p>
          </p:txBody>
        </p:sp>
        <p:pic>
          <p:nvPicPr>
            <p:cNvPr id="220283" name="Picture 123"/>
            <p:cNvPicPr>
              <a:picLocks noChangeAspect="1" noChangeArrowheads="1"/>
            </p:cNvPicPr>
            <p:nvPr/>
          </p:nvPicPr>
          <p:blipFill>
            <a:blip r:embed="rId33" cstate="print"/>
            <a:srcRect/>
            <a:stretch>
              <a:fillRect/>
            </a:stretch>
          </p:blipFill>
          <p:spPr bwMode="auto">
            <a:xfrm>
              <a:off x="2881" y="2241"/>
              <a:ext cx="750" cy="6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284" name="Picture 124"/>
            <p:cNvPicPr>
              <a:picLocks noChangeAspect="1" noChangeArrowheads="1"/>
            </p:cNvPicPr>
            <p:nvPr/>
          </p:nvPicPr>
          <p:blipFill>
            <a:blip r:embed="rId34" cstate="print"/>
            <a:srcRect/>
            <a:stretch>
              <a:fillRect/>
            </a:stretch>
          </p:blipFill>
          <p:spPr bwMode="auto">
            <a:xfrm>
              <a:off x="2881" y="2241"/>
              <a:ext cx="750" cy="6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0285" name="Rectangle 125"/>
            <p:cNvSpPr>
              <a:spLocks noChangeArrowheads="1"/>
            </p:cNvSpPr>
            <p:nvPr/>
          </p:nvSpPr>
          <p:spPr bwMode="auto">
            <a:xfrm>
              <a:off x="3115" y="2958"/>
              <a:ext cx="156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sv-SE" sz="1200" dirty="0"/>
                <a:t>TM</a:t>
              </a:r>
              <a:endParaRPr lang="sv-SE" dirty="0"/>
            </a:p>
          </p:txBody>
        </p:sp>
        <p:sp>
          <p:nvSpPr>
            <p:cNvPr id="220286" name="Rectangle 126"/>
            <p:cNvSpPr>
              <a:spLocks noChangeArrowheads="1"/>
            </p:cNvSpPr>
            <p:nvPr/>
          </p:nvSpPr>
          <p:spPr bwMode="auto">
            <a:xfrm>
              <a:off x="3264" y="2958"/>
              <a:ext cx="30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sv-SE" sz="1200" dirty="0"/>
                <a:t>.</a:t>
              </a:r>
              <a:endParaRPr lang="sv-SE" dirty="0"/>
            </a:p>
          </p:txBody>
        </p:sp>
        <p:sp>
          <p:nvSpPr>
            <p:cNvPr id="220287" name="Rectangle 127"/>
            <p:cNvSpPr>
              <a:spLocks noChangeArrowheads="1"/>
            </p:cNvSpPr>
            <p:nvPr/>
          </p:nvSpPr>
          <p:spPr bwMode="auto">
            <a:xfrm>
              <a:off x="3291" y="2958"/>
              <a:ext cx="203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sv-SE" sz="1200" dirty="0"/>
                <a:t>Net </a:t>
              </a:r>
              <a:endParaRPr lang="sv-SE" dirty="0"/>
            </a:p>
          </p:txBody>
        </p:sp>
        <p:sp>
          <p:nvSpPr>
            <p:cNvPr id="220288" name="Rectangle 128"/>
            <p:cNvSpPr>
              <a:spLocks noChangeArrowheads="1"/>
            </p:cNvSpPr>
            <p:nvPr/>
          </p:nvSpPr>
          <p:spPr bwMode="auto">
            <a:xfrm>
              <a:off x="3130" y="3085"/>
              <a:ext cx="333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sv-SE" sz="1200" dirty="0"/>
                <a:t>Server</a:t>
              </a:r>
              <a:endParaRPr lang="sv-SE" dirty="0"/>
            </a:p>
          </p:txBody>
        </p:sp>
        <p:pic>
          <p:nvPicPr>
            <p:cNvPr id="220289" name="Picture 129"/>
            <p:cNvPicPr>
              <a:picLocks noChangeAspect="1" noChangeArrowheads="1"/>
            </p:cNvPicPr>
            <p:nvPr/>
          </p:nvPicPr>
          <p:blipFill>
            <a:blip r:embed="rId35" cstate="print"/>
            <a:srcRect/>
            <a:stretch>
              <a:fillRect/>
            </a:stretch>
          </p:blipFill>
          <p:spPr bwMode="auto">
            <a:xfrm>
              <a:off x="4790" y="3233"/>
              <a:ext cx="382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290" name="Picture 130"/>
            <p:cNvPicPr>
              <a:picLocks noChangeAspect="1" noChangeArrowheads="1"/>
            </p:cNvPicPr>
            <p:nvPr/>
          </p:nvPicPr>
          <p:blipFill>
            <a:blip r:embed="rId36" cstate="print"/>
            <a:srcRect/>
            <a:stretch>
              <a:fillRect/>
            </a:stretch>
          </p:blipFill>
          <p:spPr bwMode="auto">
            <a:xfrm>
              <a:off x="4790" y="3233"/>
              <a:ext cx="382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291" name="Picture 131"/>
            <p:cNvPicPr>
              <a:picLocks noChangeAspect="1" noChangeArrowheads="1"/>
            </p:cNvPicPr>
            <p:nvPr/>
          </p:nvPicPr>
          <p:blipFill>
            <a:blip r:embed="rId37" cstate="print"/>
            <a:srcRect/>
            <a:stretch>
              <a:fillRect/>
            </a:stretch>
          </p:blipFill>
          <p:spPr bwMode="auto">
            <a:xfrm>
              <a:off x="4428" y="3702"/>
              <a:ext cx="328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292" name="Picture 132"/>
            <p:cNvPicPr>
              <a:picLocks noChangeAspect="1" noChangeArrowheads="1"/>
            </p:cNvPicPr>
            <p:nvPr/>
          </p:nvPicPr>
          <p:blipFill>
            <a:blip r:embed="rId38" cstate="print"/>
            <a:srcRect/>
            <a:stretch>
              <a:fillRect/>
            </a:stretch>
          </p:blipFill>
          <p:spPr bwMode="auto">
            <a:xfrm>
              <a:off x="4428" y="3702"/>
              <a:ext cx="328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293" name="Picture 133"/>
            <p:cNvPicPr>
              <a:picLocks noChangeAspect="1" noChangeArrowheads="1"/>
            </p:cNvPicPr>
            <p:nvPr/>
          </p:nvPicPr>
          <p:blipFill>
            <a:blip r:embed="rId39" cstate="print"/>
            <a:srcRect/>
            <a:stretch>
              <a:fillRect/>
            </a:stretch>
          </p:blipFill>
          <p:spPr bwMode="auto">
            <a:xfrm>
              <a:off x="4502" y="3809"/>
              <a:ext cx="328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294" name="Picture 134"/>
            <p:cNvPicPr>
              <a:picLocks noChangeAspect="1" noChangeArrowheads="1"/>
            </p:cNvPicPr>
            <p:nvPr/>
          </p:nvPicPr>
          <p:blipFill>
            <a:blip r:embed="rId40" cstate="print"/>
            <a:srcRect/>
            <a:stretch>
              <a:fillRect/>
            </a:stretch>
          </p:blipFill>
          <p:spPr bwMode="auto">
            <a:xfrm>
              <a:off x="4502" y="3809"/>
              <a:ext cx="328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295" name="Picture 135"/>
            <p:cNvPicPr>
              <a:picLocks noChangeAspect="1" noChangeArrowheads="1"/>
            </p:cNvPicPr>
            <p:nvPr/>
          </p:nvPicPr>
          <p:blipFill>
            <a:blip r:embed="rId41" cstate="print"/>
            <a:srcRect/>
            <a:stretch>
              <a:fillRect/>
            </a:stretch>
          </p:blipFill>
          <p:spPr bwMode="auto">
            <a:xfrm>
              <a:off x="4428" y="3916"/>
              <a:ext cx="32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296" name="Picture 136"/>
            <p:cNvPicPr>
              <a:picLocks noChangeAspect="1" noChangeArrowheads="1"/>
            </p:cNvPicPr>
            <p:nvPr/>
          </p:nvPicPr>
          <p:blipFill>
            <a:blip r:embed="rId42" cstate="print"/>
            <a:srcRect/>
            <a:stretch>
              <a:fillRect/>
            </a:stretch>
          </p:blipFill>
          <p:spPr bwMode="auto">
            <a:xfrm>
              <a:off x="4428" y="3916"/>
              <a:ext cx="32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297" name="Picture 137"/>
            <p:cNvPicPr>
              <a:picLocks noChangeAspect="1" noChangeArrowheads="1"/>
            </p:cNvPicPr>
            <p:nvPr/>
          </p:nvPicPr>
          <p:blipFill>
            <a:blip r:embed="rId43" cstate="print"/>
            <a:srcRect/>
            <a:stretch>
              <a:fillRect/>
            </a:stretch>
          </p:blipFill>
          <p:spPr bwMode="auto">
            <a:xfrm>
              <a:off x="4522" y="4024"/>
              <a:ext cx="328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298" name="Picture 138"/>
            <p:cNvPicPr>
              <a:picLocks noChangeAspect="1" noChangeArrowheads="1"/>
            </p:cNvPicPr>
            <p:nvPr/>
          </p:nvPicPr>
          <p:blipFill>
            <a:blip r:embed="rId44" cstate="print"/>
            <a:srcRect/>
            <a:stretch>
              <a:fillRect/>
            </a:stretch>
          </p:blipFill>
          <p:spPr bwMode="auto">
            <a:xfrm>
              <a:off x="4522" y="4024"/>
              <a:ext cx="328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299" name="Picture 139"/>
            <p:cNvPicPr>
              <a:picLocks noChangeAspect="1" noChangeArrowheads="1"/>
            </p:cNvPicPr>
            <p:nvPr/>
          </p:nvPicPr>
          <p:blipFill>
            <a:blip r:embed="rId45" cstate="print"/>
            <a:srcRect/>
            <a:stretch>
              <a:fillRect/>
            </a:stretch>
          </p:blipFill>
          <p:spPr bwMode="auto">
            <a:xfrm>
              <a:off x="5185" y="3702"/>
              <a:ext cx="329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300" name="Picture 140"/>
            <p:cNvPicPr>
              <a:picLocks noChangeAspect="1" noChangeArrowheads="1"/>
            </p:cNvPicPr>
            <p:nvPr/>
          </p:nvPicPr>
          <p:blipFill>
            <a:blip r:embed="rId46" cstate="print"/>
            <a:srcRect/>
            <a:stretch>
              <a:fillRect/>
            </a:stretch>
          </p:blipFill>
          <p:spPr bwMode="auto">
            <a:xfrm>
              <a:off x="5185" y="3702"/>
              <a:ext cx="329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301" name="Picture 141"/>
            <p:cNvPicPr>
              <a:picLocks noChangeAspect="1" noChangeArrowheads="1"/>
            </p:cNvPicPr>
            <p:nvPr/>
          </p:nvPicPr>
          <p:blipFill>
            <a:blip r:embed="rId47" cstate="print"/>
            <a:srcRect/>
            <a:stretch>
              <a:fillRect/>
            </a:stretch>
          </p:blipFill>
          <p:spPr bwMode="auto">
            <a:xfrm>
              <a:off x="5118" y="3809"/>
              <a:ext cx="329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302" name="Picture 142"/>
            <p:cNvPicPr>
              <a:picLocks noChangeAspect="1" noChangeArrowheads="1"/>
            </p:cNvPicPr>
            <p:nvPr/>
          </p:nvPicPr>
          <p:blipFill>
            <a:blip r:embed="rId48" cstate="print"/>
            <a:srcRect/>
            <a:stretch>
              <a:fillRect/>
            </a:stretch>
          </p:blipFill>
          <p:spPr bwMode="auto">
            <a:xfrm>
              <a:off x="5118" y="3809"/>
              <a:ext cx="329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303" name="Picture 143"/>
            <p:cNvPicPr>
              <a:picLocks noChangeAspect="1" noChangeArrowheads="1"/>
            </p:cNvPicPr>
            <p:nvPr/>
          </p:nvPicPr>
          <p:blipFill>
            <a:blip r:embed="rId49" cstate="print"/>
            <a:srcRect/>
            <a:stretch>
              <a:fillRect/>
            </a:stretch>
          </p:blipFill>
          <p:spPr bwMode="auto">
            <a:xfrm>
              <a:off x="5185" y="3916"/>
              <a:ext cx="329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304" name="Picture 144"/>
            <p:cNvPicPr>
              <a:picLocks noChangeAspect="1" noChangeArrowheads="1"/>
            </p:cNvPicPr>
            <p:nvPr/>
          </p:nvPicPr>
          <p:blipFill>
            <a:blip r:embed="rId50" cstate="print"/>
            <a:srcRect/>
            <a:stretch>
              <a:fillRect/>
            </a:stretch>
          </p:blipFill>
          <p:spPr bwMode="auto">
            <a:xfrm>
              <a:off x="5185" y="3916"/>
              <a:ext cx="329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305" name="Picture 145"/>
            <p:cNvPicPr>
              <a:picLocks noChangeAspect="1" noChangeArrowheads="1"/>
            </p:cNvPicPr>
            <p:nvPr/>
          </p:nvPicPr>
          <p:blipFill>
            <a:blip r:embed="rId51" cstate="print"/>
            <a:srcRect/>
            <a:stretch>
              <a:fillRect/>
            </a:stretch>
          </p:blipFill>
          <p:spPr bwMode="auto">
            <a:xfrm>
              <a:off x="5091" y="4024"/>
              <a:ext cx="335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306" name="Picture 146"/>
            <p:cNvPicPr>
              <a:picLocks noChangeAspect="1" noChangeArrowheads="1"/>
            </p:cNvPicPr>
            <p:nvPr/>
          </p:nvPicPr>
          <p:blipFill>
            <a:blip r:embed="rId52" cstate="print"/>
            <a:srcRect/>
            <a:stretch>
              <a:fillRect/>
            </a:stretch>
          </p:blipFill>
          <p:spPr bwMode="auto">
            <a:xfrm>
              <a:off x="5091" y="4024"/>
              <a:ext cx="335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0307" name="Line 147"/>
            <p:cNvSpPr>
              <a:spLocks noChangeShapeType="1"/>
            </p:cNvSpPr>
            <p:nvPr/>
          </p:nvSpPr>
          <p:spPr bwMode="auto">
            <a:xfrm>
              <a:off x="4700" y="3713"/>
              <a:ext cx="273" cy="203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308" name="Line 148"/>
            <p:cNvSpPr>
              <a:spLocks noChangeShapeType="1"/>
            </p:cNvSpPr>
            <p:nvPr/>
          </p:nvSpPr>
          <p:spPr bwMode="auto">
            <a:xfrm>
              <a:off x="4772" y="3822"/>
              <a:ext cx="201" cy="94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309" name="Line 149"/>
            <p:cNvSpPr>
              <a:spLocks noChangeShapeType="1"/>
            </p:cNvSpPr>
            <p:nvPr/>
          </p:nvSpPr>
          <p:spPr bwMode="auto">
            <a:xfrm flipV="1">
              <a:off x="4700" y="3916"/>
              <a:ext cx="273" cy="12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310" name="Line 150"/>
            <p:cNvSpPr>
              <a:spLocks noChangeShapeType="1"/>
            </p:cNvSpPr>
            <p:nvPr/>
          </p:nvSpPr>
          <p:spPr bwMode="auto">
            <a:xfrm flipV="1">
              <a:off x="4794" y="3916"/>
              <a:ext cx="179" cy="121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311" name="Line 151"/>
            <p:cNvSpPr>
              <a:spLocks noChangeShapeType="1"/>
            </p:cNvSpPr>
            <p:nvPr/>
          </p:nvSpPr>
          <p:spPr bwMode="auto">
            <a:xfrm flipH="1">
              <a:off x="4973" y="3713"/>
              <a:ext cx="272" cy="202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312" name="Line 152"/>
            <p:cNvSpPr>
              <a:spLocks noChangeShapeType="1"/>
            </p:cNvSpPr>
            <p:nvPr/>
          </p:nvSpPr>
          <p:spPr bwMode="auto">
            <a:xfrm flipH="1">
              <a:off x="4973" y="3822"/>
              <a:ext cx="201" cy="93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313" name="Line 153"/>
            <p:cNvSpPr>
              <a:spLocks noChangeShapeType="1"/>
            </p:cNvSpPr>
            <p:nvPr/>
          </p:nvSpPr>
          <p:spPr bwMode="auto">
            <a:xfrm flipH="1" flipV="1">
              <a:off x="4973" y="3915"/>
              <a:ext cx="272" cy="13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314" name="Line 154"/>
            <p:cNvSpPr>
              <a:spLocks noChangeShapeType="1"/>
            </p:cNvSpPr>
            <p:nvPr/>
          </p:nvSpPr>
          <p:spPr bwMode="auto">
            <a:xfrm flipH="1" flipV="1">
              <a:off x="4973" y="3916"/>
              <a:ext cx="179" cy="121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20315" name="Freeform 155"/>
            <p:cNvSpPr>
              <a:spLocks/>
            </p:cNvSpPr>
            <p:nvPr/>
          </p:nvSpPr>
          <p:spPr bwMode="auto">
            <a:xfrm>
              <a:off x="4966" y="3576"/>
              <a:ext cx="4" cy="3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338"/>
                </a:cxn>
                <a:cxn ang="0">
                  <a:pos x="0" y="338"/>
                </a:cxn>
              </a:cxnLst>
              <a:rect l="0" t="0" r="r" b="b"/>
              <a:pathLst>
                <a:path w="4" h="338">
                  <a:moveTo>
                    <a:pt x="4" y="0"/>
                  </a:moveTo>
                  <a:lnTo>
                    <a:pt x="4" y="338"/>
                  </a:lnTo>
                  <a:lnTo>
                    <a:pt x="0" y="338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pic>
          <p:nvPicPr>
            <p:cNvPr id="220316" name="Picture 156"/>
            <p:cNvPicPr>
              <a:picLocks noChangeAspect="1" noChangeArrowheads="1"/>
            </p:cNvPicPr>
            <p:nvPr/>
          </p:nvPicPr>
          <p:blipFill>
            <a:blip r:embed="rId53" cstate="print"/>
            <a:srcRect/>
            <a:stretch>
              <a:fillRect/>
            </a:stretch>
          </p:blipFill>
          <p:spPr bwMode="auto">
            <a:xfrm>
              <a:off x="4495" y="2221"/>
              <a:ext cx="744" cy="6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317" name="Picture 157"/>
            <p:cNvPicPr>
              <a:picLocks noChangeAspect="1" noChangeArrowheads="1"/>
            </p:cNvPicPr>
            <p:nvPr/>
          </p:nvPicPr>
          <p:blipFill>
            <a:blip r:embed="rId54" cstate="print"/>
            <a:srcRect/>
            <a:stretch>
              <a:fillRect/>
            </a:stretch>
          </p:blipFill>
          <p:spPr bwMode="auto">
            <a:xfrm>
              <a:off x="4495" y="2221"/>
              <a:ext cx="744" cy="6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0318" name="Rectangle 158"/>
            <p:cNvSpPr>
              <a:spLocks noChangeArrowheads="1"/>
            </p:cNvSpPr>
            <p:nvPr/>
          </p:nvSpPr>
          <p:spPr bwMode="auto">
            <a:xfrm>
              <a:off x="4618" y="2938"/>
              <a:ext cx="619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sv-SE" sz="1200" dirty="0"/>
                <a:t>TankMaster </a:t>
              </a:r>
              <a:endParaRPr lang="sv-SE" dirty="0"/>
            </a:p>
          </p:txBody>
        </p:sp>
        <p:sp>
          <p:nvSpPr>
            <p:cNvPr id="220319" name="Rectangle 159"/>
            <p:cNvSpPr>
              <a:spLocks noChangeArrowheads="1"/>
            </p:cNvSpPr>
            <p:nvPr/>
          </p:nvSpPr>
          <p:spPr bwMode="auto">
            <a:xfrm>
              <a:off x="4738" y="3065"/>
              <a:ext cx="333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sv-SE" sz="1200" dirty="0"/>
                <a:t>Server</a:t>
              </a:r>
              <a:endParaRPr lang="sv-SE" dirty="0"/>
            </a:p>
          </p:txBody>
        </p:sp>
        <p:sp>
          <p:nvSpPr>
            <p:cNvPr id="220320" name="Freeform 160"/>
            <p:cNvSpPr>
              <a:spLocks/>
            </p:cNvSpPr>
            <p:nvPr/>
          </p:nvSpPr>
          <p:spPr bwMode="auto">
            <a:xfrm>
              <a:off x="5112" y="2395"/>
              <a:ext cx="108" cy="1243"/>
            </a:xfrm>
            <a:custGeom>
              <a:avLst/>
              <a:gdLst/>
              <a:ahLst/>
              <a:cxnLst>
                <a:cxn ang="0">
                  <a:pos x="0" y="1175"/>
                </a:cxn>
                <a:cxn ang="0">
                  <a:pos x="0" y="1243"/>
                </a:cxn>
                <a:cxn ang="0">
                  <a:pos x="108" y="1243"/>
                </a:cxn>
                <a:cxn ang="0">
                  <a:pos x="108" y="0"/>
                </a:cxn>
              </a:cxnLst>
              <a:rect l="0" t="0" r="r" b="b"/>
              <a:pathLst>
                <a:path w="108" h="1243">
                  <a:moveTo>
                    <a:pt x="0" y="1175"/>
                  </a:moveTo>
                  <a:lnTo>
                    <a:pt x="0" y="1243"/>
                  </a:lnTo>
                  <a:lnTo>
                    <a:pt x="108" y="1243"/>
                  </a:lnTo>
                  <a:lnTo>
                    <a:pt x="108" y="0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pic>
          <p:nvPicPr>
            <p:cNvPr id="220321" name="Picture 161"/>
            <p:cNvPicPr>
              <a:picLocks noChangeAspect="1" noChangeArrowheads="1"/>
            </p:cNvPicPr>
            <p:nvPr/>
          </p:nvPicPr>
          <p:blipFill>
            <a:blip r:embed="rId55" cstate="print"/>
            <a:srcRect/>
            <a:stretch>
              <a:fillRect/>
            </a:stretch>
          </p:blipFill>
          <p:spPr bwMode="auto">
            <a:xfrm>
              <a:off x="4864" y="1096"/>
              <a:ext cx="576" cy="4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322" name="Picture 162"/>
            <p:cNvPicPr>
              <a:picLocks noChangeAspect="1" noChangeArrowheads="1"/>
            </p:cNvPicPr>
            <p:nvPr/>
          </p:nvPicPr>
          <p:blipFill>
            <a:blip r:embed="rId56" cstate="print"/>
            <a:srcRect/>
            <a:stretch>
              <a:fillRect/>
            </a:stretch>
          </p:blipFill>
          <p:spPr bwMode="auto">
            <a:xfrm>
              <a:off x="4864" y="1096"/>
              <a:ext cx="576" cy="4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0323" name="Rectangle 163"/>
            <p:cNvSpPr>
              <a:spLocks noChangeArrowheads="1"/>
            </p:cNvSpPr>
            <p:nvPr/>
          </p:nvSpPr>
          <p:spPr bwMode="auto">
            <a:xfrm>
              <a:off x="5039" y="1625"/>
              <a:ext cx="299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sv-SE" sz="1200" dirty="0"/>
                <a:t>Client</a:t>
              </a:r>
              <a:endParaRPr lang="sv-SE" dirty="0"/>
            </a:p>
          </p:txBody>
        </p:sp>
      </p:grp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How to build</a:t>
            </a:r>
            <a:endParaRPr lang="sv-SE"/>
          </a:p>
        </p:txBody>
      </p:sp>
      <p:sp>
        <p:nvSpPr>
          <p:cNvPr id="220167" name="Text Box 7"/>
          <p:cNvSpPr txBox="1">
            <a:spLocks noChangeArrowheads="1"/>
          </p:cNvSpPr>
          <p:nvPr/>
        </p:nvSpPr>
        <p:spPr bwMode="auto">
          <a:xfrm>
            <a:off x="3540493" y="5005917"/>
            <a:ext cx="2377634" cy="90075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4326" tIns="42163" rIns="84326" bIns="42163">
            <a:spAutoFit/>
          </a:bodyPr>
          <a:lstStyle/>
          <a:p>
            <a:r>
              <a:rPr lang="sv-SE" sz="1800" dirty="0"/>
              <a:t>TM.Net</a:t>
            </a:r>
          </a:p>
          <a:p>
            <a:r>
              <a:rPr lang="sv-SE" sz="1700" dirty="0"/>
              <a:t>Can be connected to </a:t>
            </a:r>
          </a:p>
          <a:p>
            <a:r>
              <a:rPr lang="sv-SE" sz="1700" dirty="0"/>
              <a:t>Several TM servers</a:t>
            </a:r>
          </a:p>
        </p:txBody>
      </p:sp>
      <p:sp>
        <p:nvSpPr>
          <p:cNvPr id="220168" name="Freeform 8"/>
          <p:cNvSpPr>
            <a:spLocks/>
          </p:cNvSpPr>
          <p:nvPr/>
        </p:nvSpPr>
        <p:spPr bwMode="auto">
          <a:xfrm flipV="1">
            <a:off x="2842860" y="4594679"/>
            <a:ext cx="1297092" cy="205619"/>
          </a:xfrm>
          <a:custGeom>
            <a:avLst/>
            <a:gdLst/>
            <a:ahLst/>
            <a:cxnLst>
              <a:cxn ang="0">
                <a:pos x="0" y="188"/>
              </a:cxn>
              <a:cxn ang="0">
                <a:pos x="681" y="7"/>
              </a:cxn>
              <a:cxn ang="0">
                <a:pos x="1361" y="143"/>
              </a:cxn>
            </a:cxnLst>
            <a:rect l="0" t="0" r="r" b="b"/>
            <a:pathLst>
              <a:path w="1361" h="188">
                <a:moveTo>
                  <a:pt x="0" y="188"/>
                </a:moveTo>
                <a:cubicBezTo>
                  <a:pt x="227" y="101"/>
                  <a:pt x="454" y="14"/>
                  <a:pt x="681" y="7"/>
                </a:cubicBezTo>
                <a:cubicBezTo>
                  <a:pt x="908" y="0"/>
                  <a:pt x="1324" y="120"/>
                  <a:pt x="1361" y="143"/>
                </a:cubicBezTo>
              </a:path>
            </a:pathLst>
          </a:custGeom>
          <a:noFill/>
          <a:ln w="47625" cap="flat" cmpd="sng">
            <a:solidFill>
              <a:srgbClr val="000000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wrap="none" lIns="84326" tIns="42163" rIns="84326" bIns="42163" anchor="ctr"/>
          <a:lstStyle/>
          <a:p>
            <a:endParaRPr lang="sv-SE"/>
          </a:p>
        </p:txBody>
      </p:sp>
      <p:sp>
        <p:nvSpPr>
          <p:cNvPr id="220324" name="Freeform 164"/>
          <p:cNvSpPr>
            <a:spLocks/>
          </p:cNvSpPr>
          <p:nvPr/>
        </p:nvSpPr>
        <p:spPr bwMode="auto">
          <a:xfrm flipV="1">
            <a:off x="5004048" y="4594679"/>
            <a:ext cx="1297092" cy="205619"/>
          </a:xfrm>
          <a:custGeom>
            <a:avLst/>
            <a:gdLst/>
            <a:ahLst/>
            <a:cxnLst>
              <a:cxn ang="0">
                <a:pos x="0" y="188"/>
              </a:cxn>
              <a:cxn ang="0">
                <a:pos x="681" y="7"/>
              </a:cxn>
              <a:cxn ang="0">
                <a:pos x="1361" y="143"/>
              </a:cxn>
            </a:cxnLst>
            <a:rect l="0" t="0" r="r" b="b"/>
            <a:pathLst>
              <a:path w="1361" h="188">
                <a:moveTo>
                  <a:pt x="0" y="188"/>
                </a:moveTo>
                <a:cubicBezTo>
                  <a:pt x="227" y="101"/>
                  <a:pt x="454" y="14"/>
                  <a:pt x="681" y="7"/>
                </a:cubicBezTo>
                <a:cubicBezTo>
                  <a:pt x="908" y="0"/>
                  <a:pt x="1324" y="120"/>
                  <a:pt x="1361" y="143"/>
                </a:cubicBezTo>
              </a:path>
            </a:pathLst>
          </a:custGeom>
          <a:noFill/>
          <a:ln w="47625" cap="flat" cmpd="sng">
            <a:solidFill>
              <a:srgbClr val="000000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wrap="none" lIns="84326" tIns="42163" rIns="84326" bIns="42163" anchor="ctr"/>
          <a:lstStyle/>
          <a:p>
            <a:endParaRPr lang="sv-S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TMN Config</a:t>
            </a:r>
            <a:endParaRPr lang="sv-SE"/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Setup of TankMaster net and the Web Page.</a:t>
            </a:r>
          </a:p>
          <a:p>
            <a:pPr lvl="1"/>
            <a:r>
              <a:rPr lang="en-GB" sz="1800" dirty="0"/>
              <a:t>Mapping TM Servers. </a:t>
            </a:r>
          </a:p>
          <a:p>
            <a:pPr lvl="1"/>
            <a:r>
              <a:rPr lang="en-GB" sz="1800" dirty="0"/>
              <a:t>Configuration of Users and Groups.</a:t>
            </a:r>
          </a:p>
          <a:p>
            <a:pPr lvl="1"/>
            <a:r>
              <a:rPr lang="en-GB" sz="1800" dirty="0"/>
              <a:t>Linking Users to groups.</a:t>
            </a:r>
            <a:endParaRPr lang="sv-SE" sz="18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763688" y="2646988"/>
            <a:ext cx="5616624" cy="336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TMN Config</a:t>
            </a:r>
            <a:endParaRPr lang="sv-SE"/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Map Servers &amp; Tanks</a:t>
            </a:r>
          </a:p>
          <a:p>
            <a:pPr lvl="1"/>
            <a:r>
              <a:rPr lang="en-GB" sz="1800" dirty="0"/>
              <a:t>Connection to tank servers</a:t>
            </a:r>
          </a:p>
          <a:p>
            <a:pPr lvl="1"/>
            <a:r>
              <a:rPr lang="en-GB" sz="1800" dirty="0"/>
              <a:t>Map tanks from different tank servers</a:t>
            </a:r>
          </a:p>
          <a:p>
            <a:pPr lvl="2"/>
            <a:r>
              <a:rPr lang="en-GB" sz="1600" dirty="0"/>
              <a:t>Products, Min and Max volumes, colours, and more… </a:t>
            </a:r>
            <a:endParaRPr lang="sv-SE" sz="16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403648" y="2320044"/>
            <a:ext cx="6282054" cy="3766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RTG_White">
  <a:themeElements>
    <a:clrScheme name="RTG_White 1">
      <a:dk1>
        <a:srgbClr val="0F245F"/>
      </a:dk1>
      <a:lt1>
        <a:srgbClr val="FFFFFF"/>
      </a:lt1>
      <a:dk2>
        <a:srgbClr val="0F245F"/>
      </a:dk2>
      <a:lt2>
        <a:srgbClr val="969696"/>
      </a:lt2>
      <a:accent1>
        <a:srgbClr val="009900"/>
      </a:accent1>
      <a:accent2>
        <a:srgbClr val="FF0000"/>
      </a:accent2>
      <a:accent3>
        <a:srgbClr val="FFFFFF"/>
      </a:accent3>
      <a:accent4>
        <a:srgbClr val="0B1D50"/>
      </a:accent4>
      <a:accent5>
        <a:srgbClr val="AACAAA"/>
      </a:accent5>
      <a:accent6>
        <a:srgbClr val="E70000"/>
      </a:accent6>
      <a:hlink>
        <a:srgbClr val="0099CC"/>
      </a:hlink>
      <a:folHlink>
        <a:srgbClr val="CC0066"/>
      </a:folHlink>
    </a:clrScheme>
    <a:fontScheme name="RTG_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TG_White 1">
        <a:dk1>
          <a:srgbClr val="0F245F"/>
        </a:dk1>
        <a:lt1>
          <a:srgbClr val="FFFFFF"/>
        </a:lt1>
        <a:dk2>
          <a:srgbClr val="0F245F"/>
        </a:dk2>
        <a:lt2>
          <a:srgbClr val="969696"/>
        </a:lt2>
        <a:accent1>
          <a:srgbClr val="009900"/>
        </a:accent1>
        <a:accent2>
          <a:srgbClr val="FF0000"/>
        </a:accent2>
        <a:accent3>
          <a:srgbClr val="FFFFFF"/>
        </a:accent3>
        <a:accent4>
          <a:srgbClr val="0B1D50"/>
        </a:accent4>
        <a:accent5>
          <a:srgbClr val="AACAAA"/>
        </a:accent5>
        <a:accent6>
          <a:srgbClr val="E70000"/>
        </a:accent6>
        <a:hlink>
          <a:srgbClr val="0099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RTG_White</Template>
  <TotalTime>640</TotalTime>
  <Words>615</Words>
  <Application>Microsoft Office PowerPoint</Application>
  <PresentationFormat>On-screen Show (4:3)</PresentationFormat>
  <Paragraphs>153</Paragraphs>
  <Slides>25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RTG_White</vt:lpstr>
      <vt:lpstr>Visio</vt:lpstr>
      <vt:lpstr>Slide 1</vt:lpstr>
      <vt:lpstr>TankMaster.Net</vt:lpstr>
      <vt:lpstr>TankMaster.Net</vt:lpstr>
      <vt:lpstr>TankMaster.Net</vt:lpstr>
      <vt:lpstr> </vt:lpstr>
      <vt:lpstr>How to build</vt:lpstr>
      <vt:lpstr>How to build</vt:lpstr>
      <vt:lpstr>TMN Config</vt:lpstr>
      <vt:lpstr>TMN Config</vt:lpstr>
      <vt:lpstr>TMN Config</vt:lpstr>
      <vt:lpstr>TMN Config</vt:lpstr>
      <vt:lpstr>TMN Config</vt:lpstr>
      <vt:lpstr>TMN Data Collector</vt:lpstr>
      <vt:lpstr>TankMaster.Net website</vt:lpstr>
      <vt:lpstr>Overview of all tanks</vt:lpstr>
      <vt:lpstr>Overview of all products</vt:lpstr>
      <vt:lpstr>Overview - Schematic</vt:lpstr>
      <vt:lpstr>Download current data</vt:lpstr>
      <vt:lpstr>Graph of all tanks</vt:lpstr>
      <vt:lpstr>Slide 20</vt:lpstr>
      <vt:lpstr>TankMaster.Net installation workflow</vt:lpstr>
      <vt:lpstr>TankMaster.Net installation workflow</vt:lpstr>
      <vt:lpstr>TankMaster.Net troubleshooting</vt:lpstr>
      <vt:lpstr>TankMaster.net</vt:lpstr>
      <vt:lpstr>TankMaster.net</vt:lpstr>
    </vt:vector>
  </TitlesOfParts>
  <Company>SAAB Marine Elecronics 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josand</dc:creator>
  <cp:lastModifiedBy>rsegota</cp:lastModifiedBy>
  <cp:revision>99</cp:revision>
  <cp:lastPrinted>2001-01-11T06:42:40Z</cp:lastPrinted>
  <dcterms:created xsi:type="dcterms:W3CDTF">2009-05-18T12:38:47Z</dcterms:created>
  <dcterms:modified xsi:type="dcterms:W3CDTF">2011-02-25T07:28:28Z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roved">
    <vt:lpwstr>GD</vt:lpwstr>
  </property>
  <property fmtid="{D5CDD505-2E9C-101B-9397-08002B2CF9AE}" pid="3" name="IssuedBy">
    <vt:lpwstr>Violeta Lipic</vt:lpwstr>
  </property>
  <property fmtid="{D5CDD505-2E9C-101B-9397-08002B2CF9AE}" pid="4" name="DeptIssuing">
    <vt:lpwstr>GD-VL</vt:lpwstr>
  </property>
  <property fmtid="{D5CDD505-2E9C-101B-9397-08002B2CF9AE}" pid="5" name="Issue">
    <vt:lpwstr>1</vt:lpwstr>
  </property>
  <property fmtid="{D5CDD505-2E9C-101B-9397-08002B2CF9AE}" pid="6" name="DocumentType">
    <vt:lpwstr> </vt:lpwstr>
  </property>
  <property fmtid="{D5CDD505-2E9C-101B-9397-08002B2CF9AE}" pid="7" name="InfoClass">
    <vt:lpwstr>I</vt:lpwstr>
  </property>
  <property fmtid="{D5CDD505-2E9C-101B-9397-08002B2CF9AE}" pid="8" name="Date">
    <vt:lpwstr>2007-01-26</vt:lpwstr>
  </property>
  <property fmtid="{D5CDD505-2E9C-101B-9397-08002B2CF9AE}" pid="9" name="Time">
    <vt:lpwstr>16:10</vt:lpwstr>
  </property>
  <property fmtid="{D5CDD505-2E9C-101B-9397-08002B2CF9AE}" pid="10" name="TitleIssuer">
    <vt:lpwstr>System Developer</vt:lpwstr>
  </property>
  <property fmtid="{D5CDD505-2E9C-101B-9397-08002B2CF9AE}" pid="11" name="Phone">
    <vt:lpwstr>+46 31 337 07 32</vt:lpwstr>
  </property>
  <property fmtid="{D5CDD505-2E9C-101B-9397-08002B2CF9AE}" pid="12" name="Email">
    <vt:lpwstr>violeta.lipic@emersonprocess.com</vt:lpwstr>
  </property>
  <property fmtid="{D5CDD505-2E9C-101B-9397-08002B2CF9AE}" pid="13" name="HardCopy">
    <vt:lpwstr>True</vt:lpwstr>
  </property>
  <property fmtid="{D5CDD505-2E9C-101B-9397-08002B2CF9AE}" pid="14" name="Keywords">
    <vt:lpwstr>&amp;nbsp;</vt:lpwstr>
  </property>
  <property fmtid="{D5CDD505-2E9C-101B-9397-08002B2CF9AE}" pid="15" name="StoredAt">
    <vt:lpwstr> </vt:lpwstr>
  </property>
  <property fmtid="{D5CDD505-2E9C-101B-9397-08002B2CF9AE}" pid="16" name="RegNo">
    <vt:lpwstr> </vt:lpwstr>
  </property>
</Properties>
</file>