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8" d="100"/>
          <a:sy n="168" d="100"/>
        </p:scale>
        <p:origin x="24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62279-9087-4C41-A998-40716C11F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5CCEA6-4C37-C944-807E-E2B8B94C6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1084BC-AC26-894D-86AC-8223B9DEA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5CA7-454B-444E-8D01-FCFCF16AC920}" type="datetimeFigureOut">
              <a:t>2019/5/29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4BD73F-6E19-7847-BF84-D609B66E9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FE784E-4EDA-2648-8FC8-5E8A407D4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EA3A-728C-7C4D-80B1-6E767A9EF4D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469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533A2-14CC-9246-B258-35AE8F113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7A848D-4175-904D-AB8D-38F49D3F5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ACB810-36C3-D843-A9F7-CC7BB36AE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5CA7-454B-444E-8D01-FCFCF16AC920}" type="datetimeFigureOut">
              <a:t>2019/5/29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9932EF-2B30-A14E-A3C8-BA45BC14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41E01C-B77E-C74C-A20D-25BDF2D2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EA3A-728C-7C4D-80B1-6E767A9EF4D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742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D1ABB0-1B5E-7C40-BAF0-1343220F0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18FEE2-C4FA-A045-8848-5CD46A88E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7A7FB-E392-D84C-AEB3-4AA6CE9C5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5CA7-454B-444E-8D01-FCFCF16AC920}" type="datetimeFigureOut">
              <a:t>2019/5/29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1F8F8C-76E9-E74C-8C1B-02BB2F9C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6245D1-EC01-374E-A5FB-619734981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EA3A-728C-7C4D-80B1-6E767A9EF4D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713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53B6A-9767-FE4C-943C-4FA8BB0D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972D06-ACB5-1244-B8F2-F51DF9A2F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6D5496-50ED-8649-B3A0-0B9691ED6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5CA7-454B-444E-8D01-FCFCF16AC920}" type="datetimeFigureOut">
              <a:t>2019/5/29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0D868D-2D16-7C4F-A2FF-8C2F19EB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40467F-FDCB-B341-ACBB-8C0E2BC1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EA3A-728C-7C4D-80B1-6E767A9EF4D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162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2765B-9BF6-5443-B69B-4B833DAE5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239141-5917-8C42-9D4E-B36E22EEF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4501E7-5FAF-AC47-A298-5865C9EF9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5CA7-454B-444E-8D01-FCFCF16AC920}" type="datetimeFigureOut">
              <a:t>2019/5/29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A1B353-3784-1F4F-B6FB-F1964B5A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A85452-C428-9F48-8131-FB77173E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EA3A-728C-7C4D-80B1-6E767A9EF4D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274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AE8BB-BFE9-A34F-8814-E0FD772B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0C8CE5-278C-2D48-81EF-17A7702AA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E89DA3-2900-A24C-BF28-8CAF890D1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FF9721-6CC3-5845-99CB-88C6AF33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5CA7-454B-444E-8D01-FCFCF16AC920}" type="datetimeFigureOut">
              <a:t>2019/5/29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475435-4D7C-264D-B82B-F379673A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AD96C2-19A1-0C4B-AF9E-9BF9B264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EA3A-728C-7C4D-80B1-6E767A9EF4D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797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AED3E-0E6B-2B4C-911A-28C4F287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649494-5A31-7440-B7A7-88926EEA3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C0C36F-EC46-8F43-BBC6-7E9AF19E4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5DA212-F4F9-0948-8458-A386EEDC8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7E6C7F-F728-AB4B-BF1E-A08F7CA38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F7185E-443D-AC49-8927-8208622E8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5CA7-454B-444E-8D01-FCFCF16AC920}" type="datetimeFigureOut">
              <a:t>2019/5/29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7CF4E6-26B2-6342-8EDC-878EDC67E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5A0368-B0E5-0F46-81B6-B6594C4E2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EA3A-728C-7C4D-80B1-6E767A9EF4D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270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0EE5A-0539-6747-B5C9-CBF1F205F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E39278-07E3-1346-A601-BEAD46FE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5CA7-454B-444E-8D01-FCFCF16AC920}" type="datetimeFigureOut">
              <a:t>2019/5/29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041AB4-ED56-764D-8055-7CB505CFE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C37C4D-2724-AA43-87D3-AA8090C5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EA3A-728C-7C4D-80B1-6E767A9EF4D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354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3303A9-CAC2-BA4B-9183-AA90C139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5CA7-454B-444E-8D01-FCFCF16AC920}" type="datetimeFigureOut">
              <a:t>2019/5/29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038CCB-2E22-8B48-B331-60D2FEF0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C423CC-D2E9-6D47-8379-AA572EEC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EA3A-728C-7C4D-80B1-6E767A9EF4D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6413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48246-9941-3344-9966-1B2B8D3AF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B763EA-C662-EA49-886F-E27068580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8DDD6D-3C64-6742-BAC8-FAC7E387F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BFC7EC-10EC-7D43-9753-BD6BBBCA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5CA7-454B-444E-8D01-FCFCF16AC920}" type="datetimeFigureOut">
              <a:t>2019/5/29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9E3A41-83D2-1F45-88A1-755D77E2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90DDA3-2405-A94E-A26D-D5967CA5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EA3A-728C-7C4D-80B1-6E767A9EF4D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337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823DC-715B-1749-A61E-847911267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27C08C-5FD1-644D-BF92-D43FFC942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456667-04AD-3646-BC56-96ADEF704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C01B6F-314A-E142-A24E-A2848060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C5CA7-454B-444E-8D01-FCFCF16AC920}" type="datetimeFigureOut">
              <a:t>2019/5/29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9E0FF7-D02E-1C4E-AABF-795FEC75E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0AE8E6-E8BE-604F-8EA7-C24B97793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EA3A-728C-7C4D-80B1-6E767A9EF4D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241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C6EF81-20D5-6C47-9DAD-5087113FE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940E54-5F1F-C34E-AC20-F04719AD3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B18D2D-7E05-3E41-A9A1-9E5388039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C5CA7-454B-444E-8D01-FCFCF16AC920}" type="datetimeFigureOut">
              <a:t>2019/5/29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2780CB-4C97-EB4F-A11E-38070934B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5775BF-C63B-6F41-ACE7-490501290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EEA3A-728C-7C4D-80B1-6E767A9EF4D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843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97D9AD0-15F1-2B40-9246-316198CFCECD}"/>
              </a:ext>
            </a:extLst>
          </p:cNvPr>
          <p:cNvSpPr/>
          <p:nvPr/>
        </p:nvSpPr>
        <p:spPr>
          <a:xfrm>
            <a:off x="1071153" y="613955"/>
            <a:ext cx="9914709" cy="4981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0" i="0" u="none" strike="noStrike">
                <a:effectLst/>
                <a:latin typeface="+mn-ea"/>
              </a:rPr>
              <a:t>在实际的工作中，这个思考框架会帮助我更好地了解自己的工作。比如，当一个产品经理给我交代一个要开发的功能特性时，我通常会问他这样一些问题：</a:t>
            </a:r>
            <a:endParaRPr lang="en-US" altLang="zh-CN" sz="2800" b="0" i="0" u="none" strike="noStrike">
              <a:effectLst/>
              <a:latin typeface="+mn-ea"/>
            </a:endParaRPr>
          </a:p>
          <a:p>
            <a:endParaRPr lang="zh-CN" altLang="en-US" sz="2800" b="0" i="0" u="none" strike="noStrike">
              <a:effectLst/>
              <a:latin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i="0" u="none" strike="noStrike">
                <a:effectLst/>
                <a:latin typeface="+mn-ea"/>
              </a:rPr>
              <a:t>为什么要做这个特性，它会给用户带来怎样的价值？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i="0" u="none" strike="noStrike">
                <a:effectLst/>
                <a:latin typeface="+mn-ea"/>
              </a:rPr>
              <a:t>什么样的用户会用到这个特性，他们在什么场景下使用，他们又会怎样使用它？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i="0" u="none" strike="noStrike">
                <a:effectLst/>
                <a:latin typeface="+mn-ea"/>
              </a:rPr>
              <a:t>达成这个目的是否有其它手段？是不是一定要开发一个系统？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i="0" u="none" strike="noStrike">
                <a:effectLst/>
                <a:latin typeface="+mn-ea"/>
              </a:rPr>
              <a:t>这个特性上线之后，怎么衡量它的有效性？</a:t>
            </a:r>
          </a:p>
        </p:txBody>
      </p:sp>
    </p:spTree>
    <p:extLst>
      <p:ext uri="{BB962C8B-B14F-4D97-AF65-F5344CB8AC3E}">
        <p14:creationId xmlns:p14="http://schemas.microsoft.com/office/powerpoint/2010/main" val="138928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97D9AD0-15F1-2B40-9246-316198CFCECD}"/>
              </a:ext>
            </a:extLst>
          </p:cNvPr>
          <p:cNvSpPr/>
          <p:nvPr/>
        </p:nvSpPr>
        <p:spPr>
          <a:xfrm>
            <a:off x="1071154" y="613955"/>
            <a:ext cx="990164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>
                <a:latin typeface="+mn-ea"/>
              </a:rPr>
              <a:t>其实，这三个问题来自一个思考框架。在给其他公司团队做咨询时，我也经常会运用到它，原来的问题是：</a:t>
            </a:r>
          </a:p>
          <a:p>
            <a:r>
              <a:rPr lang="en" altLang="zh-CN" sz="2800" b="1">
                <a:latin typeface="+mn-ea"/>
              </a:rPr>
              <a:t>Where are we?</a:t>
            </a:r>
            <a:r>
              <a:rPr lang="zh-CN" altLang="en" sz="2800" b="1">
                <a:latin typeface="+mn-ea"/>
              </a:rPr>
              <a:t>（</a:t>
            </a:r>
            <a:r>
              <a:rPr lang="zh-CN" altLang="en-US" sz="2800" b="1">
                <a:latin typeface="+mn-ea"/>
              </a:rPr>
              <a:t>我们现在在哪？）</a:t>
            </a:r>
          </a:p>
          <a:p>
            <a:r>
              <a:rPr lang="en" altLang="zh-CN" sz="2800" b="1">
                <a:latin typeface="+mn-ea"/>
              </a:rPr>
              <a:t>Where are we going?</a:t>
            </a:r>
            <a:r>
              <a:rPr lang="zh-CN" altLang="en" sz="2800" b="1">
                <a:latin typeface="+mn-ea"/>
              </a:rPr>
              <a:t>（</a:t>
            </a:r>
            <a:r>
              <a:rPr lang="zh-CN" altLang="en-US" sz="2800" b="1">
                <a:latin typeface="+mn-ea"/>
              </a:rPr>
              <a:t>我们要到哪儿去？）</a:t>
            </a:r>
          </a:p>
          <a:p>
            <a:r>
              <a:rPr lang="en" altLang="zh-CN" sz="2800" b="1">
                <a:latin typeface="+mn-ea"/>
              </a:rPr>
              <a:t>How can we get there?</a:t>
            </a:r>
            <a:r>
              <a:rPr lang="zh-CN" altLang="en" sz="2800" b="1">
                <a:latin typeface="+mn-ea"/>
              </a:rPr>
              <a:t>（</a:t>
            </a:r>
            <a:r>
              <a:rPr lang="zh-CN" altLang="en-US" sz="2800" b="1">
                <a:latin typeface="+mn-ea"/>
              </a:rPr>
              <a:t>我们如何到达那里？）</a:t>
            </a:r>
            <a:endParaRPr lang="en-US" altLang="zh-CN" sz="2800" b="1">
              <a:latin typeface="+mn-ea"/>
            </a:endParaRPr>
          </a:p>
          <a:p>
            <a:endParaRPr lang="zh-CN" altLang="en-US" sz="2800">
              <a:latin typeface="+mn-ea"/>
            </a:endParaRPr>
          </a:p>
          <a:p>
            <a:r>
              <a:rPr lang="zh-CN" altLang="en-US" sz="2800">
                <a:latin typeface="+mn-ea"/>
              </a:rPr>
              <a:t>这三个问题实际上是帮我们确定：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+mn-ea"/>
              </a:rPr>
              <a:t>现状；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+mn-ea"/>
              </a:rPr>
              <a:t>目标；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latin typeface="+mn-ea"/>
              </a:rPr>
              <a:t>实现路径。</a:t>
            </a:r>
          </a:p>
          <a:p>
            <a:endParaRPr lang="zh-CN" altLang="en-US" b="0" i="0" u="none" strike="noStrike">
              <a:solidFill>
                <a:srgbClr val="4C4C4C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343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66130-06F7-9E47-904D-DCED62D84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5282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kumimoji="1" lang="zh-CN" altLang="en-US" dirty="0">
                <a:latin typeface="+mn-ea"/>
              </a:rPr>
              <a:t>日本经营之神，商界的哲学家松下幸之助就是一位，他揭穿了这类人的问题所在，并且拨掉了他们的道德外衣。松下幸之助是这么说的，“</a:t>
            </a:r>
            <a:r>
              <a:rPr kumimoji="1" lang="zh-CN" altLang="en-US" b="1" dirty="0">
                <a:latin typeface="+mn-ea"/>
              </a:rPr>
              <a:t>任何好的商业都必须是能挣钱的，否则就是对人类的犯罪，因为有限的资源可以用于其它地方</a:t>
            </a:r>
            <a:r>
              <a:rPr kumimoji="1" lang="zh-CN" altLang="en-US" dirty="0">
                <a:latin typeface="+mn-ea"/>
              </a:rPr>
              <a:t>”。也就是说，</a:t>
            </a:r>
            <a:r>
              <a:rPr kumimoji="1" lang="zh-CN" altLang="en-US" b="1" dirty="0">
                <a:latin typeface="+mn-ea"/>
              </a:rPr>
              <a:t>我们人类在做任何事情的时候，都必须明确我们的行为所产生的结果，无论从物质上讲还是精神上讲都是大于（成本的）投入的，否则我们对世界的贡献是负的。</a:t>
            </a:r>
            <a:r>
              <a:rPr kumimoji="1" lang="zh-CN" altLang="en-US" dirty="0">
                <a:latin typeface="+mn-ea"/>
              </a:rPr>
              <a:t>因此，即便是有良好的动机，也不能为负作用而开脱，更何况动机的好坏是很难判定的。</a:t>
            </a:r>
          </a:p>
        </p:txBody>
      </p:sp>
    </p:spTree>
    <p:extLst>
      <p:ext uri="{BB962C8B-B14F-4D97-AF65-F5344CB8AC3E}">
        <p14:creationId xmlns:p14="http://schemas.microsoft.com/office/powerpoint/2010/main" val="243447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66130-06F7-9E47-904D-DCED62D84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528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>
                <a:latin typeface="+mn-ea"/>
              </a:rPr>
              <a:t>流程中任何时常重复的部分，如果不能被按钮或者脚本代替，那么就属于过于复杂、脆弱或两者兼有的部分。</a:t>
            </a:r>
            <a:endParaRPr kumimoji="1" lang="en-US" altLang="zh-CN">
              <a:latin typeface="+mn-ea"/>
            </a:endParaRPr>
          </a:p>
          <a:p>
            <a:pPr marL="0" indent="0">
              <a:buNone/>
            </a:pPr>
            <a:endParaRPr kumimoji="1" lang="en-US" altLang="zh-CN">
              <a:latin typeface="+mn-ea"/>
            </a:endParaRPr>
          </a:p>
          <a:p>
            <a:pPr marL="0" indent="0">
              <a:buNone/>
            </a:pPr>
            <a:r>
              <a:rPr kumimoji="1" lang="zh-CN" altLang="en-US">
                <a:latin typeface="+mn-ea"/>
              </a:rPr>
              <a:t>云的基本原则：简单、易于自动化和易于发布。</a:t>
            </a:r>
            <a:endParaRPr kumimoji="1" lang="en-US" altLang="zh-CN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143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66130-06F7-9E47-904D-DCED62D84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528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>
                <a:latin typeface="+mn-ea"/>
              </a:rPr>
              <a:t>市场就是一个动态的机会流程，它本身无所谓好坏，他向任何人敞开，能不能抓住那些稍纵即逝而又奔腾不息的交易机会，不在于市场，而在于交易者。</a:t>
            </a:r>
            <a:endParaRPr kumimoji="1" lang="en-US" altLang="zh-CN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116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66130-06F7-9E47-904D-DCED62D84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528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>
                <a:latin typeface="+mn-ea"/>
              </a:rPr>
              <a:t>活得像个年轻人，敢想敢干，大胆冒进才对。一直做平平稳稳，毫无风险的事，年轻一回还有啥意义。</a:t>
            </a:r>
            <a:endParaRPr kumimoji="1" lang="en-US" altLang="zh-CN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047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376" y="-421001"/>
            <a:ext cx="12372752" cy="770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82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473</Words>
  <Application>Microsoft Macintosh PowerPoint</Application>
  <PresentationFormat>宽屏</PresentationFormat>
  <Paragraphs>21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PingFang SC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11</cp:revision>
  <dcterms:created xsi:type="dcterms:W3CDTF">2019-04-29T07:28:33Z</dcterms:created>
  <dcterms:modified xsi:type="dcterms:W3CDTF">2019-05-29T05:49:19Z</dcterms:modified>
</cp:coreProperties>
</file>