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3" r:id="rId3"/>
    <p:sldId id="271" r:id="rId4"/>
    <p:sldId id="266" r:id="rId5"/>
    <p:sldId id="288" r:id="rId6"/>
    <p:sldId id="289" r:id="rId7"/>
    <p:sldId id="291" r:id="rId8"/>
    <p:sldId id="290" r:id="rId9"/>
    <p:sldId id="292" r:id="rId10"/>
    <p:sldId id="293" r:id="rId11"/>
    <p:sldId id="295" r:id="rId12"/>
    <p:sldId id="294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10" r:id="rId27"/>
    <p:sldId id="309" r:id="rId28"/>
    <p:sldId id="311" r:id="rId29"/>
    <p:sldId id="312" r:id="rId30"/>
    <p:sldId id="31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81A1"/>
    <a:srgbClr val="2D9F7E"/>
    <a:srgbClr val="E8EBFA"/>
    <a:srgbClr val="E6E6E6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5317" autoAdjust="0"/>
  </p:normalViewPr>
  <p:slideViewPr>
    <p:cSldViewPr snapToGrid="0">
      <p:cViewPr varScale="1">
        <p:scale>
          <a:sx n="88" d="100"/>
          <a:sy n="88" d="100"/>
        </p:scale>
        <p:origin x="6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73A6B-BB26-4B12-BFB8-2B873AE12267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701FA-A99B-4EA7-BD9A-49A04217B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24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87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0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0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504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504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6E1ECB1-5A5B-4C6B-8360-EEF4E7804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BFCC059-4D8E-4C87-A4D1-E4C9E1D59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904FCF4-9A9C-407F-A896-63764D12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9A6E786-3F61-4FD7-AF4B-5CAEC066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D126972-3EDC-4D3D-817C-4CCC796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905"/>
      </p:ext>
    </p:extLst>
  </p:cSld>
  <p:clrMapOvr>
    <a:masterClrMapping/>
  </p:clrMapOvr>
  <p:transition spd="slow" advClick="0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B517C0B-618B-4B07-8FEE-212F45DF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76156C6-4F3E-4B26-BEF6-C658183E3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0B155B-888E-4B42-8139-225B7CE4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0848B8B-A45D-48D2-B95C-C23402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E2847D2-37FF-491E-86F7-2A77B2A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15817"/>
      </p:ext>
    </p:extLst>
  </p:cSld>
  <p:clrMapOvr>
    <a:masterClrMapping/>
  </p:clrMapOvr>
  <p:transition spd="slow" advClick="0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1B51B0E-C5ED-4931-852F-A8DA7E1DB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65174B4-31E8-4BEF-8942-FD3548C7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2B8F4D3-431E-44CF-A028-C91E2137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5D0F09A-E73B-492B-B10B-3218D86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BE3E4A-3F9F-4FA6-A0A2-122D22E5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63146"/>
      </p:ext>
    </p:extLst>
  </p:cSld>
  <p:clrMapOvr>
    <a:masterClrMapping/>
  </p:clrMapOvr>
  <p:transition spd="slow" advClick="0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41A1C3F-F90A-43A4-9ECD-F00719B5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C48D4E4-35F0-4517-A710-16EC9662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82627A-5DA8-42DB-A0E5-883D1ED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709759C-075D-43BD-B60D-906336D3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769EA7-A4C8-47A7-9F4D-3E4EF4FE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0956"/>
      </p:ext>
    </p:extLst>
  </p:cSld>
  <p:clrMapOvr>
    <a:masterClrMapping/>
  </p:clrMapOvr>
  <p:transition spd="slow" advClick="0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030536-6B8C-499F-B691-282A56B2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92699D7-1ACB-40EF-8948-18C67F14D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09C0F2B-275E-4EFF-8736-59FDF65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C6CBD68-7556-4277-A9CC-0E3698CD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7552142-513F-4E0A-A832-EC32ABA8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9136"/>
      </p:ext>
    </p:extLst>
  </p:cSld>
  <p:clrMapOvr>
    <a:masterClrMapping/>
  </p:clrMapOvr>
  <p:transition spd="slow" advClick="0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DA5A0C-41EF-4EF1-B9B9-E309AF82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898F9A6-7009-487C-9335-9B2655AF3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42523A4-6D85-4E26-BAD9-B5DED0F0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F1B68CC-03DA-4133-9A62-45795BDC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7433D43-A8D0-4374-ACF8-E247BE39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B94F08B-6269-48AE-88E7-BDBB0876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17601"/>
      </p:ext>
    </p:extLst>
  </p:cSld>
  <p:clrMapOvr>
    <a:masterClrMapping/>
  </p:clrMapOvr>
  <p:transition spd="slow" advClick="0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44134E-0BE5-46C0-929C-F9D4A023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12113C5-ADEA-4974-BB14-86DAC381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9390FF6-61F4-44DF-9C58-15C7C9EAC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084E920-1203-43C5-9836-AEA955263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91FAE36B-07A4-4C4E-9A5F-B58F2699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C6239AA-BEC2-47D5-B295-1C438B9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2D37E89F-FD72-4884-A2DC-4121C65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F4094C68-E649-4A58-B70D-88A2035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60699"/>
      </p:ext>
    </p:extLst>
  </p:cSld>
  <p:clrMapOvr>
    <a:masterClrMapping/>
  </p:clrMapOvr>
  <p:transition spd="slow" advClick="0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65F94A4-B8D7-43C1-80C9-73E124F4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684A534-7F72-44DB-AAA0-39763DA8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D8F81B8-2C1B-46DA-9FC4-FA4EA6C3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4DEF5E0-2338-4BAC-8681-B56466F2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49038"/>
      </p:ext>
    </p:extLst>
  </p:cSld>
  <p:clrMapOvr>
    <a:masterClrMapping/>
  </p:clrMapOvr>
  <p:transition spd="slow" advClick="0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5AE1E47-1B45-4380-AE38-48F51410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5744B09-219A-4BAE-A64A-BA6F51C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E5B1853-F3A0-4843-A7DD-B071FAB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0759"/>
      </p:ext>
    </p:extLst>
  </p:cSld>
  <p:clrMapOvr>
    <a:masterClrMapping/>
  </p:clrMapOvr>
  <p:transition spd="slow" advClick="0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8A05EE-C361-48B2-881C-5FEDBCF9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66B7BA2-C07B-486A-AEBA-E8A379FA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9609B8D7-C342-4349-A52B-0F630C49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21A0A05-2E78-4B68-9275-72A69813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E8D064B-850C-449A-B16D-36BA1C5A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3919E08-2488-46A8-8B39-E8E3B1A7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75376"/>
      </p:ext>
    </p:extLst>
  </p:cSld>
  <p:clrMapOvr>
    <a:masterClrMapping/>
  </p:clrMapOvr>
  <p:transition spd="slow" advClick="0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719821D-3169-462D-BDC5-707DAA37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25970DE-180B-463A-842D-4B948B1E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7048C78-1503-4FD7-8859-990F963D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84969D1-8A89-4051-A7A3-053E79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2B7B8CF-C72E-438F-A999-E8DA5482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F73A437-B948-459B-B14D-44D796DE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7962"/>
      </p:ext>
    </p:extLst>
  </p:cSld>
  <p:clrMapOvr>
    <a:masterClrMapping/>
  </p:clrMapOvr>
  <p:transition spd="slow" advClick="0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AC74BBE8-1815-4000-8008-945E8B56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3E314DF-819C-4FF1-9C2E-69194E15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CA1525E-7C66-46A7-89CD-0A0836A4B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BAB08-D03A-4FEF-8092-001CB785BBAB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3269161-46AB-416B-9C71-590B71BB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347D277-5155-4804-A42E-790F5C4F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D93A0F6-2B07-47F9-89FE-0EC4A0AFB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A_标题 1">
            <a:extLst>
              <a:ext uri="{FF2B5EF4-FFF2-40B4-BE49-F238E27FC236}">
                <a16:creationId xmlns="" xmlns:a16="http://schemas.microsoft.com/office/drawing/2014/main" id="{E07645F1-9166-4175-8FE0-6C313C77F12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259723" y="2346840"/>
            <a:ext cx="6152424" cy="11376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000" b="1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精益与敏捷</a:t>
            </a:r>
            <a:endParaRPr lang="zh-CN" altLang="en-US" sz="6000" b="1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6">
            <a:extLst>
              <a:ext uri="{FF2B5EF4-FFF2-40B4-BE49-F238E27FC236}">
                <a16:creationId xmlns="" xmlns:a16="http://schemas.microsoft.com/office/drawing/2014/main" id="{D12D4B32-B257-411E-944A-391AB07B5F4F}"/>
              </a:ext>
            </a:extLst>
          </p:cNvPr>
          <p:cNvSpPr txBox="1"/>
          <p:nvPr/>
        </p:nvSpPr>
        <p:spPr>
          <a:xfrm>
            <a:off x="4088469" y="1238844"/>
            <a:ext cx="6647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pc="600" dirty="0" smtClean="0">
                <a:solidFill>
                  <a:srgbClr val="7481A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hakuyoxingshu7000" panose="02000600000000000000" pitchFamily="2" charset="-122"/>
              </a:rPr>
              <a:t>LEAN AND AGILE</a:t>
            </a:r>
            <a:endParaRPr lang="en-US" sz="6000" spc="600" dirty="0">
              <a:solidFill>
                <a:srgbClr val="7481A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hakuyoxingshu7000" panose="02000600000000000000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22CFCFFB-2FC9-493E-B3B9-BE43A7A207E9}"/>
              </a:ext>
            </a:extLst>
          </p:cNvPr>
          <p:cNvGrpSpPr/>
          <p:nvPr/>
        </p:nvGrpSpPr>
        <p:grpSpPr>
          <a:xfrm>
            <a:off x="10218432" y="6111240"/>
            <a:ext cx="1373291" cy="217075"/>
            <a:chOff x="5488849" y="4448992"/>
            <a:chExt cx="1184825" cy="187284"/>
          </a:xfrm>
          <a:solidFill>
            <a:srgbClr val="7481A1"/>
          </a:solidFill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7150ED7B-9019-49E4-8354-0EDE70A41CBE}"/>
                </a:ext>
              </a:extLst>
            </p:cNvPr>
            <p:cNvSpPr/>
            <p:nvPr/>
          </p:nvSpPr>
          <p:spPr>
            <a:xfrm>
              <a:off x="5488849" y="4448992"/>
              <a:ext cx="187284" cy="187284"/>
            </a:xfrm>
            <a:prstGeom prst="ellipse">
              <a:avLst/>
            </a:prstGeom>
            <a:solidFill>
              <a:srgbClr val="2D9F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DE876289-3F43-42C0-A492-697EE38B1CD3}"/>
                </a:ext>
              </a:extLst>
            </p:cNvPr>
            <p:cNvSpPr/>
            <p:nvPr/>
          </p:nvSpPr>
          <p:spPr>
            <a:xfrm>
              <a:off x="5819616" y="4448992"/>
              <a:ext cx="187284" cy="1872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9958422E-D768-4408-B141-740F6DEFCC8E}"/>
                </a:ext>
              </a:extLst>
            </p:cNvPr>
            <p:cNvSpPr/>
            <p:nvPr/>
          </p:nvSpPr>
          <p:spPr>
            <a:xfrm>
              <a:off x="6150383" y="4448992"/>
              <a:ext cx="187284" cy="187284"/>
            </a:xfrm>
            <a:prstGeom prst="ellipse">
              <a:avLst/>
            </a:prstGeom>
            <a:solidFill>
              <a:srgbClr val="2D9F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60906B30-48C9-4973-9C82-A7D8BE2016AA}"/>
                </a:ext>
              </a:extLst>
            </p:cNvPr>
            <p:cNvSpPr/>
            <p:nvPr/>
          </p:nvSpPr>
          <p:spPr>
            <a:xfrm>
              <a:off x="6486390" y="4448992"/>
              <a:ext cx="187284" cy="1872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78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594" y="286372"/>
            <a:ext cx="4419254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不同角色面临的问题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右箭头 4">
            <a:extLst>
              <a:ext uri="{FF2B5EF4-FFF2-40B4-BE49-F238E27FC236}">
                <a16:creationId xmlns="" xmlns:a16="http://schemas.microsoft.com/office/drawing/2014/main" id="{11ECCDFE-CBB8-4229-9A20-FC44CB911B2F}"/>
              </a:ext>
            </a:extLst>
          </p:cNvPr>
          <p:cNvSpPr/>
          <p:nvPr/>
        </p:nvSpPr>
        <p:spPr>
          <a:xfrm rot="5400000">
            <a:off x="6488026" y="1938290"/>
            <a:ext cx="1617036" cy="17487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4">
            <a:extLst>
              <a:ext uri="{FF2B5EF4-FFF2-40B4-BE49-F238E27FC236}">
                <a16:creationId xmlns="" xmlns:a16="http://schemas.microsoft.com/office/drawing/2014/main" id="{58AE3724-0AC8-4AE6-861D-6BCBDFF36C61}"/>
              </a:ext>
            </a:extLst>
          </p:cNvPr>
          <p:cNvSpPr/>
          <p:nvPr/>
        </p:nvSpPr>
        <p:spPr>
          <a:xfrm rot="5400000">
            <a:off x="3983540" y="1931296"/>
            <a:ext cx="1617036" cy="17487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>
            <a:extLst>
              <a:ext uri="{FF2B5EF4-FFF2-40B4-BE49-F238E27FC236}">
                <a16:creationId xmlns="" xmlns:a16="http://schemas.microsoft.com/office/drawing/2014/main" id="{F6D002B8-4ACA-4727-AD52-0322E04C56DE}"/>
              </a:ext>
            </a:extLst>
          </p:cNvPr>
          <p:cNvSpPr/>
          <p:nvPr/>
        </p:nvSpPr>
        <p:spPr>
          <a:xfrm rot="5400000">
            <a:off x="1413900" y="1933518"/>
            <a:ext cx="1617036" cy="17487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98C406FF-F783-4A2E-8BFC-35A02EFBAD8D}"/>
              </a:ext>
            </a:extLst>
          </p:cNvPr>
          <p:cNvSpPr>
            <a:spLocks noChangeAspect="1"/>
          </p:cNvSpPr>
          <p:nvPr/>
        </p:nvSpPr>
        <p:spPr>
          <a:xfrm rot="16200000">
            <a:off x="2242232" y="4744650"/>
            <a:ext cx="200610" cy="200610"/>
          </a:xfrm>
          <a:prstGeom prst="ellipse">
            <a:avLst/>
          </a:prstGeom>
          <a:solidFill>
            <a:srgbClr val="7481A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1852ED68-EF7E-42BE-BCEC-B6FC8FCEA854}"/>
              </a:ext>
            </a:extLst>
          </p:cNvPr>
          <p:cNvSpPr>
            <a:spLocks noChangeAspect="1"/>
          </p:cNvSpPr>
          <p:nvPr/>
        </p:nvSpPr>
        <p:spPr>
          <a:xfrm rot="16200000">
            <a:off x="4784845" y="4746871"/>
            <a:ext cx="200610" cy="200610"/>
          </a:xfrm>
          <a:prstGeom prst="ellipse">
            <a:avLst/>
          </a:prstGeom>
          <a:solidFill>
            <a:srgbClr val="2D9F7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8659DC47-C08B-4891-A844-475BA0FCAFAB}"/>
              </a:ext>
            </a:extLst>
          </p:cNvPr>
          <p:cNvSpPr>
            <a:spLocks noChangeAspect="1"/>
          </p:cNvSpPr>
          <p:nvPr/>
        </p:nvSpPr>
        <p:spPr>
          <a:xfrm rot="16200000">
            <a:off x="7296544" y="4759350"/>
            <a:ext cx="200610" cy="200610"/>
          </a:xfrm>
          <a:prstGeom prst="ellipse">
            <a:avLst/>
          </a:prstGeom>
          <a:solidFill>
            <a:srgbClr val="7481A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六边形 8">
            <a:extLst>
              <a:ext uri="{FF2B5EF4-FFF2-40B4-BE49-F238E27FC236}">
                <a16:creationId xmlns="" xmlns:a16="http://schemas.microsoft.com/office/drawing/2014/main" id="{FC12A2A9-F8AA-4191-9727-DEB298562F36}"/>
              </a:ext>
            </a:extLst>
          </p:cNvPr>
          <p:cNvSpPr/>
          <p:nvPr/>
        </p:nvSpPr>
        <p:spPr>
          <a:xfrm>
            <a:off x="1084671" y="3260316"/>
            <a:ext cx="2391684" cy="1252263"/>
          </a:xfrm>
          <a:prstGeom prst="hexagon">
            <a:avLst/>
          </a:prstGeom>
          <a:solidFill>
            <a:srgbClr val="7481A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>
            <a:extLst>
              <a:ext uri="{FF2B5EF4-FFF2-40B4-BE49-F238E27FC236}">
                <a16:creationId xmlns="" xmlns:a16="http://schemas.microsoft.com/office/drawing/2014/main" id="{C590307A-3E4F-42E0-90C7-BD318183F90A}"/>
              </a:ext>
            </a:extLst>
          </p:cNvPr>
          <p:cNvSpPr/>
          <p:nvPr/>
        </p:nvSpPr>
        <p:spPr>
          <a:xfrm>
            <a:off x="3629805" y="3260316"/>
            <a:ext cx="2391684" cy="1252263"/>
          </a:xfrm>
          <a:prstGeom prst="hexagon">
            <a:avLst/>
          </a:prstGeom>
          <a:solidFill>
            <a:srgbClr val="2D9F7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="" xmlns:a16="http://schemas.microsoft.com/office/drawing/2014/main" id="{2782370C-E6AE-492E-AE6F-3D201652585B}"/>
              </a:ext>
            </a:extLst>
          </p:cNvPr>
          <p:cNvSpPr/>
          <p:nvPr/>
        </p:nvSpPr>
        <p:spPr>
          <a:xfrm>
            <a:off x="6164168" y="3260316"/>
            <a:ext cx="2391684" cy="1252263"/>
          </a:xfrm>
          <a:prstGeom prst="hexagon">
            <a:avLst/>
          </a:prstGeom>
          <a:solidFill>
            <a:srgbClr val="7481A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7DF7C5AA-C01E-4E96-AEAD-1A7AD7DB8F83}"/>
              </a:ext>
            </a:extLst>
          </p:cNvPr>
          <p:cNvSpPr txBox="1"/>
          <p:nvPr/>
        </p:nvSpPr>
        <p:spPr>
          <a:xfrm>
            <a:off x="1733409" y="3555373"/>
            <a:ext cx="1005403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02D0111-071D-483F-AC63-63A8534512F7}"/>
              </a:ext>
            </a:extLst>
          </p:cNvPr>
          <p:cNvSpPr txBox="1"/>
          <p:nvPr/>
        </p:nvSpPr>
        <p:spPr>
          <a:xfrm>
            <a:off x="6463263" y="3573299"/>
            <a:ext cx="182614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lvl="0"/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产品设计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085A4A6C-EB79-4533-9F02-EAA26531C5FA}"/>
              </a:ext>
            </a:extLst>
          </p:cNvPr>
          <p:cNvSpPr txBox="1"/>
          <p:nvPr/>
        </p:nvSpPr>
        <p:spPr>
          <a:xfrm>
            <a:off x="3954138" y="3575840"/>
            <a:ext cx="182614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lvl="0"/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477B152-813B-4130-915F-44F58326DCCA}"/>
              </a:ext>
            </a:extLst>
          </p:cNvPr>
          <p:cNvSpPr txBox="1"/>
          <p:nvPr/>
        </p:nvSpPr>
        <p:spPr>
          <a:xfrm>
            <a:off x="1044411" y="5075786"/>
            <a:ext cx="255894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如何捕捉市场机会，产品或服务是否会产生预期的价值。什么时候可以拿到产品。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26B40AC-56F8-4628-9D00-970C55380C3C}"/>
              </a:ext>
            </a:extLst>
          </p:cNvPr>
          <p:cNvSpPr txBox="1"/>
          <p:nvPr/>
        </p:nvSpPr>
        <p:spPr>
          <a:xfrm>
            <a:off x="3694662" y="5075786"/>
            <a:ext cx="255894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4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项目能否如期交付，产品是否符合市场要求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336E881A-6E6E-47D9-85E6-45047EA59E3F}"/>
              </a:ext>
            </a:extLst>
          </p:cNvPr>
          <p:cNvSpPr txBox="1"/>
          <p:nvPr/>
        </p:nvSpPr>
        <p:spPr>
          <a:xfrm>
            <a:off x="6332213" y="5075785"/>
            <a:ext cx="255894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4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产品的功能、质量属性是否满足要求，开发人员明白并正确的执行我的设计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8" name="右箭头 4">
            <a:extLst>
              <a:ext uri="{FF2B5EF4-FFF2-40B4-BE49-F238E27FC236}">
                <a16:creationId xmlns="" xmlns:a16="http://schemas.microsoft.com/office/drawing/2014/main" id="{46399836-3FCF-4745-B275-9795F501124D}"/>
              </a:ext>
            </a:extLst>
          </p:cNvPr>
          <p:cNvSpPr/>
          <p:nvPr/>
        </p:nvSpPr>
        <p:spPr>
          <a:xfrm rot="5400000">
            <a:off x="9028026" y="1938290"/>
            <a:ext cx="1617036" cy="17487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E69A2E43-E3C9-4C59-A6E2-C1B7EA8A6B0E}"/>
              </a:ext>
            </a:extLst>
          </p:cNvPr>
          <p:cNvSpPr>
            <a:spLocks noChangeAspect="1"/>
          </p:cNvSpPr>
          <p:nvPr/>
        </p:nvSpPr>
        <p:spPr>
          <a:xfrm rot="16200000">
            <a:off x="9836544" y="4759350"/>
            <a:ext cx="200610" cy="200610"/>
          </a:xfrm>
          <a:prstGeom prst="ellipse">
            <a:avLst/>
          </a:prstGeom>
          <a:solidFill>
            <a:srgbClr val="2D9F7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六边形 19">
            <a:extLst>
              <a:ext uri="{FF2B5EF4-FFF2-40B4-BE49-F238E27FC236}">
                <a16:creationId xmlns="" xmlns:a16="http://schemas.microsoft.com/office/drawing/2014/main" id="{2EC744F5-4371-400B-8252-81583738D8C8}"/>
              </a:ext>
            </a:extLst>
          </p:cNvPr>
          <p:cNvSpPr/>
          <p:nvPr/>
        </p:nvSpPr>
        <p:spPr>
          <a:xfrm>
            <a:off x="8704168" y="3260316"/>
            <a:ext cx="2391684" cy="1252263"/>
          </a:xfrm>
          <a:prstGeom prst="hexagon">
            <a:avLst/>
          </a:prstGeom>
          <a:solidFill>
            <a:srgbClr val="2D9F7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1">
            <a:extLst>
              <a:ext uri="{FF2B5EF4-FFF2-40B4-BE49-F238E27FC236}">
                <a16:creationId xmlns="" xmlns:a16="http://schemas.microsoft.com/office/drawing/2014/main" id="{81DC355E-87C3-4BB8-B887-70DE4AE49301}"/>
              </a:ext>
            </a:extLst>
          </p:cNvPr>
          <p:cNvSpPr txBox="1"/>
          <p:nvPr/>
        </p:nvSpPr>
        <p:spPr>
          <a:xfrm>
            <a:off x="9003263" y="3573299"/>
            <a:ext cx="182614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lvl="0"/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5">
            <a:extLst>
              <a:ext uri="{FF2B5EF4-FFF2-40B4-BE49-F238E27FC236}">
                <a16:creationId xmlns="" xmlns:a16="http://schemas.microsoft.com/office/drawing/2014/main" id="{64FED5DB-204D-4CDF-AE1B-631B45F7A70D}"/>
              </a:ext>
            </a:extLst>
          </p:cNvPr>
          <p:cNvSpPr txBox="1"/>
          <p:nvPr/>
        </p:nvSpPr>
        <p:spPr>
          <a:xfrm>
            <a:off x="8872213" y="5075785"/>
            <a:ext cx="255894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4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是否可以拿到清晰明确的需求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30865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5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75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25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传统项目流程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5" name="Picture 1" descr="C://Users/Administrator/AppData/Local/YNote/data/woshiliu.wei123@163.com/369f4ee4786a4a8a9358b00f9a4d4e66/1f2c2179f08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280" y="1472184"/>
            <a:ext cx="9866376" cy="4609719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02A1C81-B243-424D-AC31-1169A9806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4">
            <a:extLst>
              <a:ext uri="{FF2B5EF4-FFF2-40B4-BE49-F238E27FC236}">
                <a16:creationId xmlns="" xmlns:a16="http://schemas.microsoft.com/office/drawing/2014/main" id="{3E278A51-47E0-455F-85CB-3EFD6CA80D10}"/>
              </a:ext>
            </a:extLst>
          </p:cNvPr>
          <p:cNvSpPr txBox="1"/>
          <p:nvPr/>
        </p:nvSpPr>
        <p:spPr>
          <a:xfrm>
            <a:off x="2843549" y="1475126"/>
            <a:ext cx="193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endParaRPr lang="en-US" altLang="zh-CN" sz="4800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4">
            <a:extLst>
              <a:ext uri="{FF2B5EF4-FFF2-40B4-BE49-F238E27FC236}">
                <a16:creationId xmlns="" xmlns:a16="http://schemas.microsoft.com/office/drawing/2014/main" id="{E70B303D-76B9-4584-B143-1C12128C05BF}"/>
              </a:ext>
            </a:extLst>
          </p:cNvPr>
          <p:cNvSpPr txBox="1"/>
          <p:nvPr/>
        </p:nvSpPr>
        <p:spPr>
          <a:xfrm>
            <a:off x="5177174" y="1475126"/>
            <a:ext cx="193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4800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4">
            <a:extLst>
              <a:ext uri="{FF2B5EF4-FFF2-40B4-BE49-F238E27FC236}">
                <a16:creationId xmlns="" xmlns:a16="http://schemas.microsoft.com/office/drawing/2014/main" id="{4AAB4B5E-5F29-4866-B734-ADBA42E18F39}"/>
              </a:ext>
            </a:extLst>
          </p:cNvPr>
          <p:cNvSpPr txBox="1"/>
          <p:nvPr/>
        </p:nvSpPr>
        <p:spPr>
          <a:xfrm>
            <a:off x="7510799" y="1475126"/>
            <a:ext cx="193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endParaRPr lang="en-US" altLang="zh-CN" sz="4800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C26B2E3-D0DD-48D1-B707-858F5BC6E72F}"/>
              </a:ext>
            </a:extLst>
          </p:cNvPr>
          <p:cNvSpPr/>
          <p:nvPr/>
        </p:nvSpPr>
        <p:spPr>
          <a:xfrm>
            <a:off x="2381250" y="3632195"/>
            <a:ext cx="782431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200" b="1" spc="2200" dirty="0" smtClean="0">
                <a:solidFill>
                  <a:srgbClr val="7481A1"/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  <a:endParaRPr lang="zh-CN" altLang="en-US" sz="6200" b="1" spc="2200" dirty="0">
              <a:solidFill>
                <a:srgbClr val="7481A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449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精益原则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1114" y="1436914"/>
            <a:ext cx="105700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创业者无处不在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创业即管理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经验证的认知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开发</a:t>
            </a:r>
            <a:r>
              <a:rPr lang="en-US" altLang="zh-CN" sz="2800" dirty="0"/>
              <a:t>-</a:t>
            </a:r>
            <a:r>
              <a:rPr lang="zh-CN" altLang="en-US" sz="2800" dirty="0"/>
              <a:t>测量</a:t>
            </a:r>
            <a:r>
              <a:rPr lang="en-US" altLang="zh-CN" sz="2800" dirty="0"/>
              <a:t>-</a:t>
            </a:r>
            <a:r>
              <a:rPr lang="zh-CN" altLang="en-US" sz="2800" dirty="0"/>
              <a:t>认知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创新</a:t>
            </a:r>
            <a:r>
              <a:rPr lang="zh-CN" altLang="en-US" sz="2800" dirty="0" smtClean="0"/>
              <a:t>核算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1470082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重要假设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4143" y="1556657"/>
            <a:ext cx="10134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价值假设，测试产品的价值。假设产品、服务对客户是有价值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增长假设，测试新客户如何发现我们的产品。假设客户愿意向别人推荐我们的产品、服务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r>
              <a:rPr lang="zh-CN" altLang="en-US" sz="2400" dirty="0" smtClean="0"/>
              <a:t>     一</a:t>
            </a:r>
            <a:r>
              <a:rPr lang="zh-CN" altLang="en-US" sz="2400" dirty="0"/>
              <a:t>项业务的增长是通过不断向投资人募集资金，以及大量付费广告获取的，却没有开发出有价值的产品。我们把这种企业叫做伪创新企业，它粉饰成功的表象，让自己看起来像那么回事。</a:t>
            </a:r>
          </a:p>
          <a:p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75772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验证假设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714" y="1426029"/>
            <a:ext cx="110598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MVP(</a:t>
            </a:r>
            <a:r>
              <a:rPr lang="zh-CN" altLang="en-US" sz="3600" dirty="0"/>
              <a:t>最小化可行产品</a:t>
            </a:r>
            <a:r>
              <a:rPr lang="en-US" altLang="zh-CN" sz="3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视频式</a:t>
            </a:r>
            <a:r>
              <a:rPr lang="en-US" altLang="zh-CN" sz="3600" dirty="0" smtClean="0"/>
              <a:t>MVP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贵宾式</a:t>
            </a:r>
            <a:r>
              <a:rPr lang="en-US" altLang="zh-CN" sz="3600" dirty="0" smtClean="0"/>
              <a:t>MVP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 smtClean="0"/>
          </a:p>
          <a:p>
            <a:r>
              <a:rPr lang="zh-CN" altLang="en-US" sz="3600" dirty="0"/>
              <a:t>质量和设计在</a:t>
            </a:r>
            <a:r>
              <a:rPr lang="en-US" altLang="zh-CN" sz="3600" dirty="0"/>
              <a:t>MVP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角色：</a:t>
            </a:r>
            <a:endParaRPr lang="en-US" altLang="zh-CN" sz="3600" dirty="0" smtClean="0"/>
          </a:p>
          <a:p>
            <a:r>
              <a:rPr lang="zh-CN" altLang="en-US" sz="3600" dirty="0"/>
              <a:t>如果我们不知道谁是顾客，我们也不知道什么是</a:t>
            </a:r>
            <a:r>
              <a:rPr lang="zh-CN" altLang="en-US" sz="3600" dirty="0" smtClean="0"/>
              <a:t>质量。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43400414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衡量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0229" y="1458686"/>
            <a:ext cx="1072242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彼得</a:t>
            </a:r>
            <a:r>
              <a:rPr lang="en-US" altLang="zh-CN" sz="2000" dirty="0"/>
              <a:t>.</a:t>
            </a:r>
            <a:r>
              <a:rPr lang="zh-CN" altLang="en-US" sz="2000" dirty="0"/>
              <a:t>德鲁克：你无法衡量的东西，你也无法</a:t>
            </a:r>
            <a:r>
              <a:rPr lang="zh-CN" altLang="en-US" sz="2000" dirty="0" smtClean="0"/>
              <a:t>管理。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使用</a:t>
            </a:r>
            <a:r>
              <a:rPr lang="en-US" altLang="zh-CN" sz="2000" dirty="0"/>
              <a:t>MVP</a:t>
            </a:r>
            <a:r>
              <a:rPr lang="zh-CN" altLang="en-US" sz="2000" dirty="0"/>
              <a:t>确定企业目前所处阶段的真实数据。</a:t>
            </a:r>
            <a:r>
              <a:rPr lang="en-US" altLang="zh-CN" sz="2000" dirty="0"/>
              <a:t>---</a:t>
            </a:r>
            <a:r>
              <a:rPr lang="zh-CN" altLang="en-US" sz="2000" dirty="0"/>
              <a:t>确定基线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尝试把增长引擎从基准线逐步调整至理想状态 </a:t>
            </a:r>
            <a:r>
              <a:rPr lang="en-US" altLang="zh-CN" sz="2000" dirty="0"/>
              <a:t>--- </a:t>
            </a:r>
            <a:r>
              <a:rPr lang="zh-CN" altLang="en-US" sz="2000" dirty="0"/>
              <a:t>调整引擎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确定坚持还是转型 </a:t>
            </a:r>
            <a:r>
              <a:rPr lang="en-US" altLang="zh-CN" sz="2000" dirty="0"/>
              <a:t>------</a:t>
            </a:r>
            <a:r>
              <a:rPr lang="zh-CN" altLang="en-US" sz="2000" dirty="0"/>
              <a:t>转型还是</a:t>
            </a:r>
            <a:r>
              <a:rPr lang="zh-CN" altLang="en-US" sz="2000" dirty="0" smtClean="0"/>
              <a:t>坚持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r>
              <a:rPr lang="zh-CN" altLang="en-US" sz="2000" dirty="0" smtClean="0"/>
              <a:t>衡量指标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虚荣指标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</a:t>
            </a:r>
            <a:r>
              <a:rPr lang="zh-CN" altLang="en-US" sz="2000" dirty="0" smtClean="0"/>
              <a:t>执行指标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19399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批量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6943" y="1349829"/>
            <a:ext cx="11277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小批量的优势，快速尝试，快速变更。加速开发</a:t>
            </a:r>
            <a:r>
              <a:rPr lang="en-US" altLang="zh-CN" sz="2800" dirty="0"/>
              <a:t>--</a:t>
            </a:r>
            <a:r>
              <a:rPr lang="zh-CN" altLang="en-US" sz="2800" dirty="0"/>
              <a:t>测量</a:t>
            </a:r>
            <a:r>
              <a:rPr lang="en-US" altLang="zh-CN" sz="2800" dirty="0"/>
              <a:t>--</a:t>
            </a:r>
            <a:r>
              <a:rPr lang="zh-CN" altLang="en-US" sz="2800" dirty="0"/>
              <a:t>认知</a:t>
            </a:r>
            <a:r>
              <a:rPr lang="zh-CN" altLang="en-US" sz="2800" dirty="0" smtClean="0"/>
              <a:t>循环</a:t>
            </a:r>
            <a:endParaRPr lang="en-US" altLang="zh-CN" sz="2800" dirty="0" smtClean="0"/>
          </a:p>
          <a:p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要靠基于客户的假设拉动，不以大批量的方式推动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041270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增长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1611086"/>
            <a:ext cx="10755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可持续增长，新客户是由以往的客户的行动带来的。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口碑相传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产品使用带来的衍生效应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有资金来源的广告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重复购买或使用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467378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增长引擎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2886" y="1567543"/>
            <a:ext cx="109619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黏着式增长引擎，增长速度取决于复合率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病毒式增长引擎，增长速度取决于病毒系数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付费式增长引擎，取决于收入</a:t>
            </a:r>
            <a:r>
              <a:rPr lang="zh-CN" altLang="en-US" sz="2000" dirty="0" smtClean="0"/>
              <a:t>比率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r>
              <a:rPr lang="zh-CN" altLang="en-US" sz="2000" dirty="0"/>
              <a:t>增长引擎决定产品</a:t>
            </a:r>
            <a:r>
              <a:rPr lang="en-US" altLang="zh-CN" sz="2000" dirty="0"/>
              <a:t>/</a:t>
            </a:r>
            <a:r>
              <a:rPr lang="zh-CN" altLang="en-US" sz="2000" dirty="0"/>
              <a:t>市场契合，增长引擎对应的衡量指标可以指示出公司是否达到或接近产品</a:t>
            </a:r>
            <a:r>
              <a:rPr lang="en-US" altLang="zh-CN" sz="2000" dirty="0"/>
              <a:t>/</a:t>
            </a:r>
            <a:r>
              <a:rPr lang="zh-CN" altLang="en-US" sz="2000" dirty="0"/>
              <a:t>市场契合。</a:t>
            </a:r>
          </a:p>
          <a:p>
            <a:endParaRPr lang="en-US" altLang="zh-CN" sz="2000" dirty="0" smtClean="0"/>
          </a:p>
          <a:p>
            <a:r>
              <a:rPr lang="zh-CN" altLang="en-US" sz="2000" dirty="0"/>
              <a:t>增长引擎总有熄灭的一天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6249730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1A9AA7F8-2EB9-4463-ABCE-F8BCEBDB1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44">
            <a:extLst>
              <a:ext uri="{FF2B5EF4-FFF2-40B4-BE49-F238E27FC236}">
                <a16:creationId xmlns="" xmlns:a16="http://schemas.microsoft.com/office/drawing/2014/main" id="{EEBD819C-0E81-4871-8059-D08CAC126980}"/>
              </a:ext>
            </a:extLst>
          </p:cNvPr>
          <p:cNvSpPr txBox="1"/>
          <p:nvPr/>
        </p:nvSpPr>
        <p:spPr>
          <a:xfrm>
            <a:off x="1776749" y="1475126"/>
            <a:ext cx="1938002" cy="1015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999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目 </a:t>
            </a:r>
            <a:endParaRPr lang="en-US" altLang="zh-CN" sz="5999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44">
            <a:extLst>
              <a:ext uri="{FF2B5EF4-FFF2-40B4-BE49-F238E27FC236}">
                <a16:creationId xmlns="" xmlns:a16="http://schemas.microsoft.com/office/drawing/2014/main" id="{B0579D1F-C186-4B5F-B398-9F2D321A900D}"/>
              </a:ext>
            </a:extLst>
          </p:cNvPr>
          <p:cNvSpPr txBox="1"/>
          <p:nvPr/>
        </p:nvSpPr>
        <p:spPr>
          <a:xfrm>
            <a:off x="1776749" y="4370726"/>
            <a:ext cx="1938002" cy="1015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999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录</a:t>
            </a:r>
            <a:endParaRPr lang="en-US" altLang="zh-CN" sz="5999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3C0D2754-BE69-4DC5-B63D-8836E6D1E425}"/>
              </a:ext>
            </a:extLst>
          </p:cNvPr>
          <p:cNvGrpSpPr/>
          <p:nvPr/>
        </p:nvGrpSpPr>
        <p:grpSpPr>
          <a:xfrm>
            <a:off x="6624650" y="1246502"/>
            <a:ext cx="4243130" cy="4318940"/>
            <a:chOff x="7301769" y="2518001"/>
            <a:chExt cx="3248730" cy="3306772"/>
          </a:xfrm>
        </p:grpSpPr>
        <p:sp>
          <p:nvSpPr>
            <p:cNvPr id="17" name="Rectangle 12">
              <a:extLst>
                <a:ext uri="{FF2B5EF4-FFF2-40B4-BE49-F238E27FC236}">
                  <a16:creationId xmlns="" xmlns:a16="http://schemas.microsoft.com/office/drawing/2014/main" id="{65C38934-81CC-420B-87D9-830F60A44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1770" y="2518001"/>
              <a:ext cx="522368" cy="535234"/>
            </a:xfrm>
            <a:prstGeom prst="rect">
              <a:avLst/>
            </a:prstGeom>
            <a:solidFill>
              <a:srgbClr val="2D9F7E"/>
            </a:solidFill>
            <a:ln>
              <a:noFill/>
            </a:ln>
          </p:spPr>
          <p:txBody>
            <a:bodyPr lIns="68546" tIns="34273" rIns="68546" bIns="34273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="" xmlns:a16="http://schemas.microsoft.com/office/drawing/2014/main" id="{EF2375F6-1915-4E8B-8349-D7CCE74A8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1769" y="3405105"/>
              <a:ext cx="522368" cy="535234"/>
            </a:xfrm>
            <a:prstGeom prst="rect">
              <a:avLst/>
            </a:prstGeom>
            <a:solidFill>
              <a:srgbClr val="7481A1"/>
            </a:solidFill>
            <a:ln>
              <a:noFill/>
            </a:ln>
          </p:spPr>
          <p:txBody>
            <a:bodyPr lIns="68546" tIns="34273" rIns="68546" bIns="34273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="" xmlns:a16="http://schemas.microsoft.com/office/drawing/2014/main" id="{B43D3826-919E-439A-A04C-AD65CC690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2172" y="4279760"/>
              <a:ext cx="522368" cy="535234"/>
            </a:xfrm>
            <a:prstGeom prst="rect">
              <a:avLst/>
            </a:prstGeom>
            <a:solidFill>
              <a:srgbClr val="2D9F7E"/>
            </a:solidFill>
            <a:ln>
              <a:noFill/>
            </a:ln>
          </p:spPr>
          <p:txBody>
            <a:bodyPr lIns="68546" tIns="34273" rIns="68546" bIns="34273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20" name="Rectangle 12">
              <a:extLst>
                <a:ext uri="{FF2B5EF4-FFF2-40B4-BE49-F238E27FC236}">
                  <a16:creationId xmlns="" xmlns:a16="http://schemas.microsoft.com/office/drawing/2014/main" id="{F1CEDEE5-25DC-4BF2-80A2-8E46AFE50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2172" y="5155281"/>
              <a:ext cx="522368" cy="535234"/>
            </a:xfrm>
            <a:prstGeom prst="rect">
              <a:avLst/>
            </a:prstGeom>
            <a:solidFill>
              <a:srgbClr val="7481A1"/>
            </a:solidFill>
            <a:ln w="9525">
              <a:noFill/>
              <a:miter lim="800000"/>
              <a:headEnd/>
              <a:tailEnd/>
            </a:ln>
          </p:spPr>
          <p:txBody>
            <a:bodyPr lIns="68546" tIns="34273" rIns="68546" bIns="34273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21" name="TextBox 105">
              <a:extLst>
                <a:ext uri="{FF2B5EF4-FFF2-40B4-BE49-F238E27FC236}">
                  <a16:creationId xmlns="" xmlns:a16="http://schemas.microsoft.com/office/drawing/2014/main" id="{DF29CC09-217B-4EA6-9E3C-12BAE5D39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6031" y="2585596"/>
              <a:ext cx="852206" cy="43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概念</a:t>
              </a:r>
              <a:endParaRPr lang="zh-CN" altLang="en-US" sz="32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106">
              <a:extLst>
                <a:ext uri="{FF2B5EF4-FFF2-40B4-BE49-F238E27FC236}">
                  <a16:creationId xmlns="" xmlns:a16="http://schemas.microsoft.com/office/drawing/2014/main" id="{B483EFF0-1012-482A-847C-219FDDDD1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2687" y="2545297"/>
              <a:ext cx="359326" cy="52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108">
              <a:extLst>
                <a:ext uri="{FF2B5EF4-FFF2-40B4-BE49-F238E27FC236}">
                  <a16:creationId xmlns="" xmlns:a16="http://schemas.microsoft.com/office/drawing/2014/main" id="{0B31FF9D-B53D-4207-A302-464EE8053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6031" y="3483421"/>
              <a:ext cx="1971531" cy="43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面临的问题</a:t>
              </a:r>
              <a:endParaRPr lang="zh-CN" altLang="en-US" sz="32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109">
              <a:extLst>
                <a:ext uri="{FF2B5EF4-FFF2-40B4-BE49-F238E27FC236}">
                  <a16:creationId xmlns="" xmlns:a16="http://schemas.microsoft.com/office/drawing/2014/main" id="{B0633162-81DB-45E8-96A5-E26686145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2687" y="3446884"/>
              <a:ext cx="359326" cy="52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115">
              <a:extLst>
                <a:ext uri="{FF2B5EF4-FFF2-40B4-BE49-F238E27FC236}">
                  <a16:creationId xmlns="" xmlns:a16="http://schemas.microsoft.com/office/drawing/2014/main" id="{EBE63D20-589C-4766-8825-DFC64E24D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4707" y="4332321"/>
              <a:ext cx="1598423" cy="43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解决方案</a:t>
              </a:r>
              <a:endParaRPr lang="zh-CN" altLang="en-US" sz="32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116">
              <a:extLst>
                <a:ext uri="{FF2B5EF4-FFF2-40B4-BE49-F238E27FC236}">
                  <a16:creationId xmlns="" xmlns:a16="http://schemas.microsoft.com/office/drawing/2014/main" id="{4927CB1B-5E60-4EF4-A4AC-FCD360990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1364" y="4307055"/>
              <a:ext cx="359326" cy="52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117">
              <a:extLst>
                <a:ext uri="{FF2B5EF4-FFF2-40B4-BE49-F238E27FC236}">
                  <a16:creationId xmlns="" xmlns:a16="http://schemas.microsoft.com/office/drawing/2014/main" id="{BBA4F057-0F63-43DE-A02C-D7E87A398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4707" y="5208275"/>
              <a:ext cx="852206" cy="43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探讨</a:t>
              </a:r>
              <a:endParaRPr lang="zh-CN" altLang="en-US" sz="32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118">
              <a:extLst>
                <a:ext uri="{FF2B5EF4-FFF2-40B4-BE49-F238E27FC236}">
                  <a16:creationId xmlns="" xmlns:a16="http://schemas.microsoft.com/office/drawing/2014/main" id="{08BB70B0-F686-4589-87E3-765C921FC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1364" y="5182577"/>
              <a:ext cx="359326" cy="52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C49A7254-4962-4B9A-9EB6-6C49872FD069}"/>
                </a:ext>
              </a:extLst>
            </p:cNvPr>
            <p:cNvCxnSpPr>
              <a:cxnSpLocks/>
            </p:cNvCxnSpPr>
            <p:nvPr/>
          </p:nvCxnSpPr>
          <p:spPr>
            <a:xfrm>
              <a:off x="7301769" y="3175880"/>
              <a:ext cx="32487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="" xmlns:a16="http://schemas.microsoft.com/office/drawing/2014/main" id="{47D0AE68-5AA7-42FF-9A27-FE56C7417343}"/>
                </a:ext>
              </a:extLst>
            </p:cNvPr>
            <p:cNvCxnSpPr>
              <a:cxnSpLocks/>
            </p:cNvCxnSpPr>
            <p:nvPr/>
          </p:nvCxnSpPr>
          <p:spPr>
            <a:xfrm>
              <a:off x="7301769" y="4061705"/>
              <a:ext cx="32487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="" xmlns:a16="http://schemas.microsoft.com/office/drawing/2014/main" id="{C9008340-7EC9-4E87-B16D-C68EC2581C4B}"/>
                </a:ext>
              </a:extLst>
            </p:cNvPr>
            <p:cNvCxnSpPr>
              <a:cxnSpLocks/>
            </p:cNvCxnSpPr>
            <p:nvPr/>
          </p:nvCxnSpPr>
          <p:spPr>
            <a:xfrm>
              <a:off x="7301769" y="4928480"/>
              <a:ext cx="32487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="" xmlns:a16="http://schemas.microsoft.com/office/drawing/2014/main" id="{57DB79EC-FEA0-46EE-B541-436AB63A5FC8}"/>
                </a:ext>
              </a:extLst>
            </p:cNvPr>
            <p:cNvCxnSpPr>
              <a:cxnSpLocks/>
            </p:cNvCxnSpPr>
            <p:nvPr/>
          </p:nvCxnSpPr>
          <p:spPr>
            <a:xfrm>
              <a:off x="7301769" y="5824773"/>
              <a:ext cx="32487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077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样例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5" name="Picture 1" descr="C://Users/liuwei1/AppData/Local/YNote/data/woshiliu.wei123@163.com/58cc22efe2b84198a16b7aa2f2a4341e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96" y="1142999"/>
            <a:ext cx="5393207" cy="559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25500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敏捷首要实践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0229" y="1458686"/>
            <a:ext cx="108639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风险是第一位的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产品定义设计是协作的结果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产品是要解决问题而不是实现功能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62742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用户故事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" y="1371600"/>
            <a:ext cx="994954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易于理解，促使项目各方达成共识。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系统的业务全景图，让大家专注于业务问题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明确项目风险，基于风险排事项优先级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识别</a:t>
            </a:r>
            <a:r>
              <a:rPr lang="en-US" altLang="zh-CN" dirty="0" smtClean="0"/>
              <a:t>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r>
              <a:rPr lang="zh-CN" altLang="en-US" sz="2400" dirty="0" smtClean="0"/>
              <a:t>用户故事实践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Event Storming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User Story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BDD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44833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事件风暴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4914" y="1436914"/>
            <a:ext cx="1037408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以关键领域事件为中心加速组队学习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协助学习中达成共识</a:t>
            </a:r>
          </a:p>
          <a:p>
            <a:endParaRPr lang="en-US" altLang="zh-CN" dirty="0" smtClean="0"/>
          </a:p>
          <a:p>
            <a:r>
              <a:rPr lang="zh-CN" altLang="en-US" sz="2400" dirty="0" smtClean="0"/>
              <a:t>要素</a:t>
            </a:r>
            <a:endParaRPr lang="en-US" altLang="zh-CN" sz="2400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Domain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Aggregates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Read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External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Sub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Hot spot</a:t>
            </a:r>
            <a:endParaRPr lang="zh-CN" altLang="en-US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611409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" y="1166132"/>
            <a:ext cx="120681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50346"/>
      </p:ext>
    </p:extLst>
  </p:cSld>
  <p:clrMapOvr>
    <a:masterClrMapping/>
  </p:clrMapOvr>
  <p:transition spd="slow" advClick="0" advTm="100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用户故事地图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4914" y="1502229"/>
            <a:ext cx="109510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用户故事是一种建立共识的机制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产品全景图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解决专注于单个</a:t>
            </a:r>
            <a:r>
              <a:rPr lang="en-US" altLang="zh-CN" sz="2400" dirty="0"/>
              <a:t>story</a:t>
            </a:r>
            <a:r>
              <a:rPr lang="zh-CN" altLang="en-US" sz="2400" dirty="0"/>
              <a:t>时容易忽略整个产品方案的问题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最小可行性产品</a:t>
            </a:r>
            <a:r>
              <a:rPr lang="en-US" altLang="zh-CN" sz="2400" dirty="0"/>
              <a:t>MVP</a:t>
            </a:r>
          </a:p>
          <a:p>
            <a:r>
              <a:rPr lang="zh-CN" altLang="en-US" sz="2400" dirty="0"/>
              <a:t>   聚焦于特定的目标成果排开发工作优先级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436804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80" y="577404"/>
            <a:ext cx="8765227" cy="628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6232"/>
      </p:ext>
    </p:extLst>
  </p:cSld>
  <p:clrMapOvr>
    <a:masterClrMapping/>
  </p:clrMapOvr>
  <p:transition spd="slow" advClick="0" advTm="1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8" y="1147082"/>
            <a:ext cx="11722554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4100"/>
      </p:ext>
    </p:extLst>
  </p:cSld>
  <p:clrMapOvr>
    <a:masterClrMapping/>
  </p:clrMapOvr>
  <p:transition spd="slow" advClick="0" advTm="100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行为驱动开发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6686" y="1317171"/>
            <a:ext cx="1121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依据业务行为，拉通整个项目，市场</a:t>
            </a:r>
            <a:r>
              <a:rPr lang="en-US" altLang="zh-CN" sz="2000" dirty="0" smtClean="0"/>
              <a:t>——》</a:t>
            </a:r>
            <a:r>
              <a:rPr lang="zh-CN" altLang="en-US" sz="2000" dirty="0" smtClean="0"/>
              <a:t>需求</a:t>
            </a:r>
            <a:r>
              <a:rPr lang="en-US" altLang="zh-CN" sz="2000" dirty="0" smtClean="0"/>
              <a:t>——》</a:t>
            </a:r>
            <a:r>
              <a:rPr lang="zh-CN" altLang="en-US" sz="2000" dirty="0" smtClean="0"/>
              <a:t>设计</a:t>
            </a:r>
            <a:r>
              <a:rPr lang="en-US" altLang="zh-CN" sz="2000" dirty="0" smtClean="0"/>
              <a:t>——》</a:t>
            </a:r>
            <a:r>
              <a:rPr lang="zh-CN" altLang="en-US" sz="2000" dirty="0" smtClean="0"/>
              <a:t>开发</a:t>
            </a:r>
            <a:r>
              <a:rPr lang="en-US" altLang="zh-CN" sz="2000" dirty="0" smtClean="0"/>
              <a:t>——》</a:t>
            </a:r>
            <a:r>
              <a:rPr lang="zh-CN" altLang="en-US" sz="2000" dirty="0" smtClean="0"/>
              <a:t>测试</a:t>
            </a:r>
            <a:r>
              <a:rPr lang="en-US" altLang="zh-CN" sz="2000" dirty="0" smtClean="0"/>
              <a:t>——》</a:t>
            </a:r>
            <a:r>
              <a:rPr lang="zh-CN" altLang="en-US" sz="2000" dirty="0" smtClean="0"/>
              <a:t>运维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46" y="1774370"/>
            <a:ext cx="8009911" cy="49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74429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en-US" altLang="zh-CN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BDD</a:t>
            </a:r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过程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49" name="Picture 1" descr="C://Users/liuwei1/AppData/Local/YNote/data/woshiliu.wei123@163.com/a0e75d2526c04d688c284e59dbc33066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43" y="1088572"/>
            <a:ext cx="905827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701813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概念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="" xmlns:a16="http://schemas.microsoft.com/office/drawing/2014/main" id="{9E1EB56C-1BBF-4D9E-9156-070C00EE4CBC}"/>
              </a:ext>
            </a:extLst>
          </p:cNvPr>
          <p:cNvGrpSpPr/>
          <p:nvPr/>
        </p:nvGrpSpPr>
        <p:grpSpPr>
          <a:xfrm>
            <a:off x="1357717" y="1822832"/>
            <a:ext cx="2336842" cy="2488875"/>
            <a:chOff x="608256" y="2379782"/>
            <a:chExt cx="2635250" cy="2806700"/>
          </a:xfrm>
        </p:grpSpPr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D576CD79-1AA7-4675-8EE4-D44DDB9A290B}"/>
                </a:ext>
              </a:extLst>
            </p:cNvPr>
            <p:cNvSpPr/>
            <p:nvPr/>
          </p:nvSpPr>
          <p:spPr>
            <a:xfrm>
              <a:off x="822569" y="2651245"/>
              <a:ext cx="1884362" cy="1884362"/>
            </a:xfrm>
            <a:prstGeom prst="ellipse">
              <a:avLst/>
            </a:prstGeom>
            <a:solidFill>
              <a:srgbClr val="2D9F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229AED00-75FF-47F2-A26F-3A96D2FA7FF1}"/>
                </a:ext>
              </a:extLst>
            </p:cNvPr>
            <p:cNvSpPr/>
            <p:nvPr/>
          </p:nvSpPr>
          <p:spPr>
            <a:xfrm>
              <a:off x="1327394" y="4272082"/>
              <a:ext cx="914400" cy="914400"/>
            </a:xfrm>
            <a:prstGeom prst="ellipse">
              <a:avLst/>
            </a:prstGeom>
            <a:solidFill>
              <a:srgbClr val="7481A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弧形 64">
              <a:extLst>
                <a:ext uri="{FF2B5EF4-FFF2-40B4-BE49-F238E27FC236}">
                  <a16:creationId xmlns="" xmlns:a16="http://schemas.microsoft.com/office/drawing/2014/main" id="{8EDE3B68-A957-4197-9943-325AF448F2C0}"/>
                </a:ext>
              </a:extLst>
            </p:cNvPr>
            <p:cNvSpPr/>
            <p:nvPr/>
          </p:nvSpPr>
          <p:spPr>
            <a:xfrm>
              <a:off x="608256" y="2435345"/>
              <a:ext cx="2312988" cy="2314575"/>
            </a:xfrm>
            <a:prstGeom prst="arc">
              <a:avLst>
                <a:gd name="adj1" fmla="val 6642635"/>
                <a:gd name="adj2" fmla="val 4215182"/>
              </a:avLst>
            </a:prstGeom>
            <a:ln w="12700">
              <a:solidFill>
                <a:srgbClr val="2D9F7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CFE15753-9ECD-4379-B525-856CCF8F0E50}"/>
                </a:ext>
              </a:extLst>
            </p:cNvPr>
            <p:cNvSpPr/>
            <p:nvPr/>
          </p:nvSpPr>
          <p:spPr>
            <a:xfrm>
              <a:off x="2222744" y="2379782"/>
              <a:ext cx="914400" cy="914400"/>
            </a:xfrm>
            <a:prstGeom prst="ellipse">
              <a:avLst/>
            </a:prstGeom>
            <a:solidFill>
              <a:srgbClr val="7481A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ABD37D68-C860-4CF1-A5DC-766F146A65FC}"/>
                </a:ext>
              </a:extLst>
            </p:cNvPr>
            <p:cNvSpPr/>
            <p:nvPr/>
          </p:nvSpPr>
          <p:spPr>
            <a:xfrm>
              <a:off x="2329106" y="3565645"/>
              <a:ext cx="914400" cy="914400"/>
            </a:xfrm>
            <a:prstGeom prst="ellipse">
              <a:avLst/>
            </a:prstGeom>
            <a:solidFill>
              <a:srgbClr val="2D9F7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8" name="KSO_Shape">
              <a:extLst>
                <a:ext uri="{FF2B5EF4-FFF2-40B4-BE49-F238E27FC236}">
                  <a16:creationId xmlns="" xmlns:a16="http://schemas.microsoft.com/office/drawing/2014/main" id="{6BC1122A-DE88-42C8-838D-10821C6E230D}"/>
                </a:ext>
              </a:extLst>
            </p:cNvPr>
            <p:cNvSpPr/>
            <p:nvPr/>
          </p:nvSpPr>
          <p:spPr>
            <a:xfrm>
              <a:off x="1540119" y="4567357"/>
              <a:ext cx="487362" cy="322263"/>
            </a:xfrm>
            <a:custGeom>
              <a:avLst/>
              <a:gdLst>
                <a:gd name="connsiteX0" fmla="*/ 880442 w 1224136"/>
                <a:gd name="connsiteY0" fmla="*/ 361080 h 883138"/>
                <a:gd name="connsiteX1" fmla="*/ 1006456 w 1224136"/>
                <a:gd name="connsiteY1" fmla="*/ 487094 h 883138"/>
                <a:gd name="connsiteX2" fmla="*/ 880442 w 1224136"/>
                <a:gd name="connsiteY2" fmla="*/ 613108 h 883138"/>
                <a:gd name="connsiteX3" fmla="*/ 754428 w 1224136"/>
                <a:gd name="connsiteY3" fmla="*/ 487094 h 883138"/>
                <a:gd name="connsiteX4" fmla="*/ 880442 w 1224136"/>
                <a:gd name="connsiteY4" fmla="*/ 361080 h 883138"/>
                <a:gd name="connsiteX5" fmla="*/ 880442 w 1224136"/>
                <a:gd name="connsiteY5" fmla="*/ 235066 h 883138"/>
                <a:gd name="connsiteX6" fmla="*/ 628414 w 1224136"/>
                <a:gd name="connsiteY6" fmla="*/ 487094 h 883138"/>
                <a:gd name="connsiteX7" fmla="*/ 880442 w 1224136"/>
                <a:gd name="connsiteY7" fmla="*/ 739122 h 883138"/>
                <a:gd name="connsiteX8" fmla="*/ 1132470 w 1224136"/>
                <a:gd name="connsiteY8" fmla="*/ 487094 h 883138"/>
                <a:gd name="connsiteX9" fmla="*/ 880442 w 1224136"/>
                <a:gd name="connsiteY9" fmla="*/ 235066 h 883138"/>
                <a:gd name="connsiteX10" fmla="*/ 132017 w 1224136"/>
                <a:gd name="connsiteY10" fmla="*/ 91050 h 883138"/>
                <a:gd name="connsiteX11" fmla="*/ 1092119 w 1224136"/>
                <a:gd name="connsiteY11" fmla="*/ 91050 h 883138"/>
                <a:gd name="connsiteX12" fmla="*/ 1224136 w 1224136"/>
                <a:gd name="connsiteY12" fmla="*/ 223067 h 883138"/>
                <a:gd name="connsiteX13" fmla="*/ 1224136 w 1224136"/>
                <a:gd name="connsiteY13" fmla="*/ 751121 h 883138"/>
                <a:gd name="connsiteX14" fmla="*/ 1092119 w 1224136"/>
                <a:gd name="connsiteY14" fmla="*/ 883138 h 883138"/>
                <a:gd name="connsiteX15" fmla="*/ 132017 w 1224136"/>
                <a:gd name="connsiteY15" fmla="*/ 883138 h 883138"/>
                <a:gd name="connsiteX16" fmla="*/ 0 w 1224136"/>
                <a:gd name="connsiteY16" fmla="*/ 751121 h 883138"/>
                <a:gd name="connsiteX17" fmla="*/ 0 w 1224136"/>
                <a:gd name="connsiteY17" fmla="*/ 223067 h 883138"/>
                <a:gd name="connsiteX18" fmla="*/ 132017 w 1224136"/>
                <a:gd name="connsiteY18" fmla="*/ 91050 h 883138"/>
                <a:gd name="connsiteX19" fmla="*/ 156016 w 1224136"/>
                <a:gd name="connsiteY19" fmla="*/ 0 h 883138"/>
                <a:gd name="connsiteX20" fmla="*/ 348040 w 1224136"/>
                <a:gd name="connsiteY20" fmla="*/ 0 h 883138"/>
                <a:gd name="connsiteX21" fmla="*/ 360040 w 1224136"/>
                <a:gd name="connsiteY21" fmla="*/ 12000 h 883138"/>
                <a:gd name="connsiteX22" fmla="*/ 360040 w 1224136"/>
                <a:gd name="connsiteY22" fmla="*/ 60000 h 883138"/>
                <a:gd name="connsiteX23" fmla="*/ 348040 w 1224136"/>
                <a:gd name="connsiteY23" fmla="*/ 72000 h 883138"/>
                <a:gd name="connsiteX24" fmla="*/ 156016 w 1224136"/>
                <a:gd name="connsiteY24" fmla="*/ 72000 h 883138"/>
                <a:gd name="connsiteX25" fmla="*/ 144016 w 1224136"/>
                <a:gd name="connsiteY25" fmla="*/ 60000 h 883138"/>
                <a:gd name="connsiteX26" fmla="*/ 144016 w 1224136"/>
                <a:gd name="connsiteY26" fmla="*/ 12000 h 883138"/>
                <a:gd name="connsiteX27" fmla="*/ 156016 w 1224136"/>
                <a:gd name="connsiteY27" fmla="*/ 0 h 88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24136" h="883138">
                  <a:moveTo>
                    <a:pt x="880442" y="361080"/>
                  </a:moveTo>
                  <a:cubicBezTo>
                    <a:pt x="950038" y="361080"/>
                    <a:pt x="1006456" y="417498"/>
                    <a:pt x="1006456" y="487094"/>
                  </a:cubicBezTo>
                  <a:cubicBezTo>
                    <a:pt x="1006456" y="556690"/>
                    <a:pt x="950038" y="613108"/>
                    <a:pt x="880442" y="613108"/>
                  </a:cubicBezTo>
                  <a:cubicBezTo>
                    <a:pt x="810846" y="613108"/>
                    <a:pt x="754428" y="556690"/>
                    <a:pt x="754428" y="487094"/>
                  </a:cubicBezTo>
                  <a:cubicBezTo>
                    <a:pt x="754428" y="417498"/>
                    <a:pt x="810846" y="361080"/>
                    <a:pt x="880442" y="361080"/>
                  </a:cubicBezTo>
                  <a:close/>
                  <a:moveTo>
                    <a:pt x="880442" y="235066"/>
                  </a:moveTo>
                  <a:cubicBezTo>
                    <a:pt x="741251" y="235066"/>
                    <a:pt x="628414" y="347903"/>
                    <a:pt x="628414" y="487094"/>
                  </a:cubicBezTo>
                  <a:cubicBezTo>
                    <a:pt x="628414" y="626285"/>
                    <a:pt x="741251" y="739122"/>
                    <a:pt x="880442" y="739122"/>
                  </a:cubicBezTo>
                  <a:cubicBezTo>
                    <a:pt x="1019633" y="739122"/>
                    <a:pt x="1132470" y="626285"/>
                    <a:pt x="1132470" y="487094"/>
                  </a:cubicBezTo>
                  <a:cubicBezTo>
                    <a:pt x="1132470" y="347903"/>
                    <a:pt x="1019633" y="235066"/>
                    <a:pt x="880442" y="235066"/>
                  </a:cubicBezTo>
                  <a:close/>
                  <a:moveTo>
                    <a:pt x="132017" y="91050"/>
                  </a:moveTo>
                  <a:lnTo>
                    <a:pt x="1092119" y="91050"/>
                  </a:lnTo>
                  <a:cubicBezTo>
                    <a:pt x="1165030" y="91050"/>
                    <a:pt x="1224136" y="150156"/>
                    <a:pt x="1224136" y="223067"/>
                  </a:cubicBezTo>
                  <a:lnTo>
                    <a:pt x="1224136" y="751121"/>
                  </a:lnTo>
                  <a:cubicBezTo>
                    <a:pt x="1224136" y="824032"/>
                    <a:pt x="1165030" y="883138"/>
                    <a:pt x="1092119" y="883138"/>
                  </a:cubicBezTo>
                  <a:lnTo>
                    <a:pt x="132017" y="883138"/>
                  </a:lnTo>
                  <a:cubicBezTo>
                    <a:pt x="59106" y="883138"/>
                    <a:pt x="0" y="824032"/>
                    <a:pt x="0" y="751121"/>
                  </a:cubicBezTo>
                  <a:lnTo>
                    <a:pt x="0" y="223067"/>
                  </a:lnTo>
                  <a:cubicBezTo>
                    <a:pt x="0" y="150156"/>
                    <a:pt x="59106" y="91050"/>
                    <a:pt x="132017" y="91050"/>
                  </a:cubicBezTo>
                  <a:close/>
                  <a:moveTo>
                    <a:pt x="156016" y="0"/>
                  </a:moveTo>
                  <a:lnTo>
                    <a:pt x="348040" y="0"/>
                  </a:lnTo>
                  <a:cubicBezTo>
                    <a:pt x="354667" y="0"/>
                    <a:pt x="360040" y="5373"/>
                    <a:pt x="360040" y="12000"/>
                  </a:cubicBezTo>
                  <a:lnTo>
                    <a:pt x="360040" y="60000"/>
                  </a:lnTo>
                  <a:cubicBezTo>
                    <a:pt x="360040" y="66627"/>
                    <a:pt x="354667" y="72000"/>
                    <a:pt x="348040" y="72000"/>
                  </a:cubicBezTo>
                  <a:lnTo>
                    <a:pt x="156016" y="72000"/>
                  </a:lnTo>
                  <a:cubicBezTo>
                    <a:pt x="149389" y="72000"/>
                    <a:pt x="144016" y="66627"/>
                    <a:pt x="144016" y="60000"/>
                  </a:cubicBezTo>
                  <a:lnTo>
                    <a:pt x="144016" y="12000"/>
                  </a:lnTo>
                  <a:cubicBezTo>
                    <a:pt x="144016" y="5373"/>
                    <a:pt x="149389" y="0"/>
                    <a:pt x="1560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KSO_Shape">
              <a:extLst>
                <a:ext uri="{FF2B5EF4-FFF2-40B4-BE49-F238E27FC236}">
                  <a16:creationId xmlns="" xmlns:a16="http://schemas.microsoft.com/office/drawing/2014/main" id="{C664694D-C680-4B0D-B623-C93838CC151E}"/>
                </a:ext>
              </a:extLst>
            </p:cNvPr>
            <p:cNvSpPr/>
            <p:nvPr/>
          </p:nvSpPr>
          <p:spPr>
            <a:xfrm>
              <a:off x="2452931" y="2667120"/>
              <a:ext cx="452438" cy="341312"/>
            </a:xfrm>
            <a:custGeom>
              <a:avLst/>
              <a:gdLst>
                <a:gd name="connsiteX0" fmla="*/ 367281 w 529316"/>
                <a:gd name="connsiteY0" fmla="*/ 196274 h 401026"/>
                <a:gd name="connsiteX1" fmla="*/ 355293 w 529316"/>
                <a:gd name="connsiteY1" fmla="*/ 208263 h 401026"/>
                <a:gd name="connsiteX2" fmla="*/ 465090 w 529316"/>
                <a:gd name="connsiteY2" fmla="*/ 318060 h 401026"/>
                <a:gd name="connsiteX3" fmla="*/ 466739 w 529316"/>
                <a:gd name="connsiteY3" fmla="*/ 320716 h 401026"/>
                <a:gd name="connsiteX4" fmla="*/ 491723 w 529316"/>
                <a:gd name="connsiteY4" fmla="*/ 320716 h 401026"/>
                <a:gd name="connsiteX5" fmla="*/ 162035 w 529316"/>
                <a:gd name="connsiteY5" fmla="*/ 196274 h 401026"/>
                <a:gd name="connsiteX6" fmla="*/ 37593 w 529316"/>
                <a:gd name="connsiteY6" fmla="*/ 320716 h 401026"/>
                <a:gd name="connsiteX7" fmla="*/ 62577 w 529316"/>
                <a:gd name="connsiteY7" fmla="*/ 320716 h 401026"/>
                <a:gd name="connsiteX8" fmla="*/ 64225 w 529316"/>
                <a:gd name="connsiteY8" fmla="*/ 318061 h 401026"/>
                <a:gd name="connsiteX9" fmla="*/ 174023 w 529316"/>
                <a:gd name="connsiteY9" fmla="*/ 208263 h 401026"/>
                <a:gd name="connsiteX10" fmla="*/ 46349 w 529316"/>
                <a:gd name="connsiteY10" fmla="*/ 80311 h 401026"/>
                <a:gd name="connsiteX11" fmla="*/ 222791 w 529316"/>
                <a:gd name="connsiteY11" fmla="*/ 256753 h 401026"/>
                <a:gd name="connsiteX12" fmla="*/ 263500 w 529316"/>
                <a:gd name="connsiteY12" fmla="*/ 273616 h 401026"/>
                <a:gd name="connsiteX13" fmla="*/ 264659 w 529316"/>
                <a:gd name="connsiteY13" fmla="*/ 273504 h 401026"/>
                <a:gd name="connsiteX14" fmla="*/ 306525 w 529316"/>
                <a:gd name="connsiteY14" fmla="*/ 256753 h 401026"/>
                <a:gd name="connsiteX15" fmla="*/ 482968 w 529316"/>
                <a:gd name="connsiteY15" fmla="*/ 80311 h 401026"/>
                <a:gd name="connsiteX16" fmla="*/ 458990 w 529316"/>
                <a:gd name="connsiteY16" fmla="*/ 80311 h 401026"/>
                <a:gd name="connsiteX17" fmla="*/ 300904 w 529316"/>
                <a:gd name="connsiteY17" fmla="*/ 238397 h 401026"/>
                <a:gd name="connsiteX18" fmla="*/ 264659 w 529316"/>
                <a:gd name="connsiteY18" fmla="*/ 252899 h 401026"/>
                <a:gd name="connsiteX19" fmla="*/ 263656 w 529316"/>
                <a:gd name="connsiteY19" fmla="*/ 252995 h 401026"/>
                <a:gd name="connsiteX20" fmla="*/ 228412 w 529316"/>
                <a:gd name="connsiteY20" fmla="*/ 238397 h 401026"/>
                <a:gd name="connsiteX21" fmla="*/ 70326 w 529316"/>
                <a:gd name="connsiteY21" fmla="*/ 80311 h 401026"/>
                <a:gd name="connsiteX22" fmla="*/ 92015 w 529316"/>
                <a:gd name="connsiteY22" fmla="*/ 0 h 401026"/>
                <a:gd name="connsiteX23" fmla="*/ 437301 w 529316"/>
                <a:gd name="connsiteY23" fmla="*/ 0 h 401026"/>
                <a:gd name="connsiteX24" fmla="*/ 529316 w 529316"/>
                <a:gd name="connsiteY24" fmla="*/ 92015 h 401026"/>
                <a:gd name="connsiteX25" fmla="*/ 529316 w 529316"/>
                <a:gd name="connsiteY25" fmla="*/ 309011 h 401026"/>
                <a:gd name="connsiteX26" fmla="*/ 437301 w 529316"/>
                <a:gd name="connsiteY26" fmla="*/ 401026 h 401026"/>
                <a:gd name="connsiteX27" fmla="*/ 92015 w 529316"/>
                <a:gd name="connsiteY27" fmla="*/ 401026 h 401026"/>
                <a:gd name="connsiteX28" fmla="*/ 0 w 529316"/>
                <a:gd name="connsiteY28" fmla="*/ 309011 h 401026"/>
                <a:gd name="connsiteX29" fmla="*/ 0 w 529316"/>
                <a:gd name="connsiteY29" fmla="*/ 92015 h 401026"/>
                <a:gd name="connsiteX30" fmla="*/ 92015 w 529316"/>
                <a:gd name="connsiteY30" fmla="*/ 0 h 40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29316" h="401026">
                  <a:moveTo>
                    <a:pt x="367281" y="196274"/>
                  </a:moveTo>
                  <a:lnTo>
                    <a:pt x="355293" y="208263"/>
                  </a:lnTo>
                  <a:lnTo>
                    <a:pt x="465090" y="318060"/>
                  </a:lnTo>
                  <a:cubicBezTo>
                    <a:pt x="465822" y="318792"/>
                    <a:pt x="466527" y="319541"/>
                    <a:pt x="466739" y="320716"/>
                  </a:cubicBezTo>
                  <a:lnTo>
                    <a:pt x="491723" y="320716"/>
                  </a:lnTo>
                  <a:close/>
                  <a:moveTo>
                    <a:pt x="162035" y="196274"/>
                  </a:moveTo>
                  <a:lnTo>
                    <a:pt x="37593" y="320716"/>
                  </a:lnTo>
                  <a:lnTo>
                    <a:pt x="62577" y="320716"/>
                  </a:lnTo>
                  <a:lnTo>
                    <a:pt x="64225" y="318061"/>
                  </a:lnTo>
                  <a:lnTo>
                    <a:pt x="174023" y="208263"/>
                  </a:lnTo>
                  <a:close/>
                  <a:moveTo>
                    <a:pt x="46349" y="80311"/>
                  </a:moveTo>
                  <a:lnTo>
                    <a:pt x="222791" y="256753"/>
                  </a:lnTo>
                  <a:cubicBezTo>
                    <a:pt x="234032" y="267995"/>
                    <a:pt x="248767" y="273616"/>
                    <a:pt x="263500" y="273616"/>
                  </a:cubicBezTo>
                  <a:cubicBezTo>
                    <a:pt x="263887" y="273616"/>
                    <a:pt x="264274" y="273611"/>
                    <a:pt x="264659" y="273504"/>
                  </a:cubicBezTo>
                  <a:cubicBezTo>
                    <a:pt x="279774" y="273906"/>
                    <a:pt x="294989" y="268289"/>
                    <a:pt x="306525" y="256753"/>
                  </a:cubicBezTo>
                  <a:lnTo>
                    <a:pt x="482968" y="80311"/>
                  </a:lnTo>
                  <a:lnTo>
                    <a:pt x="458990" y="80311"/>
                  </a:lnTo>
                  <a:lnTo>
                    <a:pt x="300904" y="238397"/>
                  </a:lnTo>
                  <a:cubicBezTo>
                    <a:pt x="290917" y="248385"/>
                    <a:pt x="277745" y="253247"/>
                    <a:pt x="264659" y="252899"/>
                  </a:cubicBezTo>
                  <a:cubicBezTo>
                    <a:pt x="264325" y="252991"/>
                    <a:pt x="263990" y="252995"/>
                    <a:pt x="263656" y="252995"/>
                  </a:cubicBezTo>
                  <a:cubicBezTo>
                    <a:pt x="250900" y="252995"/>
                    <a:pt x="238144" y="248128"/>
                    <a:pt x="228412" y="238397"/>
                  </a:cubicBezTo>
                  <a:lnTo>
                    <a:pt x="70326" y="80311"/>
                  </a:lnTo>
                  <a:close/>
                  <a:moveTo>
                    <a:pt x="92015" y="0"/>
                  </a:moveTo>
                  <a:lnTo>
                    <a:pt x="437301" y="0"/>
                  </a:lnTo>
                  <a:cubicBezTo>
                    <a:pt x="488119" y="0"/>
                    <a:pt x="529316" y="41197"/>
                    <a:pt x="529316" y="92015"/>
                  </a:cubicBezTo>
                  <a:lnTo>
                    <a:pt x="529316" y="309011"/>
                  </a:lnTo>
                  <a:cubicBezTo>
                    <a:pt x="529316" y="359829"/>
                    <a:pt x="488119" y="401026"/>
                    <a:pt x="437301" y="401026"/>
                  </a:cubicBezTo>
                  <a:lnTo>
                    <a:pt x="92015" y="401026"/>
                  </a:lnTo>
                  <a:cubicBezTo>
                    <a:pt x="41197" y="401026"/>
                    <a:pt x="0" y="359829"/>
                    <a:pt x="0" y="309011"/>
                  </a:cubicBezTo>
                  <a:lnTo>
                    <a:pt x="0" y="92015"/>
                  </a:lnTo>
                  <a:cubicBezTo>
                    <a:pt x="0" y="41197"/>
                    <a:pt x="41197" y="0"/>
                    <a:pt x="920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0" name="KSO_Shape">
              <a:extLst>
                <a:ext uri="{FF2B5EF4-FFF2-40B4-BE49-F238E27FC236}">
                  <a16:creationId xmlns="" xmlns:a16="http://schemas.microsoft.com/office/drawing/2014/main" id="{F617079D-AD54-4E5D-83AC-13A0BB2E9E4B}"/>
                </a:ext>
              </a:extLst>
            </p:cNvPr>
            <p:cNvSpPr/>
            <p:nvPr/>
          </p:nvSpPr>
          <p:spPr>
            <a:xfrm>
              <a:off x="2576756" y="3865682"/>
              <a:ext cx="419100" cy="314325"/>
            </a:xfrm>
            <a:custGeom>
              <a:avLst/>
              <a:gdLst>
                <a:gd name="connsiteX0" fmla="*/ 577329 w 833225"/>
                <a:gd name="connsiteY0" fmla="*/ 241699 h 624687"/>
                <a:gd name="connsiteX1" fmla="*/ 541325 w 833225"/>
                <a:gd name="connsiteY1" fmla="*/ 277703 h 624687"/>
                <a:gd name="connsiteX2" fmla="*/ 577329 w 833225"/>
                <a:gd name="connsiteY2" fmla="*/ 313707 h 624687"/>
                <a:gd name="connsiteX3" fmla="*/ 613333 w 833225"/>
                <a:gd name="connsiteY3" fmla="*/ 277703 h 624687"/>
                <a:gd name="connsiteX4" fmla="*/ 577329 w 833225"/>
                <a:gd name="connsiteY4" fmla="*/ 241699 h 624687"/>
                <a:gd name="connsiteX5" fmla="*/ 424929 w 833225"/>
                <a:gd name="connsiteY5" fmla="*/ 241699 h 624687"/>
                <a:gd name="connsiteX6" fmla="*/ 388925 w 833225"/>
                <a:gd name="connsiteY6" fmla="*/ 277703 h 624687"/>
                <a:gd name="connsiteX7" fmla="*/ 424929 w 833225"/>
                <a:gd name="connsiteY7" fmla="*/ 313707 h 624687"/>
                <a:gd name="connsiteX8" fmla="*/ 460933 w 833225"/>
                <a:gd name="connsiteY8" fmla="*/ 277703 h 624687"/>
                <a:gd name="connsiteX9" fmla="*/ 424929 w 833225"/>
                <a:gd name="connsiteY9" fmla="*/ 241699 h 624687"/>
                <a:gd name="connsiteX10" fmla="*/ 272529 w 833225"/>
                <a:gd name="connsiteY10" fmla="*/ 241699 h 624687"/>
                <a:gd name="connsiteX11" fmla="*/ 236525 w 833225"/>
                <a:gd name="connsiteY11" fmla="*/ 277703 h 624687"/>
                <a:gd name="connsiteX12" fmla="*/ 272529 w 833225"/>
                <a:gd name="connsiteY12" fmla="*/ 313707 h 624687"/>
                <a:gd name="connsiteX13" fmla="*/ 308533 w 833225"/>
                <a:gd name="connsiteY13" fmla="*/ 277703 h 624687"/>
                <a:gd name="connsiteX14" fmla="*/ 272529 w 833225"/>
                <a:gd name="connsiteY14" fmla="*/ 241699 h 624687"/>
                <a:gd name="connsiteX15" fmla="*/ 429066 w 833225"/>
                <a:gd name="connsiteY15" fmla="*/ 124 h 624687"/>
                <a:gd name="connsiteX16" fmla="*/ 543580 w 833225"/>
                <a:gd name="connsiteY16" fmla="*/ 13237 h 624687"/>
                <a:gd name="connsiteX17" fmla="*/ 789350 w 833225"/>
                <a:gd name="connsiteY17" fmla="*/ 401436 h 624687"/>
                <a:gd name="connsiteX18" fmla="*/ 362652 w 833225"/>
                <a:gd name="connsiteY18" fmla="*/ 552944 h 624687"/>
                <a:gd name="connsiteX19" fmla="*/ 243007 w 833225"/>
                <a:gd name="connsiteY19" fmla="*/ 624687 h 624687"/>
                <a:gd name="connsiteX20" fmla="*/ 211865 w 833225"/>
                <a:gd name="connsiteY20" fmla="*/ 519440 h 624687"/>
                <a:gd name="connsiteX21" fmla="*/ 117966 w 833225"/>
                <a:gd name="connsiteY21" fmla="*/ 84077 h 624687"/>
                <a:gd name="connsiteX22" fmla="*/ 429066 w 833225"/>
                <a:gd name="connsiteY22" fmla="*/ 124 h 6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3225" h="624687">
                  <a:moveTo>
                    <a:pt x="577329" y="241699"/>
                  </a:moveTo>
                  <a:cubicBezTo>
                    <a:pt x="557445" y="241699"/>
                    <a:pt x="541325" y="257819"/>
                    <a:pt x="541325" y="277703"/>
                  </a:cubicBezTo>
                  <a:cubicBezTo>
                    <a:pt x="541325" y="297587"/>
                    <a:pt x="557445" y="313707"/>
                    <a:pt x="577329" y="313707"/>
                  </a:cubicBezTo>
                  <a:cubicBezTo>
                    <a:pt x="597213" y="313707"/>
                    <a:pt x="613333" y="297587"/>
                    <a:pt x="613333" y="277703"/>
                  </a:cubicBezTo>
                  <a:cubicBezTo>
                    <a:pt x="613333" y="257819"/>
                    <a:pt x="597213" y="241699"/>
                    <a:pt x="577329" y="241699"/>
                  </a:cubicBezTo>
                  <a:close/>
                  <a:moveTo>
                    <a:pt x="424929" y="241699"/>
                  </a:moveTo>
                  <a:cubicBezTo>
                    <a:pt x="405045" y="241699"/>
                    <a:pt x="388925" y="257819"/>
                    <a:pt x="388925" y="277703"/>
                  </a:cubicBezTo>
                  <a:cubicBezTo>
                    <a:pt x="388925" y="297587"/>
                    <a:pt x="405045" y="313707"/>
                    <a:pt x="424929" y="313707"/>
                  </a:cubicBezTo>
                  <a:cubicBezTo>
                    <a:pt x="444813" y="313707"/>
                    <a:pt x="460933" y="297587"/>
                    <a:pt x="460933" y="277703"/>
                  </a:cubicBezTo>
                  <a:cubicBezTo>
                    <a:pt x="460933" y="257819"/>
                    <a:pt x="444813" y="241699"/>
                    <a:pt x="424929" y="241699"/>
                  </a:cubicBezTo>
                  <a:close/>
                  <a:moveTo>
                    <a:pt x="272529" y="241699"/>
                  </a:moveTo>
                  <a:cubicBezTo>
                    <a:pt x="252645" y="241699"/>
                    <a:pt x="236525" y="257819"/>
                    <a:pt x="236525" y="277703"/>
                  </a:cubicBezTo>
                  <a:cubicBezTo>
                    <a:pt x="236525" y="297587"/>
                    <a:pt x="252645" y="313707"/>
                    <a:pt x="272529" y="313707"/>
                  </a:cubicBezTo>
                  <a:cubicBezTo>
                    <a:pt x="292413" y="313707"/>
                    <a:pt x="308533" y="297587"/>
                    <a:pt x="308533" y="277703"/>
                  </a:cubicBezTo>
                  <a:cubicBezTo>
                    <a:pt x="308533" y="257819"/>
                    <a:pt x="292413" y="241699"/>
                    <a:pt x="272529" y="241699"/>
                  </a:cubicBezTo>
                  <a:close/>
                  <a:moveTo>
                    <a:pt x="429066" y="124"/>
                  </a:moveTo>
                  <a:cubicBezTo>
                    <a:pt x="467414" y="891"/>
                    <a:pt x="505944" y="5202"/>
                    <a:pt x="543580" y="13237"/>
                  </a:cubicBezTo>
                  <a:cubicBezTo>
                    <a:pt x="786614" y="65121"/>
                    <a:pt x="903137" y="249172"/>
                    <a:pt x="789350" y="401436"/>
                  </a:cubicBezTo>
                  <a:cubicBezTo>
                    <a:pt x="710142" y="507428"/>
                    <a:pt x="538801" y="568267"/>
                    <a:pt x="362652" y="552944"/>
                  </a:cubicBezTo>
                  <a:lnTo>
                    <a:pt x="243007" y="624687"/>
                  </a:lnTo>
                  <a:lnTo>
                    <a:pt x="211865" y="519440"/>
                  </a:lnTo>
                  <a:cubicBezTo>
                    <a:pt x="-26035" y="429957"/>
                    <a:pt x="-72481" y="214611"/>
                    <a:pt x="117966" y="84077"/>
                  </a:cubicBezTo>
                  <a:cubicBezTo>
                    <a:pt x="200623" y="27423"/>
                    <a:pt x="314022" y="-2176"/>
                    <a:pt x="429066" y="1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="" xmlns:a16="http://schemas.microsoft.com/office/drawing/2014/main" id="{9EA23330-181E-41D6-8392-E8A12696A6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806" y="3008441"/>
              <a:ext cx="877888" cy="1168402"/>
              <a:chOff x="2443163" y="2125663"/>
              <a:chExt cx="315913" cy="511175"/>
            </a:xfrm>
          </p:grpSpPr>
          <p:sp>
            <p:nvSpPr>
              <p:cNvPr id="78" name="Freeform 78">
                <a:extLst>
                  <a:ext uri="{FF2B5EF4-FFF2-40B4-BE49-F238E27FC236}">
                    <a16:creationId xmlns="" xmlns:a16="http://schemas.microsoft.com/office/drawing/2014/main" id="{BACD213F-2C94-48EF-879D-5DDA0410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3163" y="2125663"/>
                <a:ext cx="315913" cy="396875"/>
              </a:xfrm>
              <a:custGeom>
                <a:avLst/>
                <a:gdLst>
                  <a:gd name="T0" fmla="*/ 137085297 w 362"/>
                  <a:gd name="T1" fmla="*/ 0 h 455"/>
                  <a:gd name="T2" fmla="*/ 761856 w 362"/>
                  <a:gd name="T3" fmla="*/ 137709519 h 455"/>
                  <a:gd name="T4" fmla="*/ 55595452 w 362"/>
                  <a:gd name="T5" fmla="*/ 245746745 h 455"/>
                  <a:gd name="T6" fmla="*/ 83012686 w 362"/>
                  <a:gd name="T7" fmla="*/ 327915570 h 455"/>
                  <a:gd name="T8" fmla="*/ 137847154 w 362"/>
                  <a:gd name="T9" fmla="*/ 346175309 h 455"/>
                  <a:gd name="T10" fmla="*/ 192680749 w 362"/>
                  <a:gd name="T11" fmla="*/ 327915570 h 455"/>
                  <a:gd name="T12" fmla="*/ 192680749 w 362"/>
                  <a:gd name="T13" fmla="*/ 327915570 h 455"/>
                  <a:gd name="T14" fmla="*/ 220097983 w 362"/>
                  <a:gd name="T15" fmla="*/ 245746745 h 455"/>
                  <a:gd name="T16" fmla="*/ 274931579 w 362"/>
                  <a:gd name="T17" fmla="*/ 137709519 h 455"/>
                  <a:gd name="T18" fmla="*/ 139369994 w 362"/>
                  <a:gd name="T19" fmla="*/ 0 h 455"/>
                  <a:gd name="T20" fmla="*/ 137085297 w 362"/>
                  <a:gd name="T21" fmla="*/ 0 h 45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62" h="455">
                    <a:moveTo>
                      <a:pt x="180" y="0"/>
                    </a:moveTo>
                    <a:cubicBezTo>
                      <a:pt x="80" y="0"/>
                      <a:pt x="0" y="81"/>
                      <a:pt x="1" y="181"/>
                    </a:cubicBezTo>
                    <a:cubicBezTo>
                      <a:pt x="1" y="239"/>
                      <a:pt x="44" y="290"/>
                      <a:pt x="73" y="323"/>
                    </a:cubicBezTo>
                    <a:cubicBezTo>
                      <a:pt x="103" y="356"/>
                      <a:pt x="109" y="431"/>
                      <a:pt x="109" y="431"/>
                    </a:cubicBezTo>
                    <a:cubicBezTo>
                      <a:pt x="109" y="431"/>
                      <a:pt x="142" y="455"/>
                      <a:pt x="181" y="455"/>
                    </a:cubicBezTo>
                    <a:cubicBezTo>
                      <a:pt x="221" y="455"/>
                      <a:pt x="253" y="431"/>
                      <a:pt x="253" y="431"/>
                    </a:cubicBezTo>
                    <a:cubicBezTo>
                      <a:pt x="253" y="431"/>
                      <a:pt x="253" y="431"/>
                      <a:pt x="253" y="431"/>
                    </a:cubicBezTo>
                    <a:cubicBezTo>
                      <a:pt x="253" y="431"/>
                      <a:pt x="260" y="356"/>
                      <a:pt x="289" y="323"/>
                    </a:cubicBezTo>
                    <a:cubicBezTo>
                      <a:pt x="318" y="290"/>
                      <a:pt x="361" y="239"/>
                      <a:pt x="361" y="181"/>
                    </a:cubicBezTo>
                    <a:cubicBezTo>
                      <a:pt x="362" y="81"/>
                      <a:pt x="282" y="0"/>
                      <a:pt x="183" y="0"/>
                    </a:cubicBezTo>
                    <a:lnTo>
                      <a:pt x="18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Freeform 79">
                <a:extLst>
                  <a:ext uri="{FF2B5EF4-FFF2-40B4-BE49-F238E27FC236}">
                    <a16:creationId xmlns="" xmlns:a16="http://schemas.microsoft.com/office/drawing/2014/main" id="{142065A9-6FAC-4839-B761-3E92FA13F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5" y="2508250"/>
                <a:ext cx="69850" cy="55563"/>
              </a:xfrm>
              <a:custGeom>
                <a:avLst/>
                <a:gdLst>
                  <a:gd name="T0" fmla="*/ 9666895 w 81"/>
                  <a:gd name="T1" fmla="*/ 0 h 64"/>
                  <a:gd name="T2" fmla="*/ 3718435 w 81"/>
                  <a:gd name="T3" fmla="*/ 21104390 h 64"/>
                  <a:gd name="T4" fmla="*/ 60234846 w 81"/>
                  <a:gd name="T5" fmla="*/ 48238234 h 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1" h="64">
                    <a:moveTo>
                      <a:pt x="13" y="0"/>
                    </a:moveTo>
                    <a:cubicBezTo>
                      <a:pt x="8" y="14"/>
                      <a:pt x="0" y="16"/>
                      <a:pt x="5" y="28"/>
                    </a:cubicBezTo>
                    <a:cubicBezTo>
                      <a:pt x="11" y="40"/>
                      <a:pt x="42" y="64"/>
                      <a:pt x="81" y="64"/>
                    </a:cubicBezTo>
                  </a:path>
                </a:pathLst>
              </a:custGeom>
              <a:noFill/>
              <a:ln w="349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Freeform 80">
                <a:extLst>
                  <a:ext uri="{FF2B5EF4-FFF2-40B4-BE49-F238E27FC236}">
                    <a16:creationId xmlns="" xmlns:a16="http://schemas.microsoft.com/office/drawing/2014/main" id="{F28BF401-9A39-4213-828A-C55FE0DB68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0325" y="2508250"/>
                <a:ext cx="71438" cy="55563"/>
              </a:xfrm>
              <a:custGeom>
                <a:avLst/>
                <a:gdLst>
                  <a:gd name="T0" fmla="*/ 51610470 w 82"/>
                  <a:gd name="T1" fmla="*/ 0 h 64"/>
                  <a:gd name="T2" fmla="*/ 57682700 w 82"/>
                  <a:gd name="T3" fmla="*/ 21104390 h 64"/>
                  <a:gd name="T4" fmla="*/ 0 w 82"/>
                  <a:gd name="T5" fmla="*/ 48238234 h 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2" h="64">
                    <a:moveTo>
                      <a:pt x="68" y="0"/>
                    </a:moveTo>
                    <a:cubicBezTo>
                      <a:pt x="74" y="14"/>
                      <a:pt x="82" y="16"/>
                      <a:pt x="76" y="28"/>
                    </a:cubicBezTo>
                    <a:cubicBezTo>
                      <a:pt x="71" y="40"/>
                      <a:pt x="40" y="64"/>
                      <a:pt x="0" y="64"/>
                    </a:cubicBezTo>
                  </a:path>
                </a:pathLst>
              </a:custGeom>
              <a:noFill/>
              <a:ln w="349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="" xmlns:a16="http://schemas.microsoft.com/office/drawing/2014/main" id="{62407E9F-5119-431B-8763-F11A26CB7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5" y="2551113"/>
                <a:ext cx="69850" cy="55563"/>
              </a:xfrm>
              <a:custGeom>
                <a:avLst/>
                <a:gdLst>
                  <a:gd name="T0" fmla="*/ 9666895 w 81"/>
                  <a:gd name="T1" fmla="*/ 0 h 64"/>
                  <a:gd name="T2" fmla="*/ 3718435 w 81"/>
                  <a:gd name="T3" fmla="*/ 21104390 h 64"/>
                  <a:gd name="T4" fmla="*/ 60234846 w 81"/>
                  <a:gd name="T5" fmla="*/ 48238234 h 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1" h="64">
                    <a:moveTo>
                      <a:pt x="13" y="0"/>
                    </a:moveTo>
                    <a:cubicBezTo>
                      <a:pt x="8" y="14"/>
                      <a:pt x="0" y="16"/>
                      <a:pt x="5" y="28"/>
                    </a:cubicBezTo>
                    <a:cubicBezTo>
                      <a:pt x="11" y="40"/>
                      <a:pt x="42" y="64"/>
                      <a:pt x="81" y="64"/>
                    </a:cubicBezTo>
                  </a:path>
                </a:pathLst>
              </a:custGeom>
              <a:noFill/>
              <a:ln w="349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Freeform 82">
                <a:extLst>
                  <a:ext uri="{FF2B5EF4-FFF2-40B4-BE49-F238E27FC236}">
                    <a16:creationId xmlns="" xmlns:a16="http://schemas.microsoft.com/office/drawing/2014/main" id="{9F02B6F6-C7D7-4421-8064-F64D2D4BE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0325" y="2551113"/>
                <a:ext cx="71438" cy="55563"/>
              </a:xfrm>
              <a:custGeom>
                <a:avLst/>
                <a:gdLst>
                  <a:gd name="T0" fmla="*/ 51610470 w 82"/>
                  <a:gd name="T1" fmla="*/ 0 h 64"/>
                  <a:gd name="T2" fmla="*/ 57682700 w 82"/>
                  <a:gd name="T3" fmla="*/ 21104390 h 64"/>
                  <a:gd name="T4" fmla="*/ 0 w 82"/>
                  <a:gd name="T5" fmla="*/ 48238234 h 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2" h="64">
                    <a:moveTo>
                      <a:pt x="68" y="0"/>
                    </a:moveTo>
                    <a:cubicBezTo>
                      <a:pt x="74" y="14"/>
                      <a:pt x="82" y="16"/>
                      <a:pt x="76" y="28"/>
                    </a:cubicBezTo>
                    <a:cubicBezTo>
                      <a:pt x="71" y="40"/>
                      <a:pt x="40" y="64"/>
                      <a:pt x="0" y="64"/>
                    </a:cubicBezTo>
                  </a:path>
                </a:pathLst>
              </a:custGeom>
              <a:noFill/>
              <a:ln w="349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Freeform 83">
                <a:extLst>
                  <a:ext uri="{FF2B5EF4-FFF2-40B4-BE49-F238E27FC236}">
                    <a16:creationId xmlns="" xmlns:a16="http://schemas.microsoft.com/office/drawing/2014/main" id="{9D84D67D-B0D3-4D36-9549-148B69A19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2613025"/>
                <a:ext cx="77788" cy="23813"/>
              </a:xfrm>
              <a:custGeom>
                <a:avLst/>
                <a:gdLst>
                  <a:gd name="T0" fmla="*/ 68761056 w 88"/>
                  <a:gd name="T1" fmla="*/ 0 h 27"/>
                  <a:gd name="T2" fmla="*/ 34380528 w 88"/>
                  <a:gd name="T3" fmla="*/ 21002184 h 27"/>
                  <a:gd name="T4" fmla="*/ 0 w 88"/>
                  <a:gd name="T5" fmla="*/ 0 h 2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8" h="27">
                    <a:moveTo>
                      <a:pt x="88" y="0"/>
                    </a:moveTo>
                    <a:cubicBezTo>
                      <a:pt x="88" y="0"/>
                      <a:pt x="69" y="27"/>
                      <a:pt x="44" y="27"/>
                    </a:cubicBezTo>
                    <a:cubicBezTo>
                      <a:pt x="20" y="27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="" xmlns:a16="http://schemas.microsoft.com/office/drawing/2014/main" id="{48CAB338-786D-4987-AE07-A0D436250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4763" y="2297113"/>
                <a:ext cx="112713" cy="219075"/>
              </a:xfrm>
              <a:custGeom>
                <a:avLst/>
                <a:gdLst>
                  <a:gd name="T0" fmla="*/ 60484018 w 71"/>
                  <a:gd name="T1" fmla="*/ 347781563 h 138"/>
                  <a:gd name="T2" fmla="*/ 0 w 71"/>
                  <a:gd name="T3" fmla="*/ 25201563 h 138"/>
                  <a:gd name="T4" fmla="*/ 15121005 w 71"/>
                  <a:gd name="T5" fmla="*/ 0 h 138"/>
                  <a:gd name="T6" fmla="*/ 40322679 w 71"/>
                  <a:gd name="T7" fmla="*/ 50403125 h 138"/>
                  <a:gd name="T8" fmla="*/ 63004979 w 71"/>
                  <a:gd name="T9" fmla="*/ 0 h 138"/>
                  <a:gd name="T10" fmla="*/ 88206654 w 71"/>
                  <a:gd name="T11" fmla="*/ 50403125 h 138"/>
                  <a:gd name="T12" fmla="*/ 113408328 w 71"/>
                  <a:gd name="T13" fmla="*/ 0 h 138"/>
                  <a:gd name="T14" fmla="*/ 138610002 w 71"/>
                  <a:gd name="T15" fmla="*/ 50403125 h 138"/>
                  <a:gd name="T16" fmla="*/ 163811677 w 71"/>
                  <a:gd name="T17" fmla="*/ 0 h 138"/>
                  <a:gd name="T18" fmla="*/ 178932681 w 71"/>
                  <a:gd name="T19" fmla="*/ 25201563 h 138"/>
                  <a:gd name="T20" fmla="*/ 115927702 w 71"/>
                  <a:gd name="T21" fmla="*/ 347781563 h 1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1" h="138">
                    <a:moveTo>
                      <a:pt x="24" y="138"/>
                    </a:moveTo>
                    <a:lnTo>
                      <a:pt x="0" y="10"/>
                    </a:lnTo>
                    <a:lnTo>
                      <a:pt x="6" y="0"/>
                    </a:lnTo>
                    <a:lnTo>
                      <a:pt x="16" y="20"/>
                    </a:lnTo>
                    <a:lnTo>
                      <a:pt x="25" y="0"/>
                    </a:lnTo>
                    <a:lnTo>
                      <a:pt x="35" y="20"/>
                    </a:lnTo>
                    <a:lnTo>
                      <a:pt x="45" y="0"/>
                    </a:lnTo>
                    <a:lnTo>
                      <a:pt x="55" y="20"/>
                    </a:lnTo>
                    <a:lnTo>
                      <a:pt x="65" y="0"/>
                    </a:lnTo>
                    <a:lnTo>
                      <a:pt x="71" y="10"/>
                    </a:lnTo>
                    <a:lnTo>
                      <a:pt x="46" y="138"/>
                    </a:lnTo>
                  </a:path>
                </a:pathLst>
              </a:custGeom>
              <a:noFill/>
              <a:ln w="1111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88" name="TextBox 42">
            <a:extLst>
              <a:ext uri="{FF2B5EF4-FFF2-40B4-BE49-F238E27FC236}">
                <a16:creationId xmlns="" xmlns:a16="http://schemas.microsoft.com/office/drawing/2014/main" id="{99D32F30-01F1-4692-A420-916F5CF75D13}"/>
              </a:ext>
            </a:extLst>
          </p:cNvPr>
          <p:cNvSpPr txBox="1"/>
          <p:nvPr/>
        </p:nvSpPr>
        <p:spPr>
          <a:xfrm>
            <a:off x="4324245" y="2834774"/>
            <a:ext cx="712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7481A1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</a:p>
        </p:txBody>
      </p:sp>
      <p:sp>
        <p:nvSpPr>
          <p:cNvPr id="90" name="TextBox 44">
            <a:extLst>
              <a:ext uri="{FF2B5EF4-FFF2-40B4-BE49-F238E27FC236}">
                <a16:creationId xmlns="" xmlns:a16="http://schemas.microsoft.com/office/drawing/2014/main" id="{266B645F-DF9B-4BA2-8939-AF3DD6B2A4E5}"/>
              </a:ext>
            </a:extLst>
          </p:cNvPr>
          <p:cNvSpPr txBox="1"/>
          <p:nvPr/>
        </p:nvSpPr>
        <p:spPr>
          <a:xfrm>
            <a:off x="4324245" y="1758755"/>
            <a:ext cx="712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2D9F7E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</a:p>
        </p:txBody>
      </p:sp>
      <p:sp>
        <p:nvSpPr>
          <p:cNvPr id="91" name="TextBox 105">
            <a:extLst>
              <a:ext uri="{FF2B5EF4-FFF2-40B4-BE49-F238E27FC236}">
                <a16:creationId xmlns="" xmlns:a16="http://schemas.microsoft.com/office/drawing/2014/main" id="{DF29CC09-217B-4EA6-9E3C-12BAE5D39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671" y="2075451"/>
            <a:ext cx="3029671" cy="56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spc="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精益，</a:t>
            </a:r>
            <a:r>
              <a:rPr lang="en-US" altLang="zh-CN" sz="3200" b="1" spc="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LEAN</a:t>
            </a:r>
            <a:endParaRPr lang="zh-CN" altLang="en-US" sz="32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TextBox 105">
            <a:extLst>
              <a:ext uri="{FF2B5EF4-FFF2-40B4-BE49-F238E27FC236}">
                <a16:creationId xmlns="" xmlns:a16="http://schemas.microsoft.com/office/drawing/2014/main" id="{DF29CC09-217B-4EA6-9E3C-12BAE5D39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11" y="3233691"/>
            <a:ext cx="3200166" cy="56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spc="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敏捷，</a:t>
            </a:r>
            <a:r>
              <a:rPr lang="en-US" altLang="zh-CN" sz="3200" b="1" spc="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AGILE</a:t>
            </a:r>
            <a:endParaRPr lang="zh-CN" altLang="en-US" sz="32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365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8" grpId="0"/>
      <p:bldP spid="9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en-US" altLang="zh-CN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BDD</a:t>
            </a:r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文档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59" y="1192446"/>
            <a:ext cx="8971869" cy="56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74490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精益生产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1C729F95-0861-4E7E-A9AC-8079050EEA42}"/>
              </a:ext>
            </a:extLst>
          </p:cNvPr>
          <p:cNvSpPr/>
          <p:nvPr/>
        </p:nvSpPr>
        <p:spPr>
          <a:xfrm>
            <a:off x="6342524" y="1800867"/>
            <a:ext cx="4744254" cy="4406151"/>
          </a:xfrm>
          <a:prstGeom prst="rect">
            <a:avLst/>
          </a:prstGeom>
          <a:noFill/>
          <a:ln>
            <a:solidFill>
              <a:srgbClr val="748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E2FABF6-C55C-49D4-BE2C-976B668F0F26}"/>
              </a:ext>
            </a:extLst>
          </p:cNvPr>
          <p:cNvSpPr/>
          <p:nvPr/>
        </p:nvSpPr>
        <p:spPr>
          <a:xfrm>
            <a:off x="1185125" y="4840468"/>
            <a:ext cx="5019100" cy="1366550"/>
          </a:xfrm>
          <a:prstGeom prst="rect">
            <a:avLst/>
          </a:prstGeom>
          <a:solidFill>
            <a:srgbClr val="2D9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395F96E-F924-46CB-AC61-A15103D94DBA}"/>
              </a:ext>
            </a:extLst>
          </p:cNvPr>
          <p:cNvSpPr/>
          <p:nvPr/>
        </p:nvSpPr>
        <p:spPr>
          <a:xfrm>
            <a:off x="1166934" y="1800867"/>
            <a:ext cx="5037291" cy="290056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="" xmlns:a16="http://schemas.microsoft.com/office/drawing/2014/main" id="{B0684E40-7AB2-45F7-82C5-18FF2879E2C9}"/>
              </a:ext>
            </a:extLst>
          </p:cNvPr>
          <p:cNvSpPr txBox="1"/>
          <p:nvPr/>
        </p:nvSpPr>
        <p:spPr>
          <a:xfrm>
            <a:off x="6751623" y="2509132"/>
            <a:ext cx="3926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避免一切浪费，为客户创造最有价值的产品和服务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="" xmlns:a16="http://schemas.microsoft.com/office/drawing/2014/main" id="{9FCEE1E7-4496-4945-BFF3-26D0451E4AB1}"/>
              </a:ext>
            </a:extLst>
          </p:cNvPr>
          <p:cNvSpPr txBox="1"/>
          <p:nvPr/>
        </p:nvSpPr>
        <p:spPr>
          <a:xfrm>
            <a:off x="6448940" y="1666780"/>
            <a:ext cx="1002226" cy="11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zh-CN" altLang="en-US" sz="6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98BFDC8A-5C1B-4D72-A7F9-038B8D02B627}"/>
              </a:ext>
            </a:extLst>
          </p:cNvPr>
          <p:cNvCxnSpPr/>
          <p:nvPr/>
        </p:nvCxnSpPr>
        <p:spPr>
          <a:xfrm>
            <a:off x="1702787" y="5660105"/>
            <a:ext cx="450143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35BCF9C0-308E-4B6D-97A6-301E8367EA92}"/>
              </a:ext>
            </a:extLst>
          </p:cNvPr>
          <p:cNvCxnSpPr/>
          <p:nvPr/>
        </p:nvCxnSpPr>
        <p:spPr>
          <a:xfrm>
            <a:off x="6585340" y="5660107"/>
            <a:ext cx="4501438" cy="0"/>
          </a:xfrm>
          <a:prstGeom prst="line">
            <a:avLst/>
          </a:prstGeom>
          <a:ln>
            <a:solidFill>
              <a:srgbClr val="7481A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025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敏捷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98BFDC8A-5C1B-4D72-A7F9-038B8D02B627}"/>
              </a:ext>
            </a:extLst>
          </p:cNvPr>
          <p:cNvCxnSpPr/>
          <p:nvPr/>
        </p:nvCxnSpPr>
        <p:spPr>
          <a:xfrm>
            <a:off x="623795" y="3419825"/>
            <a:ext cx="450143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="" xmlns:a16="http://schemas.microsoft.com/office/drawing/2014/main" id="{C9AEE935-5813-4D30-8DC9-1349F11F7120}"/>
              </a:ext>
            </a:extLst>
          </p:cNvPr>
          <p:cNvSpPr txBox="1">
            <a:spLocks/>
          </p:cNvSpPr>
          <p:nvPr/>
        </p:nvSpPr>
        <p:spPr>
          <a:xfrm>
            <a:off x="1410934" y="3192113"/>
            <a:ext cx="3747806" cy="66380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Deliver working software frequently, from a couple of weeks to a couple of months, with a preference to the shorter timescale.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="" xmlns:a16="http://schemas.microsoft.com/office/drawing/2014/main" id="{39027E34-1BFB-47CE-B6ED-DC6542D091FF}"/>
              </a:ext>
            </a:extLst>
          </p:cNvPr>
          <p:cNvSpPr txBox="1">
            <a:spLocks/>
          </p:cNvSpPr>
          <p:nvPr/>
        </p:nvSpPr>
        <p:spPr>
          <a:xfrm>
            <a:off x="1383502" y="1220798"/>
            <a:ext cx="3929162" cy="77460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200" dirty="0" smtClean="0"/>
              <a:t>Our highest priority is to satisfy the customer through early and continuous delivery of valuable software.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="" xmlns:a16="http://schemas.microsoft.com/office/drawing/2014/main" id="{82A376C8-1881-4A73-B561-74DF4C19E992}"/>
              </a:ext>
            </a:extLst>
          </p:cNvPr>
          <p:cNvSpPr txBox="1">
            <a:spLocks/>
          </p:cNvSpPr>
          <p:nvPr/>
        </p:nvSpPr>
        <p:spPr>
          <a:xfrm>
            <a:off x="1420078" y="2215292"/>
            <a:ext cx="3836706" cy="66380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Welcome changing requirements, even late in development. Agile processes harness change for the customer's competitive advantage.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9" name="TextBox 42">
            <a:extLst>
              <a:ext uri="{FF2B5EF4-FFF2-40B4-BE49-F238E27FC236}">
                <a16:creationId xmlns="" xmlns:a16="http://schemas.microsoft.com/office/drawing/2014/main" id="{99D32F30-01F1-4692-A420-916F5CF75D13}"/>
              </a:ext>
            </a:extLst>
          </p:cNvPr>
          <p:cNvSpPr txBox="1"/>
          <p:nvPr/>
        </p:nvSpPr>
        <p:spPr>
          <a:xfrm>
            <a:off x="657501" y="1810646"/>
            <a:ext cx="712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7481A1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4B7726B1-0762-4C56-A744-5E036FCC2E9B}"/>
              </a:ext>
            </a:extLst>
          </p:cNvPr>
          <p:cNvSpPr txBox="1"/>
          <p:nvPr/>
        </p:nvSpPr>
        <p:spPr>
          <a:xfrm>
            <a:off x="648357" y="2812867"/>
            <a:ext cx="712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2D9F7E"/>
                </a:solidFill>
                <a:latin typeface="Source Sans Pro" charset="0"/>
                <a:ea typeface="Source Sans Pro" charset="0"/>
                <a:cs typeface="Source Sans Pro" charset="0"/>
              </a:rPr>
              <a:t>3</a:t>
            </a:r>
          </a:p>
        </p:txBody>
      </p:sp>
      <p:sp>
        <p:nvSpPr>
          <p:cNvPr id="31" name="TextBox 44">
            <a:extLst>
              <a:ext uri="{FF2B5EF4-FFF2-40B4-BE49-F238E27FC236}">
                <a16:creationId xmlns="" xmlns:a16="http://schemas.microsoft.com/office/drawing/2014/main" id="{266B645F-DF9B-4BA2-8939-AF3DD6B2A4E5}"/>
              </a:ext>
            </a:extLst>
          </p:cNvPr>
          <p:cNvSpPr txBox="1"/>
          <p:nvPr/>
        </p:nvSpPr>
        <p:spPr>
          <a:xfrm>
            <a:off x="620925" y="862643"/>
            <a:ext cx="712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2D9F7E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</a:p>
        </p:txBody>
      </p:sp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4B7726B1-0762-4C56-A744-5E036FCC2E9B}"/>
              </a:ext>
            </a:extLst>
          </p:cNvPr>
          <p:cNvSpPr txBox="1"/>
          <p:nvPr/>
        </p:nvSpPr>
        <p:spPr>
          <a:xfrm>
            <a:off x="645309" y="3733363"/>
            <a:ext cx="712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>
                <a:solidFill>
                  <a:srgbClr val="2D9F7E"/>
                </a:solidFill>
                <a:latin typeface="Source Sans Pro" charset="0"/>
                <a:ea typeface="Source Sans Pro" charset="0"/>
                <a:cs typeface="Source Sans Pro" charset="0"/>
              </a:rPr>
              <a:t>4</a:t>
            </a:r>
            <a:endParaRPr lang="en-US" sz="7000" dirty="0">
              <a:solidFill>
                <a:srgbClr val="2D9F7E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="" xmlns:a16="http://schemas.microsoft.com/office/drawing/2014/main" id="{C9AEE935-5813-4D30-8DC9-1349F11F7120}"/>
              </a:ext>
            </a:extLst>
          </p:cNvPr>
          <p:cNvSpPr txBox="1">
            <a:spLocks/>
          </p:cNvSpPr>
          <p:nvPr/>
        </p:nvSpPr>
        <p:spPr>
          <a:xfrm>
            <a:off x="1426174" y="4012025"/>
            <a:ext cx="3747806" cy="47914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Business people and developers must work together daily throughout the project.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4B7726B1-0762-4C56-A744-5E036FCC2E9B}"/>
              </a:ext>
            </a:extLst>
          </p:cNvPr>
          <p:cNvSpPr txBox="1"/>
          <p:nvPr/>
        </p:nvSpPr>
        <p:spPr>
          <a:xfrm>
            <a:off x="678837" y="4580707"/>
            <a:ext cx="712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>
                <a:solidFill>
                  <a:srgbClr val="2D9F7E"/>
                </a:solidFill>
                <a:latin typeface="Source Sans Pro" charset="0"/>
                <a:ea typeface="Source Sans Pro" charset="0"/>
                <a:cs typeface="Source Sans Pro" charset="0"/>
              </a:rPr>
              <a:t>5</a:t>
            </a:r>
            <a:endParaRPr lang="en-US" sz="7000" dirty="0">
              <a:solidFill>
                <a:srgbClr val="2D9F7E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="" xmlns:a16="http://schemas.microsoft.com/office/drawing/2014/main" id="{C9AEE935-5813-4D30-8DC9-1349F11F7120}"/>
              </a:ext>
            </a:extLst>
          </p:cNvPr>
          <p:cNvSpPr txBox="1">
            <a:spLocks/>
          </p:cNvSpPr>
          <p:nvPr/>
        </p:nvSpPr>
        <p:spPr>
          <a:xfrm>
            <a:off x="1459702" y="4859369"/>
            <a:ext cx="3747806" cy="66380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Build projects around motivated individuals. Give them the environment and support they need, and trust them to get the job done.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4B7726B1-0762-4C56-A744-5E036FCC2E9B}"/>
              </a:ext>
            </a:extLst>
          </p:cNvPr>
          <p:cNvSpPr txBox="1"/>
          <p:nvPr/>
        </p:nvSpPr>
        <p:spPr>
          <a:xfrm>
            <a:off x="684933" y="5551289"/>
            <a:ext cx="712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>
                <a:solidFill>
                  <a:srgbClr val="2D9F7E"/>
                </a:solidFill>
                <a:latin typeface="Source Sans Pro" charset="0"/>
                <a:ea typeface="Source Sans Pro" charset="0"/>
                <a:cs typeface="Source Sans Pro" charset="0"/>
              </a:rPr>
              <a:t>6</a:t>
            </a:r>
            <a:endParaRPr lang="en-US" sz="7000" dirty="0">
              <a:solidFill>
                <a:srgbClr val="2D9F7E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="" xmlns:a16="http://schemas.microsoft.com/office/drawing/2014/main" id="{C9AEE935-5813-4D30-8DC9-1349F11F7120}"/>
              </a:ext>
            </a:extLst>
          </p:cNvPr>
          <p:cNvSpPr txBox="1">
            <a:spLocks/>
          </p:cNvSpPr>
          <p:nvPr/>
        </p:nvSpPr>
        <p:spPr>
          <a:xfrm>
            <a:off x="1465798" y="5829951"/>
            <a:ext cx="3747806" cy="66380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Build projects around motivated individuals. Give them the environment and support they need, and trust them to get the job done.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98BFDC8A-5C1B-4D72-A7F9-038B8D02B627}"/>
              </a:ext>
            </a:extLst>
          </p:cNvPr>
          <p:cNvCxnSpPr/>
          <p:nvPr/>
        </p:nvCxnSpPr>
        <p:spPr>
          <a:xfrm>
            <a:off x="5924267" y="3444209"/>
            <a:ext cx="450143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2">
            <a:extLst>
              <a:ext uri="{FF2B5EF4-FFF2-40B4-BE49-F238E27FC236}">
                <a16:creationId xmlns="" xmlns:a16="http://schemas.microsoft.com/office/drawing/2014/main" id="{C9AEE935-5813-4D30-8DC9-1349F11F7120}"/>
              </a:ext>
            </a:extLst>
          </p:cNvPr>
          <p:cNvSpPr txBox="1">
            <a:spLocks/>
          </p:cNvSpPr>
          <p:nvPr/>
        </p:nvSpPr>
        <p:spPr>
          <a:xfrm>
            <a:off x="6711406" y="3216497"/>
            <a:ext cx="3747806" cy="47914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Continuous attention to technical excellence and good design enhances agility.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="" xmlns:a16="http://schemas.microsoft.com/office/drawing/2014/main" id="{39027E34-1BFB-47CE-B6ED-DC6542D091FF}"/>
              </a:ext>
            </a:extLst>
          </p:cNvPr>
          <p:cNvSpPr txBox="1">
            <a:spLocks/>
          </p:cNvSpPr>
          <p:nvPr/>
        </p:nvSpPr>
        <p:spPr>
          <a:xfrm>
            <a:off x="6683974" y="1245182"/>
            <a:ext cx="3929162" cy="5342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200" dirty="0" smtClean="0"/>
              <a:t>Working software is the primary measure of progress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="" xmlns:a16="http://schemas.microsoft.com/office/drawing/2014/main" id="{82A376C8-1881-4A73-B561-74DF4C19E992}"/>
              </a:ext>
            </a:extLst>
          </p:cNvPr>
          <p:cNvSpPr txBox="1">
            <a:spLocks/>
          </p:cNvSpPr>
          <p:nvPr/>
        </p:nvSpPr>
        <p:spPr>
          <a:xfrm>
            <a:off x="6720550" y="2239676"/>
            <a:ext cx="3836706" cy="84847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Agile processes promote sustainable development. The sponsors, developers, and users should be able to maintain a constant pace indefinitely.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42" name="TextBox 42">
            <a:extLst>
              <a:ext uri="{FF2B5EF4-FFF2-40B4-BE49-F238E27FC236}">
                <a16:creationId xmlns="" xmlns:a16="http://schemas.microsoft.com/office/drawing/2014/main" id="{99D32F30-01F1-4692-A420-916F5CF75D13}"/>
              </a:ext>
            </a:extLst>
          </p:cNvPr>
          <p:cNvSpPr txBox="1"/>
          <p:nvPr/>
        </p:nvSpPr>
        <p:spPr>
          <a:xfrm>
            <a:off x="5957973" y="1835030"/>
            <a:ext cx="712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>
                <a:solidFill>
                  <a:srgbClr val="7481A1"/>
                </a:solidFill>
                <a:latin typeface="Source Sans Pro" charset="0"/>
                <a:ea typeface="Source Sans Pro" charset="0"/>
                <a:cs typeface="Source Sans Pro" charset="0"/>
              </a:rPr>
              <a:t>8</a:t>
            </a:r>
            <a:endParaRPr lang="en-US" sz="7000" dirty="0">
              <a:solidFill>
                <a:srgbClr val="7481A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4B7726B1-0762-4C56-A744-5E036FCC2E9B}"/>
              </a:ext>
            </a:extLst>
          </p:cNvPr>
          <p:cNvSpPr txBox="1"/>
          <p:nvPr/>
        </p:nvSpPr>
        <p:spPr>
          <a:xfrm>
            <a:off x="5948829" y="2837251"/>
            <a:ext cx="712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>
                <a:solidFill>
                  <a:srgbClr val="2D9F7E"/>
                </a:solidFill>
                <a:latin typeface="Source Sans Pro" charset="0"/>
                <a:ea typeface="Source Sans Pro" charset="0"/>
                <a:cs typeface="Source Sans Pro" charset="0"/>
              </a:rPr>
              <a:t>9</a:t>
            </a:r>
            <a:endParaRPr lang="en-US" sz="7000" dirty="0">
              <a:solidFill>
                <a:srgbClr val="2D9F7E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4" name="TextBox 44">
            <a:extLst>
              <a:ext uri="{FF2B5EF4-FFF2-40B4-BE49-F238E27FC236}">
                <a16:creationId xmlns="" xmlns:a16="http://schemas.microsoft.com/office/drawing/2014/main" id="{266B645F-DF9B-4BA2-8939-AF3DD6B2A4E5}"/>
              </a:ext>
            </a:extLst>
          </p:cNvPr>
          <p:cNvSpPr txBox="1"/>
          <p:nvPr/>
        </p:nvSpPr>
        <p:spPr>
          <a:xfrm>
            <a:off x="5921397" y="887027"/>
            <a:ext cx="712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2D9F7E"/>
                </a:solidFill>
                <a:latin typeface="Source Sans Pro" charset="0"/>
                <a:ea typeface="Source Sans Pro" charset="0"/>
                <a:cs typeface="Source Sans Pro" charset="0"/>
              </a:rPr>
              <a:t>7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4B7726B1-0762-4C56-A744-5E036FCC2E9B}"/>
              </a:ext>
            </a:extLst>
          </p:cNvPr>
          <p:cNvSpPr txBox="1"/>
          <p:nvPr/>
        </p:nvSpPr>
        <p:spPr>
          <a:xfrm>
            <a:off x="5559552" y="3757747"/>
            <a:ext cx="14007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>
                <a:solidFill>
                  <a:srgbClr val="2D9F7E"/>
                </a:solidFill>
                <a:latin typeface="Source Sans Pro" charset="0"/>
                <a:ea typeface="Source Sans Pro" charset="0"/>
                <a:cs typeface="Source Sans Pro" charset="0"/>
              </a:rPr>
              <a:t>10</a:t>
            </a:r>
            <a:endParaRPr lang="en-US" sz="7000" dirty="0">
              <a:solidFill>
                <a:srgbClr val="2D9F7E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="" xmlns:a16="http://schemas.microsoft.com/office/drawing/2014/main" id="{C9AEE935-5813-4D30-8DC9-1349F11F7120}"/>
              </a:ext>
            </a:extLst>
          </p:cNvPr>
          <p:cNvSpPr txBox="1">
            <a:spLocks/>
          </p:cNvSpPr>
          <p:nvPr/>
        </p:nvSpPr>
        <p:spPr>
          <a:xfrm>
            <a:off x="6726646" y="4036409"/>
            <a:ext cx="3747806" cy="47914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Simplicity--the art of maximizing the amount of work not done--is essential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4B7726B1-0762-4C56-A744-5E036FCC2E9B}"/>
              </a:ext>
            </a:extLst>
          </p:cNvPr>
          <p:cNvSpPr txBox="1"/>
          <p:nvPr/>
        </p:nvSpPr>
        <p:spPr>
          <a:xfrm>
            <a:off x="5678424" y="4605091"/>
            <a:ext cx="11782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>
                <a:solidFill>
                  <a:srgbClr val="2D9F7E"/>
                </a:solidFill>
                <a:latin typeface="Source Sans Pro" charset="0"/>
                <a:ea typeface="Source Sans Pro" charset="0"/>
                <a:cs typeface="Source Sans Pro" charset="0"/>
              </a:rPr>
              <a:t>11</a:t>
            </a:r>
            <a:endParaRPr lang="en-US" sz="7000" dirty="0">
              <a:solidFill>
                <a:srgbClr val="2D9F7E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="" xmlns:a16="http://schemas.microsoft.com/office/drawing/2014/main" id="{C9AEE935-5813-4D30-8DC9-1349F11F7120}"/>
              </a:ext>
            </a:extLst>
          </p:cNvPr>
          <p:cNvSpPr txBox="1">
            <a:spLocks/>
          </p:cNvSpPr>
          <p:nvPr/>
        </p:nvSpPr>
        <p:spPr>
          <a:xfrm>
            <a:off x="6760174" y="4883753"/>
            <a:ext cx="3747806" cy="47914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The best architectures, requirements, and designs emerge from self-organizing teams.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="" xmlns:a16="http://schemas.microsoft.com/office/drawing/2014/main" id="{C9AEE935-5813-4D30-8DC9-1349F11F7120}"/>
              </a:ext>
            </a:extLst>
          </p:cNvPr>
          <p:cNvSpPr txBox="1">
            <a:spLocks/>
          </p:cNvSpPr>
          <p:nvPr/>
        </p:nvSpPr>
        <p:spPr>
          <a:xfrm>
            <a:off x="6766270" y="5854335"/>
            <a:ext cx="3747806" cy="66380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At regular intervals, the team reflects on how to become more effective, then tunes and adjusts its behavior accordingly.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4B7726B1-0762-4C56-A744-5E036FCC2E9B}"/>
              </a:ext>
            </a:extLst>
          </p:cNvPr>
          <p:cNvSpPr txBox="1"/>
          <p:nvPr/>
        </p:nvSpPr>
        <p:spPr>
          <a:xfrm>
            <a:off x="5675376" y="5571307"/>
            <a:ext cx="11782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>
                <a:solidFill>
                  <a:srgbClr val="2D9F7E"/>
                </a:solidFill>
                <a:latin typeface="Source Sans Pro" charset="0"/>
                <a:ea typeface="Source Sans Pro" charset="0"/>
                <a:cs typeface="Source Sans Pro" charset="0"/>
              </a:rPr>
              <a:t>12</a:t>
            </a:r>
            <a:endParaRPr lang="en-US" sz="7000" dirty="0">
              <a:solidFill>
                <a:srgbClr val="2D9F7E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25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5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25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75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25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02A1C81-B243-424D-AC31-1169A9806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4">
            <a:extLst>
              <a:ext uri="{FF2B5EF4-FFF2-40B4-BE49-F238E27FC236}">
                <a16:creationId xmlns="" xmlns:a16="http://schemas.microsoft.com/office/drawing/2014/main" id="{3E278A51-47E0-455F-85CB-3EFD6CA80D10}"/>
              </a:ext>
            </a:extLst>
          </p:cNvPr>
          <p:cNvSpPr txBox="1"/>
          <p:nvPr/>
        </p:nvSpPr>
        <p:spPr>
          <a:xfrm>
            <a:off x="2843549" y="1475126"/>
            <a:ext cx="193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endParaRPr lang="en-US" altLang="zh-CN" sz="4800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4">
            <a:extLst>
              <a:ext uri="{FF2B5EF4-FFF2-40B4-BE49-F238E27FC236}">
                <a16:creationId xmlns="" xmlns:a16="http://schemas.microsoft.com/office/drawing/2014/main" id="{E70B303D-76B9-4584-B143-1C12128C05BF}"/>
              </a:ext>
            </a:extLst>
          </p:cNvPr>
          <p:cNvSpPr txBox="1"/>
          <p:nvPr/>
        </p:nvSpPr>
        <p:spPr>
          <a:xfrm>
            <a:off x="5177174" y="1475126"/>
            <a:ext cx="193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4800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4">
            <a:extLst>
              <a:ext uri="{FF2B5EF4-FFF2-40B4-BE49-F238E27FC236}">
                <a16:creationId xmlns="" xmlns:a16="http://schemas.microsoft.com/office/drawing/2014/main" id="{4AAB4B5E-5F29-4866-B734-ADBA42E18F39}"/>
              </a:ext>
            </a:extLst>
          </p:cNvPr>
          <p:cNvSpPr txBox="1"/>
          <p:nvPr/>
        </p:nvSpPr>
        <p:spPr>
          <a:xfrm>
            <a:off x="7510799" y="1475126"/>
            <a:ext cx="193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endParaRPr lang="en-US" altLang="zh-CN" sz="4800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C26B2E3-D0DD-48D1-B707-858F5BC6E72F}"/>
              </a:ext>
            </a:extLst>
          </p:cNvPr>
          <p:cNvSpPr/>
          <p:nvPr/>
        </p:nvSpPr>
        <p:spPr>
          <a:xfrm>
            <a:off x="2381250" y="3632195"/>
            <a:ext cx="782431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200" b="1" spc="2200" dirty="0" smtClean="0">
                <a:solidFill>
                  <a:srgbClr val="7481A1"/>
                </a:solidFill>
                <a:latin typeface="微软雅黑" pitchFamily="34" charset="-122"/>
                <a:ea typeface="微软雅黑" pitchFamily="34" charset="-122"/>
              </a:rPr>
              <a:t>面临的问题</a:t>
            </a:r>
            <a:endParaRPr lang="zh-CN" altLang="en-US" sz="6200" b="1" spc="2200" dirty="0">
              <a:solidFill>
                <a:srgbClr val="7481A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484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风险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任意多边形 3">
            <a:extLst>
              <a:ext uri="{FF2B5EF4-FFF2-40B4-BE49-F238E27FC236}">
                <a16:creationId xmlns="" xmlns:a16="http://schemas.microsoft.com/office/drawing/2014/main" id="{52BDF6C3-54F5-45A1-B8B1-5F5916F6F507}"/>
              </a:ext>
            </a:extLst>
          </p:cNvPr>
          <p:cNvSpPr/>
          <p:nvPr/>
        </p:nvSpPr>
        <p:spPr>
          <a:xfrm rot="16200000">
            <a:off x="2319062" y="1679082"/>
            <a:ext cx="2152650" cy="2795588"/>
          </a:xfrm>
          <a:custGeom>
            <a:avLst/>
            <a:gdLst>
              <a:gd name="connsiteX0" fmla="*/ 1076325 w 2152650"/>
              <a:gd name="connsiteY0" fmla="*/ 0 h 2795588"/>
              <a:gd name="connsiteX1" fmla="*/ 2152650 w 2152650"/>
              <a:gd name="connsiteY1" fmla="*/ 1076325 h 2795588"/>
              <a:gd name="connsiteX2" fmla="*/ 1396391 w 2152650"/>
              <a:gd name="connsiteY2" fmla="*/ 2104261 h 2795588"/>
              <a:gd name="connsiteX3" fmla="*/ 1326356 w 2152650"/>
              <a:gd name="connsiteY3" fmla="*/ 2122269 h 2795588"/>
              <a:gd name="connsiteX4" fmla="*/ 1326356 w 2152650"/>
              <a:gd name="connsiteY4" fmla="*/ 2254000 h 2795588"/>
              <a:gd name="connsiteX5" fmla="*/ 1576387 w 2152650"/>
              <a:gd name="connsiteY5" fmla="*/ 2254000 h 2795588"/>
              <a:gd name="connsiteX6" fmla="*/ 1076325 w 2152650"/>
              <a:gd name="connsiteY6" fmla="*/ 2795588 h 2795588"/>
              <a:gd name="connsiteX7" fmla="*/ 576262 w 2152650"/>
              <a:gd name="connsiteY7" fmla="*/ 2254000 h 2795588"/>
              <a:gd name="connsiteX8" fmla="*/ 826293 w 2152650"/>
              <a:gd name="connsiteY8" fmla="*/ 2254000 h 2795588"/>
              <a:gd name="connsiteX9" fmla="*/ 826293 w 2152650"/>
              <a:gd name="connsiteY9" fmla="*/ 2122268 h 2795588"/>
              <a:gd name="connsiteX10" fmla="*/ 756259 w 2152650"/>
              <a:gd name="connsiteY10" fmla="*/ 2104261 h 2795588"/>
              <a:gd name="connsiteX11" fmla="*/ 0 w 2152650"/>
              <a:gd name="connsiteY11" fmla="*/ 1076325 h 2795588"/>
              <a:gd name="connsiteX12" fmla="*/ 1076325 w 2152650"/>
              <a:gd name="connsiteY12" fmla="*/ 0 h 279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2650" h="2795588">
                <a:moveTo>
                  <a:pt x="1076325" y="0"/>
                </a:moveTo>
                <a:cubicBezTo>
                  <a:pt x="1670763" y="0"/>
                  <a:pt x="2152650" y="481887"/>
                  <a:pt x="2152650" y="1076325"/>
                </a:cubicBezTo>
                <a:cubicBezTo>
                  <a:pt x="2152650" y="1559306"/>
                  <a:pt x="1834529" y="1967986"/>
                  <a:pt x="1396391" y="2104261"/>
                </a:cubicBezTo>
                <a:lnTo>
                  <a:pt x="1326356" y="2122269"/>
                </a:lnTo>
                <a:lnTo>
                  <a:pt x="1326356" y="2254000"/>
                </a:lnTo>
                <a:lnTo>
                  <a:pt x="1576387" y="2254000"/>
                </a:lnTo>
                <a:lnTo>
                  <a:pt x="1076325" y="2795588"/>
                </a:lnTo>
                <a:lnTo>
                  <a:pt x="576262" y="2254000"/>
                </a:lnTo>
                <a:lnTo>
                  <a:pt x="826293" y="2254000"/>
                </a:lnTo>
                <a:lnTo>
                  <a:pt x="826293" y="2122268"/>
                </a:lnTo>
                <a:lnTo>
                  <a:pt x="756259" y="2104261"/>
                </a:lnTo>
                <a:cubicBezTo>
                  <a:pt x="318121" y="1967986"/>
                  <a:pt x="0" y="1559306"/>
                  <a:pt x="0" y="1076325"/>
                </a:cubicBezTo>
                <a:cubicBezTo>
                  <a:pt x="0" y="481887"/>
                  <a:pt x="481887" y="0"/>
                  <a:pt x="1076325" y="0"/>
                </a:cubicBezTo>
                <a:close/>
              </a:path>
            </a:pathLst>
          </a:custGeom>
          <a:solidFill>
            <a:srgbClr val="2D9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 5">
            <a:extLst>
              <a:ext uri="{FF2B5EF4-FFF2-40B4-BE49-F238E27FC236}">
                <a16:creationId xmlns="" xmlns:a16="http://schemas.microsoft.com/office/drawing/2014/main" id="{1A262CEF-8A28-4A0D-98E3-8E95F1B61E54}"/>
              </a:ext>
            </a:extLst>
          </p:cNvPr>
          <p:cNvSpPr/>
          <p:nvPr/>
        </p:nvSpPr>
        <p:spPr>
          <a:xfrm rot="16200000">
            <a:off x="5138964" y="1679083"/>
            <a:ext cx="2152650" cy="2795588"/>
          </a:xfrm>
          <a:custGeom>
            <a:avLst/>
            <a:gdLst>
              <a:gd name="connsiteX0" fmla="*/ 1076325 w 2152650"/>
              <a:gd name="connsiteY0" fmla="*/ 0 h 2795588"/>
              <a:gd name="connsiteX1" fmla="*/ 2152650 w 2152650"/>
              <a:gd name="connsiteY1" fmla="*/ 1076325 h 2795588"/>
              <a:gd name="connsiteX2" fmla="*/ 1396391 w 2152650"/>
              <a:gd name="connsiteY2" fmla="*/ 2104261 h 2795588"/>
              <a:gd name="connsiteX3" fmla="*/ 1327547 w 2152650"/>
              <a:gd name="connsiteY3" fmla="*/ 2121962 h 2795588"/>
              <a:gd name="connsiteX4" fmla="*/ 1327547 w 2152650"/>
              <a:gd name="connsiteY4" fmla="*/ 2253141 h 2795588"/>
              <a:gd name="connsiteX5" fmla="*/ 1577975 w 2152650"/>
              <a:gd name="connsiteY5" fmla="*/ 2253141 h 2795588"/>
              <a:gd name="connsiteX6" fmla="*/ 1077119 w 2152650"/>
              <a:gd name="connsiteY6" fmla="*/ 2795588 h 2795588"/>
              <a:gd name="connsiteX7" fmla="*/ 576263 w 2152650"/>
              <a:gd name="connsiteY7" fmla="*/ 2253141 h 2795588"/>
              <a:gd name="connsiteX8" fmla="*/ 826691 w 2152650"/>
              <a:gd name="connsiteY8" fmla="*/ 2253141 h 2795588"/>
              <a:gd name="connsiteX9" fmla="*/ 826691 w 2152650"/>
              <a:gd name="connsiteY9" fmla="*/ 2122371 h 2795588"/>
              <a:gd name="connsiteX10" fmla="*/ 756259 w 2152650"/>
              <a:gd name="connsiteY10" fmla="*/ 2104261 h 2795588"/>
              <a:gd name="connsiteX11" fmla="*/ 0 w 2152650"/>
              <a:gd name="connsiteY11" fmla="*/ 1076325 h 2795588"/>
              <a:gd name="connsiteX12" fmla="*/ 1076325 w 2152650"/>
              <a:gd name="connsiteY12" fmla="*/ 0 h 279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2650" h="2795588">
                <a:moveTo>
                  <a:pt x="1076325" y="0"/>
                </a:moveTo>
                <a:cubicBezTo>
                  <a:pt x="1670763" y="0"/>
                  <a:pt x="2152650" y="481887"/>
                  <a:pt x="2152650" y="1076325"/>
                </a:cubicBezTo>
                <a:cubicBezTo>
                  <a:pt x="2152650" y="1559306"/>
                  <a:pt x="1834530" y="1967986"/>
                  <a:pt x="1396391" y="2104261"/>
                </a:cubicBezTo>
                <a:lnTo>
                  <a:pt x="1327547" y="2121962"/>
                </a:lnTo>
                <a:lnTo>
                  <a:pt x="1327547" y="2253141"/>
                </a:lnTo>
                <a:lnTo>
                  <a:pt x="1577975" y="2253141"/>
                </a:lnTo>
                <a:lnTo>
                  <a:pt x="1077119" y="2795588"/>
                </a:lnTo>
                <a:lnTo>
                  <a:pt x="576263" y="2253141"/>
                </a:lnTo>
                <a:lnTo>
                  <a:pt x="826691" y="2253141"/>
                </a:lnTo>
                <a:lnTo>
                  <a:pt x="826691" y="2122371"/>
                </a:lnTo>
                <a:lnTo>
                  <a:pt x="756259" y="2104261"/>
                </a:lnTo>
                <a:cubicBezTo>
                  <a:pt x="318121" y="1967986"/>
                  <a:pt x="0" y="1559306"/>
                  <a:pt x="0" y="1076325"/>
                </a:cubicBezTo>
                <a:cubicBezTo>
                  <a:pt x="0" y="481887"/>
                  <a:pt x="481887" y="0"/>
                  <a:pt x="1076325" y="0"/>
                </a:cubicBezTo>
                <a:close/>
              </a:path>
            </a:pathLst>
          </a:custGeom>
          <a:solidFill>
            <a:srgbClr val="748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7">
            <a:extLst>
              <a:ext uri="{FF2B5EF4-FFF2-40B4-BE49-F238E27FC236}">
                <a16:creationId xmlns="" xmlns:a16="http://schemas.microsoft.com/office/drawing/2014/main" id="{DE9822E2-183E-4AE1-A286-AFF6035B857D}"/>
              </a:ext>
            </a:extLst>
          </p:cNvPr>
          <p:cNvSpPr/>
          <p:nvPr/>
        </p:nvSpPr>
        <p:spPr>
          <a:xfrm rot="16200000">
            <a:off x="7947715" y="1679082"/>
            <a:ext cx="2154238" cy="2795588"/>
          </a:xfrm>
          <a:custGeom>
            <a:avLst/>
            <a:gdLst>
              <a:gd name="connsiteX0" fmla="*/ 1077119 w 2154238"/>
              <a:gd name="connsiteY0" fmla="*/ 0 h 2795588"/>
              <a:gd name="connsiteX1" fmla="*/ 2154238 w 2154238"/>
              <a:gd name="connsiteY1" fmla="*/ 1076325 h 2795588"/>
              <a:gd name="connsiteX2" fmla="*/ 1397421 w 2154238"/>
              <a:gd name="connsiteY2" fmla="*/ 2104261 h 2795588"/>
              <a:gd name="connsiteX3" fmla="*/ 1327547 w 2154238"/>
              <a:gd name="connsiteY3" fmla="*/ 2122214 h 2795588"/>
              <a:gd name="connsiteX4" fmla="*/ 1327547 w 2154238"/>
              <a:gd name="connsiteY4" fmla="*/ 2253140 h 2795588"/>
              <a:gd name="connsiteX5" fmla="*/ 1577975 w 2154238"/>
              <a:gd name="connsiteY5" fmla="*/ 2253140 h 2795588"/>
              <a:gd name="connsiteX6" fmla="*/ 1077119 w 2154238"/>
              <a:gd name="connsiteY6" fmla="*/ 2795588 h 2795588"/>
              <a:gd name="connsiteX7" fmla="*/ 576262 w 2154238"/>
              <a:gd name="connsiteY7" fmla="*/ 2253140 h 2795588"/>
              <a:gd name="connsiteX8" fmla="*/ 826690 w 2154238"/>
              <a:gd name="connsiteY8" fmla="*/ 2253140 h 2795588"/>
              <a:gd name="connsiteX9" fmla="*/ 826690 w 2154238"/>
              <a:gd name="connsiteY9" fmla="*/ 2122214 h 2795588"/>
              <a:gd name="connsiteX10" fmla="*/ 756817 w 2154238"/>
              <a:gd name="connsiteY10" fmla="*/ 2104261 h 2795588"/>
              <a:gd name="connsiteX11" fmla="*/ 0 w 2154238"/>
              <a:gd name="connsiteY11" fmla="*/ 1076325 h 2795588"/>
              <a:gd name="connsiteX12" fmla="*/ 1077119 w 2154238"/>
              <a:gd name="connsiteY12" fmla="*/ 0 h 279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4238" h="2795588">
                <a:moveTo>
                  <a:pt x="1077119" y="0"/>
                </a:moveTo>
                <a:cubicBezTo>
                  <a:pt x="1671995" y="0"/>
                  <a:pt x="2154238" y="481887"/>
                  <a:pt x="2154238" y="1076325"/>
                </a:cubicBezTo>
                <a:cubicBezTo>
                  <a:pt x="2154238" y="1559306"/>
                  <a:pt x="1835883" y="1967986"/>
                  <a:pt x="1397421" y="2104261"/>
                </a:cubicBezTo>
                <a:lnTo>
                  <a:pt x="1327547" y="2122214"/>
                </a:lnTo>
                <a:lnTo>
                  <a:pt x="1327547" y="2253140"/>
                </a:lnTo>
                <a:lnTo>
                  <a:pt x="1577975" y="2253140"/>
                </a:lnTo>
                <a:lnTo>
                  <a:pt x="1077119" y="2795588"/>
                </a:lnTo>
                <a:lnTo>
                  <a:pt x="576262" y="2253140"/>
                </a:lnTo>
                <a:lnTo>
                  <a:pt x="826690" y="2253140"/>
                </a:lnTo>
                <a:lnTo>
                  <a:pt x="826690" y="2122214"/>
                </a:lnTo>
                <a:lnTo>
                  <a:pt x="756817" y="2104261"/>
                </a:lnTo>
                <a:cubicBezTo>
                  <a:pt x="318356" y="1967986"/>
                  <a:pt x="0" y="1559306"/>
                  <a:pt x="0" y="1076325"/>
                </a:cubicBezTo>
                <a:cubicBezTo>
                  <a:pt x="0" y="481887"/>
                  <a:pt x="482243" y="0"/>
                  <a:pt x="1077119" y="0"/>
                </a:cubicBezTo>
                <a:close/>
              </a:path>
            </a:pathLst>
          </a:custGeom>
          <a:solidFill>
            <a:srgbClr val="2D9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6">
            <a:extLst>
              <a:ext uri="{FF2B5EF4-FFF2-40B4-BE49-F238E27FC236}">
                <a16:creationId xmlns="" xmlns:a16="http://schemas.microsoft.com/office/drawing/2014/main" id="{2CED7307-F134-49CF-ACEF-1AC96B66C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2869200"/>
            <a:ext cx="2152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认知有限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0" name="文本框 47">
            <a:extLst>
              <a:ext uri="{FF2B5EF4-FFF2-40B4-BE49-F238E27FC236}">
                <a16:creationId xmlns="" xmlns:a16="http://schemas.microsoft.com/office/drawing/2014/main" id="{D325CAA5-3559-4893-B228-5073614AF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349" y="2827417"/>
            <a:ext cx="2152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不确定性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="" xmlns:a16="http://schemas.microsoft.com/office/drawing/2014/main" id="{6BD9BAD6-D5D0-48AB-8610-FC444C091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007" y="2818273"/>
            <a:ext cx="2152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风险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4752" y="4306824"/>
            <a:ext cx="939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所有的项目都伴随着风险，风险是由所有与项目相关的不确定因素产生的，这些因素的不确定是因为我们的认知是有限的。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506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7" grpId="0" animBg="1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企业发展阶段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任意多边形 3">
            <a:extLst>
              <a:ext uri="{FF2B5EF4-FFF2-40B4-BE49-F238E27FC236}">
                <a16:creationId xmlns="" xmlns:a16="http://schemas.microsoft.com/office/drawing/2014/main" id="{52BDF6C3-54F5-45A1-B8B1-5F5916F6F507}"/>
              </a:ext>
            </a:extLst>
          </p:cNvPr>
          <p:cNvSpPr/>
          <p:nvPr/>
        </p:nvSpPr>
        <p:spPr>
          <a:xfrm rot="16200000">
            <a:off x="2319062" y="1679082"/>
            <a:ext cx="2152650" cy="2795588"/>
          </a:xfrm>
          <a:custGeom>
            <a:avLst/>
            <a:gdLst>
              <a:gd name="connsiteX0" fmla="*/ 1076325 w 2152650"/>
              <a:gd name="connsiteY0" fmla="*/ 0 h 2795588"/>
              <a:gd name="connsiteX1" fmla="*/ 2152650 w 2152650"/>
              <a:gd name="connsiteY1" fmla="*/ 1076325 h 2795588"/>
              <a:gd name="connsiteX2" fmla="*/ 1396391 w 2152650"/>
              <a:gd name="connsiteY2" fmla="*/ 2104261 h 2795588"/>
              <a:gd name="connsiteX3" fmla="*/ 1326356 w 2152650"/>
              <a:gd name="connsiteY3" fmla="*/ 2122269 h 2795588"/>
              <a:gd name="connsiteX4" fmla="*/ 1326356 w 2152650"/>
              <a:gd name="connsiteY4" fmla="*/ 2254000 h 2795588"/>
              <a:gd name="connsiteX5" fmla="*/ 1576387 w 2152650"/>
              <a:gd name="connsiteY5" fmla="*/ 2254000 h 2795588"/>
              <a:gd name="connsiteX6" fmla="*/ 1076325 w 2152650"/>
              <a:gd name="connsiteY6" fmla="*/ 2795588 h 2795588"/>
              <a:gd name="connsiteX7" fmla="*/ 576262 w 2152650"/>
              <a:gd name="connsiteY7" fmla="*/ 2254000 h 2795588"/>
              <a:gd name="connsiteX8" fmla="*/ 826293 w 2152650"/>
              <a:gd name="connsiteY8" fmla="*/ 2254000 h 2795588"/>
              <a:gd name="connsiteX9" fmla="*/ 826293 w 2152650"/>
              <a:gd name="connsiteY9" fmla="*/ 2122268 h 2795588"/>
              <a:gd name="connsiteX10" fmla="*/ 756259 w 2152650"/>
              <a:gd name="connsiteY10" fmla="*/ 2104261 h 2795588"/>
              <a:gd name="connsiteX11" fmla="*/ 0 w 2152650"/>
              <a:gd name="connsiteY11" fmla="*/ 1076325 h 2795588"/>
              <a:gd name="connsiteX12" fmla="*/ 1076325 w 2152650"/>
              <a:gd name="connsiteY12" fmla="*/ 0 h 279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2650" h="2795588">
                <a:moveTo>
                  <a:pt x="1076325" y="0"/>
                </a:moveTo>
                <a:cubicBezTo>
                  <a:pt x="1670763" y="0"/>
                  <a:pt x="2152650" y="481887"/>
                  <a:pt x="2152650" y="1076325"/>
                </a:cubicBezTo>
                <a:cubicBezTo>
                  <a:pt x="2152650" y="1559306"/>
                  <a:pt x="1834529" y="1967986"/>
                  <a:pt x="1396391" y="2104261"/>
                </a:cubicBezTo>
                <a:lnTo>
                  <a:pt x="1326356" y="2122269"/>
                </a:lnTo>
                <a:lnTo>
                  <a:pt x="1326356" y="2254000"/>
                </a:lnTo>
                <a:lnTo>
                  <a:pt x="1576387" y="2254000"/>
                </a:lnTo>
                <a:lnTo>
                  <a:pt x="1076325" y="2795588"/>
                </a:lnTo>
                <a:lnTo>
                  <a:pt x="576262" y="2254000"/>
                </a:lnTo>
                <a:lnTo>
                  <a:pt x="826293" y="2254000"/>
                </a:lnTo>
                <a:lnTo>
                  <a:pt x="826293" y="2122268"/>
                </a:lnTo>
                <a:lnTo>
                  <a:pt x="756259" y="2104261"/>
                </a:lnTo>
                <a:cubicBezTo>
                  <a:pt x="318121" y="1967986"/>
                  <a:pt x="0" y="1559306"/>
                  <a:pt x="0" y="1076325"/>
                </a:cubicBezTo>
                <a:cubicBezTo>
                  <a:pt x="0" y="481887"/>
                  <a:pt x="481887" y="0"/>
                  <a:pt x="1076325" y="0"/>
                </a:cubicBezTo>
                <a:close/>
              </a:path>
            </a:pathLst>
          </a:custGeom>
          <a:solidFill>
            <a:srgbClr val="2D9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 5">
            <a:extLst>
              <a:ext uri="{FF2B5EF4-FFF2-40B4-BE49-F238E27FC236}">
                <a16:creationId xmlns="" xmlns:a16="http://schemas.microsoft.com/office/drawing/2014/main" id="{1A262CEF-8A28-4A0D-98E3-8E95F1B61E54}"/>
              </a:ext>
            </a:extLst>
          </p:cNvPr>
          <p:cNvSpPr/>
          <p:nvPr/>
        </p:nvSpPr>
        <p:spPr>
          <a:xfrm rot="16200000">
            <a:off x="5138964" y="1679083"/>
            <a:ext cx="2152650" cy="2795588"/>
          </a:xfrm>
          <a:custGeom>
            <a:avLst/>
            <a:gdLst>
              <a:gd name="connsiteX0" fmla="*/ 1076325 w 2152650"/>
              <a:gd name="connsiteY0" fmla="*/ 0 h 2795588"/>
              <a:gd name="connsiteX1" fmla="*/ 2152650 w 2152650"/>
              <a:gd name="connsiteY1" fmla="*/ 1076325 h 2795588"/>
              <a:gd name="connsiteX2" fmla="*/ 1396391 w 2152650"/>
              <a:gd name="connsiteY2" fmla="*/ 2104261 h 2795588"/>
              <a:gd name="connsiteX3" fmla="*/ 1327547 w 2152650"/>
              <a:gd name="connsiteY3" fmla="*/ 2121962 h 2795588"/>
              <a:gd name="connsiteX4" fmla="*/ 1327547 w 2152650"/>
              <a:gd name="connsiteY4" fmla="*/ 2253141 h 2795588"/>
              <a:gd name="connsiteX5" fmla="*/ 1577975 w 2152650"/>
              <a:gd name="connsiteY5" fmla="*/ 2253141 h 2795588"/>
              <a:gd name="connsiteX6" fmla="*/ 1077119 w 2152650"/>
              <a:gd name="connsiteY6" fmla="*/ 2795588 h 2795588"/>
              <a:gd name="connsiteX7" fmla="*/ 576263 w 2152650"/>
              <a:gd name="connsiteY7" fmla="*/ 2253141 h 2795588"/>
              <a:gd name="connsiteX8" fmla="*/ 826691 w 2152650"/>
              <a:gd name="connsiteY8" fmla="*/ 2253141 h 2795588"/>
              <a:gd name="connsiteX9" fmla="*/ 826691 w 2152650"/>
              <a:gd name="connsiteY9" fmla="*/ 2122371 h 2795588"/>
              <a:gd name="connsiteX10" fmla="*/ 756259 w 2152650"/>
              <a:gd name="connsiteY10" fmla="*/ 2104261 h 2795588"/>
              <a:gd name="connsiteX11" fmla="*/ 0 w 2152650"/>
              <a:gd name="connsiteY11" fmla="*/ 1076325 h 2795588"/>
              <a:gd name="connsiteX12" fmla="*/ 1076325 w 2152650"/>
              <a:gd name="connsiteY12" fmla="*/ 0 h 279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2650" h="2795588">
                <a:moveTo>
                  <a:pt x="1076325" y="0"/>
                </a:moveTo>
                <a:cubicBezTo>
                  <a:pt x="1670763" y="0"/>
                  <a:pt x="2152650" y="481887"/>
                  <a:pt x="2152650" y="1076325"/>
                </a:cubicBezTo>
                <a:cubicBezTo>
                  <a:pt x="2152650" y="1559306"/>
                  <a:pt x="1834530" y="1967986"/>
                  <a:pt x="1396391" y="2104261"/>
                </a:cubicBezTo>
                <a:lnTo>
                  <a:pt x="1327547" y="2121962"/>
                </a:lnTo>
                <a:lnTo>
                  <a:pt x="1327547" y="2253141"/>
                </a:lnTo>
                <a:lnTo>
                  <a:pt x="1577975" y="2253141"/>
                </a:lnTo>
                <a:lnTo>
                  <a:pt x="1077119" y="2795588"/>
                </a:lnTo>
                <a:lnTo>
                  <a:pt x="576263" y="2253141"/>
                </a:lnTo>
                <a:lnTo>
                  <a:pt x="826691" y="2253141"/>
                </a:lnTo>
                <a:lnTo>
                  <a:pt x="826691" y="2122371"/>
                </a:lnTo>
                <a:lnTo>
                  <a:pt x="756259" y="2104261"/>
                </a:lnTo>
                <a:cubicBezTo>
                  <a:pt x="318121" y="1967986"/>
                  <a:pt x="0" y="1559306"/>
                  <a:pt x="0" y="1076325"/>
                </a:cubicBezTo>
                <a:cubicBezTo>
                  <a:pt x="0" y="481887"/>
                  <a:pt x="481887" y="0"/>
                  <a:pt x="1076325" y="0"/>
                </a:cubicBezTo>
                <a:close/>
              </a:path>
            </a:pathLst>
          </a:custGeom>
          <a:solidFill>
            <a:srgbClr val="748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7">
            <a:extLst>
              <a:ext uri="{FF2B5EF4-FFF2-40B4-BE49-F238E27FC236}">
                <a16:creationId xmlns="" xmlns:a16="http://schemas.microsoft.com/office/drawing/2014/main" id="{DE9822E2-183E-4AE1-A286-AFF6035B857D}"/>
              </a:ext>
            </a:extLst>
          </p:cNvPr>
          <p:cNvSpPr/>
          <p:nvPr/>
        </p:nvSpPr>
        <p:spPr>
          <a:xfrm rot="16200000">
            <a:off x="7947715" y="1679082"/>
            <a:ext cx="2154238" cy="2795588"/>
          </a:xfrm>
          <a:custGeom>
            <a:avLst/>
            <a:gdLst>
              <a:gd name="connsiteX0" fmla="*/ 1077119 w 2154238"/>
              <a:gd name="connsiteY0" fmla="*/ 0 h 2795588"/>
              <a:gd name="connsiteX1" fmla="*/ 2154238 w 2154238"/>
              <a:gd name="connsiteY1" fmla="*/ 1076325 h 2795588"/>
              <a:gd name="connsiteX2" fmla="*/ 1397421 w 2154238"/>
              <a:gd name="connsiteY2" fmla="*/ 2104261 h 2795588"/>
              <a:gd name="connsiteX3" fmla="*/ 1327547 w 2154238"/>
              <a:gd name="connsiteY3" fmla="*/ 2122214 h 2795588"/>
              <a:gd name="connsiteX4" fmla="*/ 1327547 w 2154238"/>
              <a:gd name="connsiteY4" fmla="*/ 2253140 h 2795588"/>
              <a:gd name="connsiteX5" fmla="*/ 1577975 w 2154238"/>
              <a:gd name="connsiteY5" fmla="*/ 2253140 h 2795588"/>
              <a:gd name="connsiteX6" fmla="*/ 1077119 w 2154238"/>
              <a:gd name="connsiteY6" fmla="*/ 2795588 h 2795588"/>
              <a:gd name="connsiteX7" fmla="*/ 576262 w 2154238"/>
              <a:gd name="connsiteY7" fmla="*/ 2253140 h 2795588"/>
              <a:gd name="connsiteX8" fmla="*/ 826690 w 2154238"/>
              <a:gd name="connsiteY8" fmla="*/ 2253140 h 2795588"/>
              <a:gd name="connsiteX9" fmla="*/ 826690 w 2154238"/>
              <a:gd name="connsiteY9" fmla="*/ 2122214 h 2795588"/>
              <a:gd name="connsiteX10" fmla="*/ 756817 w 2154238"/>
              <a:gd name="connsiteY10" fmla="*/ 2104261 h 2795588"/>
              <a:gd name="connsiteX11" fmla="*/ 0 w 2154238"/>
              <a:gd name="connsiteY11" fmla="*/ 1076325 h 2795588"/>
              <a:gd name="connsiteX12" fmla="*/ 1077119 w 2154238"/>
              <a:gd name="connsiteY12" fmla="*/ 0 h 279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4238" h="2795588">
                <a:moveTo>
                  <a:pt x="1077119" y="0"/>
                </a:moveTo>
                <a:cubicBezTo>
                  <a:pt x="1671995" y="0"/>
                  <a:pt x="2154238" y="481887"/>
                  <a:pt x="2154238" y="1076325"/>
                </a:cubicBezTo>
                <a:cubicBezTo>
                  <a:pt x="2154238" y="1559306"/>
                  <a:pt x="1835883" y="1967986"/>
                  <a:pt x="1397421" y="2104261"/>
                </a:cubicBezTo>
                <a:lnTo>
                  <a:pt x="1327547" y="2122214"/>
                </a:lnTo>
                <a:lnTo>
                  <a:pt x="1327547" y="2253140"/>
                </a:lnTo>
                <a:lnTo>
                  <a:pt x="1577975" y="2253140"/>
                </a:lnTo>
                <a:lnTo>
                  <a:pt x="1077119" y="2795588"/>
                </a:lnTo>
                <a:lnTo>
                  <a:pt x="576262" y="2253140"/>
                </a:lnTo>
                <a:lnTo>
                  <a:pt x="826690" y="2253140"/>
                </a:lnTo>
                <a:lnTo>
                  <a:pt x="826690" y="2122214"/>
                </a:lnTo>
                <a:lnTo>
                  <a:pt x="756817" y="2104261"/>
                </a:lnTo>
                <a:cubicBezTo>
                  <a:pt x="318356" y="1967986"/>
                  <a:pt x="0" y="1559306"/>
                  <a:pt x="0" y="1076325"/>
                </a:cubicBezTo>
                <a:cubicBezTo>
                  <a:pt x="0" y="481887"/>
                  <a:pt x="482243" y="0"/>
                  <a:pt x="1077119" y="0"/>
                </a:cubicBezTo>
                <a:close/>
              </a:path>
            </a:pathLst>
          </a:custGeom>
          <a:solidFill>
            <a:srgbClr val="2D9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6">
            <a:extLst>
              <a:ext uri="{FF2B5EF4-FFF2-40B4-BE49-F238E27FC236}">
                <a16:creationId xmlns="" xmlns:a16="http://schemas.microsoft.com/office/drawing/2014/main" id="{2CED7307-F134-49CF-ACEF-1AC96B66C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2869200"/>
            <a:ext cx="2152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初创公司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0" name="文本框 47">
            <a:extLst>
              <a:ext uri="{FF2B5EF4-FFF2-40B4-BE49-F238E27FC236}">
                <a16:creationId xmlns="" xmlns:a16="http://schemas.microsoft.com/office/drawing/2014/main" id="{D325CAA5-3559-4893-B228-5073614AF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349" y="2827417"/>
            <a:ext cx="2152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成长阶段公司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="" xmlns:a16="http://schemas.microsoft.com/office/drawing/2014/main" id="{6BD9BAD6-D5D0-48AB-8610-FC444C091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007" y="2818273"/>
            <a:ext cx="2152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企业级公司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2" name="矩形 38">
            <a:extLst>
              <a:ext uri="{FF2B5EF4-FFF2-40B4-BE49-F238E27FC236}">
                <a16:creationId xmlns="" xmlns:a16="http://schemas.microsoft.com/office/drawing/2014/main" id="{7D8F8F00-C593-4569-9CFB-8B23281D3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212" y="4361947"/>
            <a:ext cx="2086030" cy="142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200" dirty="0" smtClean="0"/>
              <a:t>还未开发出符合市场需求的产品的创业公司。特点是预算有限，必须在用完预算前开发出符合市场需求的产品。</a:t>
            </a:r>
          </a:p>
          <a:p>
            <a:pPr algn="ctr">
              <a:lnSpc>
                <a:spcPct val="150000"/>
              </a:lnSpc>
              <a:defRPr/>
            </a:pPr>
            <a:endParaRPr lang="en-US" altLang="zh-CN" sz="1100" kern="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38">
            <a:extLst>
              <a:ext uri="{FF2B5EF4-FFF2-40B4-BE49-F238E27FC236}">
                <a16:creationId xmlns="" xmlns:a16="http://schemas.microsoft.com/office/drawing/2014/main" id="{CDD8F700-D0C7-4DCD-B236-FAA96D8B1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296" y="4224787"/>
            <a:ext cx="2642616" cy="256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200" dirty="0" smtClean="0"/>
              <a:t>已经开发出符合市场需求的产品，需要快速成长扩张。伴随着扩张，需要考虑如何开发新的，改进已有的产品和服务以重现之前的成功。挑战：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、产品团队不了解公司蓝图，不知道怎么为公司做出贡献。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、市场团队抱怨</a:t>
            </a:r>
            <a:r>
              <a:rPr lang="en-US" altLang="zh-CN" sz="1200" dirty="0" smtClean="0"/>
              <a:t>go to market</a:t>
            </a:r>
            <a:r>
              <a:rPr lang="zh-CN" altLang="en-US" sz="1200" dirty="0" smtClean="0"/>
              <a:t>的市场策略。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、技术债务 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、管理方式转变</a:t>
            </a:r>
          </a:p>
          <a:p>
            <a:pPr lvl="0" algn="ctr">
              <a:lnSpc>
                <a:spcPct val="150000"/>
              </a:lnSpc>
              <a:defRPr/>
            </a:pPr>
            <a:endParaRPr lang="en-US" altLang="zh-CN" sz="1100" kern="0" dirty="0"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38">
            <a:extLst>
              <a:ext uri="{FF2B5EF4-FFF2-40B4-BE49-F238E27FC236}">
                <a16:creationId xmlns="" xmlns:a16="http://schemas.microsoft.com/office/drawing/2014/main" id="{0AA532E3-A5E3-469E-9190-B2898A340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735" y="4361947"/>
            <a:ext cx="2071822" cy="142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200" dirty="0" smtClean="0"/>
              <a:t>已经成功扩张，希望能创造可持续的业务。挑战：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、如何持续创新 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、如何持续创造业务价值 </a:t>
            </a:r>
          </a:p>
          <a:p>
            <a:pPr lvl="0">
              <a:lnSpc>
                <a:spcPct val="150000"/>
              </a:lnSpc>
              <a:defRPr/>
            </a:pPr>
            <a:endParaRPr lang="en-US" altLang="zh-CN" sz="1100" kern="0" dirty="0"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506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7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dirty="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初创企业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A3A726F-D82F-4AB8-97C8-45749787265D}"/>
              </a:ext>
            </a:extLst>
          </p:cNvPr>
          <p:cNvGrpSpPr/>
          <p:nvPr/>
        </p:nvGrpSpPr>
        <p:grpSpPr>
          <a:xfrm>
            <a:off x="548641" y="1713146"/>
            <a:ext cx="4800599" cy="2419942"/>
            <a:chOff x="6459260" y="1628712"/>
            <a:chExt cx="5022149" cy="4695583"/>
          </a:xfrm>
        </p:grpSpPr>
        <p:sp>
          <p:nvSpPr>
            <p:cNvPr id="5" name="矩形 83">
              <a:extLst>
                <a:ext uri="{FF2B5EF4-FFF2-40B4-BE49-F238E27FC236}">
                  <a16:creationId xmlns="" xmlns:a16="http://schemas.microsoft.com/office/drawing/2014/main" id="{79E94843-07EB-41B4-9A71-D8436F3CF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0226" y="1720171"/>
              <a:ext cx="4863138" cy="4536836"/>
            </a:xfrm>
            <a:prstGeom prst="rect">
              <a:avLst/>
            </a:prstGeom>
            <a:noFill/>
            <a:ln w="9525" cmpd="sng">
              <a:solidFill>
                <a:srgbClr val="2D9F7E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TextBox 84">
              <a:extLst>
                <a:ext uri="{FF2B5EF4-FFF2-40B4-BE49-F238E27FC236}">
                  <a16:creationId xmlns="" xmlns:a16="http://schemas.microsoft.com/office/drawing/2014/main" id="{C88AF775-C833-40C9-A20D-1933E9947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1841" y="2005478"/>
              <a:ext cx="4099907" cy="179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 smtClean="0"/>
                <a:t>    初创企业是一个由人组成的机构，在极端不确定的情况下，开发新产品或服务。</a:t>
              </a:r>
              <a:endParaRPr lang="zh-CN" altLang="en-US" dirty="0"/>
            </a:p>
          </p:txBody>
        </p:sp>
        <p:sp>
          <p:nvSpPr>
            <p:cNvPr id="7" name="Freeform 12">
              <a:extLst>
                <a:ext uri="{FF2B5EF4-FFF2-40B4-BE49-F238E27FC236}">
                  <a16:creationId xmlns="" xmlns:a16="http://schemas.microsoft.com/office/drawing/2014/main" id="{92A08E25-5487-4675-8A8F-21221C49C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260" y="1628712"/>
              <a:ext cx="528638" cy="530225"/>
            </a:xfrm>
            <a:custGeom>
              <a:avLst/>
              <a:gdLst>
                <a:gd name="T0" fmla="*/ 0 w 1446"/>
                <a:gd name="T1" fmla="*/ 0 h 1446"/>
                <a:gd name="T2" fmla="*/ 1446 w 1446"/>
                <a:gd name="T3" fmla="*/ 0 h 1446"/>
                <a:gd name="T4" fmla="*/ 1446 w 1446"/>
                <a:gd name="T5" fmla="*/ 458 h 1446"/>
                <a:gd name="T6" fmla="*/ 438 w 1446"/>
                <a:gd name="T7" fmla="*/ 458 h 1446"/>
                <a:gd name="T8" fmla="*/ 438 w 1446"/>
                <a:gd name="T9" fmla="*/ 1446 h 1446"/>
                <a:gd name="T10" fmla="*/ 0 w 1446"/>
                <a:gd name="T11" fmla="*/ 1446 h 1446"/>
                <a:gd name="T12" fmla="*/ 0 w 1446"/>
                <a:gd name="T1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1446">
                  <a:moveTo>
                    <a:pt x="0" y="0"/>
                  </a:moveTo>
                  <a:lnTo>
                    <a:pt x="1446" y="0"/>
                  </a:lnTo>
                  <a:lnTo>
                    <a:pt x="1446" y="458"/>
                  </a:lnTo>
                  <a:lnTo>
                    <a:pt x="438" y="458"/>
                  </a:lnTo>
                  <a:lnTo>
                    <a:pt x="438" y="1446"/>
                  </a:lnTo>
                  <a:lnTo>
                    <a:pt x="0" y="1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9F7E"/>
            </a:solidFill>
            <a:ln>
              <a:solidFill>
                <a:srgbClr val="2D9F7E"/>
              </a:solidFill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12">
              <a:extLst>
                <a:ext uri="{FF2B5EF4-FFF2-40B4-BE49-F238E27FC236}">
                  <a16:creationId xmlns="" xmlns:a16="http://schemas.microsoft.com/office/drawing/2014/main" id="{9747FB77-F262-4A11-AA1C-DB71459C4E1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952771" y="5794070"/>
              <a:ext cx="528638" cy="530225"/>
            </a:xfrm>
            <a:custGeom>
              <a:avLst/>
              <a:gdLst>
                <a:gd name="T0" fmla="*/ 0 w 1446"/>
                <a:gd name="T1" fmla="*/ 0 h 1446"/>
                <a:gd name="T2" fmla="*/ 1446 w 1446"/>
                <a:gd name="T3" fmla="*/ 0 h 1446"/>
                <a:gd name="T4" fmla="*/ 1446 w 1446"/>
                <a:gd name="T5" fmla="*/ 458 h 1446"/>
                <a:gd name="T6" fmla="*/ 438 w 1446"/>
                <a:gd name="T7" fmla="*/ 458 h 1446"/>
                <a:gd name="T8" fmla="*/ 438 w 1446"/>
                <a:gd name="T9" fmla="*/ 1446 h 1446"/>
                <a:gd name="T10" fmla="*/ 0 w 1446"/>
                <a:gd name="T11" fmla="*/ 1446 h 1446"/>
                <a:gd name="T12" fmla="*/ 0 w 1446"/>
                <a:gd name="T1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1446">
                  <a:moveTo>
                    <a:pt x="0" y="0"/>
                  </a:moveTo>
                  <a:lnTo>
                    <a:pt x="1446" y="0"/>
                  </a:lnTo>
                  <a:lnTo>
                    <a:pt x="1446" y="458"/>
                  </a:lnTo>
                  <a:lnTo>
                    <a:pt x="438" y="458"/>
                  </a:lnTo>
                  <a:lnTo>
                    <a:pt x="438" y="1446"/>
                  </a:lnTo>
                  <a:lnTo>
                    <a:pt x="0" y="1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9F7E"/>
            </a:solidFill>
            <a:ln>
              <a:solidFill>
                <a:srgbClr val="2D9F7E"/>
              </a:solidFill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圆角矩形 48">
            <a:extLst>
              <a:ext uri="{FF2B5EF4-FFF2-40B4-BE49-F238E27FC236}">
                <a16:creationId xmlns="" xmlns:a16="http://schemas.microsoft.com/office/drawing/2014/main" id="{4DF45B15-6E70-448F-A4FF-1FFFA2FC576A}"/>
              </a:ext>
            </a:extLst>
          </p:cNvPr>
          <p:cNvSpPr/>
          <p:nvPr/>
        </p:nvSpPr>
        <p:spPr bwMode="auto">
          <a:xfrm>
            <a:off x="6182640" y="2902240"/>
            <a:ext cx="5050388" cy="2254976"/>
          </a:xfrm>
          <a:prstGeom prst="roundRect">
            <a:avLst>
              <a:gd name="adj" fmla="val 7848"/>
            </a:avLst>
          </a:prstGeom>
          <a:noFill/>
          <a:ln w="9525" cap="flat" cmpd="sng" algn="ctr">
            <a:solidFill>
              <a:srgbClr val="2D9F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50">
            <a:extLst>
              <a:ext uri="{FF2B5EF4-FFF2-40B4-BE49-F238E27FC236}">
                <a16:creationId xmlns="" xmlns:a16="http://schemas.microsoft.com/office/drawing/2014/main" id="{65F8BB04-1A33-4DE3-9B84-AAB3105E1B9A}"/>
              </a:ext>
            </a:extLst>
          </p:cNvPr>
          <p:cNvSpPr/>
          <p:nvPr/>
        </p:nvSpPr>
        <p:spPr bwMode="auto">
          <a:xfrm>
            <a:off x="6182641" y="1750112"/>
            <a:ext cx="5050388" cy="959035"/>
          </a:xfrm>
          <a:prstGeom prst="roundRect">
            <a:avLst>
              <a:gd name="adj" fmla="val 7848"/>
            </a:avLst>
          </a:prstGeom>
          <a:noFill/>
          <a:ln w="9525" cap="flat" cmpd="sng" algn="ctr">
            <a:solidFill>
              <a:srgbClr val="7481A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44">
            <a:extLst>
              <a:ext uri="{FF2B5EF4-FFF2-40B4-BE49-F238E27FC236}">
                <a16:creationId xmlns="" xmlns:a16="http://schemas.microsoft.com/office/drawing/2014/main" id="{17BDF5E7-82F6-46E1-830B-5D029406757A}"/>
              </a:ext>
            </a:extLst>
          </p:cNvPr>
          <p:cNvSpPr/>
          <p:nvPr/>
        </p:nvSpPr>
        <p:spPr bwMode="auto">
          <a:xfrm>
            <a:off x="6182641" y="5356173"/>
            <a:ext cx="5050388" cy="1318947"/>
          </a:xfrm>
          <a:prstGeom prst="roundRect">
            <a:avLst>
              <a:gd name="adj" fmla="val 7848"/>
            </a:avLst>
          </a:prstGeom>
          <a:noFill/>
          <a:ln w="9525" cap="flat" cmpd="sng" algn="ctr">
            <a:solidFill>
              <a:srgbClr val="7481A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87">
            <a:extLst>
              <a:ext uri="{FF2B5EF4-FFF2-40B4-BE49-F238E27FC236}">
                <a16:creationId xmlns="" xmlns:a16="http://schemas.microsoft.com/office/drawing/2014/main" id="{3C0002BD-03F0-413B-B52A-03EA6A29C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708" y="1946299"/>
            <a:ext cx="46805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初创企业失败原因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87">
            <a:extLst>
              <a:ext uri="{FF2B5EF4-FFF2-40B4-BE49-F238E27FC236}">
                <a16:creationId xmlns="" xmlns:a16="http://schemas.microsoft.com/office/drawing/2014/main" id="{D91D5B76-D7F7-416F-B3F2-E90FB0690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147" y="3149490"/>
            <a:ext cx="475608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原因一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/>
              <a:t>在于好的计划，可靠的战略和深入的市场分析造成的诱惑。在早期，这些都是衡量成功可能性的指标。把它们套入创业企业中去的想法令人难以抗拒，但是此路不通。因为新的企业运营当中包含了太多不确定性。企业还不知道谁是自己的客户，自身的产品应该是什么。当情形变得更加难以捉摸时，未来越发扑朔迷离。老的管理方式无法胜任这项工作。计划和预期只能基于长期的，稳定的运营历史和相对静止的环境，而这些条件是新创企业所不具备的。</a:t>
            </a:r>
          </a:p>
          <a:p>
            <a:pPr eaLnBrk="0" fontAlgn="ctr" hangingPunct="0">
              <a:buClr>
                <a:srgbClr val="FF0000"/>
              </a:buClr>
              <a:buSzPct val="70000"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87">
            <a:extLst>
              <a:ext uri="{FF2B5EF4-FFF2-40B4-BE49-F238E27FC236}">
                <a16:creationId xmlns="" xmlns:a16="http://schemas.microsoft.com/office/drawing/2014/main" id="{73BB581E-13A7-4EE6-8F87-A73FCAF4D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868" y="5626093"/>
            <a:ext cx="493488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原因二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/>
              <a:t>当目睹运用传统管理方式无法摆脱困境后，一些创业者和投资人干脆撒手不管，回到想做就做，跟着感觉走的状态。人们相信，如果实施管理反而有问题，无为之治就是解决之道。不幸的是这样行不通。</a:t>
            </a:r>
          </a:p>
          <a:p>
            <a:pPr eaLnBrk="0" fontAlgn="ctr" hangingPunct="0">
              <a:buClr>
                <a:srgbClr val="FF0000"/>
              </a:buClr>
              <a:buSzPct val="70000"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拥有20W+精美PPT模板 更多PPT模板下载至：www.58pic.com/office/ppt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1280</Words>
  <Application>Microsoft Office PowerPoint</Application>
  <PresentationFormat>宽屏</PresentationFormat>
  <Paragraphs>185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hakuyoxingshu7000</vt:lpstr>
      <vt:lpstr>Lato Regular</vt:lpstr>
      <vt:lpstr>Open Sans Light</vt:lpstr>
      <vt:lpstr>Source Sans Pro</vt:lpstr>
      <vt:lpstr>等线</vt:lpstr>
      <vt:lpstr>等线 Light</vt:lpstr>
      <vt:lpstr>方正兰亭超细黑简体</vt:lpstr>
      <vt:lpstr>宋体</vt:lpstr>
      <vt:lpstr>微软雅黑</vt:lpstr>
      <vt:lpstr>造字工房尚雅体演示版常规体</vt:lpstr>
      <vt:lpstr>Arial</vt:lpstr>
      <vt:lpstr>Calibri</vt:lpstr>
      <vt:lpstr>Impact</vt:lpstr>
      <vt:lpstr>千图网拥有20W+精美PPT模板 更多PPT模板下载至：www.58pic.com/office/ppt​​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刘威</cp:lastModifiedBy>
  <cp:revision>320</cp:revision>
  <dcterms:created xsi:type="dcterms:W3CDTF">2018-02-23T07:21:57Z</dcterms:created>
  <dcterms:modified xsi:type="dcterms:W3CDTF">2019-01-30T07:01:56Z</dcterms:modified>
</cp:coreProperties>
</file>