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8" r:id="rId3"/>
    <p:sldId id="292" r:id="rId4"/>
    <p:sldId id="267" r:id="rId5"/>
    <p:sldId id="266" r:id="rId6"/>
    <p:sldId id="269" r:id="rId7"/>
    <p:sldId id="270" r:id="rId8"/>
    <p:sldId id="271" r:id="rId9"/>
    <p:sldId id="274" r:id="rId10"/>
    <p:sldId id="306" r:id="rId11"/>
    <p:sldId id="280" r:id="rId12"/>
    <p:sldId id="275" r:id="rId13"/>
    <p:sldId id="273" r:id="rId14"/>
    <p:sldId id="277" r:id="rId15"/>
    <p:sldId id="285" r:id="rId16"/>
    <p:sldId id="307" r:id="rId17"/>
    <p:sldId id="293" r:id="rId18"/>
    <p:sldId id="294" r:id="rId19"/>
    <p:sldId id="279" r:id="rId20"/>
    <p:sldId id="283" r:id="rId21"/>
    <p:sldId id="299" r:id="rId22"/>
    <p:sldId id="284" r:id="rId23"/>
    <p:sldId id="303" r:id="rId24"/>
    <p:sldId id="287" r:id="rId25"/>
    <p:sldId id="289" r:id="rId26"/>
    <p:sldId id="296" r:id="rId27"/>
    <p:sldId id="295" r:id="rId28"/>
    <p:sldId id="297" r:id="rId29"/>
    <p:sldId id="298" r:id="rId30"/>
    <p:sldId id="302" r:id="rId31"/>
    <p:sldId id="304" r:id="rId32"/>
    <p:sldId id="305"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4" d="100"/>
          <a:sy n="74"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pattFill prst="ltHorz">
          <a:fgClr>
            <a:schemeClr val="bg1"/>
          </a:fgClr>
          <a:bgClr>
            <a:schemeClr val="bg2"/>
          </a:bgClr>
        </a:patt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灯片编号占位符 5"/>
          <p:cNvSpPr txBox="1">
            <a:spLocks noChangeArrowheads="1"/>
          </p:cNvSpPr>
          <p:nvPr userDrawn="1"/>
        </p:nvSpPr>
        <p:spPr bwMode="auto">
          <a:xfrm>
            <a:off x="8004175" y="6251575"/>
            <a:ext cx="847725" cy="365125"/>
          </a:xfrm>
          <a:prstGeom prst="rect">
            <a:avLst/>
          </a:prstGeom>
          <a:noFill/>
          <a:ln w="9525">
            <a:noFill/>
            <a:miter lim="800000"/>
          </a:ln>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defRPr/>
            </a:pPr>
            <a:fld id="{B71BA7EA-8AFC-43EF-A4C8-82A8428EA820}" type="slidenum">
              <a:rPr lang="zh-CN" altLang="en-US" sz="1600" smtClean="0">
                <a:solidFill>
                  <a:srgbClr val="898989"/>
                </a:solidFill>
                <a:latin typeface="宋体" panose="02010600030101010101" pitchFamily="2" charset="-122"/>
              </a:rPr>
              <a:t>‹#›</a:t>
            </a:fld>
            <a:r>
              <a:rPr lang="en-US" altLang="zh-CN" sz="1600" dirty="0" smtClean="0">
                <a:solidFill>
                  <a:srgbClr val="898989"/>
                </a:solidFill>
                <a:latin typeface="宋体" panose="02010600030101010101" pitchFamily="2" charset="-122"/>
              </a:rPr>
              <a:t>/</a:t>
            </a:r>
            <a:r>
              <a:rPr lang="en-US" altLang="zh-CN" sz="1600" dirty="0" smtClean="0">
                <a:solidFill>
                  <a:srgbClr val="898989"/>
                </a:solidFill>
                <a:latin typeface="宋体" panose="02010600030101010101" pitchFamily="2" charset="-122"/>
              </a:rPr>
              <a:t>31</a:t>
            </a:r>
            <a:endParaRPr lang="zh-CN" altLang="en-US" sz="1600" dirty="0" smtClean="0">
              <a:solidFill>
                <a:srgbClr val="898989"/>
              </a:solidFill>
              <a:latin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oxf2010@126.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754" y="952874"/>
            <a:ext cx="6619009" cy="923330"/>
          </a:xfrm>
          <a:prstGeom prst="rect">
            <a:avLst/>
          </a:prstGeom>
          <a:noFill/>
        </p:spPr>
        <p:txBody>
          <a:bodyPr wrap="square" rtlCol="0">
            <a:spAutoFit/>
          </a:bodyPr>
          <a:lstStyle/>
          <a:p>
            <a:r>
              <a:rPr lang="zh-CN" altLang="en-US" sz="3200" dirty="0">
                <a:latin typeface="Times New Roman" panose="02020603050405020304" pitchFamily="18" charset="0"/>
                <a:cs typeface="Times New Roman" panose="02020603050405020304" pitchFamily="18" charset="0"/>
              </a:rPr>
              <a:t>第三</a:t>
            </a:r>
            <a:r>
              <a:rPr lang="zh-CN" altLang="en-US" sz="3200" dirty="0" smtClean="0">
                <a:latin typeface="Times New Roman" panose="02020603050405020304" pitchFamily="18" charset="0"/>
                <a:cs typeface="Times New Roman" panose="02020603050405020304" pitchFamily="18" charset="0"/>
              </a:rPr>
              <a:t>讲：</a:t>
            </a:r>
            <a:r>
              <a:rPr lang="en-US" altLang="zh-CN" sz="5400" dirty="0" smtClean="0">
                <a:latin typeface="Times New Roman" panose="02020603050405020304" pitchFamily="18" charset="0"/>
                <a:cs typeface="Times New Roman" panose="02020603050405020304" pitchFamily="18" charset="0"/>
              </a:rPr>
              <a:t>Python</a:t>
            </a:r>
            <a:r>
              <a:rPr lang="zh-CN" altLang="en-US" sz="5400" dirty="0" smtClean="0">
                <a:latin typeface="Times New Roman" panose="02020603050405020304" pitchFamily="18" charset="0"/>
                <a:cs typeface="Times New Roman" panose="02020603050405020304" pitchFamily="18" charset="0"/>
              </a:rPr>
              <a:t>函数</a:t>
            </a:r>
            <a:endParaRPr lang="zh-CN" altLang="en-US" sz="5400" dirty="0">
              <a:latin typeface="Times New Roman" panose="02020603050405020304" pitchFamily="18" charset="0"/>
              <a:cs typeface="Times New Roman" panose="02020603050405020304" pitchFamily="18" charset="0"/>
            </a:endParaRPr>
          </a:p>
        </p:txBody>
      </p:sp>
      <p:pic>
        <p:nvPicPr>
          <p:cNvPr id="5" name="Picture 10" descr="pytho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94343" y="1058061"/>
            <a:ext cx="2087563" cy="7016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7"/>
          <p:cNvSpPr>
            <a:spLocks noChangeArrowheads="1"/>
          </p:cNvSpPr>
          <p:nvPr/>
        </p:nvSpPr>
        <p:spPr bwMode="auto">
          <a:xfrm>
            <a:off x="737754" y="1992672"/>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9525">
            <a:solidFill>
              <a:srgbClr val="CC0000"/>
            </a:solidFill>
            <a:round/>
          </a:ln>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zh-CN"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9" name="Rectangle 3"/>
          <p:cNvSpPr txBox="1">
            <a:spLocks noChangeArrowheads="1"/>
          </p:cNvSpPr>
          <p:nvPr/>
        </p:nvSpPr>
        <p:spPr>
          <a:xfrm>
            <a:off x="2549236" y="3295073"/>
            <a:ext cx="5429250" cy="2160588"/>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Times New Roman" panose="02020603050405020304" pitchFamily="18" charset="0"/>
                <a:cs typeface="Times New Roman" panose="02020603050405020304" pitchFamily="18" charset="0"/>
              </a:rPr>
              <a:t>北京科技大学机电楼</a:t>
            </a:r>
            <a:r>
              <a:rPr lang="en-US" altLang="zh-CN" dirty="0" smtClean="0">
                <a:latin typeface="Times New Roman" panose="02020603050405020304" pitchFamily="18" charset="0"/>
                <a:cs typeface="Times New Roman" panose="02020603050405020304" pitchFamily="18" charset="0"/>
              </a:rPr>
              <a:t>#801</a:t>
            </a:r>
            <a:endParaRPr lang="zh-CN" altLang="en-US"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hlinkClick r:id="rId3"/>
              </a:rPr>
              <a:t>zhaoxf2010@126.com</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2017-03-04</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
          <p:cNvSpPr txBox="1"/>
          <p:nvPr/>
        </p:nvSpPr>
        <p:spPr>
          <a:xfrm>
            <a:off x="503282" y="290746"/>
            <a:ext cx="40458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buClr>
                <a:srgbClr val="C40000"/>
              </a:buClr>
              <a:buSzPct val="80000"/>
              <a:buFont typeface="Wingdings" panose="05000000000000000000" pitchFamily="2" charset="2"/>
              <a:buChar char="Ø"/>
            </a:pPr>
            <a:r>
              <a:rPr lang="zh-CN" altLang="en-US" sz="3200" dirty="0" smtClean="0">
                <a:latin typeface="+mn-ea"/>
              </a:rPr>
              <a:t>函数参数</a:t>
            </a:r>
          </a:p>
        </p:txBody>
      </p:sp>
      <p:sp>
        <p:nvSpPr>
          <p:cNvPr id="10" name="文本框 9"/>
          <p:cNvSpPr txBox="1"/>
          <p:nvPr/>
        </p:nvSpPr>
        <p:spPr>
          <a:xfrm>
            <a:off x="2994416" y="901647"/>
            <a:ext cx="4940853" cy="584775"/>
          </a:xfrm>
          <a:prstGeom prst="rect">
            <a:avLst/>
          </a:prstGeom>
          <a:noFill/>
        </p:spPr>
        <p:txBody>
          <a:bodyPr wrap="square" rtlCol="0">
            <a:spAutoFit/>
          </a:bodyPr>
          <a:lstStyle/>
          <a:p>
            <a:pPr eaLnBrk="1" hangingPunct="1">
              <a:spcBef>
                <a:spcPts val="1200"/>
              </a:spcBef>
              <a:spcAft>
                <a:spcPts val="600"/>
              </a:spcAft>
              <a:buClr>
                <a:srgbClr val="C00000"/>
              </a:buClr>
            </a:pPr>
            <a:r>
              <a:rPr lang="zh-CN" altLang="en-US" sz="3200" b="1" dirty="0" smtClean="0">
                <a:solidFill>
                  <a:srgbClr val="3366FF"/>
                </a:solidFill>
              </a:rPr>
              <a:t>函数参数分类</a:t>
            </a:r>
            <a:endParaRPr lang="zh-CN" altLang="en-US" sz="3200" b="1" dirty="0">
              <a:solidFill>
                <a:srgbClr val="3366FF"/>
              </a:solidFill>
            </a:endParaRPr>
          </a:p>
        </p:txBody>
      </p:sp>
      <p:sp>
        <p:nvSpPr>
          <p:cNvPr id="13" name="文本框 12"/>
          <p:cNvSpPr txBox="1"/>
          <p:nvPr/>
        </p:nvSpPr>
        <p:spPr>
          <a:xfrm>
            <a:off x="619282" y="1551737"/>
            <a:ext cx="8150002" cy="1800493"/>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位置参数：</a:t>
            </a:r>
            <a:r>
              <a:rPr lang="en-US" altLang="zh-CN" sz="2400" dirty="0" smtClean="0">
                <a:latin typeface="Times New Roman" panose="02020603050405020304" pitchFamily="18" charset="0"/>
                <a:cs typeface="Times New Roman" panose="02020603050405020304" pitchFamily="18" charset="0"/>
              </a:rPr>
              <a:t>def  func(</a:t>
            </a:r>
            <a:r>
              <a:rPr lang="en-US" altLang="zh-CN" sz="2400" b="1" dirty="0" smtClean="0">
                <a:latin typeface="Times New Roman" panose="02020603050405020304" pitchFamily="18" charset="0"/>
                <a:cs typeface="Times New Roman" panose="02020603050405020304" pitchFamily="18" charset="0"/>
              </a:rPr>
              <a:t>arg1, arg2, …</a:t>
            </a:r>
            <a:r>
              <a:rPr lang="en-US" altLang="zh-CN" sz="2400" dirty="0" smtClean="0">
                <a:latin typeface="Times New Roman" panose="02020603050405020304" pitchFamily="18" charset="0"/>
                <a:cs typeface="Times New Roman" panose="02020603050405020304" pitchFamily="18" charset="0"/>
              </a:rPr>
              <a:t>)</a:t>
            </a:r>
          </a:p>
          <a:p>
            <a:pPr marL="457200" indent="-457200">
              <a:spcBef>
                <a:spcPts val="600"/>
              </a:spcBef>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默认参数：</a:t>
            </a:r>
            <a:r>
              <a:rPr lang="en-US" altLang="zh-CN" sz="2400" dirty="0" smtClean="0">
                <a:latin typeface="Times New Roman" panose="02020603050405020304" pitchFamily="18" charset="0"/>
                <a:cs typeface="Times New Roman" panose="02020603050405020304" pitchFamily="18" charset="0"/>
              </a:rPr>
              <a:t>def  func(</a:t>
            </a:r>
            <a:r>
              <a:rPr lang="en-US" altLang="zh-CN" sz="2400" b="1" dirty="0" smtClean="0">
                <a:latin typeface="Times New Roman" panose="02020603050405020304" pitchFamily="18" charset="0"/>
                <a:cs typeface="Times New Roman" panose="02020603050405020304" pitchFamily="18" charset="0"/>
              </a:rPr>
              <a:t>arg=value, …</a:t>
            </a:r>
            <a:r>
              <a:rPr lang="en-US" altLang="zh-CN" sz="2400" dirty="0" smtClean="0">
                <a:latin typeface="Times New Roman" panose="02020603050405020304" pitchFamily="18" charset="0"/>
                <a:cs typeface="Times New Roman" panose="02020603050405020304" pitchFamily="18" charset="0"/>
              </a:rPr>
              <a:t>)</a:t>
            </a:r>
          </a:p>
          <a:p>
            <a:pPr marL="457200" indent="-457200">
              <a:spcBef>
                <a:spcPts val="600"/>
              </a:spcBef>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可变长度参数：</a:t>
            </a:r>
            <a:r>
              <a:rPr lang="en-US" altLang="zh-CN" sz="2400" dirty="0" smtClean="0">
                <a:latin typeface="Times New Roman" panose="02020603050405020304" pitchFamily="18" charset="0"/>
                <a:cs typeface="Times New Roman" panose="02020603050405020304" pitchFamily="18" charset="0"/>
              </a:rPr>
              <a:t>def  func(</a:t>
            </a:r>
            <a:r>
              <a:rPr lang="en-US" altLang="zh-CN" sz="2400" b="1" dirty="0" smtClean="0">
                <a:latin typeface="Times New Roman" panose="02020603050405020304" pitchFamily="18" charset="0"/>
                <a:cs typeface="Times New Roman" panose="02020603050405020304" pitchFamily="18" charset="0"/>
              </a:rPr>
              <a:t>*args</a:t>
            </a:r>
            <a:r>
              <a:rPr lang="en-US" altLang="zh-CN" sz="2400" dirty="0" smtClean="0">
                <a:latin typeface="Times New Roman" panose="02020603050405020304" pitchFamily="18" charset="0"/>
                <a:cs typeface="Times New Roman" panose="02020603050405020304" pitchFamily="18" charset="0"/>
              </a:rPr>
              <a:t>)</a:t>
            </a:r>
          </a:p>
          <a:p>
            <a:pPr marL="457200" indent="-457200">
              <a:spcBef>
                <a:spcPts val="600"/>
              </a:spcBef>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关键字参数：</a:t>
            </a:r>
            <a:r>
              <a:rPr lang="en-US" altLang="zh-CN" sz="2400" dirty="0" smtClean="0">
                <a:latin typeface="Times New Roman" panose="02020603050405020304" pitchFamily="18" charset="0"/>
                <a:cs typeface="Times New Roman" panose="02020603050405020304" pitchFamily="18" charset="0"/>
              </a:rPr>
              <a:t>def  func(</a:t>
            </a:r>
            <a:r>
              <a:rPr lang="en-US" altLang="zh-CN" sz="2400" b="1" dirty="0" smtClean="0">
                <a:latin typeface="Times New Roman" panose="02020603050405020304" pitchFamily="18" charset="0"/>
                <a:cs typeface="Times New Roman" panose="02020603050405020304" pitchFamily="18" charset="0"/>
              </a:rPr>
              <a:t>**kwargs</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619282" y="3382993"/>
            <a:ext cx="8150002" cy="2336116"/>
            <a:chOff x="619282" y="3395693"/>
            <a:chExt cx="8150002" cy="2336116"/>
          </a:xfrm>
        </p:grpSpPr>
        <p:sp>
          <p:nvSpPr>
            <p:cNvPr id="15" name="文本框 14"/>
            <p:cNvSpPr txBox="1"/>
            <p:nvPr/>
          </p:nvSpPr>
          <p:spPr>
            <a:xfrm>
              <a:off x="1022939" y="3811569"/>
              <a:ext cx="7585484" cy="1920240"/>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默认</a:t>
              </a:r>
              <a:r>
                <a:rPr lang="zh-CN" altLang="en-US" sz="2100" dirty="0" smtClean="0">
                  <a:latin typeface="+mn-ea"/>
                  <a:cs typeface="Times New Roman" panose="02020603050405020304" pitchFamily="18" charset="0"/>
                </a:rPr>
                <a:t>参</a:t>
              </a:r>
              <a:r>
                <a:rPr lang="zh-CN" altLang="en-US" sz="2100" dirty="0">
                  <a:latin typeface="+mn-ea"/>
                  <a:cs typeface="Times New Roman" panose="02020603050405020304" pitchFamily="18" charset="0"/>
                </a:rPr>
                <a:t>数必须</a:t>
              </a:r>
              <a:r>
                <a:rPr lang="zh-CN" altLang="en-US" sz="2100" dirty="0" smtClean="0">
                  <a:latin typeface="+mn-ea"/>
                  <a:cs typeface="Times New Roman" panose="02020603050405020304" pitchFamily="18" charset="0"/>
                </a:rPr>
                <a:t>在位置参</a:t>
              </a:r>
              <a:r>
                <a:rPr lang="zh-CN" altLang="en-US" sz="2100" dirty="0">
                  <a:latin typeface="+mn-ea"/>
                  <a:cs typeface="Times New Roman" panose="02020603050405020304" pitchFamily="18" charset="0"/>
                </a:rPr>
                <a:t>数之后</a:t>
              </a:r>
              <a:r>
                <a:rPr lang="zh-CN" altLang="en-US" sz="2100" dirty="0" smtClean="0">
                  <a:latin typeface="+mn-ea"/>
                  <a:cs typeface="Times New Roman" panose="02020603050405020304" pitchFamily="18" charset="0"/>
                </a:rPr>
                <a:t>；</a:t>
              </a:r>
              <a:endParaRPr lang="en-US" altLang="zh-CN" sz="2100" dirty="0" smtClean="0">
                <a:latin typeface="+mn-ea"/>
                <a:cs typeface="Times New Roman" panose="02020603050405020304" pitchFamily="18" charset="0"/>
              </a:endParaRPr>
            </a:p>
            <a:p>
              <a:pPr marL="457200" indent="-457200">
                <a:spcBef>
                  <a:spcPts val="600"/>
                </a:spcBef>
                <a:buClr>
                  <a:srgbClr val="C00000"/>
                </a:buClr>
                <a:buFont typeface="Wingdings" panose="05000000000000000000" pitchFamily="2" charset="2"/>
                <a:buChar char="n"/>
              </a:pPr>
              <a:r>
                <a:rPr lang="zh-CN" altLang="en-US" sz="2100" dirty="0" smtClean="0">
                  <a:latin typeface="+mn-ea"/>
                  <a:cs typeface="Times New Roman" panose="02020603050405020304" pitchFamily="18" charset="0"/>
                </a:rPr>
                <a:t>在</a:t>
              </a:r>
              <a:r>
                <a:rPr lang="zh-CN" altLang="en-US" sz="2100" dirty="0">
                  <a:latin typeface="+mn-ea"/>
                  <a:cs typeface="Times New Roman" panose="02020603050405020304" pitchFamily="18" charset="0"/>
                </a:rPr>
                <a:t>单个函数定义中，只能使用一</a:t>
              </a:r>
              <a:r>
                <a:rPr lang="zh-CN" altLang="en-US" sz="2100" dirty="0" smtClean="0">
                  <a:latin typeface="+mn-ea"/>
                  <a:cs typeface="Times New Roman" panose="02020603050405020304" pitchFamily="18" charset="0"/>
                </a:rPr>
                <a:t>个</a:t>
              </a:r>
              <a:r>
                <a:rPr lang="zh-CN" altLang="en-US" sz="2000" dirty="0">
                  <a:latin typeface="Times New Roman" panose="02020603050405020304" pitchFamily="18" charset="0"/>
                  <a:cs typeface="Times New Roman" panose="02020603050405020304" pitchFamily="18" charset="0"/>
                </a:rPr>
                <a:t>可变长度</a:t>
              </a:r>
              <a:r>
                <a:rPr lang="zh-CN" altLang="en-US" sz="2100" dirty="0" smtClean="0">
                  <a:latin typeface="+mn-ea"/>
                  <a:cs typeface="Times New Roman" panose="02020603050405020304" pitchFamily="18" charset="0"/>
                </a:rPr>
                <a:t>参</a:t>
              </a:r>
              <a:r>
                <a:rPr lang="zh-CN" altLang="en-US" sz="2100" dirty="0">
                  <a:latin typeface="+mn-ea"/>
                  <a:cs typeface="Times New Roman" panose="02020603050405020304" pitchFamily="18" charset="0"/>
                </a:rPr>
                <a:t>数（*</a:t>
              </a:r>
              <a:r>
                <a:rPr lang="en-US" altLang="zh-CN" sz="2100" dirty="0">
                  <a:latin typeface="+mn-ea"/>
                  <a:cs typeface="Times New Roman" panose="02020603050405020304" pitchFamily="18" charset="0"/>
                </a:rPr>
                <a:t>args</a:t>
              </a:r>
              <a:r>
                <a:rPr lang="zh-CN" altLang="en-US" sz="2100" dirty="0">
                  <a:latin typeface="+mn-ea"/>
                  <a:cs typeface="Times New Roman" panose="02020603050405020304" pitchFamily="18" charset="0"/>
                </a:rPr>
                <a:t>）和一</a:t>
              </a:r>
              <a:r>
                <a:rPr lang="zh-CN" altLang="en-US" sz="2100" dirty="0" smtClean="0">
                  <a:latin typeface="+mn-ea"/>
                  <a:cs typeface="Times New Roman" panose="02020603050405020304" pitchFamily="18" charset="0"/>
                </a:rPr>
                <a:t>个</a:t>
              </a:r>
              <a:r>
                <a:rPr lang="zh-CN" altLang="en-US" sz="2000" dirty="0">
                  <a:latin typeface="Times New Roman" panose="02020603050405020304" pitchFamily="18" charset="0"/>
                  <a:cs typeface="Times New Roman" panose="02020603050405020304" pitchFamily="18" charset="0"/>
                </a:rPr>
                <a:t>关键字</a:t>
              </a:r>
              <a:r>
                <a:rPr lang="zh-CN" altLang="en-US" sz="2100" dirty="0" smtClean="0">
                  <a:latin typeface="+mn-ea"/>
                  <a:cs typeface="Times New Roman" panose="02020603050405020304" pitchFamily="18" charset="0"/>
                </a:rPr>
                <a:t>参</a:t>
              </a:r>
              <a:r>
                <a:rPr lang="zh-CN" altLang="en-US" sz="2100" dirty="0">
                  <a:latin typeface="+mn-ea"/>
                  <a:cs typeface="Times New Roman" panose="02020603050405020304" pitchFamily="18" charset="0"/>
                </a:rPr>
                <a:t>数（**</a:t>
              </a:r>
              <a:r>
                <a:rPr lang="en-US" altLang="zh-CN" sz="2100" dirty="0">
                  <a:latin typeface="+mn-ea"/>
                  <a:cs typeface="Times New Roman" panose="02020603050405020304" pitchFamily="18" charset="0"/>
                </a:rPr>
                <a:t>kwargs</a:t>
              </a:r>
              <a:r>
                <a:rPr lang="zh-CN" altLang="en-US" sz="2100" dirty="0" smtClean="0">
                  <a:latin typeface="+mn-ea"/>
                  <a:cs typeface="Times New Roman" panose="02020603050405020304" pitchFamily="18" charset="0"/>
                </a:rPr>
                <a:t>）；</a:t>
              </a:r>
              <a:endParaRPr lang="en-US" altLang="zh-CN" sz="2100" dirty="0" smtClean="0">
                <a:latin typeface="+mn-ea"/>
                <a:cs typeface="Times New Roman" panose="02020603050405020304" pitchFamily="18" charset="0"/>
              </a:endParaRPr>
            </a:p>
            <a:p>
              <a:pPr marL="457200" indent="-457200">
                <a:spcBef>
                  <a:spcPts val="600"/>
                </a:spcBef>
                <a:buClr>
                  <a:srgbClr val="C00000"/>
                </a:buClr>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可变长度</a:t>
              </a:r>
              <a:r>
                <a:rPr lang="zh-CN" altLang="en-US" sz="2100" dirty="0" smtClean="0">
                  <a:latin typeface="+mn-ea"/>
                  <a:cs typeface="Times New Roman" panose="02020603050405020304" pitchFamily="18" charset="0"/>
                </a:rPr>
                <a:t>参</a:t>
              </a:r>
              <a:r>
                <a:rPr lang="zh-CN" altLang="en-US" sz="2100" dirty="0">
                  <a:latin typeface="+mn-ea"/>
                  <a:cs typeface="Times New Roman" panose="02020603050405020304" pitchFamily="18" charset="0"/>
                </a:rPr>
                <a:t>数必须</a:t>
              </a:r>
              <a:r>
                <a:rPr lang="zh-CN" altLang="en-US" sz="2100" dirty="0" smtClean="0">
                  <a:latin typeface="+mn-ea"/>
                  <a:cs typeface="Times New Roman" panose="02020603050405020304" pitchFamily="18" charset="0"/>
                </a:rPr>
                <a:t>在位置参</a:t>
              </a:r>
              <a:r>
                <a:rPr lang="zh-CN" altLang="en-US" sz="2100" dirty="0">
                  <a:latin typeface="+mn-ea"/>
                  <a:cs typeface="Times New Roman" panose="02020603050405020304" pitchFamily="18" charset="0"/>
                </a:rPr>
                <a:t>数</a:t>
              </a:r>
              <a:r>
                <a:rPr lang="zh-CN" altLang="en-US" sz="2100" dirty="0" smtClean="0">
                  <a:latin typeface="+mn-ea"/>
                  <a:cs typeface="Times New Roman" panose="02020603050405020304" pitchFamily="18" charset="0"/>
                </a:rPr>
                <a:t>和</a:t>
              </a:r>
              <a:r>
                <a:rPr lang="zh-CN" altLang="en-US" sz="2100" dirty="0">
                  <a:latin typeface="+mn-ea"/>
                  <a:cs typeface="Times New Roman" panose="02020603050405020304" pitchFamily="18" charset="0"/>
                </a:rPr>
                <a:t>默认</a:t>
              </a:r>
              <a:r>
                <a:rPr lang="zh-CN" altLang="en-US" sz="2100" dirty="0" smtClean="0">
                  <a:latin typeface="+mn-ea"/>
                  <a:cs typeface="Times New Roman" panose="02020603050405020304" pitchFamily="18" charset="0"/>
                </a:rPr>
                <a:t>参</a:t>
              </a:r>
              <a:r>
                <a:rPr lang="zh-CN" altLang="en-US" sz="2100" dirty="0">
                  <a:latin typeface="+mn-ea"/>
                  <a:cs typeface="Times New Roman" panose="02020603050405020304" pitchFamily="18" charset="0"/>
                </a:rPr>
                <a:t>数之后</a:t>
              </a:r>
              <a:r>
                <a:rPr lang="zh-CN" altLang="en-US" sz="2100" dirty="0" smtClean="0">
                  <a:latin typeface="+mn-ea"/>
                  <a:cs typeface="Times New Roman" panose="02020603050405020304" pitchFamily="18" charset="0"/>
                </a:rPr>
                <a:t>；</a:t>
              </a:r>
              <a:endParaRPr lang="en-US" altLang="zh-CN" sz="2100" dirty="0" smtClean="0">
                <a:latin typeface="+mn-ea"/>
                <a:cs typeface="Times New Roman" panose="02020603050405020304" pitchFamily="18" charset="0"/>
              </a:endParaRPr>
            </a:p>
            <a:p>
              <a:pPr marL="457200" indent="-457200">
                <a:spcBef>
                  <a:spcPts val="600"/>
                </a:spcBef>
                <a:buClr>
                  <a:srgbClr val="C00000"/>
                </a:buClr>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关键字</a:t>
              </a:r>
              <a:r>
                <a:rPr lang="zh-CN" altLang="en-US" sz="2100" dirty="0" smtClean="0">
                  <a:latin typeface="+mn-ea"/>
                  <a:cs typeface="Times New Roman" panose="02020603050405020304" pitchFamily="18" charset="0"/>
                </a:rPr>
                <a:t>参</a:t>
              </a:r>
              <a:r>
                <a:rPr lang="zh-CN" altLang="en-US" sz="2100" dirty="0">
                  <a:latin typeface="+mn-ea"/>
                  <a:cs typeface="Times New Roman" panose="02020603050405020304" pitchFamily="18" charset="0"/>
                </a:rPr>
                <a:t>数必须在所有其它参数最后定义。</a:t>
              </a:r>
            </a:p>
          </p:txBody>
        </p:sp>
        <p:sp>
          <p:nvSpPr>
            <p:cNvPr id="6" name="文本框 5"/>
            <p:cNvSpPr txBox="1"/>
            <p:nvPr/>
          </p:nvSpPr>
          <p:spPr>
            <a:xfrm>
              <a:off x="619282" y="3395693"/>
              <a:ext cx="8150002" cy="461665"/>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参</a:t>
              </a:r>
              <a:r>
                <a:rPr lang="zh-CN" altLang="en-US" sz="2400" dirty="0">
                  <a:latin typeface="Times New Roman" panose="02020603050405020304" pitchFamily="18" charset="0"/>
                  <a:cs typeface="Times New Roman" panose="02020603050405020304" pitchFamily="18" charset="0"/>
                </a:rPr>
                <a:t>数使用规则</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
          <p:cNvSpPr txBox="1"/>
          <p:nvPr/>
        </p:nvSpPr>
        <p:spPr>
          <a:xfrm>
            <a:off x="503282" y="290746"/>
            <a:ext cx="40458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buClr>
                <a:srgbClr val="C40000"/>
              </a:buClr>
              <a:buSzPct val="80000"/>
              <a:buFont typeface="Wingdings" panose="05000000000000000000" pitchFamily="2" charset="2"/>
              <a:buChar char="Ø"/>
            </a:pPr>
            <a:r>
              <a:rPr lang="zh-CN" altLang="en-US" sz="3200" dirty="0" smtClean="0">
                <a:latin typeface="+mn-ea"/>
              </a:rPr>
              <a:t>函数变量作用域</a:t>
            </a:r>
          </a:p>
        </p:txBody>
      </p:sp>
      <p:sp>
        <p:nvSpPr>
          <p:cNvPr id="10" name="文本框 9"/>
          <p:cNvSpPr txBox="1"/>
          <p:nvPr/>
        </p:nvSpPr>
        <p:spPr>
          <a:xfrm>
            <a:off x="2786697" y="1160160"/>
            <a:ext cx="4940853" cy="584775"/>
          </a:xfrm>
          <a:prstGeom prst="rect">
            <a:avLst/>
          </a:prstGeom>
          <a:noFill/>
        </p:spPr>
        <p:txBody>
          <a:bodyPr wrap="square" rtlCol="0">
            <a:spAutoFit/>
          </a:bodyPr>
          <a:lstStyle/>
          <a:p>
            <a:pPr eaLnBrk="1" hangingPunct="1">
              <a:spcBef>
                <a:spcPts val="1200"/>
              </a:spcBef>
              <a:spcAft>
                <a:spcPts val="600"/>
              </a:spcAft>
              <a:buClr>
                <a:srgbClr val="C00000"/>
              </a:buClr>
            </a:pPr>
            <a:r>
              <a:rPr lang="zh-CN" altLang="en-US" sz="3200" b="1" dirty="0" smtClean="0">
                <a:solidFill>
                  <a:srgbClr val="3366FF"/>
                </a:solidFill>
              </a:rPr>
              <a:t>局部变量和全局变量</a:t>
            </a:r>
            <a:endParaRPr lang="zh-CN" altLang="en-US" sz="3200" b="1" dirty="0">
              <a:solidFill>
                <a:srgbClr val="3366FF"/>
              </a:solidFill>
            </a:endParaRPr>
          </a:p>
        </p:txBody>
      </p:sp>
      <p:sp>
        <p:nvSpPr>
          <p:cNvPr id="13" name="文本框 12"/>
          <p:cNvSpPr txBox="1"/>
          <p:nvPr/>
        </p:nvSpPr>
        <p:spPr>
          <a:xfrm>
            <a:off x="684596" y="1847967"/>
            <a:ext cx="8150002" cy="4247317"/>
          </a:xfrm>
          <a:prstGeom prst="rect">
            <a:avLst/>
          </a:prstGeom>
          <a:noFill/>
        </p:spPr>
        <p:txBody>
          <a:bodyPr wrap="square" rtlCol="0">
            <a:spAutoFit/>
          </a:bodyPr>
          <a:lstStyle/>
          <a:p>
            <a:pPr marL="457200" indent="-457200" algn="just">
              <a:spcBef>
                <a:spcPts val="1200"/>
              </a:spcBef>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在</a:t>
            </a:r>
            <a:r>
              <a:rPr lang="zh-CN" altLang="en-US" sz="2400" dirty="0">
                <a:latin typeface="Times New Roman" panose="02020603050405020304" pitchFamily="18" charset="0"/>
                <a:cs typeface="Times New Roman" panose="02020603050405020304" pitchFamily="18" charset="0"/>
              </a:rPr>
              <a:t>一个函数中定义的变</a:t>
            </a:r>
            <a:r>
              <a:rPr lang="zh-CN" altLang="en-US" sz="2400" dirty="0" smtClean="0">
                <a:latin typeface="Times New Roman" panose="02020603050405020304" pitchFamily="18" charset="0"/>
                <a:cs typeface="Times New Roman" panose="02020603050405020304" pitchFamily="18" charset="0"/>
              </a:rPr>
              <a:t>量只</a:t>
            </a:r>
            <a:r>
              <a:rPr lang="zh-CN" altLang="en-US" sz="2400" dirty="0">
                <a:latin typeface="Times New Roman" panose="02020603050405020304" pitchFamily="18" charset="0"/>
                <a:cs typeface="Times New Roman" panose="02020603050405020304" pitchFamily="18" charset="0"/>
              </a:rPr>
              <a:t>能在该函数内部使用，这些只能在程序的特定部分使用的变量我们称之为局部变</a:t>
            </a:r>
            <a:r>
              <a:rPr lang="zh-CN" altLang="en-US" sz="2400" dirty="0" smtClean="0">
                <a:latin typeface="Times New Roman" panose="02020603050405020304" pitchFamily="18" charset="0"/>
                <a:cs typeface="Times New Roman" panose="02020603050405020304" pitchFamily="18" charset="0"/>
              </a:rPr>
              <a:t>量。</a:t>
            </a:r>
            <a:r>
              <a:rPr lang="zh-CN" altLang="en-US" sz="2400" dirty="0"/>
              <a:t>当函数执行结束后，局部变量自动删除，不再可以使用。</a:t>
            </a:r>
            <a:endParaRPr lang="en-US" altLang="zh-CN" sz="2400" dirty="0" smtClean="0">
              <a:latin typeface="Times New Roman" panose="02020603050405020304" pitchFamily="18" charset="0"/>
              <a:cs typeface="Times New Roman" panose="02020603050405020304" pitchFamily="18" charset="0"/>
            </a:endParaRPr>
          </a:p>
          <a:p>
            <a:pPr marL="457200" indent="-457200" algn="just">
              <a:spcBef>
                <a:spcPts val="1200"/>
              </a:spcBef>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在</a:t>
            </a:r>
            <a:r>
              <a:rPr lang="zh-CN" altLang="en-US" sz="2400" dirty="0">
                <a:latin typeface="Times New Roman" panose="02020603050405020304" pitchFamily="18" charset="0"/>
                <a:cs typeface="Times New Roman" panose="02020603050405020304" pitchFamily="18" charset="0"/>
              </a:rPr>
              <a:t>一个文件或者模块的顶部定义的变量可以供该文件中的任何函数调用，这些可以为整个程序所使用的变量称为全局变</a:t>
            </a:r>
            <a:r>
              <a:rPr lang="zh-CN" altLang="en-US" sz="2400" dirty="0" smtClean="0">
                <a:latin typeface="Times New Roman" panose="02020603050405020304" pitchFamily="18" charset="0"/>
                <a:cs typeface="Times New Roman" panose="02020603050405020304" pitchFamily="18" charset="0"/>
              </a:rPr>
              <a:t>量。</a:t>
            </a:r>
            <a:endParaRPr lang="en-US" altLang="zh-CN" sz="2400" dirty="0" smtClean="0">
              <a:latin typeface="Times New Roman" panose="02020603050405020304" pitchFamily="18" charset="0"/>
              <a:cs typeface="Times New Roman" panose="02020603050405020304" pitchFamily="18" charset="0"/>
            </a:endParaRPr>
          </a:p>
          <a:p>
            <a:pPr marL="457200" indent="-457200" algn="just">
              <a:spcBef>
                <a:spcPts val="1200"/>
              </a:spcBef>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如想在局部作用域中改变全局作用域的对象</a:t>
            </a:r>
            <a:r>
              <a:rPr lang="zh-CN" altLang="en-US" sz="2400" dirty="0">
                <a:latin typeface="Times New Roman" panose="02020603050405020304" pitchFamily="18" charset="0"/>
                <a:cs typeface="Times New Roman" panose="02020603050405020304" pitchFamily="18" charset="0"/>
              </a:rPr>
              <a:t>，必须使用 </a:t>
            </a:r>
            <a:r>
              <a:rPr lang="en-US" altLang="zh-CN" sz="2400" dirty="0">
                <a:latin typeface="Times New Roman" panose="02020603050405020304" pitchFamily="18" charset="0"/>
                <a:cs typeface="Times New Roman" panose="02020603050405020304" pitchFamily="18" charset="0"/>
              </a:rPr>
              <a:t>global </a:t>
            </a:r>
            <a:r>
              <a:rPr lang="zh-CN" altLang="en-US" sz="2400" dirty="0">
                <a:latin typeface="Times New Roman" panose="02020603050405020304" pitchFamily="18" charset="0"/>
                <a:cs typeface="Times New Roman" panose="02020603050405020304" pitchFamily="18" charset="0"/>
              </a:rPr>
              <a:t>关键字进行标</a:t>
            </a:r>
            <a:r>
              <a:rPr lang="zh-CN" altLang="en-US" sz="2400" dirty="0" smtClean="0">
                <a:latin typeface="Times New Roman" panose="02020603050405020304" pitchFamily="18" charset="0"/>
                <a:cs typeface="Times New Roman" panose="02020603050405020304" pitchFamily="18" charset="0"/>
              </a:rPr>
              <a:t>识。</a:t>
            </a:r>
            <a:endParaRPr lang="en-US" altLang="zh-CN" sz="2400" dirty="0" smtClean="0">
              <a:latin typeface="Times New Roman" panose="02020603050405020304" pitchFamily="18" charset="0"/>
              <a:cs typeface="Times New Roman" panose="02020603050405020304" pitchFamily="18" charset="0"/>
            </a:endParaRPr>
          </a:p>
          <a:p>
            <a:pPr marL="457200" indent="-457200" algn="just">
              <a:spcBef>
                <a:spcPts val="1200"/>
              </a:spcBef>
              <a:buClr>
                <a:srgbClr val="C00000"/>
              </a:buClr>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如果局部变量与全局变量具有相同的名字，那么该局部变量会在自己的作用域内隐藏同名的全局变量</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35186" y="476563"/>
            <a:ext cx="6601637" cy="523220"/>
          </a:xfrm>
          <a:prstGeom prst="rect">
            <a:avLst/>
          </a:prstGeom>
          <a:noFill/>
        </p:spPr>
        <p:txBody>
          <a:bodyPr wrap="square" rtlCol="0">
            <a:spAutoFit/>
          </a:bodyPr>
          <a:lstStyle/>
          <a:p>
            <a:pPr>
              <a:spcBef>
                <a:spcPts val="1200"/>
              </a:spcBef>
              <a:spcAft>
                <a:spcPts val="600"/>
              </a:spcAft>
              <a:buClr>
                <a:srgbClr val="C00000"/>
              </a:buClr>
            </a:pPr>
            <a:r>
              <a:rPr lang="zh-CN" altLang="en-US" sz="2800" dirty="0" smtClean="0">
                <a:solidFill>
                  <a:srgbClr val="3366FF"/>
                </a:solidFill>
              </a:rPr>
              <a:t>例：</a:t>
            </a:r>
            <a:r>
              <a:rPr lang="zh-CN" altLang="en-US" sz="2800" dirty="0">
                <a:solidFill>
                  <a:srgbClr val="3366FF"/>
                </a:solidFill>
              </a:rPr>
              <a:t>测试变量的局部性和全局</a:t>
            </a:r>
            <a:r>
              <a:rPr lang="zh-CN" altLang="en-US" sz="2800" dirty="0" smtClean="0">
                <a:solidFill>
                  <a:srgbClr val="3366FF"/>
                </a:solidFill>
              </a:rPr>
              <a:t>性</a:t>
            </a:r>
            <a:endParaRPr lang="zh-CN" altLang="en-US" sz="2800" dirty="0">
              <a:solidFill>
                <a:srgbClr val="3366FF"/>
              </a:solidFill>
            </a:endParaRPr>
          </a:p>
        </p:txBody>
      </p:sp>
      <p:grpSp>
        <p:nvGrpSpPr>
          <p:cNvPr id="6" name="组合 5"/>
          <p:cNvGrpSpPr/>
          <p:nvPr/>
        </p:nvGrpSpPr>
        <p:grpSpPr>
          <a:xfrm>
            <a:off x="956292" y="1172559"/>
            <a:ext cx="7282192" cy="3673760"/>
            <a:chOff x="1319350" y="1845751"/>
            <a:chExt cx="7282192" cy="2746255"/>
          </a:xfrm>
        </p:grpSpPr>
        <p:sp>
          <p:nvSpPr>
            <p:cNvPr id="7" name="矩形 6"/>
            <p:cNvSpPr/>
            <p:nvPr/>
          </p:nvSpPr>
          <p:spPr>
            <a:xfrm>
              <a:off x="1319350" y="1845751"/>
              <a:ext cx="7145383" cy="2746255"/>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598572" y="3522104"/>
              <a:ext cx="7002970" cy="989314"/>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&gt;&gt;&gt;globalx</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&gt;&gt;&gt;add()</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&gt;&gt;&gt;y</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&gt;&gt;&gt;localx</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1" name="文本框 10"/>
            <p:cNvSpPr txBox="1"/>
            <p:nvPr/>
          </p:nvSpPr>
          <p:spPr>
            <a:xfrm>
              <a:off x="1598572" y="1966100"/>
              <a:ext cx="6506390" cy="1435655"/>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globalx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1</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add():</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localx =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2</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global y</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y =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4</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return globalx +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localx</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22333" y="399459"/>
            <a:ext cx="8150002" cy="1569660"/>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如</a:t>
            </a:r>
            <a:r>
              <a:rPr lang="zh-CN" altLang="en-US" sz="2400" dirty="0">
                <a:latin typeface="Times New Roman" panose="02020603050405020304" pitchFamily="18" charset="0"/>
                <a:cs typeface="Times New Roman" panose="02020603050405020304" pitchFamily="18" charset="0"/>
              </a:rPr>
              <a:t>果传递给函数的是</a:t>
            </a:r>
            <a:r>
              <a:rPr lang="en-US" altLang="zh-CN" sz="2400" dirty="0">
                <a:latin typeface="Times New Roman" panose="02020603050405020304" pitchFamily="18" charset="0"/>
                <a:cs typeface="Times New Roman" panose="02020603050405020304" pitchFamily="18" charset="0"/>
              </a:rPr>
              <a:t>Python</a:t>
            </a:r>
            <a:r>
              <a:rPr lang="zh-CN" altLang="en-US" sz="2400" dirty="0">
                <a:latin typeface="Times New Roman" panose="02020603050405020304" pitchFamily="18" charset="0"/>
                <a:cs typeface="Times New Roman" panose="02020603050405020304" pitchFamily="18" charset="0"/>
              </a:rPr>
              <a:t>可变序列，并且在函数内部使用下标或其他方式为可变序列增加</a:t>
            </a:r>
            <a:r>
              <a:rPr lang="zh-CN" altLang="en-US"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修</a:t>
            </a:r>
            <a:r>
              <a:rPr lang="zh-CN" altLang="en-US" sz="2400" dirty="0" smtClean="0">
                <a:latin typeface="Times New Roman" panose="02020603050405020304" pitchFamily="18" charset="0"/>
                <a:cs typeface="Times New Roman" panose="02020603050405020304" pitchFamily="18" charset="0"/>
              </a:rPr>
              <a:t>改、</a:t>
            </a:r>
            <a:r>
              <a:rPr lang="zh-CN" altLang="en-US" sz="2400" dirty="0" smtClean="0">
                <a:latin typeface="Times New Roman" panose="02020603050405020304" pitchFamily="18" charset="0"/>
                <a:cs typeface="Times New Roman" panose="02020603050405020304" pitchFamily="18" charset="0"/>
              </a:rPr>
              <a:t>删</a:t>
            </a:r>
            <a:r>
              <a:rPr lang="zh-CN" altLang="en-US" sz="2400" dirty="0">
                <a:latin typeface="Times New Roman" panose="02020603050405020304" pitchFamily="18" charset="0"/>
                <a:cs typeface="Times New Roman" panose="02020603050405020304" pitchFamily="18" charset="0"/>
              </a:rPr>
              <a:t>除元</a:t>
            </a:r>
            <a:r>
              <a:rPr lang="zh-CN" altLang="en-US" sz="2400" dirty="0" smtClean="0">
                <a:latin typeface="Times New Roman" panose="02020603050405020304" pitchFamily="18" charset="0"/>
                <a:cs typeface="Times New Roman" panose="02020603050405020304" pitchFamily="18" charset="0"/>
              </a:rPr>
              <a:t>素时</a:t>
            </a:r>
            <a:r>
              <a:rPr lang="zh-CN" altLang="en-US" sz="2400" dirty="0">
                <a:latin typeface="Times New Roman" panose="02020603050405020304" pitchFamily="18" charset="0"/>
                <a:cs typeface="Times New Roman" panose="02020603050405020304" pitchFamily="18" charset="0"/>
              </a:rPr>
              <a:t>，修改后的结果是可以反映到函数之外的，实参也得到相应的修改</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grpSp>
        <p:nvGrpSpPr>
          <p:cNvPr id="31" name="组合 30"/>
          <p:cNvGrpSpPr/>
          <p:nvPr/>
        </p:nvGrpSpPr>
        <p:grpSpPr>
          <a:xfrm>
            <a:off x="1214251" y="4279222"/>
            <a:ext cx="7166165" cy="2193589"/>
            <a:chOff x="1319350" y="1845751"/>
            <a:chExt cx="7166165" cy="1639779"/>
          </a:xfrm>
        </p:grpSpPr>
        <p:sp>
          <p:nvSpPr>
            <p:cNvPr id="32" name="矩形 31"/>
            <p:cNvSpPr/>
            <p:nvPr/>
          </p:nvSpPr>
          <p:spPr>
            <a:xfrm>
              <a:off x="1319350" y="1845751"/>
              <a:ext cx="7145383" cy="1639779"/>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482545" y="2829587"/>
              <a:ext cx="7002970" cy="529168"/>
            </a:xfrm>
            <a:prstGeom prst="rect">
              <a:avLst/>
            </a:prstGeom>
            <a:noFill/>
          </p:spPr>
          <p:txBody>
            <a:bodyPr wrap="square" rtlCol="0">
              <a:spAutoFit/>
            </a:bodyPr>
            <a:lstStyle/>
            <a:p>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&gt;&gt;&gt;modify(mydict</a:t>
              </a:r>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&gt;&gt;&gt;mydict</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4" name="文本框 33"/>
            <p:cNvSpPr txBox="1"/>
            <p:nvPr/>
          </p:nvSpPr>
          <p:spPr>
            <a:xfrm>
              <a:off x="1598572" y="1966100"/>
              <a:ext cx="6506390" cy="747162"/>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modify(args):</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args[</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'age'] = 24</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mydict = {'name': 'Tom</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grpSp>
        <p:nvGrpSpPr>
          <p:cNvPr id="35" name="组合 34"/>
          <p:cNvGrpSpPr/>
          <p:nvPr/>
        </p:nvGrpSpPr>
        <p:grpSpPr>
          <a:xfrm>
            <a:off x="1214251" y="1993862"/>
            <a:ext cx="7166165" cy="2093551"/>
            <a:chOff x="1319350" y="1845750"/>
            <a:chExt cx="7166165" cy="1564997"/>
          </a:xfrm>
        </p:grpSpPr>
        <p:sp>
          <p:nvSpPr>
            <p:cNvPr id="36" name="矩形 35"/>
            <p:cNvSpPr/>
            <p:nvPr/>
          </p:nvSpPr>
          <p:spPr>
            <a:xfrm>
              <a:off x="1319350" y="1845750"/>
              <a:ext cx="7145383" cy="1564997"/>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82545" y="2790527"/>
              <a:ext cx="7002970" cy="529168"/>
            </a:xfrm>
            <a:prstGeom prst="rect">
              <a:avLst/>
            </a:prstGeom>
            <a:noFill/>
          </p:spPr>
          <p:txBody>
            <a:bodyPr wrap="square" rtlCol="0">
              <a:spAutoFit/>
            </a:bodyPr>
            <a:lstStyle/>
            <a:p>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a:t>
              </a:r>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modify(arg)</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&gt;&gt;&gt;arg</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8" name="文本框 37"/>
            <p:cNvSpPr txBox="1"/>
            <p:nvPr/>
          </p:nvSpPr>
          <p:spPr>
            <a:xfrm>
              <a:off x="1598572" y="1966100"/>
              <a:ext cx="6506390" cy="747162"/>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modify(args):</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args = 24</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arg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18</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sp>
        <p:nvSpPr>
          <p:cNvPr id="2" name="椭圆 1"/>
          <p:cNvSpPr/>
          <p:nvPr/>
        </p:nvSpPr>
        <p:spPr>
          <a:xfrm>
            <a:off x="0" y="3639074"/>
            <a:ext cx="1084851" cy="90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VS</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4" name="圆角矩形标注 13"/>
          <p:cNvSpPr/>
          <p:nvPr/>
        </p:nvSpPr>
        <p:spPr>
          <a:xfrm>
            <a:off x="4797334" y="1594916"/>
            <a:ext cx="4136706" cy="657705"/>
          </a:xfrm>
          <a:prstGeom prst="wedgeRoundRectCallout">
            <a:avLst>
              <a:gd name="adj1" fmla="val -33995"/>
              <a:gd name="adj2" fmla="val -19248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tx1"/>
                </a:solidFill>
                <a:latin typeface="Times New Roman" panose="02020603050405020304" pitchFamily="18" charset="0"/>
                <a:cs typeface="Times New Roman" panose="02020603050405020304" pitchFamily="18" charset="0"/>
              </a:rPr>
              <a:t>list</a:t>
            </a:r>
            <a:r>
              <a:rPr lang="en-US" altLang="zh-CN" sz="2400" b="1" dirty="0" smtClean="0">
                <a:solidFill>
                  <a:schemeClr val="tx1"/>
                </a:solidFill>
                <a:latin typeface="Times New Roman" panose="02020603050405020304" pitchFamily="18" charset="0"/>
                <a:cs typeface="Times New Roman" panose="02020603050405020304" pitchFamily="18" charset="0"/>
              </a:rPr>
              <a:t>, dict, set, array, matrix</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390488" y="1864316"/>
            <a:ext cx="1245130" cy="523220"/>
          </a:xfrm>
          <a:prstGeom prst="rect">
            <a:avLst/>
          </a:prstGeom>
          <a:noFill/>
        </p:spPr>
        <p:txBody>
          <a:bodyPr wrap="square" rtlCol="0">
            <a:spAutoFit/>
          </a:bodyPr>
          <a:lstStyle/>
          <a:p>
            <a:pPr>
              <a:spcBef>
                <a:spcPts val="1200"/>
              </a:spcBef>
              <a:spcAft>
                <a:spcPts val="600"/>
              </a:spcAft>
              <a:buClr>
                <a:srgbClr val="C00000"/>
              </a:buClr>
            </a:pPr>
            <a:r>
              <a:rPr lang="zh-CN" altLang="en-US" sz="2800" dirty="0" smtClean="0">
                <a:solidFill>
                  <a:srgbClr val="3366FF"/>
                </a:solidFill>
              </a:rPr>
              <a:t>例：</a:t>
            </a:r>
            <a:endParaRPr lang="zh-CN" altLang="en-US" sz="2800"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up)">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par>
                                <p:cTn id="23" presetID="22" presetClass="entr" presetSubtype="1"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
          <p:cNvSpPr txBox="1"/>
          <p:nvPr/>
        </p:nvSpPr>
        <p:spPr>
          <a:xfrm>
            <a:off x="503282" y="218009"/>
            <a:ext cx="40458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buClr>
                <a:srgbClr val="C40000"/>
              </a:buClr>
              <a:buSzPct val="80000"/>
              <a:buFont typeface="Wingdings" panose="05000000000000000000" pitchFamily="2" charset="2"/>
              <a:buChar char="Ø"/>
            </a:pPr>
            <a:r>
              <a:rPr lang="zh-CN" altLang="en-US" sz="3200" dirty="0">
                <a:latin typeface="+mn-ea"/>
              </a:rPr>
              <a:t>常用内置函</a:t>
            </a:r>
            <a:r>
              <a:rPr lang="zh-CN" altLang="en-US" sz="3200" dirty="0" smtClean="0">
                <a:latin typeface="+mn-ea"/>
              </a:rPr>
              <a:t>数</a:t>
            </a:r>
            <a:endParaRPr lang="zh-CN" altLang="en-US" sz="3200" dirty="0">
              <a:latin typeface="+mn-ea"/>
            </a:endParaRPr>
          </a:p>
        </p:txBody>
      </p:sp>
      <p:pic>
        <p:nvPicPr>
          <p:cNvPr id="5" name="图片 4"/>
          <p:cNvPicPr>
            <a:picLocks noChangeAspect="1"/>
          </p:cNvPicPr>
          <p:nvPr/>
        </p:nvPicPr>
        <p:blipFill>
          <a:blip r:embed="rId2"/>
          <a:stretch>
            <a:fillRect/>
          </a:stretch>
        </p:blipFill>
        <p:spPr>
          <a:xfrm>
            <a:off x="571961" y="802784"/>
            <a:ext cx="7954358" cy="5446376"/>
          </a:xfrm>
          <a:prstGeom prst="rect">
            <a:avLst/>
          </a:prstGeom>
        </p:spPr>
      </p:pic>
      <p:sp>
        <p:nvSpPr>
          <p:cNvPr id="2" name="椭圆 1"/>
          <p:cNvSpPr/>
          <p:nvPr/>
        </p:nvSpPr>
        <p:spPr>
          <a:xfrm>
            <a:off x="503282" y="802784"/>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242870" y="2493115"/>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18366" y="2833331"/>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676904" y="4897572"/>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685226" y="4226416"/>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684632" y="3889950"/>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27558" y="5920949"/>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07914" y="3185756"/>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97795" y="2514600"/>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279001" y="1817657"/>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259101" y="1477441"/>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754874" y="4226416"/>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742751" y="2514600"/>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713582" y="1477441"/>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242870" y="3173547"/>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666504" y="2514600"/>
            <a:ext cx="716512" cy="34021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inVertical)">
                                      <p:cBhvr>
                                        <p:cTn id="33" dur="500"/>
                                        <p:tgtEl>
                                          <p:spTgt spid="16"/>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arn(inVertical)">
                                      <p:cBhvr>
                                        <p:cTn id="45" dur="500"/>
                                        <p:tgtEl>
                                          <p:spTgt spid="20"/>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arn(inVertical)">
                                      <p:cBhvr>
                                        <p:cTn id="51" dur="500"/>
                                        <p:tgtEl>
                                          <p:spTgt spid="22"/>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arn(inVertical)">
                                      <p:cBhvr>
                                        <p:cTn id="54" dur="500"/>
                                        <p:tgtEl>
                                          <p:spTgt spid="24"/>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arn(inVertical)">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8363" y="449880"/>
            <a:ext cx="8008873" cy="5816977"/>
          </a:xfrm>
          <a:prstGeom prst="rect">
            <a:avLst/>
          </a:prstGeom>
          <a:noFill/>
        </p:spPr>
        <p:txBody>
          <a:bodyPr wrap="square" rtlCol="0">
            <a:spAutoFit/>
          </a:bodyPr>
          <a:lstStyle/>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绝对值：</a:t>
            </a:r>
            <a:r>
              <a:rPr lang="en-US" altLang="zh-CN" sz="2400" dirty="0">
                <a:latin typeface="Times New Roman" panose="02020603050405020304" pitchFamily="18" charset="0"/>
                <a:cs typeface="Times New Roman" panose="02020603050405020304" pitchFamily="18" charset="0"/>
              </a:rPr>
              <a:t>abs(-1)</a:t>
            </a: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最大最小值：</a:t>
            </a:r>
            <a:r>
              <a:rPr lang="en-US" altLang="zh-CN" sz="2400" dirty="0">
                <a:latin typeface="Times New Roman" panose="02020603050405020304" pitchFamily="18" charset="0"/>
                <a:cs typeface="Times New Roman" panose="02020603050405020304" pitchFamily="18" charset="0"/>
              </a:rPr>
              <a:t>max([1</a:t>
            </a:r>
            <a:r>
              <a:rPr lang="en-US" altLang="zh-CN" sz="2400" dirty="0" smtClean="0">
                <a:latin typeface="Times New Roman" panose="02020603050405020304" pitchFamily="18" charset="0"/>
                <a:cs typeface="Times New Roman" panose="02020603050405020304" pitchFamily="18" charset="0"/>
              </a:rPr>
              <a:t>, 2, 3</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min([1</a:t>
            </a:r>
            <a:r>
              <a:rPr lang="en-US" altLang="zh-CN" sz="2400" dirty="0" smtClean="0">
                <a:latin typeface="Times New Roman" panose="02020603050405020304" pitchFamily="18" charset="0"/>
                <a:cs typeface="Times New Roman" panose="02020603050405020304" pitchFamily="18" charset="0"/>
              </a:rPr>
              <a:t>, 2, 3</a:t>
            </a:r>
            <a:r>
              <a:rPr lang="en-US" altLang="zh-CN" sz="2400" dirty="0">
                <a:latin typeface="Times New Roman" panose="02020603050405020304" pitchFamily="18" charset="0"/>
                <a:cs typeface="Times New Roman" panose="02020603050405020304" pitchFamily="18" charset="0"/>
              </a:rPr>
              <a:t>])</a:t>
            </a: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序列长度：</a:t>
            </a:r>
            <a:r>
              <a:rPr lang="en-US" altLang="zh-CN" sz="2400" dirty="0">
                <a:latin typeface="Times New Roman" panose="02020603050405020304" pitchFamily="18" charset="0"/>
                <a:cs typeface="Times New Roman" panose="02020603050405020304" pitchFamily="18" charset="0"/>
              </a:rPr>
              <a:t>len('abc')</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len([1</a:t>
            </a:r>
            <a:r>
              <a:rPr lang="en-US" altLang="zh-CN" sz="2400" dirty="0" smtClean="0">
                <a:latin typeface="Times New Roman" panose="02020603050405020304" pitchFamily="18" charset="0"/>
                <a:cs typeface="Times New Roman" panose="02020603050405020304" pitchFamily="18" charset="0"/>
              </a:rPr>
              <a:t>, 2, 3</a:t>
            </a:r>
            <a:r>
              <a:rPr lang="en-US" altLang="zh-CN" sz="2400" dirty="0">
                <a:latin typeface="Times New Roman" panose="02020603050405020304" pitchFamily="18" charset="0"/>
                <a:cs typeface="Times New Roman" panose="02020603050405020304" pitchFamily="18" charset="0"/>
              </a:rPr>
              <a:t>])</a:t>
            </a: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取模：</a:t>
            </a:r>
            <a:r>
              <a:rPr lang="en-US" altLang="zh-CN" sz="2400" dirty="0">
                <a:latin typeface="Times New Roman" panose="02020603050405020304" pitchFamily="18" charset="0"/>
                <a:cs typeface="Times New Roman" panose="02020603050405020304" pitchFamily="18" charset="0"/>
              </a:rPr>
              <a:t>divmod(5</a:t>
            </a:r>
            <a:r>
              <a:rPr lang="en-US" altLang="zh-CN" sz="2400" dirty="0" smtClean="0">
                <a:latin typeface="Times New Roman" panose="02020603050405020304" pitchFamily="18" charset="0"/>
                <a:cs typeface="Times New Roman" panose="02020603050405020304" pitchFamily="18" charset="0"/>
              </a:rPr>
              <a:t>, 2</a:t>
            </a:r>
            <a:r>
              <a:rPr lang="en-US" altLang="zh-CN" sz="2400" dirty="0">
                <a:latin typeface="Times New Roman" panose="02020603050405020304" pitchFamily="18" charset="0"/>
                <a:cs typeface="Times New Roman" panose="02020603050405020304" pitchFamily="18" charset="0"/>
              </a:rPr>
              <a:t>) #(2,1)</a:t>
            </a: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乘方：</a:t>
            </a:r>
            <a:r>
              <a:rPr lang="en-US" altLang="zh-CN" sz="2400" dirty="0" smtClean="0">
                <a:latin typeface="Times New Roman" panose="02020603050405020304" pitchFamily="18" charset="0"/>
                <a:cs typeface="Times New Roman" panose="02020603050405020304" pitchFamily="18" charset="0"/>
              </a:rPr>
              <a:t>pow(2, 3) #</a:t>
            </a:r>
            <a:r>
              <a:rPr lang="en-US" altLang="zh-CN" sz="2400" dirty="0">
                <a:latin typeface="Times New Roman" panose="02020603050405020304" pitchFamily="18" charset="0"/>
                <a:cs typeface="Times New Roman" panose="02020603050405020304" pitchFamily="18" charset="0"/>
              </a:rPr>
              <a:t>8</a:t>
            </a: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浮点数：</a:t>
            </a:r>
            <a:r>
              <a:rPr lang="en-US" altLang="zh-CN" sz="2400" dirty="0" smtClean="0">
                <a:latin typeface="Times New Roman" panose="02020603050405020304" pitchFamily="18" charset="0"/>
                <a:cs typeface="Times New Roman" panose="02020603050405020304" pitchFamily="18" charset="0"/>
              </a:rPr>
              <a:t>round(2.3) #2</a:t>
            </a:r>
            <a:endParaRPr lang="en-US" altLang="zh-CN" sz="2400" dirty="0">
              <a:latin typeface="Times New Roman" panose="02020603050405020304" pitchFamily="18" charset="0"/>
              <a:cs typeface="Times New Roman" panose="02020603050405020304" pitchFamily="18" charset="0"/>
            </a:endParaRP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类型判断：</a:t>
            </a:r>
            <a:r>
              <a:rPr lang="en-US" altLang="zh-CN" sz="2400" dirty="0" smtClean="0">
                <a:latin typeface="Times New Roman" panose="02020603050405020304" pitchFamily="18" charset="0"/>
                <a:cs typeface="Times New Roman" panose="02020603050405020304" pitchFamily="18" charset="0"/>
              </a:rPr>
              <a:t>isinstance(5, int</a:t>
            </a:r>
            <a:r>
              <a:rPr lang="en-US" altLang="zh-CN" sz="2400" dirty="0">
                <a:latin typeface="Times New Roman" panose="02020603050405020304" pitchFamily="18" charset="0"/>
                <a:cs typeface="Times New Roman" panose="02020603050405020304" pitchFamily="18" charset="0"/>
              </a:rPr>
              <a:t>)</a:t>
            </a: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类型转</a:t>
            </a:r>
            <a:r>
              <a:rPr lang="zh-CN" altLang="en-US" sz="2400" dirty="0" smtClean="0">
                <a:latin typeface="Times New Roman" panose="02020603050405020304" pitchFamily="18" charset="0"/>
                <a:cs typeface="Times New Roman" panose="02020603050405020304" pitchFamily="18" charset="0"/>
              </a:rPr>
              <a:t>换</a:t>
            </a:r>
            <a:r>
              <a:rPr lang="en-US" altLang="zh-CN" sz="2400" dirty="0" smtClean="0">
                <a:latin typeface="Times New Roman" panose="02020603050405020304" pitchFamily="18" charset="0"/>
                <a:cs typeface="Times New Roman" panose="02020603050405020304" pitchFamily="18" charset="0"/>
              </a:rPr>
              <a:t>: int(x</a:t>
            </a:r>
            <a:r>
              <a:rPr lang="en-US" altLang="zh-CN" sz="2400" dirty="0">
                <a:latin typeface="Times New Roman" panose="02020603050405020304" pitchFamily="18" charset="0"/>
                <a:cs typeface="Times New Roman" panose="02020603050405020304" pitchFamily="18" charset="0"/>
              </a:rPr>
              <a:t>)</a:t>
            </a: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类型转换</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float(x</a:t>
            </a:r>
            <a:r>
              <a:rPr lang="en-US" altLang="zh-CN" sz="2400" dirty="0">
                <a:latin typeface="Times New Roman" panose="02020603050405020304" pitchFamily="18" charset="0"/>
                <a:cs typeface="Times New Roman" panose="02020603050405020304" pitchFamily="18" charset="0"/>
              </a:rPr>
              <a:t>)</a:t>
            </a: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类型转换</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str(x</a:t>
            </a:r>
            <a:r>
              <a:rPr lang="en-US" altLang="zh-CN" sz="2400" dirty="0">
                <a:latin typeface="Times New Roman" panose="02020603050405020304" pitchFamily="18" charset="0"/>
                <a:cs typeface="Times New Roman" panose="02020603050405020304" pitchFamily="18" charset="0"/>
              </a:rPr>
              <a:t>)</a:t>
            </a: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类型转换</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list(x)</a:t>
            </a:r>
            <a:endParaRPr lang="en-US" altLang="zh-CN" sz="2400" dirty="0">
              <a:latin typeface="Times New Roman" panose="02020603050405020304" pitchFamily="18" charset="0"/>
              <a:cs typeface="Times New Roman" panose="02020603050405020304" pitchFamily="18" charset="0"/>
            </a:endParaRPr>
          </a:p>
          <a:p>
            <a:pPr marL="457200" indent="-457200">
              <a:spcBef>
                <a:spcPts val="600"/>
              </a:spcBef>
              <a:buClr>
                <a:srgbClr val="C00000"/>
              </a:buClr>
              <a:buSzPct val="60000"/>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字符串切割：</a:t>
            </a:r>
            <a:r>
              <a:rPr lang="en-US" altLang="zh-CN" sz="2400" dirty="0" smtClean="0">
                <a:latin typeface="Times New Roman" panose="02020603050405020304" pitchFamily="18" charset="0"/>
                <a:cs typeface="Times New Roman" panose="02020603050405020304" pitchFamily="18" charset="0"/>
              </a:rPr>
              <a:t>str.split()</a:t>
            </a:r>
            <a:endParaRPr lang="en-US" altLang="zh-CN" sz="2400" dirty="0">
              <a:latin typeface="Times New Roman" panose="02020603050405020304" pitchFamily="18" charset="0"/>
              <a:cs typeface="Times New Roman" panose="02020603050405020304" pitchFamily="18" charset="0"/>
            </a:endParaRPr>
          </a:p>
          <a:p>
            <a:pPr>
              <a:spcBef>
                <a:spcPts val="600"/>
              </a:spcBef>
              <a:buClr>
                <a:srgbClr val="C00000"/>
              </a:buClr>
              <a:buSzPct val="60000"/>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&gt;&gt;&gt; 'hello'.split(‘e')  #['h', ' llo']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93156" y="373335"/>
            <a:ext cx="8150002" cy="1031051"/>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en-US" altLang="zh-CN" sz="2800" dirty="0" smtClean="0">
                <a:latin typeface="Times New Roman" panose="02020603050405020304" pitchFamily="18" charset="0"/>
                <a:cs typeface="Times New Roman" panose="02020603050405020304" pitchFamily="18" charset="0"/>
              </a:rPr>
              <a:t>range: range(start, end, scan)</a:t>
            </a:r>
            <a:endParaRPr lang="en-US" altLang="zh-CN" sz="2800" dirty="0">
              <a:latin typeface="Times New Roman" panose="02020603050405020304" pitchFamily="18" charset="0"/>
              <a:cs typeface="Times New Roman" panose="02020603050405020304" pitchFamily="18" charset="0"/>
            </a:endParaRPr>
          </a:p>
          <a:p>
            <a:pPr marL="457200" indent="-457200">
              <a:spcBef>
                <a:spcPts val="600"/>
              </a:spcBef>
              <a:buClr>
                <a:srgbClr val="C00000"/>
              </a:buClr>
              <a:buFont typeface="Wingdings" panose="05000000000000000000" pitchFamily="2" charset="2"/>
              <a:buChar char="p"/>
            </a:pPr>
            <a:endParaRPr lang="zh-CN" altLang="en-US" sz="28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807413" y="1107558"/>
            <a:ext cx="8008873" cy="2092881"/>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start: </a:t>
            </a:r>
            <a:r>
              <a:rPr lang="zh-CN" altLang="en-US" sz="2400" dirty="0" smtClean="0">
                <a:latin typeface="Times New Roman" panose="02020603050405020304" pitchFamily="18" charset="0"/>
                <a:cs typeface="Times New Roman" panose="02020603050405020304" pitchFamily="18" charset="0"/>
              </a:rPr>
              <a:t>计</a:t>
            </a:r>
            <a:r>
              <a:rPr lang="zh-CN" altLang="en-US" sz="2400" dirty="0">
                <a:latin typeface="Times New Roman" panose="02020603050405020304" pitchFamily="18" charset="0"/>
                <a:cs typeface="Times New Roman" panose="02020603050405020304" pitchFamily="18" charset="0"/>
              </a:rPr>
              <a:t>数从</a:t>
            </a:r>
            <a:r>
              <a:rPr lang="en-US" altLang="zh-CN" sz="2400" dirty="0">
                <a:latin typeface="Times New Roman" panose="02020603050405020304" pitchFamily="18" charset="0"/>
                <a:cs typeface="Times New Roman" panose="02020603050405020304" pitchFamily="18" charset="0"/>
              </a:rPr>
              <a:t>start</a:t>
            </a:r>
            <a:r>
              <a:rPr lang="zh-CN" altLang="en-US" sz="2400" dirty="0">
                <a:latin typeface="Times New Roman" panose="02020603050405020304" pitchFamily="18" charset="0"/>
                <a:cs typeface="Times New Roman" panose="02020603050405020304" pitchFamily="18" charset="0"/>
              </a:rPr>
              <a:t>开始。默</a:t>
            </a:r>
            <a:r>
              <a:rPr lang="zh-CN" altLang="en-US" sz="2400" dirty="0" smtClean="0">
                <a:latin typeface="Times New Roman" panose="02020603050405020304" pitchFamily="18" charset="0"/>
                <a:cs typeface="Times New Roman" panose="02020603050405020304" pitchFamily="18" charset="0"/>
              </a:rPr>
              <a:t>认从</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开始</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457200" indent="-457200">
              <a:spcBef>
                <a:spcPts val="600"/>
              </a:spcBef>
              <a:buClr>
                <a:srgbClr val="C00000"/>
              </a:buClr>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end: </a:t>
            </a:r>
            <a:r>
              <a:rPr lang="zh-CN" altLang="en-US" sz="2400" dirty="0">
                <a:latin typeface="Times New Roman" panose="02020603050405020304" pitchFamily="18" charset="0"/>
                <a:cs typeface="Times New Roman" panose="02020603050405020304" pitchFamily="18" charset="0"/>
              </a:rPr>
              <a:t>计数</a:t>
            </a:r>
            <a:r>
              <a:rPr lang="zh-CN" altLang="en-US" sz="2400" dirty="0" smtClean="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end</a:t>
            </a:r>
            <a:r>
              <a:rPr lang="zh-CN" altLang="en-US" sz="2400" dirty="0">
                <a:latin typeface="Times New Roman" panose="02020603050405020304" pitchFamily="18" charset="0"/>
                <a:cs typeface="Times New Roman" panose="02020603050405020304" pitchFamily="18" charset="0"/>
              </a:rPr>
              <a:t>结束，但不包括</a:t>
            </a:r>
            <a:r>
              <a:rPr lang="en-US" altLang="zh-CN" sz="2400" dirty="0" smtClean="0">
                <a:latin typeface="Times New Roman" panose="02020603050405020304" pitchFamily="18" charset="0"/>
                <a:cs typeface="Times New Roman" panose="02020603050405020304" pitchFamily="18" charset="0"/>
              </a:rPr>
              <a:t>end</a:t>
            </a:r>
            <a:r>
              <a:rPr lang="zh-CN" altLang="en-US" sz="2400" dirty="0" smtClean="0">
                <a:latin typeface="Times New Roman" panose="02020603050405020304" pitchFamily="18" charset="0"/>
                <a:cs typeface="Times New Roman" panose="02020603050405020304" pitchFamily="18" charset="0"/>
              </a:rPr>
              <a:t>。例</a:t>
            </a:r>
            <a:r>
              <a:rPr lang="zh-CN" altLang="en-US" sz="2400" dirty="0">
                <a:latin typeface="Times New Roman" panose="02020603050405020304" pitchFamily="18" charset="0"/>
                <a:cs typeface="Times New Roman" panose="02020603050405020304" pitchFamily="18" charset="0"/>
              </a:rPr>
              <a:t>如：</a:t>
            </a:r>
            <a:r>
              <a:rPr lang="en-US" altLang="zh-CN" sz="2400" dirty="0" smtClean="0">
                <a:latin typeface="Times New Roman" panose="02020603050405020304" pitchFamily="18" charset="0"/>
                <a:cs typeface="Times New Roman" panose="02020603050405020304" pitchFamily="18" charset="0"/>
              </a:rPr>
              <a:t>range(5)</a:t>
            </a:r>
            <a:r>
              <a:rPr lang="zh-CN" altLang="en-US" sz="2400" dirty="0" smtClean="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[0, 1, 2, 3, 4]</a:t>
            </a:r>
            <a:r>
              <a:rPr lang="zh-CN" altLang="en-US" sz="2400" dirty="0">
                <a:latin typeface="Times New Roman" panose="02020603050405020304" pitchFamily="18" charset="0"/>
                <a:cs typeface="Times New Roman" panose="02020603050405020304" pitchFamily="18" charset="0"/>
              </a:rPr>
              <a:t>没有</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457200" indent="-457200" algn="just">
              <a:spcBef>
                <a:spcPts val="600"/>
              </a:spcBef>
              <a:buClr>
                <a:srgbClr val="C00000"/>
              </a:buClr>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s</a:t>
            </a:r>
            <a:r>
              <a:rPr lang="en-US" altLang="zh-CN" sz="2400" dirty="0" smtClean="0">
                <a:latin typeface="Times New Roman" panose="02020603050405020304" pitchFamily="18" charset="0"/>
                <a:cs typeface="Times New Roman" panose="02020603050405020304" pitchFamily="18" charset="0"/>
              </a:rPr>
              <a:t>can: </a:t>
            </a:r>
            <a:r>
              <a:rPr lang="zh-CN" altLang="en-US" sz="2400" dirty="0" smtClean="0">
                <a:latin typeface="Times New Roman" panose="02020603050405020304" pitchFamily="18" charset="0"/>
                <a:cs typeface="Times New Roman" panose="02020603050405020304" pitchFamily="18" charset="0"/>
              </a:rPr>
              <a:t>每</a:t>
            </a:r>
            <a:r>
              <a:rPr lang="zh-CN" altLang="en-US" sz="2400" dirty="0">
                <a:latin typeface="Times New Roman" panose="02020603050405020304" pitchFamily="18" charset="0"/>
                <a:cs typeface="Times New Roman" panose="02020603050405020304" pitchFamily="18" charset="0"/>
              </a:rPr>
              <a:t>次跳跃的间距，默认为</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。例如：</a:t>
            </a:r>
            <a:r>
              <a:rPr lang="en-US" altLang="zh-CN" sz="2400" dirty="0" smtClean="0">
                <a:latin typeface="Times New Roman" panose="02020603050405020304" pitchFamily="18" charset="0"/>
                <a:cs typeface="Times New Roman" panose="02020603050405020304" pitchFamily="18" charset="0"/>
              </a:rPr>
              <a:t>range(5)</a:t>
            </a:r>
            <a:r>
              <a:rPr lang="zh-CN" altLang="en-US" sz="2400" dirty="0" smtClean="0">
                <a:latin typeface="Times New Roman" panose="02020603050405020304" pitchFamily="18" charset="0"/>
                <a:cs typeface="Times New Roman" panose="02020603050405020304" pitchFamily="18" charset="0"/>
              </a:rPr>
              <a:t>等</a:t>
            </a:r>
            <a:r>
              <a:rPr lang="zh-CN" altLang="en-US" sz="2400" dirty="0">
                <a:latin typeface="Times New Roman" panose="02020603050405020304" pitchFamily="18" charset="0"/>
                <a:cs typeface="Times New Roman" panose="02020603050405020304" pitchFamily="18" charset="0"/>
              </a:rPr>
              <a:t>价于 </a:t>
            </a:r>
            <a:r>
              <a:rPr lang="en-US" altLang="zh-CN" sz="2400" dirty="0">
                <a:latin typeface="Times New Roman" panose="02020603050405020304" pitchFamily="18" charset="0"/>
                <a:cs typeface="Times New Roman" panose="02020603050405020304" pitchFamily="18" charset="0"/>
              </a:rPr>
              <a:t>range(0, 5, 1</a:t>
            </a:r>
            <a:r>
              <a:rPr lang="en-US" altLang="zh-CN"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07413" y="3347705"/>
            <a:ext cx="8008873" cy="1354217"/>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一</a:t>
            </a:r>
            <a:r>
              <a:rPr lang="zh-CN" altLang="en-US" sz="2400" dirty="0">
                <a:latin typeface="Times New Roman" panose="02020603050405020304" pitchFamily="18" charset="0"/>
                <a:cs typeface="Times New Roman" panose="02020603050405020304" pitchFamily="18" charset="0"/>
              </a:rPr>
              <a:t>个参数</a:t>
            </a:r>
            <a:r>
              <a:rPr lang="zh-CN" altLang="en-US" sz="2400" dirty="0" smtClean="0">
                <a:latin typeface="Times New Roman" panose="02020603050405020304" pitchFamily="18" charset="0"/>
                <a:cs typeface="Times New Roman" panose="02020603050405020304" pitchFamily="18" charset="0"/>
              </a:rPr>
              <a:t>，表示产</a:t>
            </a:r>
            <a:r>
              <a:rPr lang="zh-CN" altLang="en-US" sz="2400" dirty="0">
                <a:latin typeface="Times New Roman" panose="02020603050405020304" pitchFamily="18" charset="0"/>
                <a:cs typeface="Times New Roman" panose="02020603050405020304" pitchFamily="18" charset="0"/>
              </a:rPr>
              <a:t>生从</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开始计数的整数列</a:t>
            </a:r>
            <a:r>
              <a:rPr lang="zh-CN" altLang="en-US" sz="2400" dirty="0" smtClean="0">
                <a:latin typeface="Times New Roman" panose="02020603050405020304" pitchFamily="18" charset="0"/>
                <a:cs typeface="Times New Roman" panose="02020603050405020304" pitchFamily="18" charset="0"/>
              </a:rPr>
              <a:t>表；</a:t>
            </a:r>
            <a:endParaRPr lang="en-US" altLang="zh-CN" sz="2400" dirty="0" smtClean="0">
              <a:latin typeface="Times New Roman" panose="02020603050405020304" pitchFamily="18" charset="0"/>
              <a:cs typeface="Times New Roman" panose="02020603050405020304" pitchFamily="18" charset="0"/>
            </a:endParaRPr>
          </a:p>
          <a:p>
            <a:pPr marL="457200" indent="-457200">
              <a:spcBef>
                <a:spcPts val="600"/>
              </a:spcBef>
              <a:buClr>
                <a:srgbClr val="C00000"/>
              </a:buClr>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两</a:t>
            </a:r>
            <a:r>
              <a:rPr lang="zh-CN" altLang="en-US" sz="2400" dirty="0">
                <a:latin typeface="Times New Roman" panose="02020603050405020304" pitchFamily="18" charset="0"/>
                <a:cs typeface="Times New Roman" panose="02020603050405020304" pitchFamily="18" charset="0"/>
              </a:rPr>
              <a:t>个参</a:t>
            </a:r>
            <a:r>
              <a:rPr lang="zh-CN" altLang="en-US" sz="2400" dirty="0" smtClean="0">
                <a:latin typeface="Times New Roman" panose="02020603050405020304" pitchFamily="18" charset="0"/>
                <a:cs typeface="Times New Roman" panose="02020603050405020304" pitchFamily="18" charset="0"/>
              </a:rPr>
              <a:t>数，第</a:t>
            </a:r>
            <a:r>
              <a:rPr lang="zh-CN" altLang="en-US" sz="2400" dirty="0">
                <a:latin typeface="Times New Roman" panose="02020603050405020304" pitchFamily="18" charset="0"/>
                <a:cs typeface="Times New Roman" panose="02020603050405020304" pitchFamily="18" charset="0"/>
              </a:rPr>
              <a:t>一个参</a:t>
            </a:r>
            <a:r>
              <a:rPr lang="zh-CN" altLang="en-US" sz="2400" dirty="0" smtClean="0">
                <a:latin typeface="Times New Roman" panose="02020603050405020304" pitchFamily="18" charset="0"/>
                <a:cs typeface="Times New Roman" panose="02020603050405020304" pitchFamily="18" charset="0"/>
              </a:rPr>
              <a:t>数为</a:t>
            </a:r>
            <a:r>
              <a:rPr lang="zh-CN" altLang="en-US" sz="2400" dirty="0">
                <a:latin typeface="Times New Roman" panose="02020603050405020304" pitchFamily="18" charset="0"/>
                <a:cs typeface="Times New Roman" panose="02020603050405020304" pitchFamily="18" charset="0"/>
              </a:rPr>
              <a:t>起始位，第二个参数为结束</a:t>
            </a:r>
            <a:r>
              <a:rPr lang="zh-CN" altLang="en-US" sz="2400" dirty="0" smtClean="0">
                <a:latin typeface="Times New Roman" panose="02020603050405020304" pitchFamily="18" charset="0"/>
                <a:cs typeface="Times New Roman" panose="02020603050405020304" pitchFamily="18" charset="0"/>
              </a:rPr>
              <a:t>位；</a:t>
            </a:r>
            <a:endParaRPr lang="en-US" altLang="zh-CN" sz="2400" dirty="0">
              <a:latin typeface="Times New Roman" panose="02020603050405020304" pitchFamily="18" charset="0"/>
              <a:cs typeface="Times New Roman" panose="02020603050405020304" pitchFamily="18" charset="0"/>
            </a:endParaRPr>
          </a:p>
          <a:p>
            <a:pPr marL="457200" indent="-457200">
              <a:spcBef>
                <a:spcPts val="600"/>
              </a:spcBef>
              <a:buClr>
                <a:srgbClr val="C00000"/>
              </a:buClr>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三</a:t>
            </a:r>
            <a:r>
              <a:rPr lang="zh-CN" altLang="en-US" sz="2400" dirty="0">
                <a:latin typeface="Times New Roman" panose="02020603050405020304" pitchFamily="18" charset="0"/>
                <a:cs typeface="Times New Roman" panose="02020603050405020304" pitchFamily="18" charset="0"/>
              </a:rPr>
              <a:t>个参数，第三个参数是步进值</a:t>
            </a:r>
            <a:r>
              <a:rPr lang="zh-CN" altLang="en-US" sz="2400" dirty="0" smtClean="0">
                <a:latin typeface="Times New Roman" panose="02020603050405020304" pitchFamily="18" charset="0"/>
                <a:cs typeface="Times New Roman" panose="02020603050405020304" pitchFamily="18" charset="0"/>
              </a:rPr>
              <a:t>（默</a:t>
            </a:r>
            <a:r>
              <a:rPr lang="zh-CN" altLang="en-US" sz="2400" dirty="0">
                <a:latin typeface="Times New Roman" panose="02020603050405020304" pitchFamily="18" charset="0"/>
                <a:cs typeface="Times New Roman" panose="02020603050405020304" pitchFamily="18" charset="0"/>
              </a:rPr>
              <a:t>认为</a:t>
            </a:r>
            <a:r>
              <a:rPr lang="en-US" altLang="zh-CN" sz="2400" dirty="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57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93156" y="373335"/>
            <a:ext cx="8150002" cy="523220"/>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f</a:t>
            </a:r>
            <a:r>
              <a:rPr lang="en-US" altLang="zh-CN" sz="2800" dirty="0" smtClean="0">
                <a:latin typeface="Times New Roman" panose="02020603050405020304" pitchFamily="18" charset="0"/>
                <a:cs typeface="Times New Roman" panose="02020603050405020304" pitchFamily="18" charset="0"/>
              </a:rPr>
              <a:t>or </a:t>
            </a:r>
            <a:r>
              <a:rPr lang="zh-CN" altLang="en-US" sz="2800" dirty="0" smtClean="0">
                <a:latin typeface="Times New Roman" panose="02020603050405020304" pitchFamily="18" charset="0"/>
                <a:cs typeface="Times New Roman" panose="02020603050405020304" pitchFamily="18" charset="0"/>
              </a:rPr>
              <a:t>循环</a:t>
            </a:r>
            <a:endParaRPr lang="zh-CN" altLang="en-US" sz="28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249535" y="1225894"/>
            <a:ext cx="6506390" cy="1311128"/>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for</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初</a:t>
            </a:r>
            <a:r>
              <a:rPr lang="zh-CN" altLang="en-US"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始语</a:t>
            </a: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句；执</a:t>
            </a:r>
            <a:r>
              <a:rPr lang="zh-CN" altLang="en-US"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行条</a:t>
            </a: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件；增量</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循</a:t>
            </a:r>
            <a:r>
              <a:rPr lang="zh-CN" altLang="en-US"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环</a:t>
            </a: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体</a:t>
            </a:r>
            <a:endParaRPr lang="zh-CN" altLang="en-US"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p>
        </p:txBody>
      </p:sp>
      <p:sp>
        <p:nvSpPr>
          <p:cNvPr id="7" name="文本框 6"/>
          <p:cNvSpPr txBox="1"/>
          <p:nvPr/>
        </p:nvSpPr>
        <p:spPr>
          <a:xfrm>
            <a:off x="1249535" y="2732602"/>
            <a:ext cx="6506390" cy="701731"/>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for &lt;varible&gt; in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&lt;Iterable&gt;:</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&lt;intended block of code&gt;</a:t>
            </a:r>
          </a:p>
        </p:txBody>
      </p:sp>
      <p:sp>
        <p:nvSpPr>
          <p:cNvPr id="9" name="左弧形箭头 8"/>
          <p:cNvSpPr/>
          <p:nvPr/>
        </p:nvSpPr>
        <p:spPr>
          <a:xfrm>
            <a:off x="686486" y="1570792"/>
            <a:ext cx="563049" cy="1473463"/>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圆角矩形标注 1"/>
          <p:cNvSpPr/>
          <p:nvPr/>
        </p:nvSpPr>
        <p:spPr>
          <a:xfrm>
            <a:off x="5210628" y="425993"/>
            <a:ext cx="1291772" cy="850944"/>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其他语言</a:t>
            </a:r>
            <a:endParaRPr lang="zh-CN" altLang="en-US" sz="2000" b="1" dirty="0">
              <a:solidFill>
                <a:schemeClr val="tx1"/>
              </a:solidFill>
            </a:endParaRPr>
          </a:p>
        </p:txBody>
      </p:sp>
      <p:sp>
        <p:nvSpPr>
          <p:cNvPr id="11" name="圆角矩形标注 10"/>
          <p:cNvSpPr/>
          <p:nvPr/>
        </p:nvSpPr>
        <p:spPr>
          <a:xfrm>
            <a:off x="3423192" y="1582689"/>
            <a:ext cx="5413296" cy="954333"/>
          </a:xfrm>
          <a:prstGeom prst="wedgeRoundRectCallout">
            <a:avLst>
              <a:gd name="adj1" fmla="val -33223"/>
              <a:gd name="adj2" fmla="val 8024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latin typeface="Times New Roman" panose="02020603050405020304" pitchFamily="18" charset="0"/>
                <a:cs typeface="Times New Roman" panose="02020603050405020304" pitchFamily="18" charset="0"/>
              </a:rPr>
              <a:t>可迭代对象：</a:t>
            </a:r>
            <a:endParaRPr lang="en-US" altLang="zh-CN" sz="2000" b="1" dirty="0" smtClean="0">
              <a:solidFill>
                <a:schemeClr val="tx1"/>
              </a:solidFill>
              <a:latin typeface="Times New Roman" panose="02020603050405020304" pitchFamily="18" charset="0"/>
              <a:cs typeface="Times New Roman" panose="02020603050405020304" pitchFamily="18" charset="0"/>
            </a:endParaRPr>
          </a:p>
          <a:p>
            <a:r>
              <a:rPr lang="en-US" altLang="zh-CN" sz="2400" b="1" dirty="0" smtClean="0">
                <a:solidFill>
                  <a:schemeClr val="tx1"/>
                </a:solidFill>
                <a:latin typeface="Times New Roman" panose="02020603050405020304" pitchFamily="18" charset="0"/>
                <a:cs typeface="Times New Roman" panose="02020603050405020304" pitchFamily="18" charset="0"/>
              </a:rPr>
              <a:t>str, tuple</a:t>
            </a:r>
            <a:r>
              <a:rPr lang="en-US" altLang="zh-CN" sz="2400" b="1" dirty="0" smtClean="0">
                <a:solidFill>
                  <a:schemeClr val="tx1"/>
                </a:solidFill>
                <a:latin typeface="Times New Roman" panose="02020603050405020304" pitchFamily="18" charset="0"/>
                <a:cs typeface="Times New Roman" panose="02020603050405020304" pitchFamily="18" charset="0"/>
              </a:rPr>
              <a:t>, list, dict, set, array, matrix</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686486" y="4166089"/>
            <a:ext cx="8150002" cy="523220"/>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en-US" altLang="zh-CN" sz="2800" dirty="0" smtClean="0">
                <a:latin typeface="Times New Roman" panose="02020603050405020304" pitchFamily="18" charset="0"/>
                <a:cs typeface="Times New Roman" panose="02020603050405020304" pitchFamily="18" charset="0"/>
              </a:rPr>
              <a:t>while </a:t>
            </a:r>
            <a:r>
              <a:rPr lang="zh-CN" altLang="en-US" sz="2800" dirty="0" smtClean="0">
                <a:latin typeface="Times New Roman" panose="02020603050405020304" pitchFamily="18" charset="0"/>
                <a:cs typeface="Times New Roman" panose="02020603050405020304" pitchFamily="18" charset="0"/>
              </a:rPr>
              <a:t>循环</a:t>
            </a:r>
            <a:endParaRPr lang="zh-CN" altLang="en-US" sz="2800"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1342865" y="4794427"/>
            <a:ext cx="6506390" cy="701731"/>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while &lt;condition&gt;: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&lt;statements&gt;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ppt_x"/>
                                          </p:val>
                                        </p:tav>
                                        <p:tav tm="100000">
                                          <p:val>
                                            <p:strVal val="#ppt_x"/>
                                          </p:val>
                                        </p:tav>
                                      </p:tavLst>
                                    </p:anim>
                                    <p:anim calcmode="lin" valueType="num">
                                      <p:cBhvr additive="base">
                                        <p:cTn id="8" dur="3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 grpId="0" animBg="1"/>
      <p:bldP spid="11" grpId="0" animBg="1"/>
      <p:bldP spid="16" grpId="0"/>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660169" y="264432"/>
            <a:ext cx="8150002" cy="523220"/>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en-US" altLang="zh-CN" sz="2800" dirty="0" smtClean="0">
                <a:latin typeface="Times New Roman" panose="02020603050405020304" pitchFamily="18" charset="0"/>
                <a:cs typeface="Times New Roman" panose="02020603050405020304" pitchFamily="18" charset="0"/>
              </a:rPr>
              <a:t>if </a:t>
            </a:r>
            <a:r>
              <a:rPr lang="zh-CN" altLang="en-US" sz="2800" dirty="0" smtClean="0">
                <a:latin typeface="Times New Roman" panose="02020603050405020304" pitchFamily="18" charset="0"/>
                <a:cs typeface="Times New Roman" panose="02020603050405020304" pitchFamily="18" charset="0"/>
              </a:rPr>
              <a:t>条件判断</a:t>
            </a:r>
            <a:endParaRPr lang="zh-CN" altLang="en-US" sz="28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1150292" y="936366"/>
            <a:ext cx="6506390" cy="2522998"/>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if &lt;condition1&gt;: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&lt;statement1&gt;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elif &lt;condition2&gt;: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&lt;statement2&gt;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elif &lt;condition3&gt;: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&lt;statement3&gt;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else:</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&lt;statement4&gt;</a:t>
            </a:r>
          </a:p>
        </p:txBody>
      </p:sp>
      <p:sp>
        <p:nvSpPr>
          <p:cNvPr id="16" name="文本框 15"/>
          <p:cNvSpPr txBox="1"/>
          <p:nvPr/>
        </p:nvSpPr>
        <p:spPr>
          <a:xfrm>
            <a:off x="1129510" y="3901108"/>
            <a:ext cx="6506390" cy="2827697"/>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for i in range(1, 10):</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if i &lt; 4:</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print("%d is small" % i)</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break</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elif i &lt; 7:</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print("%d is midle" % i)</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continue</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else:</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print("%d is big" % i)</a:t>
            </a:r>
          </a:p>
        </p:txBody>
      </p:sp>
      <p:sp>
        <p:nvSpPr>
          <p:cNvPr id="17" name="文本框 16"/>
          <p:cNvSpPr txBox="1"/>
          <p:nvPr/>
        </p:nvSpPr>
        <p:spPr>
          <a:xfrm>
            <a:off x="510268" y="3459364"/>
            <a:ext cx="6601637" cy="523220"/>
          </a:xfrm>
          <a:prstGeom prst="rect">
            <a:avLst/>
          </a:prstGeom>
          <a:noFill/>
        </p:spPr>
        <p:txBody>
          <a:bodyPr wrap="square" rtlCol="0">
            <a:spAutoFit/>
          </a:bodyPr>
          <a:lstStyle/>
          <a:p>
            <a:pPr>
              <a:spcBef>
                <a:spcPts val="1200"/>
              </a:spcBef>
              <a:spcAft>
                <a:spcPts val="600"/>
              </a:spcAft>
              <a:buClr>
                <a:srgbClr val="C00000"/>
              </a:buClr>
            </a:pPr>
            <a:r>
              <a:rPr lang="zh-CN" altLang="en-US" sz="2800" dirty="0" smtClean="0">
                <a:solidFill>
                  <a:srgbClr val="3366FF"/>
                </a:solidFill>
              </a:rPr>
              <a:t>例：</a:t>
            </a:r>
            <a:endParaRPr lang="zh-CN" altLang="en-US" sz="2800" dirty="0">
              <a:solidFill>
                <a:srgbClr val="33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93156" y="373335"/>
            <a:ext cx="8150002" cy="523220"/>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zh-CN" altLang="en-US" sz="2800" dirty="0">
                <a:latin typeface="Times New Roman" panose="02020603050405020304" pitchFamily="18" charset="0"/>
                <a:cs typeface="Times New Roman" panose="02020603050405020304" pitchFamily="18" charset="0"/>
              </a:rPr>
              <a:t>切片</a:t>
            </a:r>
          </a:p>
        </p:txBody>
      </p:sp>
      <p:sp>
        <p:nvSpPr>
          <p:cNvPr id="26" name="文本框 25"/>
          <p:cNvSpPr txBox="1"/>
          <p:nvPr/>
        </p:nvSpPr>
        <p:spPr>
          <a:xfrm>
            <a:off x="734285" y="1106822"/>
            <a:ext cx="8008873" cy="3801041"/>
          </a:xfrm>
          <a:prstGeom prst="rect">
            <a:avLst/>
          </a:prstGeom>
          <a:noFill/>
        </p:spPr>
        <p:txBody>
          <a:bodyPr wrap="square" rtlCol="0">
            <a:spAutoFit/>
          </a:bodyPr>
          <a:lstStyle/>
          <a:p>
            <a:pPr marL="457200" indent="-457200" algn="just">
              <a:spcBef>
                <a:spcPts val="600"/>
              </a:spcBef>
              <a:buClr>
                <a:srgbClr val="C00000"/>
              </a:buClr>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对象：</a:t>
            </a:r>
            <a:r>
              <a:rPr lang="en-US" altLang="zh-CN" sz="2400" dirty="0" smtClean="0">
                <a:latin typeface="Times New Roman" panose="02020603050405020304" pitchFamily="18" charset="0"/>
                <a:cs typeface="Times New Roman" panose="02020603050405020304" pitchFamily="18" charset="0"/>
              </a:rPr>
              <a:t> str,  tuple,  list,  array,  matrix</a:t>
            </a:r>
          </a:p>
          <a:p>
            <a:pPr marL="457200" indent="-457200" algn="just">
              <a:spcBef>
                <a:spcPts val="600"/>
              </a:spcBef>
              <a:buClr>
                <a:srgbClr val="C00000"/>
              </a:buClr>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切</a:t>
            </a:r>
            <a:r>
              <a:rPr lang="zh-CN" altLang="en-US" sz="2400" dirty="0">
                <a:latin typeface="Times New Roman" panose="02020603050405020304" pitchFamily="18" charset="0"/>
                <a:cs typeface="Times New Roman" panose="02020603050405020304" pitchFamily="18" charset="0"/>
              </a:rPr>
              <a:t>片操作符在</a:t>
            </a:r>
            <a:r>
              <a:rPr lang="en-US" altLang="zh-CN" sz="2400" dirty="0">
                <a:latin typeface="Times New Roman" panose="02020603050405020304" pitchFamily="18" charset="0"/>
                <a:cs typeface="Times New Roman" panose="02020603050405020304" pitchFamily="18" charset="0"/>
              </a:rPr>
              <a:t>Python</a:t>
            </a:r>
            <a:r>
              <a:rPr lang="zh-CN" altLang="en-US" sz="2400" dirty="0">
                <a:latin typeface="Times New Roman" panose="02020603050405020304" pitchFamily="18" charset="0"/>
                <a:cs typeface="Times New Roman" panose="02020603050405020304" pitchFamily="18" charset="0"/>
              </a:rPr>
              <a:t>中的原型</a:t>
            </a:r>
            <a:r>
              <a:rPr lang="zh-CN" altLang="en-US" sz="2400" dirty="0" smtClean="0">
                <a:latin typeface="Times New Roman" panose="02020603050405020304" pitchFamily="18" charset="0"/>
                <a:cs typeface="Times New Roman" panose="02020603050405020304" pitchFamily="18" charset="0"/>
              </a:rPr>
              <a:t>是 </a:t>
            </a:r>
            <a:r>
              <a:rPr lang="en-US" altLang="zh-CN" sz="2400" dirty="0" smtClean="0">
                <a:latin typeface="Times New Roman" panose="02020603050405020304" pitchFamily="18" charset="0"/>
                <a:cs typeface="Times New Roman" panose="02020603050405020304" pitchFamily="18" charset="0"/>
              </a:rPr>
              <a:t>:</a:t>
            </a:r>
          </a:p>
          <a:p>
            <a:pPr algn="just">
              <a:spcBef>
                <a:spcPts val="600"/>
              </a:spcBef>
              <a:buClr>
                <a:srgbClr val="C00000"/>
              </a:buClr>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start:stop:step</a:t>
            </a:r>
            <a:r>
              <a:rPr lang="en-US" altLang="zh-CN" sz="2400" dirty="0" smtClean="0">
                <a:latin typeface="Times New Roman" panose="02020603050405020304" pitchFamily="18" charset="0"/>
                <a:cs typeface="Times New Roman" panose="02020603050405020304" pitchFamily="18" charset="0"/>
              </a:rPr>
              <a:t>]   =&gt;  [</a:t>
            </a:r>
            <a:r>
              <a:rPr lang="zh-CN" altLang="en-US" sz="2400" dirty="0">
                <a:latin typeface="Times New Roman" panose="02020603050405020304" pitchFamily="18" charset="0"/>
                <a:cs typeface="Times New Roman" panose="02020603050405020304" pitchFamily="18" charset="0"/>
              </a:rPr>
              <a:t>开始索引</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结束索引</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步长值</a:t>
            </a:r>
            <a:r>
              <a:rPr lang="en-US" altLang="zh-CN" sz="2400" dirty="0">
                <a:latin typeface="Times New Roman" panose="02020603050405020304" pitchFamily="18" charset="0"/>
                <a:cs typeface="Times New Roman" panose="02020603050405020304" pitchFamily="18" charset="0"/>
              </a:rPr>
              <a:t>]</a:t>
            </a:r>
          </a:p>
          <a:p>
            <a:pPr marL="457200" indent="-457200" algn="just">
              <a:spcBef>
                <a:spcPts val="600"/>
              </a:spcBef>
              <a:buClr>
                <a:srgbClr val="C000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开始索引</a:t>
            </a:r>
            <a:r>
              <a:rPr lang="zh-CN" altLang="en-US" sz="2400" dirty="0" smtClean="0">
                <a:latin typeface="Times New Roman" panose="02020603050405020304" pitchFamily="18" charset="0"/>
                <a:cs typeface="Times New Roman" panose="02020603050405020304" pitchFamily="18" charset="0"/>
              </a:rPr>
              <a:t>：从</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开</a:t>
            </a:r>
            <a:r>
              <a:rPr lang="zh-CN" altLang="en-US" sz="2400" dirty="0" smtClean="0">
                <a:latin typeface="Times New Roman" panose="02020603050405020304" pitchFamily="18" charset="0"/>
                <a:cs typeface="Times New Roman" panose="02020603050405020304" pitchFamily="18" charset="0"/>
              </a:rPr>
              <a:t>始 ，</a:t>
            </a:r>
            <a:r>
              <a:rPr lang="zh-CN" altLang="en-US" sz="2400" dirty="0" smtClean="0">
                <a:latin typeface="Times New Roman" panose="02020603050405020304" pitchFamily="18" charset="0"/>
                <a:cs typeface="Times New Roman" panose="02020603050405020304" pitchFamily="18" charset="0"/>
              </a:rPr>
              <a:t>最</a:t>
            </a:r>
            <a:r>
              <a:rPr lang="zh-CN" altLang="en-US" sz="2400" dirty="0">
                <a:latin typeface="Times New Roman" panose="02020603050405020304" pitchFamily="18" charset="0"/>
                <a:cs typeface="Times New Roman" panose="02020603050405020304" pitchFamily="18" charset="0"/>
              </a:rPr>
              <a:t>后一</a:t>
            </a:r>
            <a:r>
              <a:rPr lang="zh-CN" altLang="en-US" sz="2400" dirty="0" smtClean="0">
                <a:latin typeface="Times New Roman" panose="02020603050405020304" pitchFamily="18" charset="0"/>
                <a:cs typeface="Times New Roman" panose="02020603050405020304" pitchFamily="18" charset="0"/>
              </a:rPr>
              <a:t>个索引值为</a:t>
            </a:r>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457200" indent="-457200" algn="just">
              <a:spcBef>
                <a:spcPts val="600"/>
              </a:spcBef>
              <a:buClr>
                <a:srgbClr val="C000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结束索引：切片操作符将取到该索引为止，不包含该索引的值。</a:t>
            </a:r>
          </a:p>
          <a:p>
            <a:pPr marL="457200" indent="-457200" algn="just">
              <a:spcBef>
                <a:spcPts val="600"/>
              </a:spcBef>
              <a:buClr>
                <a:srgbClr val="C000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步长值：默认是一个接着一个切取，如果为</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，则</a:t>
            </a:r>
            <a:r>
              <a:rPr lang="zh-CN" altLang="en-US" sz="2400" dirty="0">
                <a:latin typeface="Times New Roman" panose="02020603050405020304" pitchFamily="18" charset="0"/>
                <a:cs typeface="Times New Roman" panose="02020603050405020304" pitchFamily="18" charset="0"/>
              </a:rPr>
              <a:t>表示进行隔一取一操作。步长值为正时表示从左向右</a:t>
            </a:r>
            <a:r>
              <a:rPr lang="zh-CN" altLang="en-US" sz="2400" dirty="0" smtClean="0">
                <a:latin typeface="Times New Roman" panose="02020603050405020304" pitchFamily="18" charset="0"/>
                <a:cs typeface="Times New Roman" panose="02020603050405020304" pitchFamily="18" charset="0"/>
              </a:rPr>
              <a:t>取；如</a:t>
            </a:r>
            <a:r>
              <a:rPr lang="zh-CN" altLang="en-US" sz="2400" dirty="0">
                <a:latin typeface="Times New Roman" panose="02020603050405020304" pitchFamily="18" charset="0"/>
                <a:cs typeface="Times New Roman" panose="02020603050405020304" pitchFamily="18" charset="0"/>
              </a:rPr>
              <a:t>果为负，则表示从右向左取</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32469" y="731219"/>
            <a:ext cx="4697032" cy="923330"/>
          </a:xfrm>
          <a:prstGeom prst="rect">
            <a:avLst/>
          </a:prstGeom>
          <a:noFill/>
        </p:spPr>
        <p:txBody>
          <a:bodyPr wrap="square" rtlCol="0">
            <a:spAutoFit/>
          </a:bodyPr>
          <a:lstStyle/>
          <a:p>
            <a:r>
              <a:rPr lang="zh-CN" altLang="en-US" sz="5400" dirty="0" smtClean="0">
                <a:latin typeface="Times New Roman" panose="02020603050405020304" pitchFamily="18" charset="0"/>
                <a:cs typeface="Times New Roman" panose="02020603050405020304" pitchFamily="18" charset="0"/>
              </a:rPr>
              <a:t>内容大纲</a:t>
            </a:r>
            <a:endParaRPr lang="zh-CN" altLang="en-US" sz="5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538842" y="1846773"/>
            <a:ext cx="4045858" cy="3944157"/>
          </a:xfrm>
          <a:prstGeom prst="rect">
            <a:avLst/>
          </a:prstGeom>
          <a:noFill/>
        </p:spPr>
        <p:txBody>
          <a:bodyPr wrap="square" rtlCol="0">
            <a:spAutoFit/>
          </a:bodyPr>
          <a:lstStyle/>
          <a:p>
            <a:pPr>
              <a:lnSpc>
                <a:spcPct val="120000"/>
              </a:lnSpc>
              <a:spcBef>
                <a:spcPts val="600"/>
              </a:spcBef>
              <a:buClr>
                <a:srgbClr val="C40000"/>
              </a:buClr>
              <a:buSzPct val="80000"/>
              <a:buFont typeface="Wingdings" panose="05000000000000000000" pitchFamily="2" charset="2"/>
              <a:buChar char="Ø"/>
            </a:pPr>
            <a:r>
              <a:rPr lang="zh-CN" altLang="en-US" sz="3200" dirty="0" smtClean="0">
                <a:latin typeface="+mn-ea"/>
              </a:rPr>
              <a:t>函数定义及调用</a:t>
            </a:r>
          </a:p>
          <a:p>
            <a:pPr>
              <a:lnSpc>
                <a:spcPct val="120000"/>
              </a:lnSpc>
              <a:spcBef>
                <a:spcPts val="600"/>
              </a:spcBef>
              <a:buClr>
                <a:srgbClr val="C40000"/>
              </a:buClr>
              <a:buSzPct val="80000"/>
              <a:buFont typeface="Wingdings" panose="05000000000000000000" pitchFamily="2" charset="2"/>
              <a:buChar char="Ø"/>
            </a:pPr>
            <a:r>
              <a:rPr lang="zh-CN" altLang="en-US" sz="3200" dirty="0" smtClean="0">
                <a:latin typeface="+mn-ea"/>
              </a:rPr>
              <a:t>函数参数</a:t>
            </a:r>
          </a:p>
          <a:p>
            <a:pPr>
              <a:lnSpc>
                <a:spcPct val="120000"/>
              </a:lnSpc>
              <a:spcBef>
                <a:spcPts val="600"/>
              </a:spcBef>
              <a:buClr>
                <a:srgbClr val="C40000"/>
              </a:buClr>
              <a:buSzPct val="80000"/>
              <a:buFont typeface="Wingdings" panose="05000000000000000000" pitchFamily="2" charset="2"/>
              <a:buChar char="Ø"/>
            </a:pPr>
            <a:r>
              <a:rPr lang="zh-CN" altLang="en-US" sz="3200" dirty="0" smtClean="0">
                <a:latin typeface="+mn-ea"/>
              </a:rPr>
              <a:t>常用内置函数</a:t>
            </a:r>
          </a:p>
          <a:p>
            <a:pPr>
              <a:lnSpc>
                <a:spcPct val="120000"/>
              </a:lnSpc>
              <a:spcBef>
                <a:spcPts val="600"/>
              </a:spcBef>
              <a:buClr>
                <a:srgbClr val="C40000"/>
              </a:buClr>
              <a:buSzPct val="80000"/>
              <a:buFont typeface="Wingdings" panose="05000000000000000000" pitchFamily="2" charset="2"/>
              <a:buChar char="Ø"/>
            </a:pPr>
            <a:r>
              <a:rPr lang="zh-CN" altLang="en-US" sz="3200" dirty="0" smtClean="0">
                <a:latin typeface="+mn-ea"/>
              </a:rPr>
              <a:t>列表生成式</a:t>
            </a:r>
          </a:p>
          <a:p>
            <a:pPr>
              <a:lnSpc>
                <a:spcPct val="120000"/>
              </a:lnSpc>
              <a:spcBef>
                <a:spcPts val="600"/>
              </a:spcBef>
              <a:buClr>
                <a:srgbClr val="C40000"/>
              </a:buClr>
              <a:buSzPct val="80000"/>
              <a:buFont typeface="Wingdings" panose="05000000000000000000" pitchFamily="2" charset="2"/>
              <a:buChar char="Ø"/>
            </a:pPr>
            <a:r>
              <a:rPr lang="zh-CN" altLang="en-US" sz="3200" dirty="0" smtClean="0">
                <a:latin typeface="+mn-ea"/>
              </a:rPr>
              <a:t>函数式编程</a:t>
            </a:r>
          </a:p>
          <a:p>
            <a:pPr>
              <a:lnSpc>
                <a:spcPct val="120000"/>
              </a:lnSpc>
              <a:spcBef>
                <a:spcPts val="600"/>
              </a:spcBef>
              <a:buClr>
                <a:srgbClr val="C40000"/>
              </a:buClr>
              <a:buSzPct val="80000"/>
              <a:buFont typeface="Wingdings" panose="05000000000000000000" pitchFamily="2" charset="2"/>
              <a:buChar char="Ø"/>
            </a:pPr>
            <a:r>
              <a:rPr lang="zh-CN" altLang="en-US" sz="3200" dirty="0" smtClean="0">
                <a:latin typeface="+mn-ea"/>
              </a:rPr>
              <a:t>装饰器</a:t>
            </a:r>
            <a:endParaRPr lang="en-US" altLang="zh-CN" sz="3200" dirty="0" smtClean="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3563" y="468227"/>
            <a:ext cx="6601637" cy="523220"/>
          </a:xfrm>
          <a:prstGeom prst="rect">
            <a:avLst/>
          </a:prstGeom>
          <a:noFill/>
        </p:spPr>
        <p:txBody>
          <a:bodyPr wrap="square" rtlCol="0">
            <a:spAutoFit/>
          </a:bodyPr>
          <a:lstStyle/>
          <a:p>
            <a:pPr>
              <a:spcBef>
                <a:spcPts val="1200"/>
              </a:spcBef>
              <a:spcAft>
                <a:spcPts val="600"/>
              </a:spcAft>
              <a:buClr>
                <a:srgbClr val="C00000"/>
              </a:buClr>
            </a:pPr>
            <a:r>
              <a:rPr lang="zh-CN" altLang="en-US" sz="2800" dirty="0" smtClean="0">
                <a:solidFill>
                  <a:srgbClr val="3366FF"/>
                </a:solidFill>
              </a:rPr>
              <a:t>例：</a:t>
            </a:r>
            <a:endParaRPr lang="zh-CN" altLang="en-US" sz="2800" dirty="0">
              <a:solidFill>
                <a:srgbClr val="3366FF"/>
              </a:solidFill>
            </a:endParaRPr>
          </a:p>
        </p:txBody>
      </p:sp>
      <p:grpSp>
        <p:nvGrpSpPr>
          <p:cNvPr id="6" name="组合 5"/>
          <p:cNvGrpSpPr/>
          <p:nvPr/>
        </p:nvGrpSpPr>
        <p:grpSpPr>
          <a:xfrm>
            <a:off x="956292" y="1172559"/>
            <a:ext cx="7282192" cy="3000196"/>
            <a:chOff x="1319350" y="1845751"/>
            <a:chExt cx="7282192" cy="2242744"/>
          </a:xfrm>
        </p:grpSpPr>
        <p:sp>
          <p:nvSpPr>
            <p:cNvPr id="7" name="矩形 6"/>
            <p:cNvSpPr/>
            <p:nvPr/>
          </p:nvSpPr>
          <p:spPr>
            <a:xfrm>
              <a:off x="1319350" y="1845751"/>
              <a:ext cx="7145383" cy="2242744"/>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598572" y="2566687"/>
              <a:ext cx="7002970" cy="1435442"/>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&gt;&gt;&gt;str1[:3]</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&gt;&gt;&gt;list1[:3]</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&gt;&gt;&gt;list1[1:-1]</a:t>
              </a: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&gt;&gt;&gt;list1[1:-1:2]</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&gt;&gt;&gt;list1[-1:-4:-1]</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1" name="文本框 10"/>
            <p:cNvSpPr txBox="1"/>
            <p:nvPr/>
          </p:nvSpPr>
          <p:spPr>
            <a:xfrm>
              <a:off x="1598572" y="1966100"/>
              <a:ext cx="6506390" cy="519303"/>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str1 = 'abcdef'</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list1 = [1, 2, 3, 4, 5, 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593156" y="373335"/>
            <a:ext cx="8150002" cy="1031051"/>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z</a:t>
            </a:r>
            <a:r>
              <a:rPr lang="en-US" altLang="zh-CN" sz="2800" dirty="0" smtClean="0">
                <a:latin typeface="Times New Roman" panose="02020603050405020304" pitchFamily="18" charset="0"/>
                <a:cs typeface="Times New Roman" panose="02020603050405020304" pitchFamily="18" charset="0"/>
              </a:rPr>
              <a:t>ip: zip</a:t>
            </a:r>
            <a:r>
              <a:rPr lang="en-US" altLang="zh-CN" sz="2800" dirty="0" smtClean="0">
                <a:latin typeface="Times New Roman" panose="02020603050405020304" pitchFamily="18" charset="0"/>
                <a:cs typeface="Times New Roman" panose="02020603050405020304" pitchFamily="18" charset="0"/>
              </a:rPr>
              <a:t>([Iterable</a:t>
            </a:r>
            <a:r>
              <a:rPr lang="en-US" altLang="zh-CN" sz="2800" dirty="0">
                <a:latin typeface="Times New Roman" panose="02020603050405020304" pitchFamily="18" charset="0"/>
                <a:cs typeface="Times New Roman" panose="02020603050405020304" pitchFamily="18" charset="0"/>
              </a:rPr>
              <a:t>, ...])</a:t>
            </a:r>
          </a:p>
          <a:p>
            <a:pPr marL="457200" indent="-457200">
              <a:spcBef>
                <a:spcPts val="600"/>
              </a:spcBef>
              <a:buClr>
                <a:srgbClr val="C00000"/>
              </a:buClr>
              <a:buFont typeface="Wingdings" panose="05000000000000000000" pitchFamily="2" charset="2"/>
              <a:buChar char="p"/>
            </a:pPr>
            <a:endParaRPr lang="zh-CN" altLang="en-US" sz="28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977014" y="1062397"/>
            <a:ext cx="8008873" cy="1200329"/>
          </a:xfrm>
          <a:prstGeom prst="rect">
            <a:avLst/>
          </a:prstGeom>
          <a:noFill/>
        </p:spPr>
        <p:txBody>
          <a:bodyPr wrap="square" rtlCol="0">
            <a:spAutoFit/>
          </a:bodyPr>
          <a:lstStyle/>
          <a:p>
            <a:pPr>
              <a:spcBef>
                <a:spcPts val="600"/>
              </a:spcBef>
              <a:buClr>
                <a:srgbClr val="C00000"/>
              </a:buClr>
            </a:pPr>
            <a:r>
              <a:rPr lang="zh-CN" altLang="en-US" sz="2400" dirty="0" smtClean="0">
                <a:latin typeface="Times New Roman" panose="02020603050405020304" pitchFamily="18" charset="0"/>
                <a:cs typeface="Times New Roman" panose="02020603050405020304" pitchFamily="18" charset="0"/>
              </a:rPr>
              <a:t>接</a:t>
            </a:r>
            <a:r>
              <a:rPr lang="zh-CN" altLang="en-US" sz="2400" dirty="0">
                <a:latin typeface="Times New Roman" panose="02020603050405020304" pitchFamily="18" charset="0"/>
                <a:cs typeface="Times New Roman" panose="02020603050405020304" pitchFamily="18" charset="0"/>
              </a:rPr>
              <a:t>受一系列可迭代的对象作为参数，将对象中对应的元素打包成一个个</a:t>
            </a:r>
            <a:r>
              <a:rPr lang="en-US" altLang="zh-CN" sz="2400" dirty="0">
                <a:latin typeface="Times New Roman" panose="02020603050405020304" pitchFamily="18" charset="0"/>
                <a:cs typeface="Times New Roman" panose="02020603050405020304" pitchFamily="18" charset="0"/>
              </a:rPr>
              <a:t>tuple</a:t>
            </a:r>
            <a:r>
              <a:rPr lang="zh-CN" altLang="en-US" sz="2400" dirty="0">
                <a:latin typeface="Times New Roman" panose="02020603050405020304" pitchFamily="18" charset="0"/>
                <a:cs typeface="Times New Roman" panose="02020603050405020304" pitchFamily="18" charset="0"/>
              </a:rPr>
              <a:t>（元组），然后返回由这些</a:t>
            </a:r>
            <a:r>
              <a:rPr lang="en-US" altLang="zh-CN" sz="2400" dirty="0" smtClean="0">
                <a:latin typeface="Times New Roman" panose="02020603050405020304" pitchFamily="18" charset="0"/>
                <a:cs typeface="Times New Roman" panose="02020603050405020304" pitchFamily="18" charset="0"/>
              </a:rPr>
              <a:t>tuple</a:t>
            </a:r>
            <a:r>
              <a:rPr lang="zh-CN" altLang="en-US" sz="2400" dirty="0" smtClean="0">
                <a:latin typeface="Times New Roman" panose="02020603050405020304" pitchFamily="18" charset="0"/>
                <a:cs typeface="Times New Roman" panose="02020603050405020304" pitchFamily="18" charset="0"/>
              </a:rPr>
              <a:t>组</a:t>
            </a:r>
            <a:r>
              <a:rPr lang="zh-CN" altLang="en-US" sz="2400" dirty="0">
                <a:latin typeface="Times New Roman" panose="02020603050405020304" pitchFamily="18" charset="0"/>
                <a:cs typeface="Times New Roman" panose="02020603050405020304" pitchFamily="18" charset="0"/>
              </a:rPr>
              <a:t>成的</a:t>
            </a:r>
            <a:r>
              <a:rPr lang="en-US" altLang="zh-CN" sz="2400" dirty="0">
                <a:latin typeface="Times New Roman" panose="02020603050405020304" pitchFamily="18" charset="0"/>
                <a:cs typeface="Times New Roman" panose="02020603050405020304" pitchFamily="18" charset="0"/>
              </a:rPr>
              <a:t>list</a:t>
            </a:r>
            <a:r>
              <a:rPr lang="zh-CN" altLang="en-US" sz="2400" dirty="0">
                <a:latin typeface="Times New Roman" panose="02020603050405020304" pitchFamily="18" charset="0"/>
                <a:cs typeface="Times New Roman" panose="02020603050405020304" pitchFamily="18" charset="0"/>
              </a:rPr>
              <a:t>（列表</a:t>
            </a:r>
            <a:r>
              <a:rPr lang="zh-CN" altLang="en-US"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97934" y="2217541"/>
            <a:ext cx="6601637" cy="523220"/>
          </a:xfrm>
          <a:prstGeom prst="rect">
            <a:avLst/>
          </a:prstGeom>
          <a:noFill/>
        </p:spPr>
        <p:txBody>
          <a:bodyPr wrap="square" rtlCol="0">
            <a:spAutoFit/>
          </a:bodyPr>
          <a:lstStyle/>
          <a:p>
            <a:pPr>
              <a:spcBef>
                <a:spcPts val="1200"/>
              </a:spcBef>
              <a:spcAft>
                <a:spcPts val="600"/>
              </a:spcAft>
              <a:buClr>
                <a:srgbClr val="C00000"/>
              </a:buClr>
            </a:pPr>
            <a:r>
              <a:rPr lang="zh-CN" altLang="en-US" sz="2800" dirty="0" smtClean="0">
                <a:solidFill>
                  <a:srgbClr val="3366FF"/>
                </a:solidFill>
              </a:rPr>
              <a:t>例：</a:t>
            </a:r>
            <a:endParaRPr lang="zh-CN" altLang="en-US" sz="2800" dirty="0">
              <a:solidFill>
                <a:srgbClr val="3366FF"/>
              </a:solidFill>
            </a:endParaRPr>
          </a:p>
        </p:txBody>
      </p:sp>
      <p:grpSp>
        <p:nvGrpSpPr>
          <p:cNvPr id="5" name="组合 4"/>
          <p:cNvGrpSpPr/>
          <p:nvPr/>
        </p:nvGrpSpPr>
        <p:grpSpPr>
          <a:xfrm>
            <a:off x="1129782" y="2398653"/>
            <a:ext cx="7205992" cy="1903400"/>
            <a:chOff x="1319350" y="1845751"/>
            <a:chExt cx="7205992" cy="1422854"/>
          </a:xfrm>
        </p:grpSpPr>
        <p:sp>
          <p:nvSpPr>
            <p:cNvPr id="6" name="矩形 5"/>
            <p:cNvSpPr/>
            <p:nvPr/>
          </p:nvSpPr>
          <p:spPr>
            <a:xfrm>
              <a:off x="1319350" y="1845751"/>
              <a:ext cx="7145383" cy="1422854"/>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522372" y="2725898"/>
              <a:ext cx="7002970" cy="296202"/>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&gt;&gt;&gt;list(zipped)</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8" name="文本框 7"/>
            <p:cNvSpPr txBox="1"/>
            <p:nvPr/>
          </p:nvSpPr>
          <p:spPr>
            <a:xfrm>
              <a:off x="1598572" y="1966100"/>
              <a:ext cx="6506390" cy="752339"/>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 = [1, 2, 3]</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b = [4, 5, 6]</a:t>
              </a: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zipped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zip(a,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b)</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grpSp>
        <p:nvGrpSpPr>
          <p:cNvPr id="9" name="组合 8"/>
          <p:cNvGrpSpPr/>
          <p:nvPr/>
        </p:nvGrpSpPr>
        <p:grpSpPr>
          <a:xfrm>
            <a:off x="1099147" y="4481994"/>
            <a:ext cx="7211227" cy="2261706"/>
            <a:chOff x="1319350" y="1845751"/>
            <a:chExt cx="7211227" cy="1690699"/>
          </a:xfrm>
        </p:grpSpPr>
        <p:sp>
          <p:nvSpPr>
            <p:cNvPr id="10" name="矩形 9"/>
            <p:cNvSpPr/>
            <p:nvPr/>
          </p:nvSpPr>
          <p:spPr>
            <a:xfrm>
              <a:off x="1319350" y="1845751"/>
              <a:ext cx="7145383" cy="1690699"/>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27607" y="2936717"/>
              <a:ext cx="7002970" cy="296202"/>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&gt;&gt;&gt;list(newpop)</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2" name="文本框 11"/>
            <p:cNvSpPr txBox="1"/>
            <p:nvPr/>
          </p:nvSpPr>
          <p:spPr>
            <a:xfrm>
              <a:off x="1598572" y="1966100"/>
              <a:ext cx="6506390" cy="980111"/>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GA</a:t>
              </a: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算法</a:t>
              </a:r>
              <a:endPar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pop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[[1, 2], [2, 3], [3, 4]]</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fit = list(range(3))</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newpop = zip(pop, fit</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sp>
        <p:nvSpPr>
          <p:cNvPr id="3" name="圆角矩形 2"/>
          <p:cNvSpPr/>
          <p:nvPr/>
        </p:nvSpPr>
        <p:spPr>
          <a:xfrm>
            <a:off x="4555712" y="57696"/>
            <a:ext cx="4187445" cy="1097310"/>
          </a:xfrm>
          <a:prstGeom prst="round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Times New Roman" panose="02020603050405020304" pitchFamily="18" charset="0"/>
                <a:cs typeface="Times New Roman" panose="02020603050405020304" pitchFamily="18" charset="0"/>
              </a:rPr>
              <a:t>str, tuple, list, dict, </a:t>
            </a:r>
            <a:r>
              <a:rPr lang="en-US" altLang="zh-CN" sz="2400" b="1" dirty="0" smtClean="0">
                <a:solidFill>
                  <a:schemeClr val="tx1"/>
                </a:solidFill>
                <a:latin typeface="Times New Roman" panose="02020603050405020304" pitchFamily="18" charset="0"/>
                <a:cs typeface="Times New Roman" panose="02020603050405020304" pitchFamily="18" charset="0"/>
              </a:rPr>
              <a:t>set</a:t>
            </a:r>
            <a:r>
              <a:rPr lang="en-US" altLang="zh-CN" sz="2400" b="1" dirty="0">
                <a:solidFill>
                  <a:schemeClr val="tx1"/>
                </a:solidFill>
                <a:latin typeface="Times New Roman" panose="02020603050405020304" pitchFamily="18" charset="0"/>
                <a:cs typeface="Times New Roman" panose="02020603050405020304" pitchFamily="18" charset="0"/>
              </a:rPr>
              <a:t>, array, matrix</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par>
                                <p:cTn id="19" presetID="22" presetClass="entr" presetSubtype="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4"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
          <p:cNvSpPr txBox="1"/>
          <p:nvPr/>
        </p:nvSpPr>
        <p:spPr>
          <a:xfrm>
            <a:off x="503282" y="218009"/>
            <a:ext cx="40458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buClr>
                <a:srgbClr val="C40000"/>
              </a:buClr>
              <a:buSzPct val="80000"/>
              <a:buFont typeface="Wingdings" panose="05000000000000000000" pitchFamily="2" charset="2"/>
              <a:buChar char="Ø"/>
            </a:pPr>
            <a:r>
              <a:rPr lang="zh-CN" altLang="en-US" sz="3200" dirty="0" smtClean="0">
                <a:latin typeface="+mn-ea"/>
              </a:rPr>
              <a:t>列表生成式</a:t>
            </a:r>
            <a:endParaRPr lang="zh-CN" altLang="en-US" sz="3200" dirty="0">
              <a:latin typeface="+mn-ea"/>
            </a:endParaRPr>
          </a:p>
        </p:txBody>
      </p:sp>
      <p:sp>
        <p:nvSpPr>
          <p:cNvPr id="4" name="文本框 3"/>
          <p:cNvSpPr txBox="1"/>
          <p:nvPr/>
        </p:nvSpPr>
        <p:spPr>
          <a:xfrm>
            <a:off x="879427" y="1026962"/>
            <a:ext cx="7297664" cy="830997"/>
          </a:xfrm>
          <a:prstGeom prst="rect">
            <a:avLst/>
          </a:prstGeom>
          <a:noFill/>
        </p:spPr>
        <p:txBody>
          <a:bodyPr wrap="square" rtlCol="0">
            <a:spAutoFit/>
          </a:bodyPr>
          <a:lstStyle/>
          <a:p>
            <a:pPr>
              <a:spcBef>
                <a:spcPts val="1200"/>
              </a:spcBef>
              <a:spcAft>
                <a:spcPts val="600"/>
              </a:spcAft>
              <a:buClr>
                <a:srgbClr val="C00000"/>
              </a:buClr>
            </a:pPr>
            <a:r>
              <a:rPr lang="en-US" altLang="zh-CN" sz="2400" dirty="0" smtClean="0">
                <a:latin typeface="Times New Roman" panose="02020603050405020304" pitchFamily="18" charset="0"/>
                <a:cs typeface="Times New Roman" panose="02020603050405020304" pitchFamily="18" charset="0"/>
              </a:rPr>
              <a:t>Python</a:t>
            </a:r>
            <a:r>
              <a:rPr lang="zh-CN" altLang="en-US" sz="2400" dirty="0">
                <a:latin typeface="Times New Roman" panose="02020603050405020304" pitchFamily="18" charset="0"/>
                <a:cs typeface="Times New Roman" panose="02020603050405020304" pitchFamily="18" charset="0"/>
              </a:rPr>
              <a:t>内置的非常简单却强大的可以用来创建</a:t>
            </a:r>
            <a:r>
              <a:rPr lang="en-US" altLang="zh-CN" sz="2400" dirty="0">
                <a:latin typeface="Times New Roman" panose="02020603050405020304" pitchFamily="18" charset="0"/>
                <a:cs typeface="Times New Roman" panose="02020603050405020304" pitchFamily="18" charset="0"/>
              </a:rPr>
              <a:t>list</a:t>
            </a:r>
            <a:r>
              <a:rPr lang="zh-CN" altLang="en-US" sz="2400" dirty="0">
                <a:latin typeface="Times New Roman" panose="02020603050405020304" pitchFamily="18" charset="0"/>
                <a:cs typeface="Times New Roman" panose="02020603050405020304" pitchFamily="18" charset="0"/>
              </a:rPr>
              <a:t>的生成</a:t>
            </a:r>
            <a:r>
              <a:rPr lang="zh-CN" altLang="en-US" sz="2400" dirty="0" smtClean="0">
                <a:latin typeface="Times New Roman" panose="02020603050405020304" pitchFamily="18" charset="0"/>
                <a:cs typeface="Times New Roman" panose="02020603050405020304" pitchFamily="18" charset="0"/>
              </a:rPr>
              <a:t>式。</a:t>
            </a:r>
            <a:endParaRPr lang="zh-CN" altLang="en-US" sz="24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802444" y="1937307"/>
            <a:ext cx="7297664" cy="461665"/>
          </a:xfrm>
          <a:prstGeom prst="rect">
            <a:avLst/>
          </a:prstGeom>
          <a:noFill/>
        </p:spPr>
        <p:txBody>
          <a:bodyPr wrap="square" rtlCol="0">
            <a:spAutoFit/>
          </a:bodyPr>
          <a:lstStyle/>
          <a:p>
            <a:pPr>
              <a:spcBef>
                <a:spcPts val="1200"/>
              </a:spcBef>
              <a:spcAft>
                <a:spcPts val="600"/>
              </a:spcAft>
              <a:buClr>
                <a:srgbClr val="C00000"/>
              </a:buClr>
            </a:pPr>
            <a:r>
              <a:rPr lang="zh-CN" altLang="en-US" sz="2400" dirty="0" smtClean="0">
                <a:solidFill>
                  <a:srgbClr val="3366FF"/>
                </a:solidFill>
                <a:latin typeface="Times New Roman" panose="02020603050405020304" pitchFamily="18" charset="0"/>
                <a:cs typeface="Times New Roman" panose="02020603050405020304" pitchFamily="18" charset="0"/>
              </a:rPr>
              <a:t>例：生成</a:t>
            </a:r>
            <a:r>
              <a:rPr lang="zh-CN" altLang="en-US" sz="2400" dirty="0">
                <a:solidFill>
                  <a:srgbClr val="3366FF"/>
                </a:solidFill>
                <a:latin typeface="Times New Roman" panose="02020603050405020304" pitchFamily="18" charset="0"/>
                <a:cs typeface="Times New Roman" panose="02020603050405020304" pitchFamily="18" charset="0"/>
              </a:rPr>
              <a:t>列</a:t>
            </a:r>
            <a:r>
              <a:rPr lang="zh-CN" altLang="en-US" sz="2400" dirty="0" smtClean="0">
                <a:solidFill>
                  <a:srgbClr val="3366FF"/>
                </a:solidFill>
                <a:latin typeface="Times New Roman" panose="02020603050405020304" pitchFamily="18" charset="0"/>
                <a:cs typeface="Times New Roman" panose="02020603050405020304" pitchFamily="18" charset="0"/>
              </a:rPr>
              <a:t>表 </a:t>
            </a:r>
            <a:r>
              <a:rPr lang="en-US" altLang="zh-CN" sz="2400" dirty="0" smtClean="0">
                <a:solidFill>
                  <a:srgbClr val="3366FF"/>
                </a:solidFill>
                <a:latin typeface="Times New Roman" panose="02020603050405020304" pitchFamily="18" charset="0"/>
                <a:cs typeface="Times New Roman" panose="02020603050405020304" pitchFamily="18" charset="0"/>
              </a:rPr>
              <a:t>[1*1, 2*2, 3*3, ..., </a:t>
            </a:r>
            <a:r>
              <a:rPr lang="en-US" altLang="zh-CN" sz="2400" dirty="0">
                <a:solidFill>
                  <a:srgbClr val="3366FF"/>
                </a:solidFill>
                <a:latin typeface="Times New Roman" panose="02020603050405020304" pitchFamily="18" charset="0"/>
                <a:cs typeface="Times New Roman" panose="02020603050405020304" pitchFamily="18" charset="0"/>
              </a:rPr>
              <a:t>9</a:t>
            </a:r>
            <a:r>
              <a:rPr lang="en-US" altLang="zh-CN" sz="2400" dirty="0" smtClean="0">
                <a:solidFill>
                  <a:srgbClr val="3366FF"/>
                </a:solidFill>
                <a:latin typeface="Times New Roman" panose="02020603050405020304" pitchFamily="18" charset="0"/>
                <a:cs typeface="Times New Roman" panose="02020603050405020304" pitchFamily="18" charset="0"/>
              </a:rPr>
              <a:t>*9]</a:t>
            </a:r>
            <a:endParaRPr lang="zh-CN" altLang="en-US" sz="2400" dirty="0">
              <a:solidFill>
                <a:srgbClr val="3366FF"/>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1123595" y="2633472"/>
            <a:ext cx="7344996" cy="1304203"/>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list1 = []</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for i in range(1,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10):</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list1.append(i ** 2</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print(list1)</a:t>
            </a:r>
          </a:p>
        </p:txBody>
      </p:sp>
      <p:sp>
        <p:nvSpPr>
          <p:cNvPr id="19" name="文本框 18"/>
          <p:cNvSpPr txBox="1"/>
          <p:nvPr/>
        </p:nvSpPr>
        <p:spPr>
          <a:xfrm>
            <a:off x="1123595" y="4223087"/>
            <a:ext cx="7344996" cy="390107"/>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ist1 = [pow(i, 2)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for i in range(1,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10</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左弧形箭头 1"/>
          <p:cNvSpPr/>
          <p:nvPr/>
        </p:nvSpPr>
        <p:spPr>
          <a:xfrm>
            <a:off x="520920" y="2989554"/>
            <a:ext cx="563049" cy="1473463"/>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1123595" y="4641026"/>
            <a:ext cx="7344996" cy="701731"/>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list2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[pow(i, 2) for i in range(1,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10)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if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x%2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0</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List3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1 for i in range(5)] for j in range(3)]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animBg="1"/>
      <p:bldP spid="19" grpId="0" bldLvl="0" animBg="1"/>
      <p:bldP spid="2"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67743" y="630862"/>
            <a:ext cx="7553957" cy="830997"/>
          </a:xfrm>
          <a:prstGeom prst="rect">
            <a:avLst/>
          </a:prstGeom>
          <a:noFill/>
        </p:spPr>
        <p:txBody>
          <a:bodyPr wrap="square" rtlCol="0">
            <a:spAutoFit/>
          </a:bodyPr>
          <a:lstStyle/>
          <a:p>
            <a:pPr>
              <a:spcBef>
                <a:spcPts val="1200"/>
              </a:spcBef>
              <a:spcAft>
                <a:spcPts val="600"/>
              </a:spcAft>
              <a:buClr>
                <a:srgbClr val="C00000"/>
              </a:buClr>
            </a:pPr>
            <a:r>
              <a:rPr lang="zh-CN" altLang="en-US" sz="2400" dirty="0" smtClean="0">
                <a:solidFill>
                  <a:srgbClr val="3366FF"/>
                </a:solidFill>
              </a:rPr>
              <a:t>例：</a:t>
            </a:r>
            <a:r>
              <a:rPr lang="en-US" altLang="zh-CN" sz="2400" dirty="0">
                <a:solidFill>
                  <a:srgbClr val="3366FF"/>
                </a:solidFill>
              </a:rPr>
              <a:t>123456789</a:t>
            </a:r>
            <a:r>
              <a:rPr lang="zh-CN" altLang="en-US" sz="2400" dirty="0">
                <a:solidFill>
                  <a:srgbClr val="3366FF"/>
                </a:solidFill>
              </a:rPr>
              <a:t>重复</a:t>
            </a:r>
            <a:r>
              <a:rPr lang="en-US" altLang="zh-CN" sz="2400" dirty="0">
                <a:solidFill>
                  <a:srgbClr val="3366FF"/>
                </a:solidFill>
              </a:rPr>
              <a:t>50</a:t>
            </a:r>
            <a:r>
              <a:rPr lang="zh-CN" altLang="en-US" sz="2400" dirty="0">
                <a:solidFill>
                  <a:srgbClr val="3366FF"/>
                </a:solidFill>
              </a:rPr>
              <a:t>次组成一个数，每一次去除奇数位的数字，问最后去除的哪个数字</a:t>
            </a:r>
            <a:r>
              <a:rPr lang="zh-CN" altLang="en-US" sz="2400" dirty="0" smtClean="0">
                <a:solidFill>
                  <a:srgbClr val="3366FF"/>
                </a:solidFill>
              </a:rPr>
              <a:t>？</a:t>
            </a:r>
            <a:endParaRPr lang="zh-CN" altLang="en-US" sz="2400" dirty="0">
              <a:solidFill>
                <a:srgbClr val="3366FF"/>
              </a:solidFill>
            </a:endParaRPr>
          </a:p>
        </p:txBody>
      </p:sp>
      <p:sp>
        <p:nvSpPr>
          <p:cNvPr id="12" name="文本框 11"/>
          <p:cNvSpPr txBox="1"/>
          <p:nvPr/>
        </p:nvSpPr>
        <p:spPr>
          <a:xfrm>
            <a:off x="1140661" y="1795660"/>
            <a:ext cx="7202140" cy="1608902"/>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list1 = "123456789" * 50</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while len(list1) &gt;= 2:</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list1 = [list1[i] for i in range(len(list1)) </a:t>
            </a:r>
            <a:endPar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if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 % 2 != 0]</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print(list1)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
          <p:cNvSpPr txBox="1"/>
          <p:nvPr/>
        </p:nvSpPr>
        <p:spPr>
          <a:xfrm>
            <a:off x="503282" y="218009"/>
            <a:ext cx="40458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buClr>
                <a:srgbClr val="C40000"/>
              </a:buClr>
              <a:buSzPct val="80000"/>
              <a:buFont typeface="Wingdings" panose="05000000000000000000" pitchFamily="2" charset="2"/>
              <a:buChar char="Ø"/>
            </a:pPr>
            <a:r>
              <a:rPr lang="zh-CN" altLang="en-US" sz="3200" dirty="0">
                <a:latin typeface="+mn-ea"/>
              </a:rPr>
              <a:t>函数式编</a:t>
            </a:r>
            <a:r>
              <a:rPr lang="zh-CN" altLang="en-US" sz="3200" dirty="0" smtClean="0">
                <a:latin typeface="+mn-ea"/>
              </a:rPr>
              <a:t>程</a:t>
            </a:r>
            <a:endParaRPr lang="zh-CN" altLang="en-US" sz="3200" dirty="0">
              <a:latin typeface="+mn-ea"/>
            </a:endParaRPr>
          </a:p>
        </p:txBody>
      </p:sp>
      <p:sp>
        <p:nvSpPr>
          <p:cNvPr id="10" name="文本框 9"/>
          <p:cNvSpPr txBox="1"/>
          <p:nvPr/>
        </p:nvSpPr>
        <p:spPr>
          <a:xfrm>
            <a:off x="776035" y="988308"/>
            <a:ext cx="8150002" cy="523220"/>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en-US" altLang="zh-CN" sz="2800" dirty="0" smtClean="0">
                <a:latin typeface="Times New Roman" panose="02020603050405020304" pitchFamily="18" charset="0"/>
                <a:cs typeface="Times New Roman" panose="02020603050405020304" pitchFamily="18" charset="0"/>
              </a:rPr>
              <a:t>lambda</a:t>
            </a:r>
            <a:r>
              <a:rPr lang="en-US" altLang="zh-CN" sz="2800" dirty="0">
                <a:latin typeface="Times New Roman" panose="02020603050405020304" pitchFamily="18" charset="0"/>
                <a:cs typeface="Times New Roman" panose="02020603050405020304" pitchFamily="18" charset="0"/>
              </a:rPr>
              <a:t>: lambda  args: expression </a:t>
            </a:r>
            <a:endParaRPr lang="zh-CN" altLang="en-US" sz="28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1002463" y="1697052"/>
            <a:ext cx="7697146" cy="3801041"/>
          </a:xfrm>
          <a:prstGeom prst="rect">
            <a:avLst/>
          </a:prstGeom>
          <a:noFill/>
        </p:spPr>
        <p:txBody>
          <a:bodyPr wrap="square" rtlCol="0">
            <a:spAutoFit/>
          </a:bodyPr>
          <a:lstStyle/>
          <a:p>
            <a:pPr marL="457200" indent="-457200" algn="just">
              <a:spcBef>
                <a:spcPts val="600"/>
              </a:spcBef>
              <a:buClr>
                <a:srgbClr val="C00000"/>
              </a:buClr>
              <a:buFont typeface="Wingdings" panose="05000000000000000000" pitchFamily="2" charset="2"/>
              <a:buChar char="n"/>
            </a:pPr>
            <a:r>
              <a:rPr lang="en-US" altLang="zh-CN" sz="2100" dirty="0" smtClean="0">
                <a:latin typeface="Times New Roman" panose="02020603050405020304" pitchFamily="18" charset="0"/>
                <a:cs typeface="Times New Roman" panose="02020603050405020304" pitchFamily="18" charset="0"/>
              </a:rPr>
              <a:t>Python</a:t>
            </a:r>
            <a:r>
              <a:rPr lang="zh-CN" altLang="en-US" sz="2100" dirty="0">
                <a:latin typeface="Times New Roman" panose="02020603050405020304" pitchFamily="18" charset="0"/>
                <a:cs typeface="Times New Roman" panose="02020603050405020304" pitchFamily="18" charset="0"/>
              </a:rPr>
              <a:t>允许用</a:t>
            </a:r>
            <a:r>
              <a:rPr lang="en-US" altLang="zh-CN" sz="2100" dirty="0">
                <a:latin typeface="Times New Roman" panose="02020603050405020304" pitchFamily="18" charset="0"/>
                <a:cs typeface="Times New Roman" panose="02020603050405020304" pitchFamily="18" charset="0"/>
              </a:rPr>
              <a:t>lambda</a:t>
            </a:r>
            <a:r>
              <a:rPr lang="zh-CN" altLang="en-US" sz="2100" dirty="0">
                <a:latin typeface="Times New Roman" panose="02020603050405020304" pitchFamily="18" charset="0"/>
                <a:cs typeface="Times New Roman" panose="02020603050405020304" pitchFamily="18" charset="0"/>
              </a:rPr>
              <a:t>关键字创造匿名函数，也就是没有函数名字的临时使用的小函数，尤其适合需要一个函数作为另一个函数参数的场合</a:t>
            </a:r>
            <a:r>
              <a:rPr lang="zh-CN" altLang="en-US" sz="2100" dirty="0" smtClean="0">
                <a:latin typeface="Times New Roman" panose="02020603050405020304" pitchFamily="18" charset="0"/>
                <a:cs typeface="Times New Roman" panose="02020603050405020304" pitchFamily="18" charset="0"/>
              </a:rPr>
              <a:t>。一条完</a:t>
            </a:r>
            <a:r>
              <a:rPr lang="zh-CN" altLang="en-US" sz="2100" dirty="0">
                <a:latin typeface="Times New Roman" panose="02020603050405020304" pitchFamily="18" charset="0"/>
                <a:cs typeface="Times New Roman" panose="02020603050405020304" pitchFamily="18" charset="0"/>
              </a:rPr>
              <a:t>整的</a:t>
            </a:r>
            <a:r>
              <a:rPr lang="en-US" altLang="zh-CN" sz="2100" dirty="0">
                <a:latin typeface="Times New Roman" panose="02020603050405020304" pitchFamily="18" charset="0"/>
                <a:cs typeface="Times New Roman" panose="02020603050405020304" pitchFamily="18" charset="0"/>
              </a:rPr>
              <a:t>lambda</a:t>
            </a:r>
            <a:r>
              <a:rPr lang="zh-CN" altLang="en-US" sz="2100" dirty="0">
                <a:latin typeface="Times New Roman" panose="02020603050405020304" pitchFamily="18" charset="0"/>
                <a:cs typeface="Times New Roman" panose="02020603050405020304" pitchFamily="18" charset="0"/>
              </a:rPr>
              <a:t>语句代表了一</a:t>
            </a:r>
            <a:r>
              <a:rPr lang="zh-CN" altLang="en-US" sz="2100" dirty="0" smtClean="0">
                <a:latin typeface="Times New Roman" panose="02020603050405020304" pitchFamily="18" charset="0"/>
                <a:cs typeface="Times New Roman" panose="02020603050405020304" pitchFamily="18" charset="0"/>
              </a:rPr>
              <a:t>个函数表</a:t>
            </a:r>
            <a:r>
              <a:rPr lang="zh-CN" altLang="en-US" sz="2100" dirty="0">
                <a:latin typeface="Times New Roman" panose="02020603050405020304" pitchFamily="18" charset="0"/>
                <a:cs typeface="Times New Roman" panose="02020603050405020304" pitchFamily="18" charset="0"/>
              </a:rPr>
              <a:t>达式</a:t>
            </a:r>
            <a:r>
              <a:rPr lang="zh-CN" altLang="en-US" sz="2100" dirty="0" smtClean="0">
                <a:latin typeface="Times New Roman" panose="02020603050405020304" pitchFamily="18" charset="0"/>
                <a:cs typeface="Times New Roman" panose="02020603050405020304" pitchFamily="18" charset="0"/>
              </a:rPr>
              <a:t>，该</a:t>
            </a:r>
            <a:r>
              <a:rPr lang="zh-CN" altLang="en-US" sz="2100" dirty="0">
                <a:latin typeface="Times New Roman" panose="02020603050405020304" pitchFamily="18" charset="0"/>
                <a:cs typeface="Times New Roman" panose="02020603050405020304" pitchFamily="18" charset="0"/>
              </a:rPr>
              <a:t>表达式的计算结果可以看作是函数的返回值</a:t>
            </a:r>
            <a:r>
              <a:rPr lang="zh-CN" altLang="en-US" sz="2100" dirty="0" smtClean="0">
                <a:latin typeface="Times New Roman" panose="02020603050405020304" pitchFamily="18" charset="0"/>
                <a:cs typeface="Times New Roman" panose="02020603050405020304" pitchFamily="18" charset="0"/>
              </a:rPr>
              <a:t>，在</a:t>
            </a:r>
            <a:r>
              <a:rPr lang="zh-CN" altLang="en-US" sz="2100" dirty="0">
                <a:latin typeface="Times New Roman" panose="02020603050405020304" pitchFamily="18" charset="0"/>
                <a:cs typeface="Times New Roman" panose="02020603050405020304" pitchFamily="18" charset="0"/>
              </a:rPr>
              <a:t>表达式中可以调用其他函数</a:t>
            </a:r>
            <a:r>
              <a:rPr lang="zh-CN" altLang="en-US" sz="2100" dirty="0" smtClean="0">
                <a:latin typeface="Times New Roman" panose="02020603050405020304" pitchFamily="18" charset="0"/>
                <a:cs typeface="Times New Roman" panose="02020603050405020304" pitchFamily="18" charset="0"/>
              </a:rPr>
              <a:t>。</a:t>
            </a:r>
          </a:p>
          <a:p>
            <a:pPr marL="457200" indent="-457200">
              <a:spcBef>
                <a:spcPts val="600"/>
              </a:spcBef>
              <a:buClr>
                <a:srgbClr val="C00000"/>
              </a:buClr>
              <a:buFont typeface="Wingdings" panose="05000000000000000000" pitchFamily="2" charset="2"/>
              <a:buChar char="n"/>
            </a:pPr>
            <a:r>
              <a:rPr lang="zh-CN" altLang="en-US" sz="2100" dirty="0" smtClean="0">
                <a:latin typeface="Times New Roman" panose="02020603050405020304" pitchFamily="18" charset="0"/>
                <a:cs typeface="Times New Roman" panose="02020603050405020304" pitchFamily="18" charset="0"/>
              </a:rPr>
              <a:t>用</a:t>
            </a:r>
            <a:r>
              <a:rPr lang="en-US" altLang="zh-CN" sz="2100" dirty="0">
                <a:latin typeface="Times New Roman" panose="02020603050405020304" pitchFamily="18" charset="0"/>
                <a:cs typeface="Times New Roman" panose="02020603050405020304" pitchFamily="18" charset="0"/>
              </a:rPr>
              <a:t>lamdba </a:t>
            </a:r>
            <a:r>
              <a:rPr lang="zh-CN" altLang="en-US" sz="2100" dirty="0" smtClean="0">
                <a:latin typeface="Times New Roman" panose="02020603050405020304" pitchFamily="18" charset="0"/>
                <a:cs typeface="Times New Roman" panose="02020603050405020304" pitchFamily="18" charset="0"/>
              </a:rPr>
              <a:t>作为关</a:t>
            </a:r>
            <a:r>
              <a:rPr lang="zh-CN" altLang="en-US" sz="2100" dirty="0">
                <a:latin typeface="Times New Roman" panose="02020603050405020304" pitchFamily="18" charset="0"/>
                <a:cs typeface="Times New Roman" panose="02020603050405020304" pitchFamily="18" charset="0"/>
              </a:rPr>
              <a:t>键字标</a:t>
            </a:r>
            <a:r>
              <a:rPr lang="zh-CN" altLang="en-US" sz="2100" dirty="0" smtClean="0">
                <a:latin typeface="Times New Roman" panose="02020603050405020304" pitchFamily="18" charset="0"/>
                <a:cs typeface="Times New Roman" panose="02020603050405020304" pitchFamily="18" charset="0"/>
              </a:rPr>
              <a:t>识；冒号（：）左</a:t>
            </a:r>
            <a:r>
              <a:rPr lang="zh-CN" altLang="en-US" sz="2100" dirty="0">
                <a:latin typeface="Times New Roman" panose="02020603050405020304" pitchFamily="18" charset="0"/>
                <a:cs typeface="Times New Roman" panose="02020603050405020304" pitchFamily="18" charset="0"/>
              </a:rPr>
              <a:t>侧表示函数接收的参</a:t>
            </a:r>
            <a:r>
              <a:rPr lang="zh-CN" altLang="en-US" sz="2100" dirty="0" smtClean="0">
                <a:latin typeface="Times New Roman" panose="02020603050405020304" pitchFamily="18" charset="0"/>
                <a:cs typeface="Times New Roman" panose="02020603050405020304" pitchFamily="18" charset="0"/>
              </a:rPr>
              <a:t>数</a:t>
            </a:r>
            <a:r>
              <a:rPr lang="zh-CN" altLang="en-US" sz="2100" dirty="0">
                <a:latin typeface="Times New Roman" panose="02020603050405020304" pitchFamily="18" charset="0"/>
                <a:cs typeface="Times New Roman" panose="02020603050405020304" pitchFamily="18" charset="0"/>
              </a:rPr>
              <a:t>，</a:t>
            </a:r>
            <a:r>
              <a:rPr lang="zh-CN" altLang="en-US" sz="2100" dirty="0" smtClean="0">
                <a:latin typeface="Times New Roman" panose="02020603050405020304" pitchFamily="18" charset="0"/>
                <a:cs typeface="Times New Roman" panose="02020603050405020304" pitchFamily="18" charset="0"/>
              </a:rPr>
              <a:t>冒</a:t>
            </a:r>
            <a:r>
              <a:rPr lang="zh-CN" altLang="en-US" sz="2100" dirty="0">
                <a:latin typeface="Times New Roman" panose="02020603050405020304" pitchFamily="18" charset="0"/>
                <a:cs typeface="Times New Roman" panose="02020603050405020304" pitchFamily="18" charset="0"/>
              </a:rPr>
              <a:t>号（：）右</a:t>
            </a:r>
            <a:r>
              <a:rPr lang="zh-CN" altLang="en-US" sz="2100" dirty="0" smtClean="0">
                <a:latin typeface="Times New Roman" panose="02020603050405020304" pitchFamily="18" charset="0"/>
                <a:cs typeface="Times New Roman" panose="02020603050405020304" pitchFamily="18" charset="0"/>
              </a:rPr>
              <a:t>侧是表达式或调用别的函数。同时表</a:t>
            </a:r>
            <a:r>
              <a:rPr lang="zh-CN" altLang="en-US" sz="2100" dirty="0">
                <a:latin typeface="Times New Roman" panose="02020603050405020304" pitchFamily="18" charset="0"/>
                <a:cs typeface="Times New Roman" panose="02020603050405020304" pitchFamily="18" charset="0"/>
              </a:rPr>
              <a:t>达式</a:t>
            </a:r>
            <a:r>
              <a:rPr lang="en-US" altLang="zh-CN" sz="2100" dirty="0">
                <a:latin typeface="Times New Roman" panose="02020603050405020304" pitchFamily="18" charset="0"/>
                <a:cs typeface="Times New Roman" panose="02020603050405020304" pitchFamily="18" charset="0"/>
              </a:rPr>
              <a:t>(expression)</a:t>
            </a:r>
            <a:r>
              <a:rPr lang="zh-CN" altLang="en-US" sz="2100" dirty="0">
                <a:latin typeface="Times New Roman" panose="02020603050405020304" pitchFamily="18" charset="0"/>
                <a:cs typeface="Times New Roman" panose="02020603050405020304" pitchFamily="18" charset="0"/>
              </a:rPr>
              <a:t>的值就是匿名函数调用的返回值；而</a:t>
            </a:r>
            <a:r>
              <a:rPr lang="en-US" altLang="zh-CN" sz="2100" dirty="0">
                <a:latin typeface="Times New Roman" panose="02020603050405020304" pitchFamily="18" charset="0"/>
                <a:cs typeface="Times New Roman" panose="02020603050405020304" pitchFamily="18" charset="0"/>
              </a:rPr>
              <a:t>lambda</a:t>
            </a:r>
            <a:r>
              <a:rPr lang="zh-CN" altLang="en-US" sz="2100" dirty="0">
                <a:latin typeface="Times New Roman" panose="02020603050405020304" pitchFamily="18" charset="0"/>
                <a:cs typeface="Times New Roman" panose="02020603050405020304" pitchFamily="18" charset="0"/>
              </a:rPr>
              <a:t>表达式返回这个匿名函数</a:t>
            </a:r>
            <a:r>
              <a:rPr lang="zh-CN" altLang="en-US" sz="2100" dirty="0" smtClean="0">
                <a:latin typeface="Times New Roman" panose="02020603050405020304" pitchFamily="18" charset="0"/>
                <a:cs typeface="Times New Roman" panose="02020603050405020304" pitchFamily="18" charset="0"/>
              </a:rPr>
              <a:t>。</a:t>
            </a:r>
            <a:endParaRPr lang="en-US" altLang="zh-CN" sz="2100" dirty="0" smtClean="0">
              <a:latin typeface="Times New Roman" panose="02020603050405020304" pitchFamily="18" charset="0"/>
              <a:cs typeface="Times New Roman" panose="02020603050405020304" pitchFamily="18" charset="0"/>
            </a:endParaRPr>
          </a:p>
          <a:p>
            <a:pPr marL="457200" indent="-457200">
              <a:spcBef>
                <a:spcPts val="600"/>
              </a:spcBef>
              <a:buClr>
                <a:srgbClr val="C00000"/>
              </a:buClr>
              <a:buFont typeface="Wingdings" panose="05000000000000000000" pitchFamily="2" charset="2"/>
              <a:buChar char="n"/>
            </a:pPr>
            <a:r>
              <a:rPr lang="zh-CN" altLang="en-US" sz="2100" dirty="0" smtClean="0">
                <a:latin typeface="Times New Roman" panose="02020603050405020304" pitchFamily="18" charset="0"/>
                <a:cs typeface="Times New Roman" panose="02020603050405020304" pitchFamily="18" charset="0"/>
              </a:rPr>
              <a:t>合</a:t>
            </a:r>
            <a:r>
              <a:rPr lang="zh-CN" altLang="en-US" sz="2100" dirty="0">
                <a:latin typeface="Times New Roman" panose="02020603050405020304" pitchFamily="18" charset="0"/>
                <a:cs typeface="Times New Roman" panose="02020603050405020304" pitchFamily="18" charset="0"/>
              </a:rPr>
              <a:t>理地使用</a:t>
            </a:r>
            <a:r>
              <a:rPr lang="en-US" altLang="zh-CN" sz="2100" dirty="0">
                <a:latin typeface="Times New Roman" panose="02020603050405020304" pitchFamily="18" charset="0"/>
                <a:cs typeface="Times New Roman" panose="02020603050405020304" pitchFamily="18" charset="0"/>
              </a:rPr>
              <a:t>lambda</a:t>
            </a:r>
            <a:r>
              <a:rPr lang="zh-CN" altLang="en-US" sz="2100" dirty="0">
                <a:latin typeface="Times New Roman" panose="02020603050405020304" pitchFamily="18" charset="0"/>
                <a:cs typeface="Times New Roman" panose="02020603050405020304" pitchFamily="18" charset="0"/>
              </a:rPr>
              <a:t>不仅可以减少我们的代码量，而且也可以更好地描绘代码逻</a:t>
            </a:r>
            <a:r>
              <a:rPr lang="zh-CN" altLang="en-US" sz="2100" dirty="0" smtClean="0">
                <a:latin typeface="Times New Roman" panose="02020603050405020304" pitchFamily="18" charset="0"/>
                <a:cs typeface="Times New Roman" panose="02020603050405020304" pitchFamily="18" charset="0"/>
              </a:rPr>
              <a:t>辑。</a:t>
            </a:r>
            <a:endParaRPr lang="en-US" altLang="zh-CN" sz="2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781662" y="727696"/>
            <a:ext cx="7297664" cy="461665"/>
          </a:xfrm>
          <a:prstGeom prst="rect">
            <a:avLst/>
          </a:prstGeom>
          <a:noFill/>
        </p:spPr>
        <p:txBody>
          <a:bodyPr wrap="square" rtlCol="0">
            <a:spAutoFit/>
          </a:bodyPr>
          <a:lstStyle/>
          <a:p>
            <a:pPr>
              <a:spcBef>
                <a:spcPts val="1200"/>
              </a:spcBef>
              <a:spcAft>
                <a:spcPts val="600"/>
              </a:spcAft>
              <a:buClr>
                <a:srgbClr val="C00000"/>
              </a:buClr>
            </a:pPr>
            <a:r>
              <a:rPr lang="zh-CN" altLang="en-US" sz="2400" dirty="0" smtClean="0">
                <a:solidFill>
                  <a:srgbClr val="3366FF"/>
                </a:solidFill>
              </a:rPr>
              <a:t>例：</a:t>
            </a:r>
            <a:endParaRPr lang="zh-CN" altLang="en-US" sz="2400" dirty="0">
              <a:solidFill>
                <a:srgbClr val="3366FF"/>
              </a:solidFill>
            </a:endParaRPr>
          </a:p>
        </p:txBody>
      </p:sp>
      <p:sp>
        <p:nvSpPr>
          <p:cNvPr id="18" name="文本框 17"/>
          <p:cNvSpPr txBox="1"/>
          <p:nvPr/>
        </p:nvSpPr>
        <p:spPr>
          <a:xfrm>
            <a:off x="914589" y="1445467"/>
            <a:ext cx="7850588" cy="1311128"/>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普通</a:t>
            </a: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函数</a:t>
            </a:r>
            <a:endPar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add(x1, x2):</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return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x1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x2</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p</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rint(add(2,3))</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9" name="文本框 18"/>
          <p:cNvSpPr txBox="1"/>
          <p:nvPr/>
        </p:nvSpPr>
        <p:spPr>
          <a:xfrm>
            <a:off x="914589" y="2950327"/>
            <a:ext cx="7850588" cy="1006429"/>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匿</a:t>
            </a:r>
            <a:r>
              <a:rPr lang="zh-CN" altLang="en-US"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名函数</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add = lambda x1, x2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x1 + x2</a:t>
            </a: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print(add(2,3))</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左弧形箭头 1"/>
          <p:cNvSpPr/>
          <p:nvPr/>
        </p:nvSpPr>
        <p:spPr>
          <a:xfrm>
            <a:off x="299288" y="1980079"/>
            <a:ext cx="563049" cy="1473463"/>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914588" y="4455875"/>
            <a:ext cx="7997591" cy="701731"/>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add = lambda x1,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x2, x3=2</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*args: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x1 +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x2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x3 + min(args</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print(add(1, 2, 3, 4,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19279" y="377985"/>
            <a:ext cx="8150002" cy="523220"/>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map:</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map(func,  </a:t>
            </a:r>
            <a:r>
              <a:rPr lang="en-US" altLang="zh-CN" sz="2800" dirty="0" smtClean="0">
                <a:latin typeface="Times New Roman" panose="02020603050405020304" pitchFamily="18" charset="0"/>
                <a:cs typeface="Times New Roman" panose="02020603050405020304" pitchFamily="18" charset="0"/>
              </a:rPr>
              <a:t>Iterable</a:t>
            </a:r>
            <a:r>
              <a:rPr lang="en-US" altLang="zh-CN"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45707" y="1055910"/>
            <a:ext cx="7697146" cy="1384995"/>
          </a:xfrm>
          <a:prstGeom prst="rect">
            <a:avLst/>
          </a:prstGeom>
          <a:noFill/>
        </p:spPr>
        <p:txBody>
          <a:bodyPr wrap="square" rtlCol="0">
            <a:spAutoFit/>
          </a:bodyPr>
          <a:lstStyle/>
          <a:p>
            <a:pPr marL="457200" indent="-457200" algn="just">
              <a:spcBef>
                <a:spcPts val="600"/>
              </a:spcBef>
              <a:buClr>
                <a:srgbClr val="C00000"/>
              </a:buClr>
              <a:buFont typeface="Wingdings" panose="05000000000000000000" pitchFamily="2" charset="2"/>
              <a:buChar char="n"/>
            </a:pPr>
            <a:r>
              <a:rPr lang="zh-CN" altLang="en-US" sz="2100" dirty="0" smtClean="0">
                <a:latin typeface="Times New Roman" panose="02020603050405020304" pitchFamily="18" charset="0"/>
                <a:cs typeface="Times New Roman" panose="02020603050405020304" pitchFamily="18" charset="0"/>
              </a:rPr>
              <a:t>接</a:t>
            </a:r>
            <a:r>
              <a:rPr lang="zh-CN" altLang="en-US" sz="2100" dirty="0">
                <a:latin typeface="Times New Roman" panose="02020603050405020304" pitchFamily="18" charset="0"/>
                <a:cs typeface="Times New Roman" panose="02020603050405020304" pitchFamily="18" charset="0"/>
              </a:rPr>
              <a:t>收两个参数，第一个参数代表的是接收一个函数，第二个参数代表的是接收一</a:t>
            </a:r>
            <a:r>
              <a:rPr lang="zh-CN" altLang="en-US" sz="2100" dirty="0" smtClean="0">
                <a:latin typeface="Times New Roman" panose="02020603050405020304" pitchFamily="18" charset="0"/>
                <a:cs typeface="Times New Roman" panose="02020603050405020304" pitchFamily="18" charset="0"/>
              </a:rPr>
              <a:t>个</a:t>
            </a:r>
            <a:r>
              <a:rPr lang="en-US" altLang="zh-CN" sz="2100" dirty="0">
                <a:latin typeface="Times New Roman" panose="02020603050405020304" pitchFamily="18" charset="0"/>
                <a:cs typeface="Times New Roman" panose="02020603050405020304" pitchFamily="18" charset="0"/>
              </a:rPr>
              <a:t>I</a:t>
            </a:r>
            <a:r>
              <a:rPr lang="en-US" altLang="zh-CN" sz="2100" dirty="0" smtClean="0">
                <a:latin typeface="Times New Roman" panose="02020603050405020304" pitchFamily="18" charset="0"/>
                <a:cs typeface="Times New Roman" panose="02020603050405020304" pitchFamily="18" charset="0"/>
              </a:rPr>
              <a:t>teralbe</a:t>
            </a:r>
            <a:r>
              <a:rPr lang="zh-CN" altLang="en-US" sz="2100" dirty="0">
                <a:latin typeface="Times New Roman" panose="02020603050405020304" pitchFamily="18" charset="0"/>
                <a:cs typeface="Times New Roman" panose="02020603050405020304" pitchFamily="18" charset="0"/>
              </a:rPr>
              <a:t>类型的对象，比如</a:t>
            </a:r>
            <a:r>
              <a:rPr lang="en-US" altLang="zh-CN" sz="2100" dirty="0">
                <a:latin typeface="Times New Roman" panose="02020603050405020304" pitchFamily="18" charset="0"/>
                <a:cs typeface="Times New Roman" panose="02020603050405020304" pitchFamily="18" charset="0"/>
              </a:rPr>
              <a:t>list</a:t>
            </a:r>
            <a:r>
              <a:rPr lang="zh-CN" altLang="en-US" sz="2100" dirty="0" smtClean="0">
                <a:latin typeface="Times New Roman" panose="02020603050405020304" pitchFamily="18" charset="0"/>
                <a:cs typeface="Times New Roman" panose="02020603050405020304" pitchFamily="18" charset="0"/>
              </a:rPr>
              <a:t>。</a:t>
            </a:r>
            <a:r>
              <a:rPr lang="en-US" altLang="zh-CN" sz="2100" dirty="0" smtClean="0">
                <a:latin typeface="Times New Roman" panose="02020603050405020304" pitchFamily="18" charset="0"/>
                <a:cs typeface="Times New Roman" panose="02020603050405020304" pitchFamily="18" charset="0"/>
              </a:rPr>
              <a:t>map</a:t>
            </a:r>
            <a:r>
              <a:rPr lang="zh-CN" altLang="en-US" sz="2100" dirty="0">
                <a:latin typeface="Times New Roman" panose="02020603050405020304" pitchFamily="18" charset="0"/>
                <a:cs typeface="Times New Roman" panose="02020603050405020304" pitchFamily="18" charset="0"/>
              </a:rPr>
              <a:t>将传入的函数依次作用到序列的每个元素，并把结果作为新</a:t>
            </a:r>
            <a:r>
              <a:rPr lang="zh-CN" altLang="en-US" sz="2100" dirty="0" smtClean="0">
                <a:latin typeface="Times New Roman" panose="02020603050405020304" pitchFamily="18" charset="0"/>
                <a:cs typeface="Times New Roman" panose="02020603050405020304" pitchFamily="18" charset="0"/>
              </a:rPr>
              <a:t>的</a:t>
            </a:r>
            <a:r>
              <a:rPr lang="en-US" altLang="zh-CN" sz="2100" dirty="0" smtClean="0">
                <a:latin typeface="Times New Roman" panose="02020603050405020304" pitchFamily="18" charset="0"/>
                <a:cs typeface="Times New Roman" panose="02020603050405020304" pitchFamily="18" charset="0"/>
              </a:rPr>
              <a:t>Iterator</a:t>
            </a:r>
            <a:r>
              <a:rPr lang="zh-CN" altLang="en-US" sz="2100" dirty="0">
                <a:latin typeface="Times New Roman" panose="02020603050405020304" pitchFamily="18" charset="0"/>
                <a:cs typeface="Times New Roman" panose="02020603050405020304" pitchFamily="18" charset="0"/>
              </a:rPr>
              <a:t>返回</a:t>
            </a:r>
            <a:r>
              <a:rPr lang="zh-CN" altLang="en-US" sz="2100" dirty="0" smtClean="0">
                <a:latin typeface="Times New Roman" panose="02020603050405020304" pitchFamily="18" charset="0"/>
                <a:cs typeface="Times New Roman" panose="02020603050405020304" pitchFamily="18" charset="0"/>
              </a:rPr>
              <a:t>。</a:t>
            </a:r>
          </a:p>
        </p:txBody>
      </p:sp>
      <p:sp>
        <p:nvSpPr>
          <p:cNvPr id="13" name="文本框 12"/>
          <p:cNvSpPr txBox="1"/>
          <p:nvPr/>
        </p:nvSpPr>
        <p:spPr>
          <a:xfrm>
            <a:off x="619279" y="2802781"/>
            <a:ext cx="7297664" cy="461665"/>
          </a:xfrm>
          <a:prstGeom prst="rect">
            <a:avLst/>
          </a:prstGeom>
          <a:noFill/>
        </p:spPr>
        <p:txBody>
          <a:bodyPr wrap="square" rtlCol="0">
            <a:spAutoFit/>
          </a:bodyPr>
          <a:lstStyle/>
          <a:p>
            <a:pPr>
              <a:spcBef>
                <a:spcPts val="1200"/>
              </a:spcBef>
              <a:spcAft>
                <a:spcPts val="600"/>
              </a:spcAft>
              <a:buClr>
                <a:srgbClr val="C00000"/>
              </a:buClr>
            </a:pPr>
            <a:r>
              <a:rPr lang="zh-CN" altLang="en-US" sz="2400" dirty="0" smtClean="0">
                <a:solidFill>
                  <a:srgbClr val="3366FF"/>
                </a:solidFill>
              </a:rPr>
              <a:t>例：生成</a:t>
            </a:r>
            <a:r>
              <a:rPr lang="zh-CN" altLang="en-US" sz="2400" dirty="0">
                <a:solidFill>
                  <a:srgbClr val="3366FF"/>
                </a:solidFill>
              </a:rPr>
              <a:t>列</a:t>
            </a:r>
            <a:r>
              <a:rPr lang="zh-CN" altLang="en-US" sz="2400" dirty="0" smtClean="0">
                <a:solidFill>
                  <a:srgbClr val="3366FF"/>
                </a:solidFill>
              </a:rPr>
              <a:t>表 </a:t>
            </a:r>
            <a:r>
              <a:rPr lang="en-US" altLang="zh-CN" sz="2400" dirty="0" smtClean="0">
                <a:solidFill>
                  <a:srgbClr val="3366FF"/>
                </a:solidFill>
              </a:rPr>
              <a:t>[1*1, 2*2, 3*3, ..., 9*9]</a:t>
            </a:r>
            <a:endParaRPr lang="zh-CN" altLang="en-US" sz="2400" dirty="0">
              <a:solidFill>
                <a:srgbClr val="3366FF"/>
              </a:solidFill>
            </a:endParaRPr>
          </a:p>
        </p:txBody>
      </p:sp>
      <p:grpSp>
        <p:nvGrpSpPr>
          <p:cNvPr id="7" name="组合 6"/>
          <p:cNvGrpSpPr/>
          <p:nvPr/>
        </p:nvGrpSpPr>
        <p:grpSpPr>
          <a:xfrm>
            <a:off x="1193492" y="3397580"/>
            <a:ext cx="7676234" cy="2185021"/>
            <a:chOff x="1319350" y="1845751"/>
            <a:chExt cx="7676234" cy="1633374"/>
          </a:xfrm>
        </p:grpSpPr>
        <p:sp>
          <p:nvSpPr>
            <p:cNvPr id="8" name="矩形 7"/>
            <p:cNvSpPr/>
            <p:nvPr/>
          </p:nvSpPr>
          <p:spPr>
            <a:xfrm>
              <a:off x="1319350" y="1845751"/>
              <a:ext cx="7676234" cy="1633374"/>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98572" y="2848649"/>
              <a:ext cx="7002970" cy="299095"/>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&gt;&gt;&gt;list(list1)</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2" name="文本框 11"/>
            <p:cNvSpPr txBox="1"/>
            <p:nvPr/>
          </p:nvSpPr>
          <p:spPr>
            <a:xfrm>
              <a:off x="1598572" y="1966100"/>
              <a:ext cx="7202140" cy="747162"/>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mult(x):</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return pow(x, 2)</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list1 = map(mult, list(range(1, 10</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314" y="1177999"/>
            <a:ext cx="6178590" cy="4439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95924" y="681662"/>
            <a:ext cx="7297664" cy="461665"/>
          </a:xfrm>
          <a:prstGeom prst="rect">
            <a:avLst/>
          </a:prstGeom>
          <a:noFill/>
        </p:spPr>
        <p:txBody>
          <a:bodyPr wrap="square" rtlCol="0">
            <a:spAutoFit/>
          </a:bodyPr>
          <a:lstStyle/>
          <a:p>
            <a:pPr>
              <a:spcBef>
                <a:spcPts val="1200"/>
              </a:spcBef>
              <a:spcAft>
                <a:spcPts val="600"/>
              </a:spcAft>
              <a:buClr>
                <a:srgbClr val="C00000"/>
              </a:buClr>
            </a:pPr>
            <a:r>
              <a:rPr lang="zh-CN" altLang="en-US" sz="2400" dirty="0" smtClean="0">
                <a:solidFill>
                  <a:srgbClr val="3366FF"/>
                </a:solidFill>
              </a:rPr>
              <a:t>例：</a:t>
            </a:r>
            <a:endParaRPr lang="zh-CN" altLang="en-US" sz="2400" dirty="0">
              <a:solidFill>
                <a:srgbClr val="3366FF"/>
              </a:solidFill>
            </a:endParaRPr>
          </a:p>
        </p:txBody>
      </p:sp>
      <p:grpSp>
        <p:nvGrpSpPr>
          <p:cNvPr id="7" name="组合 6"/>
          <p:cNvGrpSpPr/>
          <p:nvPr/>
        </p:nvGrpSpPr>
        <p:grpSpPr>
          <a:xfrm>
            <a:off x="913129" y="1347888"/>
            <a:ext cx="7676234" cy="2185021"/>
            <a:chOff x="1319350" y="1845751"/>
            <a:chExt cx="7676234" cy="1633374"/>
          </a:xfrm>
        </p:grpSpPr>
        <p:sp>
          <p:nvSpPr>
            <p:cNvPr id="8" name="矩形 7"/>
            <p:cNvSpPr/>
            <p:nvPr/>
          </p:nvSpPr>
          <p:spPr>
            <a:xfrm>
              <a:off x="1319350" y="1845751"/>
              <a:ext cx="7676234" cy="1633374"/>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98572" y="2848649"/>
              <a:ext cx="7002970" cy="299095"/>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&gt;&gt;&gt;list(result)</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2" name="文本框 11"/>
            <p:cNvSpPr txBox="1"/>
            <p:nvPr/>
          </p:nvSpPr>
          <p:spPr>
            <a:xfrm>
              <a:off x="1598572" y="1966100"/>
              <a:ext cx="7202140" cy="747162"/>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add1 = lambda x1, x2: x1 + x2</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add2 = lambda x1, x2: x1 + 2 * x2</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result = map(lambda func: func(2, 3), [add1, add2])</a:t>
              </a:r>
            </a:p>
          </p:txBody>
        </p:sp>
      </p:grpSp>
      <p:sp>
        <p:nvSpPr>
          <p:cNvPr id="10" name="圆角矩形标注 9"/>
          <p:cNvSpPr/>
          <p:nvPr/>
        </p:nvSpPr>
        <p:spPr>
          <a:xfrm>
            <a:off x="6332846" y="886158"/>
            <a:ext cx="1291772" cy="622725"/>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 8]</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00" fill="hold"/>
                                        <p:tgtEl>
                                          <p:spTgt spid="10"/>
                                        </p:tgtEl>
                                        <p:attrNameLst>
                                          <p:attrName>ppt_x</p:attrName>
                                        </p:attrNameLst>
                                      </p:cBhvr>
                                      <p:tavLst>
                                        <p:tav tm="0">
                                          <p:val>
                                            <p:strVal val="#ppt_x"/>
                                          </p:val>
                                        </p:tav>
                                        <p:tav tm="100000">
                                          <p:val>
                                            <p:strVal val="#ppt_x"/>
                                          </p:val>
                                        </p:tav>
                                      </p:tavLst>
                                    </p:anim>
                                    <p:anim calcmode="lin" valueType="num">
                                      <p:cBhvr additive="base">
                                        <p:cTn id="8" dur="3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19279" y="377985"/>
            <a:ext cx="8150002" cy="523220"/>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en-US" altLang="zh-CN" sz="2800" dirty="0" smtClean="0">
                <a:latin typeface="Times New Roman" panose="02020603050405020304" pitchFamily="18" charset="0"/>
                <a:cs typeface="Times New Roman" panose="02020603050405020304" pitchFamily="18" charset="0"/>
              </a:rPr>
              <a:t>reduce</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reduce(func,  </a:t>
            </a:r>
            <a:r>
              <a:rPr lang="en-US" altLang="zh-CN" sz="2800" dirty="0" smtClean="0">
                <a:latin typeface="Times New Roman" panose="02020603050405020304" pitchFamily="18" charset="0"/>
                <a:cs typeface="Times New Roman" panose="02020603050405020304" pitchFamily="18" charset="0"/>
              </a:rPr>
              <a:t>Iterable </a:t>
            </a:r>
            <a:r>
              <a:rPr lang="en-US" altLang="zh-CN"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45707" y="1055910"/>
            <a:ext cx="7697146" cy="1461939"/>
          </a:xfrm>
          <a:prstGeom prst="rect">
            <a:avLst/>
          </a:prstGeom>
          <a:noFill/>
        </p:spPr>
        <p:txBody>
          <a:bodyPr wrap="square" rtlCol="0">
            <a:spAutoFit/>
          </a:bodyPr>
          <a:lstStyle/>
          <a:p>
            <a:pPr marL="457200" indent="-457200" algn="just">
              <a:spcBef>
                <a:spcPts val="600"/>
              </a:spcBef>
              <a:buClr>
                <a:srgbClr val="C00000"/>
              </a:buClr>
              <a:buFont typeface="Wingdings" panose="05000000000000000000" pitchFamily="2" charset="2"/>
              <a:buChar char="n"/>
            </a:pPr>
            <a:r>
              <a:rPr lang="en-US" altLang="zh-CN" sz="2100" dirty="0" smtClean="0">
                <a:latin typeface="Times New Roman" panose="02020603050405020304" pitchFamily="18" charset="0"/>
                <a:cs typeface="Times New Roman" panose="02020603050405020304" pitchFamily="18" charset="0"/>
              </a:rPr>
              <a:t>reduce</a:t>
            </a:r>
            <a:r>
              <a:rPr lang="zh-CN" altLang="en-US" sz="2100" dirty="0">
                <a:latin typeface="Times New Roman" panose="02020603050405020304" pitchFamily="18" charset="0"/>
                <a:cs typeface="Times New Roman" panose="02020603050405020304" pitchFamily="18" charset="0"/>
              </a:rPr>
              <a:t>把一个函数作用在一个序列</a:t>
            </a:r>
            <a:r>
              <a:rPr lang="en-US" altLang="zh-CN" sz="2100" dirty="0">
                <a:latin typeface="Times New Roman" panose="02020603050405020304" pitchFamily="18" charset="0"/>
                <a:cs typeface="Times New Roman" panose="02020603050405020304" pitchFamily="18" charset="0"/>
              </a:rPr>
              <a:t>[x1, </a:t>
            </a:r>
            <a:r>
              <a:rPr lang="en-US" altLang="zh-CN" sz="2100" dirty="0" smtClean="0">
                <a:latin typeface="Times New Roman" panose="02020603050405020304" pitchFamily="18" charset="0"/>
                <a:cs typeface="Times New Roman" panose="02020603050405020304" pitchFamily="18" charset="0"/>
              </a:rPr>
              <a:t>x2, ..., xn]</a:t>
            </a:r>
            <a:r>
              <a:rPr lang="zh-CN" altLang="en-US" sz="2100" dirty="0">
                <a:latin typeface="Times New Roman" panose="02020603050405020304" pitchFamily="18" charset="0"/>
                <a:cs typeface="Times New Roman" panose="02020603050405020304" pitchFamily="18" charset="0"/>
              </a:rPr>
              <a:t>上，这个函数必须接收两个参数，</a:t>
            </a:r>
            <a:r>
              <a:rPr lang="en-US" altLang="zh-CN" sz="2100" dirty="0">
                <a:latin typeface="Times New Roman" panose="02020603050405020304" pitchFamily="18" charset="0"/>
                <a:cs typeface="Times New Roman" panose="02020603050405020304" pitchFamily="18" charset="0"/>
              </a:rPr>
              <a:t>reduce</a:t>
            </a:r>
            <a:r>
              <a:rPr lang="zh-CN" altLang="en-US" sz="2100" dirty="0">
                <a:latin typeface="Times New Roman" panose="02020603050405020304" pitchFamily="18" charset="0"/>
                <a:cs typeface="Times New Roman" panose="02020603050405020304" pitchFamily="18" charset="0"/>
              </a:rPr>
              <a:t>把结果继续和序列的下一个元素做累积计算，其效果就是</a:t>
            </a:r>
            <a:r>
              <a:rPr lang="zh-CN" altLang="en-US" sz="2100" dirty="0" smtClean="0">
                <a:latin typeface="Times New Roman" panose="02020603050405020304" pitchFamily="18" charset="0"/>
                <a:cs typeface="Times New Roman" panose="02020603050405020304" pitchFamily="18" charset="0"/>
              </a:rPr>
              <a:t>：</a:t>
            </a:r>
            <a:endParaRPr lang="en-US" altLang="zh-CN" sz="2100" dirty="0" smtClean="0">
              <a:latin typeface="Times New Roman" panose="02020603050405020304" pitchFamily="18" charset="0"/>
              <a:cs typeface="Times New Roman" panose="02020603050405020304" pitchFamily="18" charset="0"/>
            </a:endParaRPr>
          </a:p>
          <a:p>
            <a:pPr algn="just">
              <a:spcBef>
                <a:spcPts val="600"/>
              </a:spcBef>
              <a:buClr>
                <a:srgbClr val="C00000"/>
              </a:buClr>
            </a:pPr>
            <a:r>
              <a:rPr lang="en-US" altLang="zh-CN" sz="2100" dirty="0">
                <a:latin typeface="Times New Roman" panose="02020603050405020304" pitchFamily="18" charset="0"/>
                <a:cs typeface="Times New Roman" panose="02020603050405020304" pitchFamily="18" charset="0"/>
              </a:rPr>
              <a:t> </a:t>
            </a:r>
            <a:r>
              <a:rPr lang="en-US" altLang="zh-CN" sz="2100" dirty="0" smtClean="0">
                <a:latin typeface="Times New Roman" panose="02020603050405020304" pitchFamily="18" charset="0"/>
                <a:cs typeface="Times New Roman" panose="02020603050405020304" pitchFamily="18" charset="0"/>
              </a:rPr>
              <a:t>      reduce(f</a:t>
            </a:r>
            <a:r>
              <a:rPr lang="en-US" altLang="zh-CN" sz="2100" dirty="0">
                <a:latin typeface="Times New Roman" panose="02020603050405020304" pitchFamily="18" charset="0"/>
                <a:cs typeface="Times New Roman" panose="02020603050405020304" pitchFamily="18" charset="0"/>
              </a:rPr>
              <a:t>, [x1, x2, x3, x4]) = f(f(f(x1, x2), x3), x4)</a:t>
            </a:r>
            <a:endParaRPr lang="zh-CN" altLang="en-US" sz="2100" dirty="0" smtClean="0">
              <a:latin typeface="Times New Roman" panose="02020603050405020304" pitchFamily="18" charset="0"/>
              <a:cs typeface="Times New Roman" panose="02020603050405020304" pitchFamily="18" charset="0"/>
            </a:endParaRPr>
          </a:p>
        </p:txBody>
      </p:sp>
      <p:sp>
        <p:nvSpPr>
          <p:cNvPr id="13" name="文本框 12"/>
          <p:cNvSpPr txBox="1"/>
          <p:nvPr/>
        </p:nvSpPr>
        <p:spPr>
          <a:xfrm>
            <a:off x="756945" y="2717220"/>
            <a:ext cx="7297664" cy="461665"/>
          </a:xfrm>
          <a:prstGeom prst="rect">
            <a:avLst/>
          </a:prstGeom>
          <a:noFill/>
        </p:spPr>
        <p:txBody>
          <a:bodyPr wrap="square" rtlCol="0">
            <a:spAutoFit/>
          </a:bodyPr>
          <a:lstStyle/>
          <a:p>
            <a:pPr>
              <a:spcBef>
                <a:spcPts val="1200"/>
              </a:spcBef>
              <a:spcAft>
                <a:spcPts val="600"/>
              </a:spcAft>
              <a:buClr>
                <a:srgbClr val="C00000"/>
              </a:buClr>
            </a:pPr>
            <a:r>
              <a:rPr lang="zh-CN" altLang="en-US" sz="2400" dirty="0" smtClean="0">
                <a:solidFill>
                  <a:srgbClr val="3366FF"/>
                </a:solidFill>
              </a:rPr>
              <a:t>例：</a:t>
            </a:r>
            <a:endParaRPr lang="zh-CN" altLang="en-US" sz="2400" dirty="0">
              <a:solidFill>
                <a:srgbClr val="3366FF"/>
              </a:solidFill>
            </a:endParaRPr>
          </a:p>
        </p:txBody>
      </p:sp>
      <p:grpSp>
        <p:nvGrpSpPr>
          <p:cNvPr id="9" name="组合 8"/>
          <p:cNvGrpSpPr/>
          <p:nvPr/>
        </p:nvGrpSpPr>
        <p:grpSpPr>
          <a:xfrm>
            <a:off x="1204352" y="3338329"/>
            <a:ext cx="7676234" cy="2185021"/>
            <a:chOff x="1319350" y="1845751"/>
            <a:chExt cx="7676234" cy="1633374"/>
          </a:xfrm>
        </p:grpSpPr>
        <p:sp>
          <p:nvSpPr>
            <p:cNvPr id="12" name="矩形 11"/>
            <p:cNvSpPr/>
            <p:nvPr/>
          </p:nvSpPr>
          <p:spPr>
            <a:xfrm>
              <a:off x="1319350" y="1845751"/>
              <a:ext cx="7676234" cy="1633374"/>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73880" y="2770971"/>
              <a:ext cx="7002970" cy="299095"/>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&gt;&gt;&gt;list(result)</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5" name="文本框 14"/>
            <p:cNvSpPr txBox="1"/>
            <p:nvPr/>
          </p:nvSpPr>
          <p:spPr>
            <a:xfrm>
              <a:off x="1598572" y="1966100"/>
              <a:ext cx="7202140" cy="747162"/>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from functools import reduce</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list1 = list(range(1, 10))</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result = reduce(lambda x, y: x + y, list1)</a:t>
              </a:r>
            </a:p>
          </p:txBody>
        </p:sp>
      </p:grpSp>
      <p:sp>
        <p:nvSpPr>
          <p:cNvPr id="18" name="圆角矩形标注 17"/>
          <p:cNvSpPr/>
          <p:nvPr/>
        </p:nvSpPr>
        <p:spPr>
          <a:xfrm>
            <a:off x="6067406" y="306440"/>
            <a:ext cx="2475447" cy="666309"/>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600"/>
              </a:spcBef>
              <a:buClr>
                <a:srgbClr val="C00000"/>
              </a:buClr>
            </a:pPr>
            <a:r>
              <a:rPr lang="en-US" altLang="zh-CN" sz="2000" dirty="0">
                <a:solidFill>
                  <a:schemeClr val="tx1"/>
                </a:solidFill>
                <a:latin typeface="Times New Roman" panose="02020603050405020304" pitchFamily="18" charset="0"/>
                <a:cs typeface="Times New Roman" panose="02020603050405020304" pitchFamily="18" charset="0"/>
              </a:rPr>
              <a:t>map(func,  </a:t>
            </a:r>
            <a:r>
              <a:rPr lang="en-US" altLang="zh-CN" sz="2000" dirty="0" smtClean="0">
                <a:solidFill>
                  <a:schemeClr val="tx1"/>
                </a:solidFill>
                <a:latin typeface="Times New Roman" panose="02020603050405020304" pitchFamily="18" charset="0"/>
                <a:cs typeface="Times New Roman" panose="02020603050405020304" pitchFamily="18" charset="0"/>
              </a:rPr>
              <a:t>Iterable</a:t>
            </a:r>
            <a:r>
              <a:rPr lang="en-US" altLang="zh-CN" sz="2000" dirty="0" smtClean="0">
                <a:solidFill>
                  <a:schemeClr val="tx1"/>
                </a:solidFill>
                <a:latin typeface="Times New Roman" panose="02020603050405020304" pitchFamily="18" charset="0"/>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grpSp>
        <p:nvGrpSpPr>
          <p:cNvPr id="19" name="组合 18"/>
          <p:cNvGrpSpPr/>
          <p:nvPr/>
        </p:nvGrpSpPr>
        <p:grpSpPr>
          <a:xfrm>
            <a:off x="2043263" y="320775"/>
            <a:ext cx="5634208" cy="5646539"/>
            <a:chOff x="3135073" y="1076378"/>
            <a:chExt cx="5634208" cy="5646539"/>
          </a:xfrm>
        </p:grpSpPr>
        <p:sp>
          <p:nvSpPr>
            <p:cNvPr id="20" name="矩形 19"/>
            <p:cNvSpPr/>
            <p:nvPr/>
          </p:nvSpPr>
          <p:spPr>
            <a:xfrm>
              <a:off x="3135073" y="1076378"/>
              <a:ext cx="5634208" cy="5646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 name="图片 84"/>
            <p:cNvGraphicFramePr>
              <a:graphicFrameLocks noChangeAspect="1"/>
            </p:cNvGraphicFramePr>
            <p:nvPr/>
          </p:nvGraphicFramePr>
          <p:xfrm>
            <a:off x="3203102" y="1235822"/>
            <a:ext cx="5437187" cy="5327650"/>
          </p:xfrm>
          <a:graphic>
            <a:graphicData uri="http://schemas.openxmlformats.org/presentationml/2006/ole">
              <mc:AlternateContent xmlns:mc="http://schemas.openxmlformats.org/markup-compatibility/2006">
                <mc:Choice xmlns:v="urn:schemas-microsoft-com:vml" Requires="v">
                  <p:oleObj spid="_x0000_s3121" r:id="rId3" imgW="4401185" imgH="4307205" progId="Visio.Drawing.11">
                    <p:embed/>
                  </p:oleObj>
                </mc:Choice>
                <mc:Fallback>
                  <p:oleObj r:id="rId3" imgW="4401185" imgH="4307205" progId="Visio.Drawing.11">
                    <p:embed/>
                    <p:pic>
                      <p:nvPicPr>
                        <p:cNvPr id="0" name="图片 3099"/>
                        <p:cNvPicPr/>
                        <p:nvPr/>
                      </p:nvPicPr>
                      <p:blipFill>
                        <a:blip r:embed="rId4"/>
                        <a:srcRect/>
                        <a:stretch>
                          <a:fillRect/>
                        </a:stretch>
                      </p:blipFill>
                      <p:spPr>
                        <a:xfrm>
                          <a:off x="3203102" y="1235822"/>
                          <a:ext cx="5437187" cy="5327650"/>
                        </a:xfrm>
                        <a:prstGeom prst="rect">
                          <a:avLst/>
                        </a:prstGeom>
                        <a:noFill/>
                        <a:ln w="38100">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par>
                                <p:cTn id="18" presetID="22" presetClass="entr" presetSubtype="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19279" y="377985"/>
            <a:ext cx="8150002" cy="523220"/>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en-US" altLang="zh-CN" sz="2800" dirty="0">
                <a:latin typeface="Times New Roman" panose="02020603050405020304" pitchFamily="18" charset="0"/>
                <a:cs typeface="Times New Roman" panose="02020603050405020304" pitchFamily="18" charset="0"/>
              </a:rPr>
              <a:t>filter: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reduce(func,  </a:t>
            </a:r>
            <a:r>
              <a:rPr lang="en-US" altLang="zh-CN" sz="2800" dirty="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terable </a:t>
            </a:r>
            <a:r>
              <a:rPr lang="en-US" altLang="zh-CN"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45707" y="1055910"/>
            <a:ext cx="7697146" cy="1061829"/>
          </a:xfrm>
          <a:prstGeom prst="rect">
            <a:avLst/>
          </a:prstGeom>
          <a:noFill/>
        </p:spPr>
        <p:txBody>
          <a:bodyPr wrap="square" rtlCol="0">
            <a:spAutoFit/>
          </a:bodyPr>
          <a:lstStyle/>
          <a:p>
            <a:pPr marL="457200" indent="-457200" algn="just">
              <a:spcBef>
                <a:spcPts val="600"/>
              </a:spcBef>
              <a:buClr>
                <a:srgbClr val="C00000"/>
              </a:buClr>
              <a:buFont typeface="Wingdings" panose="05000000000000000000" pitchFamily="2" charset="2"/>
              <a:buChar char="n"/>
            </a:pPr>
            <a:r>
              <a:rPr lang="zh-CN" altLang="en-US" sz="2100" dirty="0" smtClean="0">
                <a:latin typeface="Times New Roman" panose="02020603050405020304" pitchFamily="18" charset="0"/>
                <a:cs typeface="Times New Roman" panose="02020603050405020304" pitchFamily="18" charset="0"/>
              </a:rPr>
              <a:t>和</a:t>
            </a:r>
            <a:r>
              <a:rPr lang="en-US" altLang="zh-CN" sz="2100" dirty="0">
                <a:latin typeface="Times New Roman" panose="02020603050405020304" pitchFamily="18" charset="0"/>
                <a:cs typeface="Times New Roman" panose="02020603050405020304" pitchFamily="18" charset="0"/>
              </a:rPr>
              <a:t>map()</a:t>
            </a:r>
            <a:r>
              <a:rPr lang="zh-CN" altLang="en-US" sz="2100" dirty="0">
                <a:latin typeface="Times New Roman" panose="02020603050405020304" pitchFamily="18" charset="0"/>
                <a:cs typeface="Times New Roman" panose="02020603050405020304" pitchFamily="18" charset="0"/>
              </a:rPr>
              <a:t>类似，</a:t>
            </a:r>
            <a:r>
              <a:rPr lang="en-US" altLang="zh-CN" sz="2100" dirty="0">
                <a:latin typeface="Times New Roman" panose="02020603050405020304" pitchFamily="18" charset="0"/>
                <a:cs typeface="Times New Roman" panose="02020603050405020304" pitchFamily="18" charset="0"/>
              </a:rPr>
              <a:t>filter()</a:t>
            </a:r>
            <a:r>
              <a:rPr lang="zh-CN" altLang="en-US" sz="2100" dirty="0">
                <a:latin typeface="Times New Roman" panose="02020603050405020304" pitchFamily="18" charset="0"/>
                <a:cs typeface="Times New Roman" panose="02020603050405020304" pitchFamily="18" charset="0"/>
              </a:rPr>
              <a:t>也接收一个函数和一个序列</a:t>
            </a:r>
            <a:r>
              <a:rPr lang="zh-CN" altLang="en-US" sz="2100" dirty="0" smtClean="0">
                <a:latin typeface="Times New Roman" panose="02020603050405020304" pitchFamily="18" charset="0"/>
                <a:cs typeface="Times New Roman" panose="02020603050405020304" pitchFamily="18" charset="0"/>
              </a:rPr>
              <a:t>。它</a:t>
            </a:r>
            <a:r>
              <a:rPr lang="zh-CN" altLang="en-US" sz="2100" dirty="0">
                <a:latin typeface="Times New Roman" panose="02020603050405020304" pitchFamily="18" charset="0"/>
                <a:cs typeface="Times New Roman" panose="02020603050405020304" pitchFamily="18" charset="0"/>
              </a:rPr>
              <a:t>的原理是每次</a:t>
            </a:r>
            <a:r>
              <a:rPr lang="zh-CN" altLang="en-US" sz="2100" dirty="0" smtClean="0">
                <a:latin typeface="Times New Roman" panose="02020603050405020304" pitchFamily="18" charset="0"/>
                <a:cs typeface="Times New Roman" panose="02020603050405020304" pitchFamily="18" charset="0"/>
              </a:rPr>
              <a:t>从</a:t>
            </a:r>
            <a:r>
              <a:rPr lang="en-US" altLang="zh-CN" sz="2100" dirty="0">
                <a:latin typeface="Times New Roman" panose="02020603050405020304" pitchFamily="18" charset="0"/>
                <a:cs typeface="Times New Roman" panose="02020603050405020304" pitchFamily="18" charset="0"/>
              </a:rPr>
              <a:t>I</a:t>
            </a:r>
            <a:r>
              <a:rPr lang="en-US" altLang="zh-CN" sz="2100" dirty="0" smtClean="0">
                <a:latin typeface="Times New Roman" panose="02020603050405020304" pitchFamily="18" charset="0"/>
                <a:cs typeface="Times New Roman" panose="02020603050405020304" pitchFamily="18" charset="0"/>
              </a:rPr>
              <a:t>terable</a:t>
            </a:r>
            <a:r>
              <a:rPr lang="zh-CN" altLang="en-US" sz="2100" dirty="0">
                <a:latin typeface="Times New Roman" panose="02020603050405020304" pitchFamily="18" charset="0"/>
                <a:cs typeface="Times New Roman" panose="02020603050405020304" pitchFamily="18" charset="0"/>
              </a:rPr>
              <a:t>对象中取出一个元素作用</a:t>
            </a:r>
            <a:r>
              <a:rPr lang="zh-CN" altLang="en-US" sz="2100" dirty="0" smtClean="0">
                <a:latin typeface="Times New Roman" panose="02020603050405020304" pitchFamily="18" charset="0"/>
                <a:cs typeface="Times New Roman" panose="02020603050405020304" pitchFamily="18" charset="0"/>
              </a:rPr>
              <a:t>于</a:t>
            </a:r>
            <a:r>
              <a:rPr lang="en-US" altLang="zh-CN" sz="2100" dirty="0" smtClean="0">
                <a:latin typeface="Times New Roman" panose="02020603050405020304" pitchFamily="18" charset="0"/>
                <a:cs typeface="Times New Roman" panose="02020603050405020304" pitchFamily="18" charset="0"/>
              </a:rPr>
              <a:t>func</a:t>
            </a:r>
            <a:r>
              <a:rPr lang="zh-CN" altLang="en-US" sz="2100" dirty="0" smtClean="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如果</a:t>
            </a:r>
            <a:r>
              <a:rPr lang="en-US" altLang="zh-CN" sz="2100" dirty="0" smtClean="0">
                <a:latin typeface="Times New Roman" panose="02020603050405020304" pitchFamily="18" charset="0"/>
                <a:cs typeface="Times New Roman" panose="02020603050405020304" pitchFamily="18" charset="0"/>
              </a:rPr>
              <a:t>func</a:t>
            </a:r>
            <a:r>
              <a:rPr lang="zh-CN" altLang="en-US" sz="2100" dirty="0" smtClean="0">
                <a:latin typeface="Times New Roman" panose="02020603050405020304" pitchFamily="18" charset="0"/>
                <a:cs typeface="Times New Roman" panose="02020603050405020304" pitchFamily="18" charset="0"/>
              </a:rPr>
              <a:t>返</a:t>
            </a:r>
            <a:r>
              <a:rPr lang="zh-CN" altLang="en-US" sz="2100" dirty="0">
                <a:latin typeface="Times New Roman" panose="02020603050405020304" pitchFamily="18" charset="0"/>
                <a:cs typeface="Times New Roman" panose="02020603050405020304" pitchFamily="18" charset="0"/>
              </a:rPr>
              <a:t>回</a:t>
            </a:r>
            <a:r>
              <a:rPr lang="en-US" altLang="zh-CN" sz="2100" dirty="0">
                <a:latin typeface="Times New Roman" panose="02020603050405020304" pitchFamily="18" charset="0"/>
                <a:cs typeface="Times New Roman" panose="02020603050405020304" pitchFamily="18" charset="0"/>
              </a:rPr>
              <a:t>True</a:t>
            </a:r>
            <a:r>
              <a:rPr lang="zh-CN" altLang="en-US" sz="2100" dirty="0">
                <a:latin typeface="Times New Roman" panose="02020603050405020304" pitchFamily="18" charset="0"/>
                <a:cs typeface="Times New Roman" panose="02020603050405020304" pitchFamily="18" charset="0"/>
              </a:rPr>
              <a:t>就保留该元素，如果返回</a:t>
            </a:r>
            <a:r>
              <a:rPr lang="en-US" altLang="zh-CN" sz="2100" dirty="0">
                <a:latin typeface="Times New Roman" panose="02020603050405020304" pitchFamily="18" charset="0"/>
                <a:cs typeface="Times New Roman" panose="02020603050405020304" pitchFamily="18" charset="0"/>
              </a:rPr>
              <a:t>False</a:t>
            </a:r>
            <a:r>
              <a:rPr lang="zh-CN" altLang="en-US" sz="2100" dirty="0">
                <a:latin typeface="Times New Roman" panose="02020603050405020304" pitchFamily="18" charset="0"/>
                <a:cs typeface="Times New Roman" panose="02020603050405020304" pitchFamily="18" charset="0"/>
              </a:rPr>
              <a:t>就删除该元素</a:t>
            </a:r>
            <a:r>
              <a:rPr lang="zh-CN" altLang="en-US" sz="2100" dirty="0" smtClean="0">
                <a:latin typeface="Times New Roman" panose="02020603050405020304" pitchFamily="18" charset="0"/>
                <a:cs typeface="Times New Roman" panose="02020603050405020304" pitchFamily="18" charset="0"/>
              </a:rPr>
              <a:t>。</a:t>
            </a:r>
          </a:p>
        </p:txBody>
      </p:sp>
      <p:sp>
        <p:nvSpPr>
          <p:cNvPr id="13" name="文本框 12"/>
          <p:cNvSpPr txBox="1"/>
          <p:nvPr/>
        </p:nvSpPr>
        <p:spPr>
          <a:xfrm>
            <a:off x="756806" y="2560986"/>
            <a:ext cx="8116738" cy="461665"/>
          </a:xfrm>
          <a:prstGeom prst="rect">
            <a:avLst/>
          </a:prstGeom>
          <a:noFill/>
        </p:spPr>
        <p:txBody>
          <a:bodyPr wrap="square" rtlCol="0">
            <a:spAutoFit/>
          </a:bodyPr>
          <a:lstStyle/>
          <a:p>
            <a:pPr>
              <a:spcBef>
                <a:spcPts val="1200"/>
              </a:spcBef>
              <a:spcAft>
                <a:spcPts val="600"/>
              </a:spcAft>
              <a:buClr>
                <a:srgbClr val="C00000"/>
              </a:buClr>
            </a:pPr>
            <a:r>
              <a:rPr lang="zh-CN" altLang="en-US" sz="2400" dirty="0" smtClean="0">
                <a:solidFill>
                  <a:srgbClr val="3366FF"/>
                </a:solidFill>
              </a:rPr>
              <a:t>例：在列表</a:t>
            </a:r>
            <a:r>
              <a:rPr lang="en-US" altLang="zh-CN" sz="2400" dirty="0" smtClean="0">
                <a:solidFill>
                  <a:srgbClr val="3366FF"/>
                </a:solidFill>
              </a:rPr>
              <a:t>[1, 2, 3, 4, 5, 6, 7, 8, 9]</a:t>
            </a:r>
            <a:r>
              <a:rPr lang="zh-CN" altLang="en-US" sz="2400" dirty="0" smtClean="0">
                <a:solidFill>
                  <a:srgbClr val="3366FF"/>
                </a:solidFill>
              </a:rPr>
              <a:t>中，提取大于</a:t>
            </a:r>
            <a:r>
              <a:rPr lang="en-US" altLang="zh-CN" sz="2400" dirty="0" smtClean="0">
                <a:solidFill>
                  <a:srgbClr val="3366FF"/>
                </a:solidFill>
              </a:rPr>
              <a:t>3</a:t>
            </a:r>
            <a:r>
              <a:rPr lang="zh-CN" altLang="en-US" sz="2400" dirty="0" smtClean="0">
                <a:solidFill>
                  <a:srgbClr val="3366FF"/>
                </a:solidFill>
              </a:rPr>
              <a:t>小于</a:t>
            </a:r>
            <a:r>
              <a:rPr lang="en-US" altLang="zh-CN" sz="2400" dirty="0" smtClean="0">
                <a:solidFill>
                  <a:srgbClr val="3366FF"/>
                </a:solidFill>
              </a:rPr>
              <a:t>7</a:t>
            </a:r>
            <a:r>
              <a:rPr lang="zh-CN" altLang="en-US" sz="2400" dirty="0" smtClean="0">
                <a:solidFill>
                  <a:srgbClr val="3366FF"/>
                </a:solidFill>
              </a:rPr>
              <a:t>的数。</a:t>
            </a:r>
            <a:endParaRPr lang="zh-CN" altLang="en-US" sz="2400" dirty="0">
              <a:solidFill>
                <a:srgbClr val="3366FF"/>
              </a:solidFill>
            </a:endParaRPr>
          </a:p>
        </p:txBody>
      </p:sp>
      <p:grpSp>
        <p:nvGrpSpPr>
          <p:cNvPr id="9" name="组合 8"/>
          <p:cNvGrpSpPr/>
          <p:nvPr/>
        </p:nvGrpSpPr>
        <p:grpSpPr>
          <a:xfrm>
            <a:off x="1197310" y="3272538"/>
            <a:ext cx="7676234" cy="2185021"/>
            <a:chOff x="1319350" y="1845751"/>
            <a:chExt cx="7676234" cy="1633374"/>
          </a:xfrm>
        </p:grpSpPr>
        <p:sp>
          <p:nvSpPr>
            <p:cNvPr id="12" name="矩形 11"/>
            <p:cNvSpPr/>
            <p:nvPr/>
          </p:nvSpPr>
          <p:spPr>
            <a:xfrm>
              <a:off x="1319350" y="1845751"/>
              <a:ext cx="7676234" cy="1633374"/>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560920" y="3008905"/>
              <a:ext cx="7002970" cy="299095"/>
            </a:xfrm>
            <a:prstGeom prst="rect">
              <a:avLst/>
            </a:prstGeom>
            <a:noFill/>
          </p:spPr>
          <p:txBody>
            <a:bodyPr wrap="square" rtlCol="0">
              <a:spAutoFit/>
            </a:bodyPr>
            <a:lstStyle/>
            <a:p>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a:t>
              </a:r>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list(result)</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5" name="文本框 14"/>
            <p:cNvSpPr txBox="1"/>
            <p:nvPr/>
          </p:nvSpPr>
          <p:spPr>
            <a:xfrm>
              <a:off x="1598572" y="1966100"/>
              <a:ext cx="7202140" cy="974934"/>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func(arg):</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return arg &gt; 3 and arg &lt; 7</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list1 = list(range(1, 10))</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result =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filter(func</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list1)</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480996" y="1245912"/>
            <a:ext cx="6276831" cy="3751268"/>
          </a:xfrm>
          <a:prstGeom prst="rect">
            <a:avLst/>
          </a:prstGeom>
        </p:spPr>
      </p:pic>
      <p:sp>
        <p:nvSpPr>
          <p:cNvPr id="12" name="文本框 11"/>
          <p:cNvSpPr txBox="1"/>
          <p:nvPr/>
        </p:nvSpPr>
        <p:spPr>
          <a:xfrm>
            <a:off x="766292" y="739940"/>
            <a:ext cx="8150002" cy="535531"/>
          </a:xfrm>
          <a:prstGeom prst="rect">
            <a:avLst/>
          </a:prstGeom>
          <a:noFill/>
        </p:spPr>
        <p:txBody>
          <a:bodyPr wrap="square" rtlCol="0">
            <a:spAutoFit/>
          </a:bodyPr>
          <a:lstStyle/>
          <a:p>
            <a:pPr marL="457200" indent="-457200">
              <a:lnSpc>
                <a:spcPct val="120000"/>
              </a:lnSpc>
              <a:spcBef>
                <a:spcPts val="1200"/>
              </a:spcBef>
              <a:spcAft>
                <a:spcPts val="600"/>
              </a:spcAft>
              <a:buClr>
                <a:srgbClr val="C00000"/>
              </a:buClr>
              <a:buFont typeface="Wingdings" panose="05000000000000000000" pitchFamily="2" charset="2"/>
              <a:buChar char="p"/>
            </a:pPr>
            <a:r>
              <a:rPr lang="en-US" altLang="zh-CN" sz="2400" dirty="0">
                <a:latin typeface="+mn-ea"/>
              </a:rPr>
              <a:t>Pycharm</a:t>
            </a:r>
            <a:endParaRPr lang="zh-CN" altLang="en-US" sz="2400" dirty="0">
              <a:latin typeface="+mn-ea"/>
            </a:endParaRPr>
          </a:p>
        </p:txBody>
      </p:sp>
      <p:sp>
        <p:nvSpPr>
          <p:cNvPr id="13" name="文本框 12"/>
          <p:cNvSpPr txBox="1"/>
          <p:nvPr/>
        </p:nvSpPr>
        <p:spPr>
          <a:xfrm>
            <a:off x="766292" y="5058530"/>
            <a:ext cx="8150002" cy="535531"/>
          </a:xfrm>
          <a:prstGeom prst="rect">
            <a:avLst/>
          </a:prstGeom>
          <a:noFill/>
        </p:spPr>
        <p:txBody>
          <a:bodyPr wrap="square" rtlCol="0">
            <a:spAutoFit/>
          </a:bodyPr>
          <a:lstStyle/>
          <a:p>
            <a:pPr marL="457200" indent="-457200">
              <a:lnSpc>
                <a:spcPct val="120000"/>
              </a:lnSpc>
              <a:spcBef>
                <a:spcPts val="1200"/>
              </a:spcBef>
              <a:spcAft>
                <a:spcPts val="600"/>
              </a:spcAft>
              <a:buClr>
                <a:srgbClr val="C00000"/>
              </a:buClr>
              <a:buFont typeface="Wingdings" panose="05000000000000000000" pitchFamily="2" charset="2"/>
              <a:buChar char="p"/>
            </a:pPr>
            <a:r>
              <a:rPr lang="en-US" altLang="zh-CN" sz="2400" dirty="0" smtClean="0">
                <a:latin typeface="+mn-ea"/>
              </a:rPr>
              <a:t>Keil</a:t>
            </a:r>
            <a:r>
              <a:rPr lang="zh-CN" altLang="en-US" sz="2400" dirty="0" smtClean="0">
                <a:latin typeface="+mn-ea"/>
              </a:rPr>
              <a:t>、</a:t>
            </a:r>
            <a:r>
              <a:rPr lang="en-US" altLang="zh-CN" sz="2400" dirty="0" smtClean="0">
                <a:latin typeface="+mn-ea"/>
              </a:rPr>
              <a:t>IAR</a:t>
            </a:r>
            <a:r>
              <a:rPr lang="zh-CN" altLang="en-US" sz="2400" dirty="0" smtClean="0">
                <a:latin typeface="+mn-ea"/>
              </a:rPr>
              <a:t>、</a:t>
            </a:r>
            <a:r>
              <a:rPr lang="en-US" altLang="zh-CN" sz="2400" dirty="0">
                <a:latin typeface="+mn-ea"/>
              </a:rPr>
              <a:t> Visual </a:t>
            </a:r>
            <a:r>
              <a:rPr lang="en-US" altLang="zh-CN" sz="2400" dirty="0" smtClean="0">
                <a:latin typeface="+mn-ea"/>
              </a:rPr>
              <a:t>Studio</a:t>
            </a:r>
            <a:r>
              <a:rPr lang="zh-CN" altLang="en-US" sz="2400" dirty="0" smtClean="0">
                <a:latin typeface="+mn-ea"/>
              </a:rPr>
              <a:t>、</a:t>
            </a:r>
            <a:r>
              <a:rPr lang="en-US" altLang="zh-CN" sz="2400" dirty="0" smtClean="0">
                <a:latin typeface="+mn-ea"/>
              </a:rPr>
              <a:t>eclipse</a:t>
            </a:r>
            <a:endParaRPr lang="zh-CN" altLang="en-US" sz="2400" dirty="0">
              <a:latin typeface="+mn-ea"/>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341" y="5647482"/>
            <a:ext cx="1453725" cy="74466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911" y="5647482"/>
            <a:ext cx="1287040" cy="772224"/>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1171" y="5624817"/>
            <a:ext cx="1238799" cy="827693"/>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61527" y="5624817"/>
            <a:ext cx="1669703" cy="800177"/>
          </a:xfrm>
          <a:prstGeom prst="rect">
            <a:avLst/>
          </a:prstGeom>
        </p:spPr>
      </p:pic>
      <p:sp>
        <p:nvSpPr>
          <p:cNvPr id="11" name="矩形 10"/>
          <p:cNvSpPr/>
          <p:nvPr/>
        </p:nvSpPr>
        <p:spPr>
          <a:xfrm>
            <a:off x="1480995" y="1215238"/>
            <a:ext cx="6276831" cy="280188"/>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41293" y="1188692"/>
            <a:ext cx="1125855" cy="369332"/>
          </a:xfrm>
          <a:prstGeom prst="rect">
            <a:avLst/>
          </a:prstGeom>
          <a:noFill/>
        </p:spPr>
        <p:txBody>
          <a:bodyPr wrap="square" rtlCol="0">
            <a:spAutoFit/>
          </a:bodyPr>
          <a:lstStyle/>
          <a:p>
            <a:r>
              <a:rPr lang="zh-CN" altLang="en-US" b="1" dirty="0" smtClean="0"/>
              <a:t>菜单栏</a:t>
            </a:r>
            <a:endParaRPr lang="zh-CN" altLang="en-US" b="1" dirty="0"/>
          </a:p>
        </p:txBody>
      </p:sp>
      <p:sp>
        <p:nvSpPr>
          <p:cNvPr id="15" name="矩形 14"/>
          <p:cNvSpPr/>
          <p:nvPr/>
        </p:nvSpPr>
        <p:spPr>
          <a:xfrm>
            <a:off x="1480994" y="1589961"/>
            <a:ext cx="1217756" cy="2296292"/>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67066" y="1604846"/>
            <a:ext cx="4990759" cy="2281406"/>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480994" y="3969232"/>
            <a:ext cx="6276832" cy="839784"/>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062676" y="2227595"/>
            <a:ext cx="1125855" cy="369332"/>
          </a:xfrm>
          <a:prstGeom prst="rect">
            <a:avLst/>
          </a:prstGeom>
          <a:noFill/>
        </p:spPr>
        <p:txBody>
          <a:bodyPr wrap="square" rtlCol="0">
            <a:spAutoFit/>
          </a:bodyPr>
          <a:lstStyle/>
          <a:p>
            <a:r>
              <a:rPr lang="zh-CN" altLang="en-US" b="1" dirty="0" smtClean="0"/>
              <a:t>代码区</a:t>
            </a:r>
            <a:endParaRPr lang="zh-CN" altLang="en-US" b="1" dirty="0"/>
          </a:p>
        </p:txBody>
      </p:sp>
      <p:sp>
        <p:nvSpPr>
          <p:cNvPr id="20" name="文本框 19"/>
          <p:cNvSpPr txBox="1"/>
          <p:nvPr/>
        </p:nvSpPr>
        <p:spPr>
          <a:xfrm>
            <a:off x="4171951" y="4162170"/>
            <a:ext cx="1125855" cy="369332"/>
          </a:xfrm>
          <a:prstGeom prst="rect">
            <a:avLst/>
          </a:prstGeom>
          <a:noFill/>
        </p:spPr>
        <p:txBody>
          <a:bodyPr wrap="square" rtlCol="0">
            <a:spAutoFit/>
          </a:bodyPr>
          <a:lstStyle/>
          <a:p>
            <a:r>
              <a:rPr lang="zh-CN" altLang="en-US" b="1" dirty="0" smtClean="0"/>
              <a:t>编译结果</a:t>
            </a:r>
            <a:endParaRPr lang="zh-CN" altLang="en-US" b="1" dirty="0"/>
          </a:p>
        </p:txBody>
      </p:sp>
      <p:sp>
        <p:nvSpPr>
          <p:cNvPr id="21" name="文本框 20"/>
          <p:cNvSpPr txBox="1"/>
          <p:nvPr/>
        </p:nvSpPr>
        <p:spPr>
          <a:xfrm>
            <a:off x="1520593" y="2440916"/>
            <a:ext cx="1125855" cy="369332"/>
          </a:xfrm>
          <a:prstGeom prst="rect">
            <a:avLst/>
          </a:prstGeom>
          <a:noFill/>
        </p:spPr>
        <p:txBody>
          <a:bodyPr wrap="square" rtlCol="0">
            <a:spAutoFit/>
          </a:bodyPr>
          <a:lstStyle/>
          <a:p>
            <a:r>
              <a:rPr lang="zh-CN" altLang="en-US" b="1" dirty="0" smtClean="0"/>
              <a:t>项目结构</a:t>
            </a:r>
            <a:endParaRPr lang="zh-CN" altLang="en-US" b="1" dirty="0"/>
          </a:p>
        </p:txBody>
      </p:sp>
      <p:sp>
        <p:nvSpPr>
          <p:cNvPr id="18" name="文本框 17"/>
          <p:cNvSpPr txBox="1"/>
          <p:nvPr/>
        </p:nvSpPr>
        <p:spPr>
          <a:xfrm>
            <a:off x="3155176" y="292542"/>
            <a:ext cx="4940853" cy="584775"/>
          </a:xfrm>
          <a:prstGeom prst="rect">
            <a:avLst/>
          </a:prstGeom>
          <a:noFill/>
        </p:spPr>
        <p:txBody>
          <a:bodyPr wrap="square" rtlCol="0">
            <a:spAutoFit/>
          </a:bodyPr>
          <a:lstStyle/>
          <a:p>
            <a:pPr>
              <a:spcBef>
                <a:spcPts val="1200"/>
              </a:spcBef>
              <a:spcAft>
                <a:spcPts val="600"/>
              </a:spcAft>
              <a:buClr>
                <a:srgbClr val="C00000"/>
              </a:buClr>
            </a:pPr>
            <a:r>
              <a:rPr lang="en-US" altLang="zh-CN" sz="3200" b="1" dirty="0">
                <a:solidFill>
                  <a:srgbClr val="3366FF"/>
                </a:solidFill>
                <a:latin typeface="+mn-ea"/>
              </a:rPr>
              <a:t>Python </a:t>
            </a:r>
            <a:r>
              <a:rPr lang="en-US" altLang="zh-CN" sz="3200" b="1" dirty="0" smtClean="0">
                <a:solidFill>
                  <a:srgbClr val="3366FF"/>
                </a:solidFill>
                <a:latin typeface="+mn-ea"/>
              </a:rPr>
              <a:t>IDE</a:t>
            </a:r>
            <a:endParaRPr lang="zh-CN" altLang="en-US" sz="3200" b="1" dirty="0">
              <a:solidFill>
                <a:srgbClr val="3366FF"/>
              </a:solidFill>
              <a:latin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
          <p:cNvSpPr txBox="1"/>
          <p:nvPr/>
        </p:nvSpPr>
        <p:spPr>
          <a:xfrm>
            <a:off x="490771" y="446300"/>
            <a:ext cx="40458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buClr>
                <a:srgbClr val="C40000"/>
              </a:buClr>
              <a:buSzPct val="80000"/>
              <a:buFont typeface="Wingdings" panose="05000000000000000000" pitchFamily="2" charset="2"/>
              <a:buChar char="Ø"/>
            </a:pPr>
            <a:r>
              <a:rPr lang="zh-CN" altLang="en-US" sz="3200" dirty="0" smtClean="0">
                <a:latin typeface="+mn-ea"/>
              </a:rPr>
              <a:t>装饰器</a:t>
            </a:r>
            <a:endParaRPr lang="zh-CN" altLang="en-US" sz="3200" dirty="0">
              <a:latin typeface="+mn-ea"/>
            </a:endParaRPr>
          </a:p>
        </p:txBody>
      </p:sp>
      <p:sp>
        <p:nvSpPr>
          <p:cNvPr id="11" name="文本框 10"/>
          <p:cNvSpPr txBox="1"/>
          <p:nvPr/>
        </p:nvSpPr>
        <p:spPr>
          <a:xfrm>
            <a:off x="903709" y="1136993"/>
            <a:ext cx="7697146" cy="1061829"/>
          </a:xfrm>
          <a:prstGeom prst="rect">
            <a:avLst/>
          </a:prstGeom>
          <a:noFill/>
        </p:spPr>
        <p:txBody>
          <a:bodyPr wrap="square" rtlCol="0">
            <a:spAutoFit/>
          </a:bodyPr>
          <a:lstStyle/>
          <a:p>
            <a:pPr algn="just">
              <a:spcBef>
                <a:spcPts val="600"/>
              </a:spcBef>
              <a:buClr>
                <a:srgbClr val="C00000"/>
              </a:buClr>
            </a:pPr>
            <a:r>
              <a:rPr lang="zh-CN" altLang="en-US" sz="2100" dirty="0" smtClean="0">
                <a:latin typeface="Times New Roman" panose="02020603050405020304" pitchFamily="18" charset="0"/>
                <a:cs typeface="Times New Roman" panose="02020603050405020304" pitchFamily="18" charset="0"/>
              </a:rPr>
              <a:t>装</a:t>
            </a:r>
            <a:r>
              <a:rPr lang="zh-CN" altLang="en-US" sz="2100" dirty="0">
                <a:latin typeface="Times New Roman" panose="02020603050405020304" pitchFamily="18" charset="0"/>
                <a:cs typeface="Times New Roman" panose="02020603050405020304" pitchFamily="18" charset="0"/>
              </a:rPr>
              <a:t>饰器其实就是一个工厂函数，它接受一个函数为参数，然后返回一个新函数</a:t>
            </a:r>
            <a:r>
              <a:rPr lang="zh-CN" altLang="en-US" sz="2100" dirty="0" smtClean="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经常被用于有切面需求的场景，较为经典的有</a:t>
            </a:r>
            <a:r>
              <a:rPr lang="zh-CN" altLang="en-US" sz="2100" b="1" dirty="0">
                <a:latin typeface="Times New Roman" panose="02020603050405020304" pitchFamily="18" charset="0"/>
                <a:cs typeface="Times New Roman" panose="02020603050405020304" pitchFamily="18" charset="0"/>
              </a:rPr>
              <a:t>插入日志、性能测试、事务处理</a:t>
            </a:r>
            <a:r>
              <a:rPr lang="zh-CN" altLang="en-US" sz="2100" dirty="0" smtClean="0">
                <a:latin typeface="Times New Roman" panose="02020603050405020304" pitchFamily="18" charset="0"/>
                <a:cs typeface="Times New Roman" panose="02020603050405020304" pitchFamily="18" charset="0"/>
              </a:rPr>
              <a:t>等。</a:t>
            </a:r>
            <a:endParaRPr lang="zh-CN" altLang="en-US" sz="21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062370" y="3971100"/>
            <a:ext cx="7202140" cy="1615827"/>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import logging</a:t>
            </a:r>
            <a:endPar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foo():</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logging.warn('foo is running')</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print('I am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foo')</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foo()</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文本框 5"/>
          <p:cNvSpPr txBox="1"/>
          <p:nvPr/>
        </p:nvSpPr>
        <p:spPr>
          <a:xfrm>
            <a:off x="1100470" y="2832755"/>
            <a:ext cx="7202140" cy="1006429"/>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foo():</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 am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foo')</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foo()</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文本框 6"/>
          <p:cNvSpPr txBox="1"/>
          <p:nvPr/>
        </p:nvSpPr>
        <p:spPr>
          <a:xfrm>
            <a:off x="490771" y="2354194"/>
            <a:ext cx="8116738" cy="461665"/>
          </a:xfrm>
          <a:prstGeom prst="rect">
            <a:avLst/>
          </a:prstGeom>
          <a:noFill/>
        </p:spPr>
        <p:txBody>
          <a:bodyPr wrap="square" rtlCol="0">
            <a:spAutoFit/>
          </a:bodyPr>
          <a:lstStyle/>
          <a:p>
            <a:pPr>
              <a:spcBef>
                <a:spcPts val="1200"/>
              </a:spcBef>
              <a:spcAft>
                <a:spcPts val="600"/>
              </a:spcAft>
              <a:buClr>
                <a:srgbClr val="C00000"/>
              </a:buClr>
            </a:pPr>
            <a:r>
              <a:rPr lang="zh-CN" altLang="en-US" sz="2400" dirty="0" smtClean="0">
                <a:solidFill>
                  <a:srgbClr val="3366FF"/>
                </a:solidFill>
              </a:rPr>
              <a:t>例：打印日志</a:t>
            </a:r>
            <a:endParaRPr lang="zh-CN" altLang="en-US" sz="2400" dirty="0">
              <a:solidFill>
                <a:srgbClr val="3366FF"/>
              </a:solidFill>
            </a:endParaRPr>
          </a:p>
        </p:txBody>
      </p:sp>
      <p:sp>
        <p:nvSpPr>
          <p:cNvPr id="8" name="左弧形箭头 7"/>
          <p:cNvSpPr/>
          <p:nvPr/>
        </p:nvSpPr>
        <p:spPr>
          <a:xfrm>
            <a:off x="499321" y="3234369"/>
            <a:ext cx="563049" cy="1473463"/>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4" name="图片 13"/>
          <p:cNvPicPr>
            <a:picLocks noChangeAspect="1"/>
          </p:cNvPicPr>
          <p:nvPr/>
        </p:nvPicPr>
        <p:blipFill>
          <a:blip r:embed="rId2"/>
          <a:stretch>
            <a:fillRect/>
          </a:stretch>
        </p:blipFill>
        <p:spPr>
          <a:xfrm>
            <a:off x="4549140" y="4994425"/>
            <a:ext cx="3933825" cy="495300"/>
          </a:xfrm>
          <a:prstGeom prst="rect">
            <a:avLst/>
          </a:prstGeom>
        </p:spPr>
      </p:pic>
      <p:pic>
        <p:nvPicPr>
          <p:cNvPr id="15" name="图片 14"/>
          <p:cNvPicPr>
            <a:picLocks noChangeAspect="1"/>
          </p:cNvPicPr>
          <p:nvPr/>
        </p:nvPicPr>
        <p:blipFill>
          <a:blip r:embed="rId3"/>
          <a:stretch>
            <a:fillRect/>
          </a:stretch>
        </p:blipFill>
        <p:spPr>
          <a:xfrm>
            <a:off x="4492610" y="3478910"/>
            <a:ext cx="3810000" cy="247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animBg="1"/>
      <p:bldP spid="6" grpId="0" animBg="1"/>
      <p:bldP spid="7" grpId="0"/>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20361" y="623611"/>
            <a:ext cx="7802230" cy="4967514"/>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import logging</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log(func):</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def wrapper(*args, **kwargs):</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logging.warn ('%s is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running' %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func</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.__name__)</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return func(*args, **kwargs)</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return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wrapper</a:t>
            </a: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装饰器</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@log</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foo1():</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print('I am foo1')</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foo1</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装饰器</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@log</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foo2():</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print('I am foo2')</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foo2()</a:t>
            </a:r>
          </a:p>
        </p:txBody>
      </p:sp>
      <p:pic>
        <p:nvPicPr>
          <p:cNvPr id="2" name="图片 1"/>
          <p:cNvPicPr>
            <a:picLocks noChangeAspect="1"/>
          </p:cNvPicPr>
          <p:nvPr/>
        </p:nvPicPr>
        <p:blipFill>
          <a:blip r:embed="rId2"/>
          <a:stretch>
            <a:fillRect/>
          </a:stretch>
        </p:blipFill>
        <p:spPr>
          <a:xfrm>
            <a:off x="4159813" y="3837471"/>
            <a:ext cx="4448175" cy="99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2260600" y="2590800"/>
            <a:ext cx="4214813" cy="1200150"/>
          </a:xfrm>
          <a:prstGeom prst="rect">
            <a:avLst/>
          </a:prstGeom>
          <a:noFill/>
          <a:ln w="28575" algn="ctr">
            <a:noFill/>
            <a:miter lim="800000"/>
          </a:ln>
          <a:effectLst/>
        </p:spPr>
        <p:txBody>
          <a:bodyPr>
            <a:spAutoFit/>
          </a:bodyPr>
          <a:lstStyle/>
          <a:p>
            <a:pPr eaLnBrk="1" hangingPunct="1">
              <a:buFont typeface="Arial" panose="020B0604020202020204" pitchFamily="34" charset="0"/>
              <a:buNone/>
              <a:defRPr/>
            </a:pPr>
            <a:r>
              <a:rPr lang="zh-CN" altLang="en-US" sz="7200" i="1" dirty="0">
                <a:solidFill>
                  <a:srgbClr val="0070C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谢谢大家！</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0469" y="1644543"/>
            <a:ext cx="3442309" cy="923330"/>
          </a:xfrm>
          <a:prstGeom prst="rect">
            <a:avLst/>
          </a:prstGeom>
          <a:pattFill prst="pct40">
            <a:fgClr>
              <a:srgbClr val="FF9933"/>
            </a:fgClr>
            <a:bgClr>
              <a:schemeClr val="bg1"/>
            </a:bgClr>
          </a:pattFill>
        </p:spPr>
        <p:txBody>
          <a:bodyPr wrap="square" rtlCol="0">
            <a:spAutoFit/>
          </a:bodyPr>
          <a:lstStyle/>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sum1_10 = 0</a:t>
            </a:r>
          </a:p>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for i in range(1, 11):</a:t>
            </a:r>
          </a:p>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sum1_10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文本框 5"/>
          <p:cNvSpPr txBox="1"/>
          <p:nvPr/>
        </p:nvSpPr>
        <p:spPr>
          <a:xfrm>
            <a:off x="360469" y="3216630"/>
            <a:ext cx="3442309" cy="923330"/>
          </a:xfrm>
          <a:prstGeom prst="rect">
            <a:avLst/>
          </a:prstGeom>
          <a:pattFill prst="pct40">
            <a:fgClr>
              <a:srgbClr val="FF9933"/>
            </a:fgClr>
            <a:bgClr>
              <a:schemeClr val="bg1"/>
            </a:bgClr>
          </a:pattFill>
        </p:spPr>
        <p:txBody>
          <a:bodyPr wrap="square" rtlCol="0">
            <a:spAutoFit/>
          </a:bodyPr>
          <a:lstStyle/>
          <a:p>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sum20_37 = 0</a:t>
            </a:r>
          </a:p>
          <a:p>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for i in range(20, 38):</a:t>
            </a:r>
          </a:p>
          <a:p>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sum20_37 += i</a:t>
            </a:r>
          </a:p>
        </p:txBody>
      </p:sp>
      <p:sp>
        <p:nvSpPr>
          <p:cNvPr id="7" name="文本框 6"/>
          <p:cNvSpPr txBox="1"/>
          <p:nvPr/>
        </p:nvSpPr>
        <p:spPr>
          <a:xfrm>
            <a:off x="360469" y="4788717"/>
            <a:ext cx="3442309" cy="923330"/>
          </a:xfrm>
          <a:prstGeom prst="rect">
            <a:avLst/>
          </a:prstGeom>
          <a:pattFill prst="pct40">
            <a:fgClr>
              <a:srgbClr val="FF9933"/>
            </a:fgClr>
            <a:bgClr>
              <a:schemeClr val="bg1"/>
            </a:bgClr>
          </a:pattFill>
        </p:spPr>
        <p:txBody>
          <a:bodyPr wrap="square" rtlCol="0">
            <a:spAutoFit/>
          </a:bodyPr>
          <a:lstStyle/>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sum35_50 =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0</a:t>
            </a:r>
          </a:p>
          <a:p>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for i in range(35, 51):</a:t>
            </a:r>
          </a:p>
          <a:p>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sum35_50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i</a:t>
            </a:r>
            <a:endPar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8" name="文本框 7"/>
          <p:cNvSpPr txBox="1"/>
          <p:nvPr/>
        </p:nvSpPr>
        <p:spPr>
          <a:xfrm>
            <a:off x="777662" y="998422"/>
            <a:ext cx="6502400" cy="523220"/>
          </a:xfrm>
          <a:prstGeom prst="rect">
            <a:avLst/>
          </a:prstGeom>
          <a:noFill/>
        </p:spPr>
        <p:txBody>
          <a:bodyPr wrap="square" rtlCol="0">
            <a:spAutoFit/>
          </a:bodyPr>
          <a:lstStyle/>
          <a:p>
            <a:pPr eaLnBrk="1" hangingPunct="1">
              <a:spcBef>
                <a:spcPts val="0"/>
              </a:spcBef>
              <a:spcAft>
                <a:spcPts val="0"/>
              </a:spcAft>
            </a:pPr>
            <a:r>
              <a:rPr lang="zh-CN" altLang="en-US" sz="2800" dirty="0">
                <a:latin typeface="+mn-ea"/>
                <a:cs typeface="Courier New" panose="02070309020205020404" pitchFamily="49" charset="0"/>
              </a:rPr>
              <a:t>求</a:t>
            </a:r>
            <a:r>
              <a:rPr lang="en-US" altLang="zh-CN" sz="2800" dirty="0">
                <a:latin typeface="+mn-ea"/>
                <a:cs typeface="Courier New" panose="02070309020205020404" pitchFamily="49" charset="0"/>
              </a:rPr>
              <a:t>1to10</a:t>
            </a:r>
            <a:r>
              <a:rPr lang="zh-CN" altLang="en-US" sz="2800" dirty="0">
                <a:latin typeface="+mn-ea"/>
                <a:cs typeface="Courier New" panose="02070309020205020404" pitchFamily="49" charset="0"/>
              </a:rPr>
              <a:t>，</a:t>
            </a:r>
            <a:r>
              <a:rPr lang="en-US" altLang="zh-CN" sz="2800" dirty="0">
                <a:latin typeface="+mn-ea"/>
                <a:cs typeface="Courier New" panose="02070309020205020404" pitchFamily="49" charset="0"/>
              </a:rPr>
              <a:t>20to37</a:t>
            </a:r>
            <a:r>
              <a:rPr lang="zh-CN" altLang="en-US" sz="2800" dirty="0">
                <a:latin typeface="+mn-ea"/>
                <a:cs typeface="Courier New" panose="02070309020205020404" pitchFamily="49" charset="0"/>
              </a:rPr>
              <a:t>，</a:t>
            </a:r>
            <a:r>
              <a:rPr lang="en-US" altLang="zh-CN" sz="2800" dirty="0">
                <a:latin typeface="+mn-ea"/>
                <a:cs typeface="Courier New" panose="02070309020205020404" pitchFamily="49" charset="0"/>
              </a:rPr>
              <a:t>35to50</a:t>
            </a:r>
            <a:r>
              <a:rPr lang="zh-CN" altLang="en-US" sz="2800" dirty="0">
                <a:latin typeface="+mn-ea"/>
                <a:cs typeface="Courier New" panose="02070309020205020404" pitchFamily="49" charset="0"/>
              </a:rPr>
              <a:t>的</a:t>
            </a:r>
            <a:r>
              <a:rPr lang="zh-CN" altLang="en-US" sz="2800" dirty="0" smtClean="0">
                <a:latin typeface="+mn-ea"/>
                <a:cs typeface="Courier New" panose="02070309020205020404" pitchFamily="49" charset="0"/>
              </a:rPr>
              <a:t>和</a:t>
            </a:r>
            <a:r>
              <a:rPr lang="zh-CN" altLang="en-US" sz="2800" dirty="0">
                <a:latin typeface="+mn-ea"/>
                <a:cs typeface="Courier New" panose="02070309020205020404" pitchFamily="49" charset="0"/>
              </a:rPr>
              <a:t>。</a:t>
            </a:r>
            <a:endParaRPr lang="en-US" altLang="zh-CN" sz="2800" dirty="0">
              <a:latin typeface="+mn-ea"/>
              <a:cs typeface="Courier New" panose="02070309020205020404" pitchFamily="49" charset="0"/>
            </a:endParaRPr>
          </a:p>
        </p:txBody>
      </p:sp>
      <p:sp>
        <p:nvSpPr>
          <p:cNvPr id="9" name="文本框 3"/>
          <p:cNvSpPr txBox="1"/>
          <p:nvPr/>
        </p:nvSpPr>
        <p:spPr>
          <a:xfrm>
            <a:off x="503282" y="290746"/>
            <a:ext cx="40458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buClr>
                <a:srgbClr val="C40000"/>
              </a:buClr>
              <a:buSzPct val="80000"/>
              <a:buFont typeface="Wingdings" panose="05000000000000000000" pitchFamily="2" charset="2"/>
              <a:buChar char="Ø"/>
            </a:pPr>
            <a:r>
              <a:rPr lang="zh-CN" altLang="en-US" sz="3200" dirty="0" smtClean="0">
                <a:latin typeface="+mn-ea"/>
              </a:rPr>
              <a:t>函数定义及调用</a:t>
            </a:r>
          </a:p>
        </p:txBody>
      </p:sp>
      <p:grpSp>
        <p:nvGrpSpPr>
          <p:cNvPr id="3" name="组合 2"/>
          <p:cNvGrpSpPr/>
          <p:nvPr/>
        </p:nvGrpSpPr>
        <p:grpSpPr>
          <a:xfrm>
            <a:off x="3802778" y="2019300"/>
            <a:ext cx="5281988" cy="3581400"/>
            <a:chOff x="3802778" y="2019300"/>
            <a:chExt cx="5281988" cy="3581400"/>
          </a:xfrm>
        </p:grpSpPr>
        <p:sp>
          <p:nvSpPr>
            <p:cNvPr id="2" name="右大括号 1"/>
            <p:cNvSpPr/>
            <p:nvPr/>
          </p:nvSpPr>
          <p:spPr>
            <a:xfrm>
              <a:off x="3802778" y="2019300"/>
              <a:ext cx="412173" cy="3581400"/>
            </a:xfrm>
            <a:prstGeom prst="rightBrace">
              <a:avLst>
                <a:gd name="adj1" fmla="val 8333"/>
                <a:gd name="adj2" fmla="val 42248"/>
              </a:avLst>
            </a:prstGeom>
            <a:ln w="9525">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 name="组合 12"/>
            <p:cNvGrpSpPr/>
            <p:nvPr/>
          </p:nvGrpSpPr>
          <p:grpSpPr>
            <a:xfrm>
              <a:off x="4214951" y="2407450"/>
              <a:ext cx="4869815" cy="2975919"/>
              <a:chOff x="1319351" y="1845751"/>
              <a:chExt cx="4869815" cy="2224595"/>
            </a:xfrm>
          </p:grpSpPr>
          <p:sp>
            <p:nvSpPr>
              <p:cNvPr id="14" name="矩形 13"/>
              <p:cNvSpPr/>
              <p:nvPr/>
            </p:nvSpPr>
            <p:spPr>
              <a:xfrm>
                <a:off x="1319351" y="1845751"/>
                <a:ext cx="4869815" cy="2224595"/>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72814" y="3065643"/>
                <a:ext cx="4316200" cy="759241"/>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&gt;&gt;&gt;sum1_10 = add(1, 10)</a:t>
                </a: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&gt;&gt;&gt;sum20_37 = add(20, 37)</a:t>
                </a: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sym typeface="+mn-ea"/>
                  </a:rPr>
                  <a:t>&gt;&gt;&gt;sum35_50 = add(35, 50</a:t>
                </a:r>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sym typeface="+mn-ea"/>
                  </a:rPr>
                  <a:t>)</a:t>
                </a:r>
                <a:endPar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16" name="文本框 15"/>
              <p:cNvSpPr txBox="1"/>
              <p:nvPr/>
            </p:nvSpPr>
            <p:spPr>
              <a:xfrm>
                <a:off x="1598573" y="1927589"/>
                <a:ext cx="4446828" cy="1104350"/>
              </a:xfrm>
              <a:prstGeom prst="rect">
                <a:avLst/>
              </a:prstGeom>
              <a:pattFill prst="pct40">
                <a:fgClr>
                  <a:srgbClr val="FF9933"/>
                </a:fgClr>
                <a:bgClr>
                  <a:schemeClr val="bg1"/>
                </a:bgClr>
              </a:pattFill>
            </p:spPr>
            <p:txBody>
              <a:bodyPr wrap="square" rtlCol="0">
                <a:spAutoFit/>
              </a:bodyPr>
              <a:lstStyle/>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add(i1</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i2):</a:t>
                </a:r>
              </a:p>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result = 0</a:t>
                </a:r>
              </a:p>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for i in range(i1, i2 + 1):</a:t>
                </a:r>
              </a:p>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result += i</a:t>
                </a:r>
              </a:p>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return result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50140" y="1953688"/>
            <a:ext cx="7543255" cy="460375"/>
          </a:xfrm>
          <a:prstGeom prst="rect">
            <a:avLst/>
          </a:prstGeom>
          <a:noFill/>
        </p:spPr>
        <p:txBody>
          <a:bodyPr wrap="square" rtlCol="0">
            <a:spAutoFit/>
          </a:bodyPr>
          <a:lstStyle/>
          <a:p>
            <a:pPr marL="457200" indent="-457200">
              <a:spcBef>
                <a:spcPts val="1200"/>
              </a:spcBef>
              <a:spcAft>
                <a:spcPts val="600"/>
              </a:spcAft>
              <a:buClr>
                <a:srgbClr val="C00000"/>
              </a:buClr>
              <a:buFont typeface="Wingdings" panose="05000000000000000000" pitchFamily="2" charset="2"/>
              <a:buChar char="p"/>
            </a:pPr>
            <a:r>
              <a:rPr lang="en-US" altLang="zh-CN" sz="2400" dirty="0" smtClean="0"/>
              <a:t>Python</a:t>
            </a:r>
            <a:r>
              <a:rPr lang="zh-CN" altLang="en-US" sz="2400" dirty="0" smtClean="0"/>
              <a:t>函数的语</a:t>
            </a:r>
            <a:r>
              <a:rPr lang="zh-CN" altLang="en-US" sz="2400" dirty="0"/>
              <a:t>法定义：</a:t>
            </a:r>
            <a:endParaRPr lang="en-US" altLang="zh-CN" sz="2400" dirty="0" smtClean="0"/>
          </a:p>
        </p:txBody>
      </p:sp>
      <p:sp>
        <p:nvSpPr>
          <p:cNvPr id="6" name="文本框 5"/>
          <p:cNvSpPr txBox="1"/>
          <p:nvPr/>
        </p:nvSpPr>
        <p:spPr>
          <a:xfrm>
            <a:off x="649224" y="927062"/>
            <a:ext cx="8150002" cy="943207"/>
          </a:xfrm>
          <a:prstGeom prst="rect">
            <a:avLst/>
          </a:prstGeom>
          <a:noFill/>
        </p:spPr>
        <p:txBody>
          <a:bodyPr wrap="square" rtlCol="0">
            <a:spAutoFit/>
          </a:bodyPr>
          <a:lstStyle/>
          <a:p>
            <a:pPr marL="457200" indent="-457200" eaLnBrk="1" hangingPunct="1">
              <a:lnSpc>
                <a:spcPct val="120000"/>
              </a:lnSpc>
              <a:spcBef>
                <a:spcPts val="1200"/>
              </a:spcBef>
              <a:spcAft>
                <a:spcPts val="600"/>
              </a:spcAft>
              <a:buClr>
                <a:srgbClr val="C00000"/>
              </a:buClr>
              <a:buFont typeface="Wingdings" panose="05000000000000000000" pitchFamily="2" charset="2"/>
              <a:buChar char="p"/>
            </a:pPr>
            <a:r>
              <a:rPr lang="zh-CN" altLang="en-US" sz="2400" dirty="0"/>
              <a:t>函数是一个能完成特定功能的代码块，可在程序中重复利用，减少程序的代码量和提高程序的执行效率。</a:t>
            </a:r>
          </a:p>
        </p:txBody>
      </p:sp>
      <p:sp>
        <p:nvSpPr>
          <p:cNvPr id="7" name="文本框 6"/>
          <p:cNvSpPr txBox="1"/>
          <p:nvPr/>
        </p:nvSpPr>
        <p:spPr>
          <a:xfrm>
            <a:off x="3274224" y="344715"/>
            <a:ext cx="4940853" cy="584775"/>
          </a:xfrm>
          <a:prstGeom prst="rect">
            <a:avLst/>
          </a:prstGeom>
          <a:noFill/>
        </p:spPr>
        <p:txBody>
          <a:bodyPr wrap="square" rtlCol="0">
            <a:spAutoFit/>
          </a:bodyPr>
          <a:lstStyle/>
          <a:p>
            <a:pPr eaLnBrk="1" hangingPunct="1">
              <a:spcBef>
                <a:spcPts val="1200"/>
              </a:spcBef>
              <a:spcAft>
                <a:spcPts val="600"/>
              </a:spcAft>
              <a:buClr>
                <a:srgbClr val="C00000"/>
              </a:buClr>
            </a:pPr>
            <a:r>
              <a:rPr lang="zh-CN" altLang="en-US" sz="3200" b="1" dirty="0" smtClean="0">
                <a:solidFill>
                  <a:srgbClr val="3366FF"/>
                </a:solidFill>
              </a:rPr>
              <a:t>函数语法定义</a:t>
            </a:r>
            <a:endParaRPr lang="zh-CN" altLang="en-US" sz="3200" b="1" dirty="0">
              <a:solidFill>
                <a:srgbClr val="3366FF"/>
              </a:solidFill>
            </a:endParaRPr>
          </a:p>
        </p:txBody>
      </p:sp>
      <p:sp>
        <p:nvSpPr>
          <p:cNvPr id="9" name="文本框 8"/>
          <p:cNvSpPr txBox="1"/>
          <p:nvPr/>
        </p:nvSpPr>
        <p:spPr>
          <a:xfrm>
            <a:off x="649224" y="5617149"/>
            <a:ext cx="8150002" cy="978729"/>
          </a:xfrm>
          <a:prstGeom prst="rect">
            <a:avLst/>
          </a:prstGeom>
          <a:noFill/>
        </p:spPr>
        <p:txBody>
          <a:bodyPr wrap="square" rtlCol="0">
            <a:spAutoFit/>
          </a:bodyPr>
          <a:lstStyle/>
          <a:p>
            <a:pPr marL="457200" indent="-457200">
              <a:lnSpc>
                <a:spcPct val="120000"/>
              </a:lnSpc>
              <a:spcBef>
                <a:spcPts val="1200"/>
              </a:spcBef>
              <a:spcAft>
                <a:spcPts val="600"/>
              </a:spcAft>
              <a:buClr>
                <a:srgbClr val="C00000"/>
              </a:buClr>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函数参数和返回值不是必须的，如果没有</a:t>
            </a:r>
            <a:r>
              <a:rPr lang="en-US" altLang="zh-CN" sz="2400" dirty="0">
                <a:latin typeface="Times New Roman" panose="02020603050405020304" pitchFamily="18" charset="0"/>
                <a:cs typeface="Times New Roman" panose="02020603050405020304" pitchFamily="18" charset="0"/>
              </a:rPr>
              <a:t>return</a:t>
            </a:r>
            <a:r>
              <a:rPr lang="zh-CN" altLang="en-US" sz="2400" dirty="0">
                <a:latin typeface="Times New Roman" panose="02020603050405020304" pitchFamily="18" charset="0"/>
                <a:cs typeface="Times New Roman" panose="02020603050405020304" pitchFamily="18" charset="0"/>
              </a:rPr>
              <a:t>语句，则</a:t>
            </a:r>
            <a:r>
              <a:rPr lang="en-US" altLang="zh-CN" sz="2400" dirty="0">
                <a:latin typeface="Times New Roman" panose="02020603050405020304" pitchFamily="18" charset="0"/>
                <a:cs typeface="Times New Roman" panose="02020603050405020304" pitchFamily="18" charset="0"/>
              </a:rPr>
              <a:t>Python</a:t>
            </a:r>
            <a:r>
              <a:rPr lang="zh-CN" altLang="en-US" sz="2400" dirty="0">
                <a:latin typeface="Times New Roman" panose="02020603050405020304" pitchFamily="18" charset="0"/>
                <a:cs typeface="Times New Roman" panose="02020603050405020304" pitchFamily="18" charset="0"/>
              </a:rPr>
              <a:t>函数默认返回值为</a:t>
            </a:r>
            <a:r>
              <a:rPr lang="en-US" altLang="zh-CN" sz="2400" dirty="0">
                <a:latin typeface="Times New Roman" panose="02020603050405020304" pitchFamily="18" charset="0"/>
                <a:cs typeface="Times New Roman" panose="02020603050405020304" pitchFamily="18" charset="0"/>
              </a:rPr>
              <a:t>None </a:t>
            </a:r>
            <a:r>
              <a:rPr lang="zh-CN" altLang="en-US" sz="2400" dirty="0">
                <a:latin typeface="Times New Roman" panose="02020603050405020304" pitchFamily="18" charset="0"/>
                <a:cs typeface="Times New Roman" panose="02020603050405020304" pitchFamily="18" charset="0"/>
              </a:rPr>
              <a:t>。</a:t>
            </a:r>
          </a:p>
        </p:txBody>
      </p:sp>
      <p:grpSp>
        <p:nvGrpSpPr>
          <p:cNvPr id="2" name="组合 1"/>
          <p:cNvGrpSpPr/>
          <p:nvPr/>
        </p:nvGrpSpPr>
        <p:grpSpPr>
          <a:xfrm>
            <a:off x="818748" y="2463443"/>
            <a:ext cx="7781047" cy="3138426"/>
            <a:chOff x="818748" y="2463443"/>
            <a:chExt cx="7781047" cy="3138426"/>
          </a:xfrm>
        </p:grpSpPr>
        <p:sp>
          <p:nvSpPr>
            <p:cNvPr id="13" name="文本框 12"/>
            <p:cNvSpPr txBox="1"/>
            <p:nvPr/>
          </p:nvSpPr>
          <p:spPr>
            <a:xfrm>
              <a:off x="1681639" y="2895126"/>
              <a:ext cx="6918156" cy="369332"/>
            </a:xfrm>
            <a:prstGeom prst="rect">
              <a:avLst/>
            </a:prstGeom>
            <a:pattFill prst="pct40">
              <a:fgClr>
                <a:srgbClr val="FF9933"/>
              </a:fgClr>
              <a:bgClr>
                <a:schemeClr val="bg1"/>
              </a:bgClr>
            </a:pattFill>
          </p:spPr>
          <p:txBody>
            <a:bodyPr wrap="square" rtlCol="0">
              <a:spAutoFit/>
            </a:bodyPr>
            <a:lstStyle/>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add(i1</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i2</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4" name="文本框 13"/>
            <p:cNvSpPr txBox="1"/>
            <p:nvPr/>
          </p:nvSpPr>
          <p:spPr>
            <a:xfrm>
              <a:off x="1964937" y="3293545"/>
              <a:ext cx="6634858" cy="2308324"/>
            </a:xfrm>
            <a:prstGeom prst="rect">
              <a:avLst/>
            </a:prstGeom>
            <a:pattFill prst="pct40">
              <a:fgClr>
                <a:srgbClr val="FF9933"/>
              </a:fgClr>
              <a:bgClr>
                <a:schemeClr val="bg1"/>
              </a:bgClr>
            </a:pattFill>
          </p:spPr>
          <p:txBody>
            <a:bodyPr wrap="square" rtlCol="0">
              <a:spAutoFit/>
            </a:bodyPr>
            <a:lstStyle/>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To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calculate the sum from i1 to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i2,i1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is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low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value, i2 is high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value</a:t>
              </a:r>
            </a:p>
            <a:p>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result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0</a:t>
              </a:r>
            </a:p>
            <a:p>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for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i in range(i1, i2 + 1):</a:t>
              </a:r>
            </a:p>
            <a:p>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result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i</a:t>
              </a:r>
            </a:p>
            <a:p>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return result  # </a:t>
              </a:r>
              <a:r>
                <a:rPr lang="zh-CN" altLang="en-US"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返回求和结果</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5" name="矩形 14"/>
            <p:cNvSpPr/>
            <p:nvPr/>
          </p:nvSpPr>
          <p:spPr>
            <a:xfrm>
              <a:off x="1156949" y="2491067"/>
              <a:ext cx="1049380" cy="315603"/>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关键字</a:t>
              </a:r>
            </a:p>
          </p:txBody>
        </p:sp>
        <p:sp>
          <p:nvSpPr>
            <p:cNvPr id="16" name="矩形 15"/>
            <p:cNvSpPr/>
            <p:nvPr/>
          </p:nvSpPr>
          <p:spPr>
            <a:xfrm>
              <a:off x="2259826" y="2471625"/>
              <a:ext cx="1049380" cy="315603"/>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函数名</a:t>
              </a:r>
              <a:endParaRPr lang="zh-CN" altLang="en-US" dirty="0">
                <a:solidFill>
                  <a:schemeClr val="tx1"/>
                </a:solidFill>
              </a:endParaRPr>
            </a:p>
          </p:txBody>
        </p:sp>
        <p:sp>
          <p:nvSpPr>
            <p:cNvPr id="17" name="矩形 16"/>
            <p:cNvSpPr/>
            <p:nvPr/>
          </p:nvSpPr>
          <p:spPr>
            <a:xfrm>
              <a:off x="3373761" y="2463443"/>
              <a:ext cx="1049380" cy="315603"/>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tx1"/>
                  </a:solidFill>
                </a:rPr>
                <a:t>参数</a:t>
              </a:r>
              <a:endParaRPr lang="zh-CN" altLang="en-US" dirty="0">
                <a:solidFill>
                  <a:schemeClr val="tx1"/>
                </a:solidFill>
              </a:endParaRPr>
            </a:p>
          </p:txBody>
        </p:sp>
        <p:sp>
          <p:nvSpPr>
            <p:cNvPr id="18" name="矩形 17"/>
            <p:cNvSpPr/>
            <p:nvPr/>
          </p:nvSpPr>
          <p:spPr>
            <a:xfrm>
              <a:off x="822668" y="3359120"/>
              <a:ext cx="757646" cy="315603"/>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tx1"/>
                  </a:solidFill>
                </a:rPr>
                <a:t>缩进</a:t>
              </a:r>
              <a:endParaRPr lang="zh-CN" altLang="en-US" dirty="0">
                <a:solidFill>
                  <a:schemeClr val="tx1"/>
                </a:solidFill>
              </a:endParaRPr>
            </a:p>
          </p:txBody>
        </p:sp>
        <p:sp>
          <p:nvSpPr>
            <p:cNvPr id="19" name="矩形 18"/>
            <p:cNvSpPr/>
            <p:nvPr/>
          </p:nvSpPr>
          <p:spPr>
            <a:xfrm>
              <a:off x="818748" y="3879664"/>
              <a:ext cx="761565" cy="686591"/>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tx1"/>
                  </a:solidFill>
                </a:rPr>
                <a:t>说明文档</a:t>
              </a:r>
              <a:endParaRPr lang="zh-CN" altLang="en-US" dirty="0">
                <a:solidFill>
                  <a:schemeClr val="tx1"/>
                </a:solidFill>
              </a:endParaRPr>
            </a:p>
          </p:txBody>
        </p:sp>
        <p:sp>
          <p:nvSpPr>
            <p:cNvPr id="20" name="矩形 19"/>
            <p:cNvSpPr/>
            <p:nvPr/>
          </p:nvSpPr>
          <p:spPr>
            <a:xfrm>
              <a:off x="818748" y="5163694"/>
              <a:ext cx="761565" cy="315603"/>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tx1"/>
                  </a:solidFill>
                </a:rPr>
                <a:t>语句</a:t>
              </a:r>
              <a:endParaRPr lang="zh-CN" altLang="en-US" dirty="0">
                <a:solidFill>
                  <a:schemeClr val="tx1"/>
                </a:solidFill>
              </a:endParaRPr>
            </a:p>
          </p:txBody>
        </p:sp>
        <p:cxnSp>
          <p:nvCxnSpPr>
            <p:cNvPr id="23" name="直接连接符 22"/>
            <p:cNvCxnSpPr>
              <a:stCxn id="18" idx="3"/>
            </p:cNvCxnSpPr>
            <p:nvPr/>
          </p:nvCxnSpPr>
          <p:spPr>
            <a:xfrm flipV="1">
              <a:off x="1580314" y="3514725"/>
              <a:ext cx="384623" cy="219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580313" y="5351122"/>
              <a:ext cx="384623" cy="219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992313" y="2806670"/>
              <a:ext cx="2381" cy="18622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601913" y="2794868"/>
              <a:ext cx="2381" cy="18622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579813" y="2789359"/>
              <a:ext cx="2381" cy="18622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80312" y="4015153"/>
              <a:ext cx="384623" cy="219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5957883" y="4151542"/>
            <a:ext cx="3026535" cy="1327755"/>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tx1"/>
                </a:solidFill>
                <a:latin typeface="+mn-ea"/>
              </a:rPr>
              <a:t>return</a:t>
            </a:r>
            <a:r>
              <a:rPr lang="zh-CN" altLang="en-US" dirty="0" smtClean="0">
                <a:solidFill>
                  <a:schemeClr val="tx1"/>
                </a:solidFill>
                <a:latin typeface="+mn-ea"/>
              </a:rPr>
              <a:t>：</a:t>
            </a:r>
            <a:endParaRPr lang="en-US" altLang="zh-CN" dirty="0" smtClean="0">
              <a:solidFill>
                <a:schemeClr val="tx1"/>
              </a:solidFill>
              <a:latin typeface="+mn-ea"/>
            </a:endParaRPr>
          </a:p>
          <a:p>
            <a:r>
              <a:rPr lang="zh-CN" altLang="en-US" dirty="0" smtClean="0">
                <a:solidFill>
                  <a:schemeClr val="tx1"/>
                </a:solidFill>
                <a:latin typeface="+mn-ea"/>
              </a:rPr>
              <a:t>函数调用完成后，返回数据；</a:t>
            </a:r>
            <a:endParaRPr lang="en-US" altLang="zh-CN" dirty="0" smtClean="0">
              <a:solidFill>
                <a:schemeClr val="tx1"/>
              </a:solidFill>
              <a:latin typeface="+mn-ea"/>
            </a:endParaRPr>
          </a:p>
          <a:p>
            <a:r>
              <a:rPr lang="zh-CN" altLang="en-US" dirty="0">
                <a:solidFill>
                  <a:schemeClr val="tx1"/>
                </a:solidFill>
                <a:latin typeface="+mn-ea"/>
              </a:rPr>
              <a:t>终</a:t>
            </a:r>
            <a:r>
              <a:rPr lang="zh-CN" altLang="en-US" dirty="0" smtClean="0">
                <a:solidFill>
                  <a:schemeClr val="tx1"/>
                </a:solidFill>
                <a:latin typeface="+mn-ea"/>
              </a:rPr>
              <a:t>止当前函数的执行；</a:t>
            </a:r>
            <a:endParaRPr lang="en-US" altLang="zh-CN" dirty="0" smtClean="0">
              <a:solidFill>
                <a:schemeClr val="tx1"/>
              </a:solidFill>
              <a:latin typeface="+mn-ea"/>
            </a:endParaRPr>
          </a:p>
          <a:p>
            <a:r>
              <a:rPr lang="en-US" altLang="zh-CN" dirty="0" smtClean="0">
                <a:solidFill>
                  <a:schemeClr val="tx1"/>
                </a:solidFill>
                <a:latin typeface="+mn-ea"/>
              </a:rPr>
              <a:t>return</a:t>
            </a:r>
            <a:r>
              <a:rPr lang="zh-CN" altLang="en-US" dirty="0" smtClean="0">
                <a:solidFill>
                  <a:schemeClr val="tx1"/>
                </a:solidFill>
                <a:latin typeface="+mn-ea"/>
              </a:rPr>
              <a:t>后面的代码将被忽略</a:t>
            </a:r>
            <a:endParaRPr lang="en-US" altLang="zh-CN" dirty="0" smtClean="0">
              <a:solidFill>
                <a:schemeClr val="tx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64214" y="1046825"/>
            <a:ext cx="8150002" cy="4201150"/>
          </a:xfrm>
          <a:prstGeom prst="rect">
            <a:avLst/>
          </a:prstGeom>
          <a:noFill/>
        </p:spPr>
        <p:txBody>
          <a:bodyPr wrap="square" rtlCol="0">
            <a:spAutoFit/>
          </a:bodyPr>
          <a:lstStyle/>
          <a:p>
            <a:pPr marL="457200" indent="-457200">
              <a:spcBef>
                <a:spcPts val="1200"/>
              </a:spcBef>
              <a:spcAft>
                <a:spcPts val="600"/>
              </a:spcAft>
              <a:buClr>
                <a:srgbClr val="C00000"/>
              </a:buClr>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函数名必须以下划线或字母开头，可以包含任意字母、数字或下划线的组合</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457200" indent="-457200">
              <a:spcBef>
                <a:spcPts val="1200"/>
              </a:spcBef>
              <a:spcAft>
                <a:spcPts val="600"/>
              </a:spcAft>
              <a:buClr>
                <a:srgbClr val="C00000"/>
              </a:buClr>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函数名是区分大小写的</a:t>
            </a:r>
            <a:r>
              <a:rPr lang="zh-CN" altLang="en-US"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a:spcBef>
                <a:spcPts val="1200"/>
              </a:spcBef>
              <a:spcAft>
                <a:spcPts val="600"/>
              </a:spcAft>
              <a:buClr>
                <a:srgbClr val="C00000"/>
              </a:buClr>
            </a:pPr>
            <a:r>
              <a:rPr lang="zh-CN" altLang="en-US" sz="2400" dirty="0" smtClean="0">
                <a:latin typeface="Times New Roman" panose="02020603050405020304" pitchFamily="18" charset="0"/>
                <a:cs typeface="Times New Roman" panose="02020603050405020304" pitchFamily="18" charset="0"/>
              </a:rPr>
              <a:t>       </a:t>
            </a:r>
            <a:r>
              <a:rPr lang="zh-CN" altLang="en-US" sz="2100" dirty="0" smtClean="0">
                <a:latin typeface="Times New Roman" panose="02020603050405020304" pitchFamily="18" charset="0"/>
                <a:cs typeface="Times New Roman" panose="02020603050405020304" pitchFamily="18" charset="0"/>
              </a:rPr>
              <a:t>例</a:t>
            </a:r>
            <a:r>
              <a:rPr lang="zh-CN" altLang="en-US" sz="2100" dirty="0" smtClean="0">
                <a:latin typeface="Times New Roman" panose="02020603050405020304" pitchFamily="18" charset="0"/>
                <a:cs typeface="Times New Roman" panose="02020603050405020304" pitchFamily="18" charset="0"/>
              </a:rPr>
              <a:t>：</a:t>
            </a:r>
            <a:r>
              <a:rPr lang="en-US" altLang="zh-CN" sz="2100" dirty="0">
                <a:latin typeface="Times New Roman" panose="02020603050405020304" pitchFamily="18" charset="0"/>
                <a:cs typeface="Times New Roman" panose="02020603050405020304" pitchFamily="18" charset="0"/>
              </a:rPr>
              <a:t> func </a:t>
            </a:r>
            <a:r>
              <a:rPr lang="en-US" altLang="zh-CN" sz="2100" dirty="0" smtClean="0">
                <a:latin typeface="Times New Roman" panose="02020603050405020304" pitchFamily="18" charset="0"/>
                <a:cs typeface="Times New Roman" panose="02020603050405020304" pitchFamily="18" charset="0"/>
              </a:rPr>
              <a:t>, __</a:t>
            </a:r>
            <a:r>
              <a:rPr lang="en-US" altLang="zh-CN" sz="2100" dirty="0" smtClean="0">
                <a:latin typeface="Times New Roman" panose="02020603050405020304" pitchFamily="18" charset="0"/>
                <a:cs typeface="Times New Roman" panose="02020603050405020304" pitchFamily="18" charset="0"/>
              </a:rPr>
              <a:t>func,  </a:t>
            </a:r>
            <a:r>
              <a:rPr lang="en-US" altLang="zh-CN" sz="2100" dirty="0" smtClean="0">
                <a:latin typeface="Times New Roman" panose="02020603050405020304" pitchFamily="18" charset="0"/>
                <a:cs typeface="Times New Roman" panose="02020603050405020304" pitchFamily="18" charset="0"/>
              </a:rPr>
              <a:t>_</a:t>
            </a:r>
            <a:r>
              <a:rPr lang="en-US" altLang="zh-CN" sz="2100" dirty="0">
                <a:latin typeface="Times New Roman" panose="02020603050405020304" pitchFamily="18" charset="0"/>
                <a:cs typeface="Times New Roman" panose="02020603050405020304" pitchFamily="18" charset="0"/>
              </a:rPr>
              <a:t>func,  </a:t>
            </a:r>
            <a:r>
              <a:rPr lang="en-US" altLang="zh-CN" sz="2100" dirty="0" smtClean="0">
                <a:latin typeface="Times New Roman" panose="02020603050405020304" pitchFamily="18" charset="0"/>
                <a:cs typeface="Times New Roman" panose="02020603050405020304" pitchFamily="18" charset="0"/>
              </a:rPr>
              <a:t>__</a:t>
            </a:r>
            <a:r>
              <a:rPr lang="en-US" altLang="zh-CN" sz="2100" dirty="0">
                <a:latin typeface="Times New Roman" panose="02020603050405020304" pitchFamily="18" charset="0"/>
                <a:cs typeface="Times New Roman" panose="02020603050405020304" pitchFamily="18" charset="0"/>
              </a:rPr>
              <a:t>func</a:t>
            </a:r>
            <a:r>
              <a:rPr lang="en-US" altLang="zh-CN" sz="2100" dirty="0" smtClean="0">
                <a:latin typeface="Times New Roman" panose="02020603050405020304" pitchFamily="18" charset="0"/>
                <a:cs typeface="Times New Roman" panose="02020603050405020304" pitchFamily="18" charset="0"/>
              </a:rPr>
              <a:t>__, </a:t>
            </a:r>
            <a:r>
              <a:rPr lang="en-US" altLang="zh-CN" sz="2100" dirty="0">
                <a:latin typeface="Times New Roman" panose="02020603050405020304" pitchFamily="18" charset="0"/>
                <a:cs typeface="Times New Roman" panose="02020603050405020304" pitchFamily="18" charset="0"/>
              </a:rPr>
              <a:t>func_1</a:t>
            </a:r>
            <a:endParaRPr lang="zh-CN" altLang="en-US" sz="2100" dirty="0">
              <a:latin typeface="Times New Roman" panose="02020603050405020304" pitchFamily="18" charset="0"/>
              <a:cs typeface="Times New Roman" panose="02020603050405020304" pitchFamily="18" charset="0"/>
            </a:endParaRPr>
          </a:p>
          <a:p>
            <a:pPr marL="457200" indent="-457200">
              <a:spcBef>
                <a:spcPts val="1200"/>
              </a:spcBef>
              <a:spcAft>
                <a:spcPts val="600"/>
              </a:spcAft>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函</a:t>
            </a:r>
            <a:r>
              <a:rPr lang="zh-CN" altLang="en-US" sz="2400" dirty="0">
                <a:latin typeface="Times New Roman" panose="02020603050405020304" pitchFamily="18" charset="0"/>
                <a:cs typeface="Times New Roman" panose="02020603050405020304" pitchFamily="18" charset="0"/>
              </a:rPr>
              <a:t>数名不能是保留字或关键字</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spcBef>
                <a:spcPts val="1200"/>
              </a:spcBef>
              <a:spcAft>
                <a:spcPts val="600"/>
              </a:spcAft>
              <a:buClr>
                <a:srgbClr val="C00000"/>
              </a:buClr>
            </a:pPr>
            <a:r>
              <a:rPr lang="zh-CN" altLang="en-US" sz="2400" dirty="0" smtClean="0">
                <a:latin typeface="Times New Roman" panose="02020603050405020304" pitchFamily="18" charset="0"/>
                <a:cs typeface="Times New Roman" panose="02020603050405020304" pitchFamily="18" charset="0"/>
              </a:rPr>
              <a:t>       </a:t>
            </a:r>
            <a:r>
              <a:rPr lang="zh-CN" altLang="en-US" sz="2100" dirty="0" smtClean="0">
                <a:latin typeface="Times New Roman" panose="02020603050405020304" pitchFamily="18" charset="0"/>
                <a:cs typeface="Times New Roman" panose="02020603050405020304" pitchFamily="18" charset="0"/>
              </a:rPr>
              <a:t>例：</a:t>
            </a:r>
            <a:r>
              <a:rPr lang="en-US" altLang="zh-CN" sz="2100" dirty="0" smtClean="0">
                <a:latin typeface="Times New Roman" panose="02020603050405020304" pitchFamily="18" charset="0"/>
                <a:cs typeface="Times New Roman" panose="02020603050405020304" pitchFamily="18" charset="0"/>
              </a:rPr>
              <a:t>abs,  sum, </a:t>
            </a:r>
            <a:r>
              <a:rPr lang="en-US" altLang="zh-CN" sz="2100" dirty="0" smtClean="0">
                <a:latin typeface="Times New Roman" panose="02020603050405020304" pitchFamily="18" charset="0"/>
                <a:cs typeface="Times New Roman" panose="02020603050405020304" pitchFamily="18" charset="0"/>
              </a:rPr>
              <a:t> pow</a:t>
            </a:r>
            <a:r>
              <a:rPr lang="en-US" altLang="zh-CN" sz="2100" dirty="0" smtClean="0">
                <a:latin typeface="Times New Roman" panose="02020603050405020304" pitchFamily="18" charset="0"/>
                <a:cs typeface="Times New Roman" panose="02020603050405020304" pitchFamily="18" charset="0"/>
              </a:rPr>
              <a:t>,  super,  zip,  map,  reduce</a:t>
            </a:r>
            <a:endParaRPr lang="zh-CN" altLang="en-US" sz="2100" dirty="0" smtClean="0">
              <a:latin typeface="Times New Roman" panose="02020603050405020304" pitchFamily="18" charset="0"/>
              <a:cs typeface="Times New Roman" panose="02020603050405020304" pitchFamily="18" charset="0"/>
            </a:endParaRPr>
          </a:p>
          <a:p>
            <a:pPr marL="457200" indent="-457200">
              <a:spcBef>
                <a:spcPts val="1200"/>
              </a:spcBef>
              <a:spcAft>
                <a:spcPts val="600"/>
              </a:spcAft>
              <a:buClr>
                <a:srgbClr val="C00000"/>
              </a:buClr>
              <a:buFont typeface="Wingdings" panose="05000000000000000000" pitchFamily="2" charset="2"/>
              <a:buChar char="p"/>
            </a:pPr>
            <a:r>
              <a:rPr lang="en-US" altLang="zh-CN" sz="2400" dirty="0" smtClean="0">
                <a:latin typeface="Times New Roman" panose="02020603050405020304" pitchFamily="18" charset="0"/>
                <a:cs typeface="Times New Roman" panose="02020603050405020304" pitchFamily="18" charset="0"/>
              </a:rPr>
              <a:t>Python</a:t>
            </a:r>
            <a:r>
              <a:rPr lang="zh-CN" altLang="en-US" sz="2400" dirty="0" smtClean="0">
                <a:latin typeface="Times New Roman" panose="02020603050405020304" pitchFamily="18" charset="0"/>
                <a:cs typeface="Times New Roman" panose="02020603050405020304" pitchFamily="18" charset="0"/>
              </a:rPr>
              <a:t>定义函数有三要数：函数名，参数，返回值，函数可以嵌套</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2704131" y="462050"/>
            <a:ext cx="4940853" cy="584775"/>
          </a:xfrm>
          <a:prstGeom prst="rect">
            <a:avLst/>
          </a:prstGeom>
          <a:noFill/>
        </p:spPr>
        <p:txBody>
          <a:bodyPr wrap="square" rtlCol="0">
            <a:spAutoFit/>
          </a:bodyPr>
          <a:lstStyle/>
          <a:p>
            <a:pPr eaLnBrk="1" hangingPunct="1">
              <a:spcBef>
                <a:spcPts val="1200"/>
              </a:spcBef>
              <a:spcAft>
                <a:spcPts val="600"/>
              </a:spcAft>
              <a:buClr>
                <a:srgbClr val="C00000"/>
              </a:buClr>
            </a:pPr>
            <a:r>
              <a:rPr lang="zh-CN" altLang="en-US" sz="3200" b="1" dirty="0" smtClean="0">
                <a:solidFill>
                  <a:srgbClr val="3366FF"/>
                </a:solidFill>
              </a:rPr>
              <a:t>函数名命名规范</a:t>
            </a:r>
            <a:endParaRPr lang="zh-CN" altLang="en-US" sz="3200" b="1" dirty="0">
              <a:solidFill>
                <a:srgbClr val="3366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4214" y="2844828"/>
            <a:ext cx="4940853" cy="523220"/>
          </a:xfrm>
          <a:prstGeom prst="rect">
            <a:avLst/>
          </a:prstGeom>
          <a:noFill/>
        </p:spPr>
        <p:txBody>
          <a:bodyPr wrap="square" rtlCol="0">
            <a:spAutoFit/>
          </a:bodyPr>
          <a:lstStyle/>
          <a:p>
            <a:pPr eaLnBrk="1" hangingPunct="1">
              <a:spcBef>
                <a:spcPts val="1200"/>
              </a:spcBef>
              <a:spcAft>
                <a:spcPts val="600"/>
              </a:spcAft>
              <a:buClr>
                <a:srgbClr val="C00000"/>
              </a:buClr>
            </a:pPr>
            <a:r>
              <a:rPr lang="zh-CN" altLang="en-US" sz="2800" dirty="0" smtClean="0">
                <a:solidFill>
                  <a:srgbClr val="3366FF"/>
                </a:solidFill>
              </a:rPr>
              <a:t>例：</a:t>
            </a:r>
            <a:r>
              <a:rPr lang="zh-CN" altLang="en-US" sz="2800" dirty="0" smtClean="0">
                <a:solidFill>
                  <a:srgbClr val="3366FF"/>
                </a:solidFill>
              </a:rPr>
              <a:t>练习创建函数</a:t>
            </a:r>
            <a:endParaRPr lang="zh-CN" altLang="en-US" sz="2800" dirty="0">
              <a:solidFill>
                <a:srgbClr val="3366FF"/>
              </a:solidFill>
            </a:endParaRPr>
          </a:p>
        </p:txBody>
      </p:sp>
      <p:grpSp>
        <p:nvGrpSpPr>
          <p:cNvPr id="10" name="组合 9"/>
          <p:cNvGrpSpPr/>
          <p:nvPr/>
        </p:nvGrpSpPr>
        <p:grpSpPr>
          <a:xfrm>
            <a:off x="1228116" y="3504058"/>
            <a:ext cx="7235116" cy="2265678"/>
            <a:chOff x="1319350" y="1845751"/>
            <a:chExt cx="7235116" cy="1693667"/>
          </a:xfrm>
        </p:grpSpPr>
        <p:sp>
          <p:nvSpPr>
            <p:cNvPr id="11" name="矩形 10"/>
            <p:cNvSpPr/>
            <p:nvPr/>
          </p:nvSpPr>
          <p:spPr>
            <a:xfrm>
              <a:off x="1319350" y="1845751"/>
              <a:ext cx="7145383" cy="1693667"/>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551496" y="3001694"/>
              <a:ext cx="7002970" cy="296202"/>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&gt;&gt;&gt;a, b = func(4</a:t>
              </a:r>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5)</a:t>
              </a:r>
            </a:p>
          </p:txBody>
        </p:sp>
        <p:sp>
          <p:nvSpPr>
            <p:cNvPr id="13" name="文本框 12"/>
            <p:cNvSpPr txBox="1"/>
            <p:nvPr/>
          </p:nvSpPr>
          <p:spPr>
            <a:xfrm>
              <a:off x="1577254" y="1968050"/>
              <a:ext cx="6506390" cy="980110"/>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func(a, b):</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circle = 2 * (a + b) </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area = a * b</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return circle,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area</a:t>
              </a:r>
            </a:p>
          </p:txBody>
        </p:sp>
      </p:grpSp>
      <p:sp>
        <p:nvSpPr>
          <p:cNvPr id="8" name="文本框 7"/>
          <p:cNvSpPr txBox="1"/>
          <p:nvPr/>
        </p:nvSpPr>
        <p:spPr>
          <a:xfrm>
            <a:off x="3569455" y="455826"/>
            <a:ext cx="4940853" cy="584775"/>
          </a:xfrm>
          <a:prstGeom prst="rect">
            <a:avLst/>
          </a:prstGeom>
          <a:noFill/>
        </p:spPr>
        <p:txBody>
          <a:bodyPr wrap="square" rtlCol="0">
            <a:spAutoFit/>
          </a:bodyPr>
          <a:lstStyle/>
          <a:p>
            <a:pPr eaLnBrk="1" hangingPunct="1">
              <a:spcBef>
                <a:spcPts val="1200"/>
              </a:spcBef>
              <a:spcAft>
                <a:spcPts val="600"/>
              </a:spcAft>
              <a:buClr>
                <a:srgbClr val="C00000"/>
              </a:buClr>
            </a:pPr>
            <a:r>
              <a:rPr lang="zh-CN" altLang="en-US" sz="3200" b="1" dirty="0" smtClean="0">
                <a:solidFill>
                  <a:srgbClr val="3366FF"/>
                </a:solidFill>
              </a:rPr>
              <a:t>函</a:t>
            </a:r>
            <a:r>
              <a:rPr lang="zh-CN" altLang="en-US" sz="3200" b="1" dirty="0" smtClean="0">
                <a:solidFill>
                  <a:srgbClr val="3366FF"/>
                </a:solidFill>
              </a:rPr>
              <a:t>数调用</a:t>
            </a:r>
            <a:endParaRPr lang="zh-CN" altLang="en-US" sz="3200" b="1" dirty="0">
              <a:solidFill>
                <a:srgbClr val="3366FF"/>
              </a:solidFill>
            </a:endParaRPr>
          </a:p>
        </p:txBody>
      </p:sp>
      <p:sp>
        <p:nvSpPr>
          <p:cNvPr id="9" name="文本框 8"/>
          <p:cNvSpPr txBox="1"/>
          <p:nvPr/>
        </p:nvSpPr>
        <p:spPr>
          <a:xfrm>
            <a:off x="664214" y="1046825"/>
            <a:ext cx="8150002" cy="1661993"/>
          </a:xfrm>
          <a:prstGeom prst="rect">
            <a:avLst/>
          </a:prstGeom>
          <a:noFill/>
        </p:spPr>
        <p:txBody>
          <a:bodyPr wrap="square" rtlCol="0">
            <a:spAutoFit/>
          </a:bodyPr>
          <a:lstStyle/>
          <a:p>
            <a:pPr marL="457200" indent="-457200">
              <a:spcBef>
                <a:spcPts val="1200"/>
              </a:spcBef>
              <a:spcAft>
                <a:spcPts val="600"/>
              </a:spcAft>
              <a:buClr>
                <a:srgbClr val="C00000"/>
              </a:buClr>
              <a:buFont typeface="Wingdings" panose="05000000000000000000" pitchFamily="2" charset="2"/>
              <a:buChar char="p"/>
            </a:pPr>
            <a:r>
              <a:rPr lang="zh-CN" altLang="en-US" sz="2400" dirty="0" smtClean="0">
                <a:latin typeface="Times New Roman" panose="02020603050405020304" pitchFamily="18" charset="0"/>
                <a:cs typeface="Times New Roman" panose="02020603050405020304" pitchFamily="18" charset="0"/>
              </a:rPr>
              <a:t>语法：</a:t>
            </a:r>
            <a:endParaRPr lang="en-US" altLang="zh-CN" sz="2400" dirty="0" smtClean="0">
              <a:latin typeface="Times New Roman" panose="02020603050405020304" pitchFamily="18" charset="0"/>
              <a:cs typeface="Times New Roman" panose="02020603050405020304" pitchFamily="18" charset="0"/>
            </a:endParaRPr>
          </a:p>
          <a:p>
            <a:pPr>
              <a:spcBef>
                <a:spcPts val="1200"/>
              </a:spcBef>
              <a:spcAft>
                <a:spcPts val="600"/>
              </a:spcAft>
              <a:buClr>
                <a:srgbClr val="C00000"/>
              </a:buClr>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func(arg1, arg2, ...)</a:t>
            </a:r>
          </a:p>
          <a:p>
            <a:pPr>
              <a:spcBef>
                <a:spcPts val="1200"/>
              </a:spcBef>
              <a:spcAft>
                <a:spcPts val="600"/>
              </a:spcAft>
              <a:buClr>
                <a:srgbClr val="C00000"/>
              </a:buClr>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 b = func1(arg1, arg2, ...)</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186" y="476563"/>
            <a:ext cx="4940853" cy="523220"/>
          </a:xfrm>
          <a:prstGeom prst="rect">
            <a:avLst/>
          </a:prstGeom>
          <a:noFill/>
        </p:spPr>
        <p:txBody>
          <a:bodyPr wrap="square" rtlCol="0">
            <a:spAutoFit/>
          </a:bodyPr>
          <a:lstStyle/>
          <a:p>
            <a:pPr eaLnBrk="1" hangingPunct="1">
              <a:spcBef>
                <a:spcPts val="1200"/>
              </a:spcBef>
              <a:spcAft>
                <a:spcPts val="600"/>
              </a:spcAft>
              <a:buClr>
                <a:srgbClr val="C00000"/>
              </a:buClr>
            </a:pPr>
            <a:r>
              <a:rPr lang="zh-CN" altLang="en-US" sz="2800" dirty="0" smtClean="0">
                <a:solidFill>
                  <a:srgbClr val="3366FF"/>
                </a:solidFill>
              </a:rPr>
              <a:t>例：</a:t>
            </a:r>
            <a:r>
              <a:rPr lang="zh-CN" altLang="en-US" sz="2800" dirty="0" smtClean="0">
                <a:solidFill>
                  <a:srgbClr val="3366FF"/>
                </a:solidFill>
              </a:rPr>
              <a:t>练习创建函数（嵌套）</a:t>
            </a:r>
            <a:endParaRPr lang="zh-CN" altLang="en-US" sz="2800" dirty="0">
              <a:solidFill>
                <a:srgbClr val="3366FF"/>
              </a:solidFill>
            </a:endParaRPr>
          </a:p>
        </p:txBody>
      </p:sp>
      <p:grpSp>
        <p:nvGrpSpPr>
          <p:cNvPr id="7" name="组合 6"/>
          <p:cNvGrpSpPr/>
          <p:nvPr/>
        </p:nvGrpSpPr>
        <p:grpSpPr>
          <a:xfrm>
            <a:off x="1165299" y="1172559"/>
            <a:ext cx="7282192" cy="2981430"/>
            <a:chOff x="1319350" y="1845751"/>
            <a:chExt cx="7282192" cy="2228715"/>
          </a:xfrm>
        </p:grpSpPr>
        <p:sp>
          <p:nvSpPr>
            <p:cNvPr id="10" name="矩形 9"/>
            <p:cNvSpPr/>
            <p:nvPr/>
          </p:nvSpPr>
          <p:spPr>
            <a:xfrm>
              <a:off x="1319350" y="1845751"/>
              <a:ext cx="7145383" cy="2228715"/>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98572" y="3466054"/>
              <a:ext cx="7002970" cy="524050"/>
            </a:xfrm>
            <a:prstGeom prst="rect">
              <a:avLst/>
            </a:prstGeom>
            <a:noFill/>
          </p:spPr>
          <p:txBody>
            <a:bodyPr wrap="square" rtlCol="0">
              <a:spAutoFit/>
            </a:bodyPr>
            <a:lstStyle/>
            <a:p>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&gt;&gt;&gt;f = </a:t>
              </a:r>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func1()</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&gt;&gt;&gt;a, b = f(4</a:t>
              </a:r>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5)</a:t>
              </a:r>
            </a:p>
          </p:txBody>
        </p:sp>
        <p:sp>
          <p:nvSpPr>
            <p:cNvPr id="12" name="文本框 11"/>
            <p:cNvSpPr txBox="1"/>
            <p:nvPr/>
          </p:nvSpPr>
          <p:spPr>
            <a:xfrm>
              <a:off x="1598572" y="1966100"/>
              <a:ext cx="6506390" cy="1430478"/>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func1():</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def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func(a</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b):</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circle = 2 * (a + b) </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area = a * b</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return circle, area</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return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func</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
          <p:cNvSpPr txBox="1"/>
          <p:nvPr/>
        </p:nvSpPr>
        <p:spPr>
          <a:xfrm>
            <a:off x="503282" y="290746"/>
            <a:ext cx="40458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buClr>
                <a:srgbClr val="C40000"/>
              </a:buClr>
              <a:buSzPct val="80000"/>
              <a:buFont typeface="Wingdings" panose="05000000000000000000" pitchFamily="2" charset="2"/>
              <a:buChar char="Ø"/>
            </a:pPr>
            <a:r>
              <a:rPr lang="zh-CN" altLang="en-US" sz="3200" dirty="0" smtClean="0">
                <a:latin typeface="+mn-ea"/>
              </a:rPr>
              <a:t>函数参数</a:t>
            </a:r>
          </a:p>
        </p:txBody>
      </p:sp>
      <p:sp>
        <p:nvSpPr>
          <p:cNvPr id="10" name="文本框 9"/>
          <p:cNvSpPr txBox="1"/>
          <p:nvPr/>
        </p:nvSpPr>
        <p:spPr>
          <a:xfrm>
            <a:off x="2994416" y="901647"/>
            <a:ext cx="4940853" cy="584775"/>
          </a:xfrm>
          <a:prstGeom prst="rect">
            <a:avLst/>
          </a:prstGeom>
          <a:noFill/>
        </p:spPr>
        <p:txBody>
          <a:bodyPr wrap="square" rtlCol="0">
            <a:spAutoFit/>
          </a:bodyPr>
          <a:lstStyle/>
          <a:p>
            <a:pPr eaLnBrk="1" hangingPunct="1">
              <a:spcBef>
                <a:spcPts val="1200"/>
              </a:spcBef>
              <a:spcAft>
                <a:spcPts val="600"/>
              </a:spcAft>
              <a:buClr>
                <a:srgbClr val="C00000"/>
              </a:buClr>
            </a:pPr>
            <a:r>
              <a:rPr lang="zh-CN" altLang="en-US" sz="3200" b="1" dirty="0" smtClean="0">
                <a:solidFill>
                  <a:srgbClr val="3366FF"/>
                </a:solidFill>
              </a:rPr>
              <a:t>函数参数分类</a:t>
            </a:r>
            <a:endParaRPr lang="zh-CN" altLang="en-US" sz="3200" b="1" dirty="0">
              <a:solidFill>
                <a:srgbClr val="3366FF"/>
              </a:solidFill>
            </a:endParaRPr>
          </a:p>
        </p:txBody>
      </p:sp>
      <p:sp>
        <p:nvSpPr>
          <p:cNvPr id="13" name="文本框 12"/>
          <p:cNvSpPr txBox="1"/>
          <p:nvPr/>
        </p:nvSpPr>
        <p:spPr>
          <a:xfrm>
            <a:off x="863983" y="1551737"/>
            <a:ext cx="8150002" cy="1800493"/>
          </a:xfrm>
          <a:prstGeom prst="rect">
            <a:avLst/>
          </a:prstGeom>
          <a:noFill/>
        </p:spPr>
        <p:txBody>
          <a:bodyPr wrap="square" rtlCol="0">
            <a:spAutoFit/>
          </a:bodyPr>
          <a:lstStyle/>
          <a:p>
            <a:pPr marL="457200" indent="-457200">
              <a:spcBef>
                <a:spcPts val="600"/>
              </a:spcBef>
              <a:buClr>
                <a:srgbClr val="C00000"/>
              </a:buClr>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位置参数：</a:t>
            </a:r>
            <a:r>
              <a:rPr lang="en-US" altLang="zh-CN" sz="2400" dirty="0">
                <a:latin typeface="Times New Roman" panose="02020603050405020304" pitchFamily="18" charset="0"/>
                <a:cs typeface="Times New Roman" panose="02020603050405020304" pitchFamily="18" charset="0"/>
              </a:rPr>
              <a:t>def  func(</a:t>
            </a:r>
            <a:r>
              <a:rPr lang="en-US" altLang="zh-CN" sz="2400" b="1" dirty="0">
                <a:latin typeface="Times New Roman" panose="02020603050405020304" pitchFamily="18" charset="0"/>
                <a:cs typeface="Times New Roman" panose="02020603050405020304" pitchFamily="18" charset="0"/>
              </a:rPr>
              <a:t>arg1, arg2, …</a:t>
            </a:r>
            <a:r>
              <a:rPr lang="en-US" altLang="zh-CN" sz="2400" dirty="0">
                <a:latin typeface="Times New Roman" panose="02020603050405020304" pitchFamily="18" charset="0"/>
                <a:cs typeface="Times New Roman" panose="02020603050405020304" pitchFamily="18" charset="0"/>
              </a:rPr>
              <a:t>)</a:t>
            </a:r>
          </a:p>
          <a:p>
            <a:pPr marL="457200" indent="-457200">
              <a:spcBef>
                <a:spcPts val="600"/>
              </a:spcBef>
              <a:buClr>
                <a:srgbClr val="C00000"/>
              </a:buClr>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默认参数：</a:t>
            </a:r>
            <a:r>
              <a:rPr lang="en-US" altLang="zh-CN" sz="2400" dirty="0">
                <a:latin typeface="Times New Roman" panose="02020603050405020304" pitchFamily="18" charset="0"/>
                <a:cs typeface="Times New Roman" panose="02020603050405020304" pitchFamily="18" charset="0"/>
              </a:rPr>
              <a:t>def  func(</a:t>
            </a:r>
            <a:r>
              <a:rPr lang="en-US" altLang="zh-CN" sz="2400" b="1" dirty="0">
                <a:latin typeface="Times New Roman" panose="02020603050405020304" pitchFamily="18" charset="0"/>
                <a:cs typeface="Times New Roman" panose="02020603050405020304" pitchFamily="18" charset="0"/>
              </a:rPr>
              <a:t>arg=value, …</a:t>
            </a:r>
            <a:r>
              <a:rPr lang="en-US" altLang="zh-CN" sz="2400" dirty="0">
                <a:latin typeface="Times New Roman" panose="02020603050405020304" pitchFamily="18" charset="0"/>
                <a:cs typeface="Times New Roman" panose="02020603050405020304" pitchFamily="18" charset="0"/>
              </a:rPr>
              <a:t>)</a:t>
            </a:r>
          </a:p>
          <a:p>
            <a:pPr marL="457200" indent="-457200">
              <a:spcBef>
                <a:spcPts val="600"/>
              </a:spcBef>
              <a:buClr>
                <a:srgbClr val="C00000"/>
              </a:buClr>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可变长度参数：</a:t>
            </a:r>
            <a:r>
              <a:rPr lang="en-US" altLang="zh-CN" sz="2400" dirty="0">
                <a:latin typeface="Times New Roman" panose="02020603050405020304" pitchFamily="18" charset="0"/>
                <a:cs typeface="Times New Roman" panose="02020603050405020304" pitchFamily="18" charset="0"/>
              </a:rPr>
              <a:t>def  func(</a:t>
            </a:r>
            <a:r>
              <a:rPr lang="en-US" altLang="zh-CN" sz="2400" b="1" dirty="0">
                <a:latin typeface="Times New Roman" panose="02020603050405020304" pitchFamily="18" charset="0"/>
                <a:cs typeface="Times New Roman" panose="02020603050405020304" pitchFamily="18" charset="0"/>
              </a:rPr>
              <a:t>*args</a:t>
            </a:r>
            <a:r>
              <a:rPr lang="en-US" altLang="zh-CN" sz="2400" dirty="0">
                <a:latin typeface="Times New Roman" panose="02020603050405020304" pitchFamily="18" charset="0"/>
                <a:cs typeface="Times New Roman" panose="02020603050405020304" pitchFamily="18" charset="0"/>
              </a:rPr>
              <a:t>)</a:t>
            </a:r>
          </a:p>
          <a:p>
            <a:pPr marL="457200" indent="-457200">
              <a:spcBef>
                <a:spcPts val="600"/>
              </a:spcBef>
              <a:buClr>
                <a:srgbClr val="C00000"/>
              </a:buClr>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关键字参数：</a:t>
            </a:r>
            <a:r>
              <a:rPr lang="en-US" altLang="zh-CN" sz="2400" dirty="0">
                <a:latin typeface="Times New Roman" panose="02020603050405020304" pitchFamily="18" charset="0"/>
                <a:cs typeface="Times New Roman" panose="02020603050405020304" pitchFamily="18" charset="0"/>
              </a:rPr>
              <a:t>def  func(</a:t>
            </a:r>
            <a:r>
              <a:rPr lang="en-US" altLang="zh-CN" sz="2400" b="1" dirty="0">
                <a:latin typeface="Times New Roman" panose="02020603050405020304" pitchFamily="18" charset="0"/>
                <a:cs typeface="Times New Roman" panose="02020603050405020304" pitchFamily="18" charset="0"/>
              </a:rPr>
              <a:t>**kwargs</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955642" y="3417545"/>
            <a:ext cx="7282192" cy="1908541"/>
            <a:chOff x="1319350" y="1845751"/>
            <a:chExt cx="7282192" cy="1908541"/>
          </a:xfrm>
        </p:grpSpPr>
        <p:sp>
          <p:nvSpPr>
            <p:cNvPr id="16" name="矩形 15"/>
            <p:cNvSpPr/>
            <p:nvPr/>
          </p:nvSpPr>
          <p:spPr>
            <a:xfrm>
              <a:off x="1319350" y="1845751"/>
              <a:ext cx="7145383" cy="1908541"/>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598572" y="3182595"/>
              <a:ext cx="7002970" cy="400110"/>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&gt;&gt;&gt;register</a:t>
              </a:r>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('Tom', 'M</a:t>
              </a:r>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p>
          </p:txBody>
        </p:sp>
        <p:sp>
          <p:nvSpPr>
            <p:cNvPr id="18" name="文本框 17"/>
            <p:cNvSpPr txBox="1"/>
            <p:nvPr/>
          </p:nvSpPr>
          <p:spPr>
            <a:xfrm>
              <a:off x="1598572" y="2093045"/>
              <a:ext cx="6506390" cy="1006429"/>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register(name,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gender):</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print(name)</a:t>
              </a:r>
            </a:p>
            <a:p>
              <a:pPr>
                <a:lnSpc>
                  <a:spcPct val="110000"/>
                </a:lnSpc>
              </a:pP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print(gender)</a:t>
              </a:r>
            </a:p>
          </p:txBody>
        </p:sp>
      </p:grpSp>
      <p:grpSp>
        <p:nvGrpSpPr>
          <p:cNvPr id="19" name="组合 18"/>
          <p:cNvGrpSpPr/>
          <p:nvPr/>
        </p:nvGrpSpPr>
        <p:grpSpPr>
          <a:xfrm>
            <a:off x="955900" y="3332358"/>
            <a:ext cx="7213788" cy="2823052"/>
            <a:chOff x="1319350" y="1845751"/>
            <a:chExt cx="7213788" cy="2823052"/>
          </a:xfrm>
        </p:grpSpPr>
        <p:sp>
          <p:nvSpPr>
            <p:cNvPr id="20" name="矩形 19"/>
            <p:cNvSpPr/>
            <p:nvPr/>
          </p:nvSpPr>
          <p:spPr>
            <a:xfrm>
              <a:off x="1319350" y="1845751"/>
              <a:ext cx="7145383" cy="2823052"/>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530168" y="3509678"/>
              <a:ext cx="7002970" cy="707886"/>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&gt;&gt;&gt;register</a:t>
              </a:r>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('Tom', 'M')</a:t>
              </a:r>
            </a:p>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&gt;&gt;&gt;register</a:t>
              </a:r>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('Jerry', 'F', </a:t>
              </a:r>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'tuhuan</a:t>
              </a:r>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p>
          </p:txBody>
        </p:sp>
        <p:sp>
          <p:nvSpPr>
            <p:cNvPr id="22" name="文本框 21"/>
            <p:cNvSpPr txBox="1"/>
            <p:nvPr/>
          </p:nvSpPr>
          <p:spPr>
            <a:xfrm>
              <a:off x="1598572" y="2093045"/>
              <a:ext cx="6506390" cy="1311128"/>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register(name, gender,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lab</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'jidian</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print(name)</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print(gender)</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print(lab)</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grpSp>
        <p:nvGrpSpPr>
          <p:cNvPr id="23" name="组合 22"/>
          <p:cNvGrpSpPr/>
          <p:nvPr/>
        </p:nvGrpSpPr>
        <p:grpSpPr>
          <a:xfrm>
            <a:off x="955901" y="3330149"/>
            <a:ext cx="7213787" cy="2823052"/>
            <a:chOff x="1319350" y="1845751"/>
            <a:chExt cx="7213787" cy="2823052"/>
          </a:xfrm>
        </p:grpSpPr>
        <p:sp>
          <p:nvSpPr>
            <p:cNvPr id="24" name="矩形 23"/>
            <p:cNvSpPr/>
            <p:nvPr/>
          </p:nvSpPr>
          <p:spPr>
            <a:xfrm>
              <a:off x="1319350" y="1845751"/>
              <a:ext cx="7145383" cy="2823052"/>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530167" y="3772211"/>
              <a:ext cx="7002970" cy="400110"/>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&gt;&gt;&gt;register</a:t>
              </a:r>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('Tom', 'F', 24, 'Beijing')</a:t>
              </a:r>
            </a:p>
          </p:txBody>
        </p:sp>
        <p:sp>
          <p:nvSpPr>
            <p:cNvPr id="26" name="文本框 25"/>
            <p:cNvSpPr txBox="1"/>
            <p:nvPr/>
          </p:nvSpPr>
          <p:spPr>
            <a:xfrm>
              <a:off x="1598572" y="2093045"/>
              <a:ext cx="6506390" cy="1615827"/>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register(name, gender,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*args):</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print(name)</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print(gender</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for arg in args:</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print(arg)</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grpSp>
        <p:nvGrpSpPr>
          <p:cNvPr id="27" name="组合 26"/>
          <p:cNvGrpSpPr/>
          <p:nvPr/>
        </p:nvGrpSpPr>
        <p:grpSpPr>
          <a:xfrm>
            <a:off x="955642" y="3330149"/>
            <a:ext cx="8058343" cy="3097721"/>
            <a:chOff x="1319350" y="1845750"/>
            <a:chExt cx="8058343" cy="2729384"/>
          </a:xfrm>
        </p:grpSpPr>
        <p:sp>
          <p:nvSpPr>
            <p:cNvPr id="28" name="矩形 27"/>
            <p:cNvSpPr/>
            <p:nvPr/>
          </p:nvSpPr>
          <p:spPr>
            <a:xfrm>
              <a:off x="1319350" y="1845750"/>
              <a:ext cx="7145383" cy="2729384"/>
            </a:xfrm>
            <a:prstGeom prst="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530167" y="3613347"/>
              <a:ext cx="7847526" cy="352535"/>
            </a:xfrm>
            <a:prstGeom prst="rect">
              <a:avLst/>
            </a:prstGeom>
            <a:noFill/>
          </p:spPr>
          <p:txBody>
            <a:bodyPr wrap="square" rtlCol="0">
              <a:spAutoFit/>
            </a:bodyPr>
            <a:lstStyle/>
            <a:p>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&gt;&gt;&gt;register</a:t>
              </a:r>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('Tom', 'F', </a:t>
              </a:r>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age=24, </a:t>
              </a:r>
              <a:r>
                <a:rPr lang="en-US" altLang="zh-CN" sz="2000"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addr='Beijing</a:t>
              </a:r>
              <a:r>
                <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0" name="文本框 29"/>
            <p:cNvSpPr txBox="1"/>
            <p:nvPr/>
          </p:nvSpPr>
          <p:spPr>
            <a:xfrm>
              <a:off x="1598572" y="1968221"/>
              <a:ext cx="6506390" cy="1423696"/>
            </a:xfrm>
            <a:prstGeom prst="rect">
              <a:avLst/>
            </a:prstGeom>
            <a:pattFill prst="pct40">
              <a:fgClr>
                <a:srgbClr val="FF9933"/>
              </a:fgClr>
              <a:bgClr>
                <a:schemeClr val="bg1"/>
              </a:bgClr>
            </a:pattFill>
          </p:spPr>
          <p:txBody>
            <a:bodyPr wrap="square" rtlCol="0">
              <a:spAutoFit/>
            </a:bodyPr>
            <a:lstStyle/>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def register(name, gender, **kwargs):</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print(name)</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print(gender)</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for arg in kwargs:</a:t>
              </a:r>
            </a:p>
            <a:p>
              <a:pPr>
                <a:lnSpc>
                  <a:spcPct val="110000"/>
                </a:lnSpc>
              </a:pP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print('%s: %s' % (arg, kwargs[arg</a:t>
              </a:r>
              <a:r>
                <a:rPr lang="en-US" altLang="zh-CN" b="1" dirty="0" smtClean="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chemeClr val="accent1">
                    <a:lumMod val="50000"/>
                  </a:schemeClr>
                </a:solidFill>
                <a:latin typeface="Courier New" panose="02070309020205020404" pitchFamily="49" charset="0"/>
                <a:ea typeface="微软雅黑" panose="020B0503020204020204" pitchFamily="34" charset="-122"/>
                <a:cs typeface="Courier New" panose="02070309020205020404" pitchFamily="49" charset="0"/>
              </a:endParaRPr>
            </a:p>
          </p:txBody>
        </p:sp>
      </p:grpSp>
      <p:sp>
        <p:nvSpPr>
          <p:cNvPr id="31" name="圆角矩形标注 30"/>
          <p:cNvSpPr/>
          <p:nvPr/>
        </p:nvSpPr>
        <p:spPr>
          <a:xfrm>
            <a:off x="6307337" y="1761643"/>
            <a:ext cx="2706648" cy="989932"/>
          </a:xfrm>
          <a:prstGeom prst="wedgeRoundRectCallout">
            <a:avLst>
              <a:gd name="adj1" fmla="val -33223"/>
              <a:gd name="adj2" fmla="val 8024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chemeClr val="tx1"/>
                </a:solidFill>
                <a:latin typeface="Times New Roman" panose="02020603050405020304" pitchFamily="18" charset="0"/>
                <a:cs typeface="Times New Roman" panose="02020603050405020304" pitchFamily="18" charset="0"/>
              </a:rPr>
              <a:t>*</a:t>
            </a:r>
            <a:r>
              <a:rPr lang="en-US" altLang="zh-CN" sz="2400" b="1" dirty="0">
                <a:solidFill>
                  <a:schemeClr val="tx1"/>
                </a:solidFill>
                <a:latin typeface="Times New Roman" panose="02020603050405020304" pitchFamily="18" charset="0"/>
                <a:cs typeface="Times New Roman" panose="02020603050405020304" pitchFamily="18" charset="0"/>
              </a:rPr>
              <a:t>args </a:t>
            </a:r>
            <a:r>
              <a:rPr lang="zh-CN" altLang="en-US" sz="2400" b="1" dirty="0">
                <a:solidFill>
                  <a:schemeClr val="tx1"/>
                </a:solidFill>
                <a:latin typeface="Times New Roman" panose="02020603050405020304" pitchFamily="18" charset="0"/>
                <a:cs typeface="Times New Roman" panose="02020603050405020304" pitchFamily="18" charset="0"/>
              </a:rPr>
              <a:t>没有</a:t>
            </a:r>
            <a:r>
              <a:rPr lang="en-US" altLang="zh-CN" sz="2400" b="1" dirty="0">
                <a:solidFill>
                  <a:schemeClr val="tx1"/>
                </a:solidFill>
                <a:latin typeface="Times New Roman" panose="02020603050405020304" pitchFamily="18" charset="0"/>
                <a:cs typeface="Times New Roman" panose="02020603050405020304" pitchFamily="18" charset="0"/>
              </a:rPr>
              <a:t>key</a:t>
            </a:r>
            <a:r>
              <a:rPr lang="zh-CN" altLang="en-US" sz="2400" b="1" dirty="0" smtClean="0">
                <a:solidFill>
                  <a:schemeClr val="tx1"/>
                </a:solidFill>
                <a:latin typeface="Times New Roman" panose="02020603050405020304" pitchFamily="18" charset="0"/>
                <a:cs typeface="Times New Roman" panose="02020603050405020304" pitchFamily="18" charset="0"/>
              </a:rPr>
              <a:t>值**</a:t>
            </a:r>
            <a:r>
              <a:rPr lang="en-US" altLang="zh-CN" sz="2400" b="1" dirty="0">
                <a:solidFill>
                  <a:schemeClr val="tx1"/>
                </a:solidFill>
                <a:latin typeface="Times New Roman" panose="02020603050405020304" pitchFamily="18" charset="0"/>
                <a:cs typeface="Times New Roman" panose="02020603050405020304" pitchFamily="18" charset="0"/>
              </a:rPr>
              <a:t>kwargs</a:t>
            </a:r>
            <a:r>
              <a:rPr lang="zh-CN" altLang="en-US" sz="2400" b="1" dirty="0">
                <a:solidFill>
                  <a:schemeClr val="tx1"/>
                </a:solidFill>
                <a:latin typeface="Times New Roman" panose="02020603050405020304" pitchFamily="18" charset="0"/>
                <a:cs typeface="Times New Roman" panose="02020603050405020304" pitchFamily="18" charset="0"/>
              </a:rPr>
              <a:t>有</a:t>
            </a:r>
            <a:r>
              <a:rPr lang="en-US" altLang="zh-CN" sz="2400" b="1" dirty="0">
                <a:solidFill>
                  <a:schemeClr val="tx1"/>
                </a:solidFill>
                <a:latin typeface="Times New Roman" panose="02020603050405020304" pitchFamily="18" charset="0"/>
                <a:cs typeface="Times New Roman" panose="02020603050405020304" pitchFamily="18" charset="0"/>
              </a:rPr>
              <a:t>key</a:t>
            </a:r>
            <a:r>
              <a:rPr lang="zh-CN" altLang="en-US" sz="2400" b="1" dirty="0" smtClean="0">
                <a:solidFill>
                  <a:schemeClr val="tx1"/>
                </a:solidFill>
                <a:latin typeface="Times New Roman" panose="02020603050405020304" pitchFamily="18" charset="0"/>
                <a:cs typeface="Times New Roman" panose="02020603050405020304" pitchFamily="18" charset="0"/>
              </a:rPr>
              <a:t>值</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31"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3276</Words>
  <Application>Microsoft Office PowerPoint</Application>
  <PresentationFormat>全屏显示(4:3)</PresentationFormat>
  <Paragraphs>327</Paragraphs>
  <Slides>32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2" baseType="lpstr">
      <vt:lpstr>隶书</vt:lpstr>
      <vt:lpstr>宋体</vt:lpstr>
      <vt:lpstr>微软雅黑</vt:lpstr>
      <vt:lpstr>Arial</vt:lpstr>
      <vt:lpstr>Calibri</vt:lpstr>
      <vt:lpstr>Courier New</vt:lpstr>
      <vt:lpstr>Times New Roman</vt:lpstr>
      <vt:lpstr>Wingdings</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zhao</cp:lastModifiedBy>
  <cp:revision>164</cp:revision>
  <dcterms:created xsi:type="dcterms:W3CDTF">2017-03-01T14:17:00Z</dcterms:created>
  <dcterms:modified xsi:type="dcterms:W3CDTF">2017-03-03T18:06:36Z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