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6" r:id="rId4"/>
    <p:sldId id="308" r:id="rId5"/>
    <p:sldId id="309" r:id="rId6"/>
    <p:sldId id="310" r:id="rId7"/>
    <p:sldId id="311" r:id="rId8"/>
    <p:sldId id="312" r:id="rId9"/>
    <p:sldId id="316" r:id="rId10"/>
    <p:sldId id="315" r:id="rId11"/>
    <p:sldId id="321" r:id="rId12"/>
    <p:sldId id="322" r:id="rId13"/>
    <p:sldId id="319" r:id="rId14"/>
    <p:sldId id="318" r:id="rId15"/>
    <p:sldId id="30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244" autoAdjust="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AA21E-DFE1-45EA-8794-C26FA94EE2DD}" type="datetimeFigureOut">
              <a:rPr lang="zh-CN" altLang="en-US" smtClean="0"/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0C3EB-168A-4AB0-8C28-B1095C8A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C3EB-168A-4AB0-8C28-B1095C8A17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7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0C3EB-168A-4AB0-8C28-B1095C8A179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3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ltHorz">
          <a:fgClr>
            <a:schemeClr val="bg1"/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>
            <a:spLocks noChangeArrowheads="1"/>
          </p:cNvSpPr>
          <p:nvPr userDrawn="1"/>
        </p:nvSpPr>
        <p:spPr bwMode="auto">
          <a:xfrm>
            <a:off x="8004175" y="6251575"/>
            <a:ext cx="84772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B71BA7EA-8AFC-43EF-A4C8-82A8428EA820}" type="slidenum">
              <a:rPr lang="zh-CN" altLang="en-US" sz="1600" smtClean="0">
                <a:solidFill>
                  <a:srgbClr val="898989"/>
                </a:solidFill>
                <a:latin typeface="宋体" panose="02010600030101010101" pitchFamily="2" charset="-122"/>
              </a:rPr>
              <a:t>‹#›</a:t>
            </a:fld>
            <a:r>
              <a:rPr lang="en-US" altLang="zh-CN" sz="1600" smtClean="0">
                <a:solidFill>
                  <a:srgbClr val="898989"/>
                </a:solidFill>
                <a:latin typeface="宋体" panose="02010600030101010101" pitchFamily="2" charset="-122"/>
              </a:rPr>
              <a:t>/14</a:t>
            </a:r>
            <a:endParaRPr lang="zh-CN" altLang="en-US" sz="1600" dirty="0" smtClean="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oxf2010@126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7754" y="952874"/>
            <a:ext cx="661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第七讲：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0" descr="pyth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43" y="1058061"/>
            <a:ext cx="208756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7754" y="1992672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49236" y="3295073"/>
            <a:ext cx="5429250" cy="2160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北京科技大学机电楼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#801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zhaoxf2010@126.com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2017-04-15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8859" y="550593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0387" y="2362683"/>
            <a:ext cx="762357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heetname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：工作表名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：是否载入列名，如果没有则设置为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skiprows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：不取前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kip_footer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：不取后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置列名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1169" y="1105257"/>
            <a:ext cx="7718343" cy="1076836"/>
            <a:chOff x="647260" y="3708635"/>
            <a:chExt cx="7718343" cy="1076836"/>
          </a:xfrm>
        </p:grpSpPr>
        <p:sp>
          <p:nvSpPr>
            <p:cNvPr id="20" name="矩形 19"/>
            <p:cNvSpPr/>
            <p:nvPr/>
          </p:nvSpPr>
          <p:spPr>
            <a:xfrm>
              <a:off x="647260" y="3708635"/>
              <a:ext cx="7718343" cy="10768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8774" y="3811764"/>
              <a:ext cx="7523701" cy="757130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 =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pd.read_excel(path,sheetname=sheetname,header=0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skiprows=0,skip_footer=0,names=None)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5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1205" y="405119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出到文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1363" y="964871"/>
            <a:ext cx="7764014" cy="1013709"/>
            <a:chOff x="861363" y="964871"/>
            <a:chExt cx="7764014" cy="1013709"/>
          </a:xfrm>
        </p:grpSpPr>
        <p:sp>
          <p:nvSpPr>
            <p:cNvPr id="13" name="矩形 12"/>
            <p:cNvSpPr/>
            <p:nvPr/>
          </p:nvSpPr>
          <p:spPr>
            <a:xfrm>
              <a:off x="861363" y="964871"/>
              <a:ext cx="7764014" cy="10137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58990" y="1078956"/>
              <a:ext cx="7571948" cy="757130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df.to_csv(path,header=True,sep=',',columns=None,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index=True,mode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='w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',encoding=None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1887" y="2063619"/>
            <a:ext cx="762357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：是否写入列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：分隔符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：需要写入的列名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：是否显示行号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：默认为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中默认为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中默认为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1205" y="405119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469" y="3875175"/>
            <a:ext cx="762357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：文件名，后缀为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’.h5’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：是否以压缩格式存储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42334" y="2412184"/>
            <a:ext cx="7764014" cy="1290754"/>
            <a:chOff x="861363" y="964872"/>
            <a:chExt cx="7764014" cy="1290754"/>
          </a:xfrm>
        </p:grpSpPr>
        <p:sp>
          <p:nvSpPr>
            <p:cNvPr id="10" name="矩形 9"/>
            <p:cNvSpPr/>
            <p:nvPr/>
          </p:nvSpPr>
          <p:spPr>
            <a:xfrm>
              <a:off x="861363" y="964872"/>
              <a:ext cx="7764014" cy="12907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58990" y="1037392"/>
              <a:ext cx="7571948" cy="1089529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hdf5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pd.HDFStore(path,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'w',complib='blosc')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hdf5.put('data',df)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hdf5.close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49340" y="4929863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11161" y="5427788"/>
            <a:ext cx="7764014" cy="695759"/>
            <a:chOff x="861363" y="964872"/>
            <a:chExt cx="7764014" cy="695759"/>
          </a:xfrm>
        </p:grpSpPr>
        <p:sp>
          <p:nvSpPr>
            <p:cNvPr id="19" name="矩形 18"/>
            <p:cNvSpPr/>
            <p:nvPr/>
          </p:nvSpPr>
          <p:spPr>
            <a:xfrm>
              <a:off x="861363" y="964872"/>
              <a:ext cx="7764014" cy="695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58990" y="1037392"/>
              <a:ext cx="7571948" cy="410882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pd.read_hdf(path,start=startrow,stop=stoprow)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00469" y="866784"/>
            <a:ext cx="784774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是用于存储和分发科学数据的一种自我描述、多对象文件格式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过使用合适的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数据结构，符号、数字和图形数据可以同时存储在一个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文件里；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是一个与平台无关的文件格式，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文件无需任何转换就可以在不同平台上使用。</a:t>
            </a:r>
          </a:p>
        </p:txBody>
      </p:sp>
    </p:spTree>
    <p:extLst>
      <p:ext uri="{BB962C8B-B14F-4D97-AF65-F5344CB8AC3E}">
        <p14:creationId xmlns:p14="http://schemas.microsoft.com/office/powerpoint/2010/main" val="31351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08165" y="1175042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数据聚合与分组运算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7573" y="1792572"/>
            <a:ext cx="7718343" cy="3829752"/>
            <a:chOff x="754213" y="2188271"/>
            <a:chExt cx="7718343" cy="3829752"/>
          </a:xfrm>
        </p:grpSpPr>
        <p:grpSp>
          <p:nvGrpSpPr>
            <p:cNvPr id="7" name="组合 6"/>
            <p:cNvGrpSpPr/>
            <p:nvPr/>
          </p:nvGrpSpPr>
          <p:grpSpPr>
            <a:xfrm>
              <a:off x="754213" y="2188271"/>
              <a:ext cx="7718343" cy="3829752"/>
              <a:chOff x="729465" y="862920"/>
              <a:chExt cx="7718343" cy="382975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9465" y="862920"/>
                <a:ext cx="7718343" cy="38297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36416" y="1469979"/>
                <a:ext cx="750443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grouped = df.groupby(df[8])</a:t>
                </a:r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&gt;&gt;&gt;grouped = df.groupby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([df[8],df[0]])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grouped.size()</a:t>
                </a:r>
                <a:r>
                  <a:rPr lang="zh-CN" alt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，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min(),max(),mean(),sum()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&gt;&gt;&gt;grouped.agg(['max','min'])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&gt;&gt;&gt;grouped[[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1,2]].mean()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foo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= lambda x: x.max()-x.min()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&gt;&gt;&gt;grouped.agg(foo)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grouped.agg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([foo,'mean'])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861165" y="2305412"/>
              <a:ext cx="7504437" cy="424732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 = pd.read_csv('pima-indians-diabetes.data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3" name="云形标注 2"/>
          <p:cNvSpPr/>
          <p:nvPr/>
        </p:nvSpPr>
        <p:spPr>
          <a:xfrm>
            <a:off x="5583143" y="3177511"/>
            <a:ext cx="2556164" cy="1059873"/>
          </a:xfrm>
          <a:prstGeom prst="cloud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使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用自定义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函数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2717" y="308058"/>
            <a:ext cx="494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</a:pPr>
            <a:r>
              <a:rPr lang="zh-CN" altLang="en-US" sz="36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统计计</a:t>
            </a:r>
            <a:r>
              <a:rPr lang="zh-CN" altLang="en-US" sz="36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endParaRPr lang="zh-CN" altLang="en-US" sz="36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20522" y="554959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数据合并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9930" y="1099753"/>
            <a:ext cx="7718343" cy="3447534"/>
            <a:chOff x="754213" y="2188272"/>
            <a:chExt cx="7718343" cy="3447534"/>
          </a:xfrm>
        </p:grpSpPr>
        <p:grpSp>
          <p:nvGrpSpPr>
            <p:cNvPr id="7" name="组合 6"/>
            <p:cNvGrpSpPr/>
            <p:nvPr/>
          </p:nvGrpSpPr>
          <p:grpSpPr>
            <a:xfrm>
              <a:off x="754213" y="2188272"/>
              <a:ext cx="7718343" cy="3447534"/>
              <a:chOff x="729465" y="862921"/>
              <a:chExt cx="7718343" cy="344753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29465" y="862921"/>
                <a:ext cx="7718343" cy="34475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36417" y="1469979"/>
                <a:ext cx="70029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df1 = df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[[0,1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]]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&gt;&gt;&gt;df2 = df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[[3,4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]]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&gt;&gt;&gt;pd.concat([df1,df2])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&gt;&gt;&gt;pd.concat([df1,df2],axis=1)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&gt;&gt;&gt;df.duplicated()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&gt;&gt;&gt;df.drop_duplicates()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&gt;&gt;&gt;df.drop_duplicates([0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,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8])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861165" y="2305412"/>
              <a:ext cx="7504437" cy="424732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 = pd.read_csv('pima-indians-diabetes.data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8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60600" y="2590800"/>
            <a:ext cx="4214813" cy="12001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72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2469" y="731219"/>
            <a:ext cx="469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内容大纲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3488" y="1935673"/>
            <a:ext cx="40458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+mn-ea"/>
              </a:rPr>
              <a:t>p</a:t>
            </a:r>
            <a:r>
              <a:rPr lang="en-US" altLang="zh-CN" sz="3200" dirty="0" smtClean="0">
                <a:latin typeface="+mn-ea"/>
              </a:rPr>
              <a:t>andas</a:t>
            </a:r>
            <a:r>
              <a:rPr lang="zh-CN" altLang="en-US" sz="3200" dirty="0" smtClean="0">
                <a:latin typeface="+mn-ea"/>
              </a:rPr>
              <a:t>简介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</a:rPr>
              <a:t>Series</a:t>
            </a:r>
            <a:endParaRPr lang="zh-CN" altLang="en-US" sz="32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+mn-ea"/>
              </a:rPr>
              <a:t>DataFrame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+mn-ea"/>
              </a:rPr>
              <a:t>读写文件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+mn-ea"/>
              </a:rPr>
              <a:t>统计计算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52239" y="258292"/>
            <a:ext cx="494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andas</a:t>
            </a:r>
            <a:r>
              <a:rPr lang="zh-CN" altLang="en-US" sz="4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</a:t>
            </a:r>
            <a:r>
              <a:rPr lang="zh-CN" altLang="en-US" sz="40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</a:t>
            </a:r>
            <a:endParaRPr lang="zh-CN" altLang="en-US" sz="4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617582" y="966178"/>
            <a:ext cx="404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简介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80663" y="5321140"/>
            <a:ext cx="6662008" cy="646331"/>
          </a:xfrm>
          <a:prstGeom prst="rect">
            <a:avLst/>
          </a:prstGeom>
          <a:pattFill prst="pct40">
            <a:fgClr>
              <a:srgbClr val="FF9933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import pandas as pd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from pandas import Series, DataFrame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617581" y="4749563"/>
            <a:ext cx="783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4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导入语句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74949" y="1528152"/>
            <a:ext cx="7472860" cy="311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McKinney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dirty="0"/>
              <a:t>开</a:t>
            </a:r>
            <a:r>
              <a:rPr lang="zh-CN" altLang="en-US" dirty="0" smtClean="0"/>
              <a:t>发</a:t>
            </a:r>
            <a:endParaRPr lang="en-US" altLang="zh-CN" dirty="0" smtClean="0"/>
          </a:p>
          <a:p>
            <a:pPr marL="457200" indent="-45720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umpy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科学计算库基础上的含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有更高级数据结构和工具的数据分析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高性能的数组计算功能以及电子表格和关系型数据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库灵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活的数据处理功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能，它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使我们能够快速便捷地处理结构化数据的大量数据结构和函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数，以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便更为便捷地完成重塑、切片和切块、聚合以及选取数据子集等操作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/>
              <a:t>处</a:t>
            </a:r>
            <a:r>
              <a:rPr lang="zh-CN" altLang="en-US" dirty="0"/>
              <a:t>理亿级数</a:t>
            </a:r>
            <a:r>
              <a:rPr lang="zh-CN" altLang="en-US" dirty="0" smtClean="0"/>
              <a:t>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58942" y="11594"/>
            <a:ext cx="494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0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endParaRPr lang="zh-CN" altLang="en-US" sz="4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1870" y="1720460"/>
            <a:ext cx="7252648" cy="1925636"/>
            <a:chOff x="841870" y="1720460"/>
            <a:chExt cx="7252648" cy="1925636"/>
          </a:xfrm>
        </p:grpSpPr>
        <p:sp>
          <p:nvSpPr>
            <p:cNvPr id="8" name="文本框 7"/>
            <p:cNvSpPr txBox="1"/>
            <p:nvPr/>
          </p:nvSpPr>
          <p:spPr>
            <a:xfrm>
              <a:off x="851432" y="1720460"/>
              <a:ext cx="7243086" cy="757130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 =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Series(data=data,index=index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s1 =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Series([1,2,3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],index=['a','b','c'])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1870" y="2556567"/>
              <a:ext cx="7243086" cy="1089529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import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numpy as np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s2 = Series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([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1,2,3,"abc",np.array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([[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1,2],[3,4]]),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{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0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:"a",1:"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b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"}])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2889" y="695093"/>
            <a:ext cx="7661629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可以看做一个有序字典，任意的一维数据都可以用来构造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889" y="3782978"/>
            <a:ext cx="766162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对象包含两个主要的属性：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默认为从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起递增的整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17178" y="4835366"/>
            <a:ext cx="7637112" cy="1347855"/>
            <a:chOff x="717178" y="4686776"/>
            <a:chExt cx="7637112" cy="1347855"/>
          </a:xfrm>
        </p:grpSpPr>
        <p:sp>
          <p:nvSpPr>
            <p:cNvPr id="16" name="矩形 15"/>
            <p:cNvSpPr/>
            <p:nvPr/>
          </p:nvSpPr>
          <p:spPr>
            <a:xfrm>
              <a:off x="717178" y="4686777"/>
              <a:ext cx="7637112" cy="13478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2218" y="4686776"/>
              <a:ext cx="70029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&gt;&gt;&gt;s1.index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&gt;&gt;&gt;s1.values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&gt;&gt;&gt;s1['a'],s1.a, s1[['a','b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']]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2751" y="45397"/>
            <a:ext cx="494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0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zh-CN" altLang="en-US" sz="40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207" y="795145"/>
            <a:ext cx="82308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是一个表格型的数据结构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是共享同一个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的构造方法与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类似，只不过可以同时接受多条一维数据源，每一条都会成为单独的一列：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64178" y="2410735"/>
            <a:ext cx="7710676" cy="757130"/>
          </a:xfrm>
          <a:prstGeom prst="rect">
            <a:avLst/>
          </a:prstGeom>
          <a:pattFill prst="pct40">
            <a:fgClr>
              <a:srgbClr val="FF9933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 =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DataFrame(data,index=index,columns=columns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df1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 DataFrame([[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18,180,50],[20,180,70],[30,170,80]])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6022" y="3404381"/>
            <a:ext cx="7720238" cy="2899607"/>
            <a:chOff x="935389" y="3679528"/>
            <a:chExt cx="7720238" cy="2899607"/>
          </a:xfrm>
        </p:grpSpPr>
        <p:sp>
          <p:nvSpPr>
            <p:cNvPr id="13" name="文本框 12"/>
            <p:cNvSpPr txBox="1"/>
            <p:nvPr/>
          </p:nvSpPr>
          <p:spPr>
            <a:xfrm>
              <a:off x="935389" y="3679528"/>
              <a:ext cx="7720238" cy="1421928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DataFrame(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 [[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18,160,50],[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20,180,70],[30,170,80]],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index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=['zhang','li','wang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'],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 columns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=['age','height','weight'])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4951" y="5157207"/>
              <a:ext cx="7710676" cy="1421928"/>
            </a:xfrm>
            <a:prstGeom prst="rect">
              <a:avLst/>
            </a:prstGeom>
            <a:pattFill prst="pct40">
              <a:fgClr>
                <a:srgbClr val="FF9933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= DataFrame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({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'age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':{'zhang':18,'li':20,'wang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':30},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 'height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':{'zhang':160,'li':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180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,'wang':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170},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      'weight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':{'zhang':50,'li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':70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,'wang</a:t>
              </a:r>
              <a:r>
                <a:rPr lang="en-US" altLang="zh-CN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':80}})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2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99915" y="1198624"/>
            <a:ext cx="7718343" cy="1301618"/>
            <a:chOff x="729465" y="843495"/>
            <a:chExt cx="7718343" cy="1301618"/>
          </a:xfrm>
        </p:grpSpPr>
        <p:sp>
          <p:nvSpPr>
            <p:cNvPr id="21" name="矩形 20"/>
            <p:cNvSpPr/>
            <p:nvPr/>
          </p:nvSpPr>
          <p:spPr>
            <a:xfrm>
              <a:off x="729465" y="862921"/>
              <a:ext cx="7718343" cy="1282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34498" y="843495"/>
              <a:ext cx="70029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&gt;&gt;&gt;df2.values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df2.index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&gt;&gt;&gt;df2.columns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93711" y="632987"/>
            <a:ext cx="762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99915" y="3375378"/>
            <a:ext cx="7718343" cy="2890340"/>
            <a:chOff x="729465" y="862921"/>
            <a:chExt cx="7718343" cy="2890340"/>
          </a:xfrm>
        </p:grpSpPr>
        <p:sp>
          <p:nvSpPr>
            <p:cNvPr id="27" name="矩形 26"/>
            <p:cNvSpPr/>
            <p:nvPr/>
          </p:nvSpPr>
          <p:spPr>
            <a:xfrm>
              <a:off x="729465" y="862921"/>
              <a:ext cx="7718343" cy="2890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34498" y="866355"/>
              <a:ext cx="700297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df2['age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'],df2.age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/>
              </a:r>
              <a:b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</a:b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[['age','height']]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df2[df2['age']&gt;20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]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&gt;&gt;&gt;df2[(df2['age']&gt;18) &amp; (df2['height']&gt;170)]</a:t>
              </a:r>
              <a:endPara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&gt;&gt;&gt;df2.ix['li']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&gt;&gt;&gt;df2.ix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[:'li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'],df2[: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2],df.head(2)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&gt;&gt;&gt;df2.ix[['zhang','li']][['age','height']]</a:t>
              </a:r>
              <a:endPara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93711" y="2843013"/>
            <a:ext cx="762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选取和过滤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31432" y="265479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弃项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261" y="756868"/>
            <a:ext cx="7718343" cy="1938992"/>
            <a:chOff x="729465" y="862921"/>
            <a:chExt cx="7718343" cy="1938992"/>
          </a:xfrm>
        </p:grpSpPr>
        <p:sp>
          <p:nvSpPr>
            <p:cNvPr id="27" name="矩形 26"/>
            <p:cNvSpPr/>
            <p:nvPr/>
          </p:nvSpPr>
          <p:spPr>
            <a:xfrm>
              <a:off x="729465" y="862921"/>
              <a:ext cx="7718343" cy="1747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4107" y="862921"/>
              <a:ext cx="700297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&gt;&gt;&gt;df2.drop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('zhang')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&gt;&gt;&gt;df2.drop(['zhang','li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'])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&gt;&gt;&gt;df2.drop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('age', axis=1)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&gt;&gt;&gt;df2.drop(['age','height'],axis=1)</a:t>
              </a:r>
            </a:p>
            <a:p>
              <a:pPr>
                <a:lnSpc>
                  <a:spcPct val="120000"/>
                </a:lnSpc>
              </a:pP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432" y="2634953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函数应用与映射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7261" y="3227363"/>
            <a:ext cx="7718343" cy="2786576"/>
            <a:chOff x="729465" y="862921"/>
            <a:chExt cx="7718343" cy="2786576"/>
          </a:xfrm>
        </p:grpSpPr>
        <p:sp>
          <p:nvSpPr>
            <p:cNvPr id="13" name="矩形 12"/>
            <p:cNvSpPr/>
            <p:nvPr/>
          </p:nvSpPr>
          <p:spPr>
            <a:xfrm>
              <a:off x="729465" y="862921"/>
              <a:ext cx="7718343" cy="2786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4107" y="862921"/>
              <a:ext cx="700297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&gt;&gt;&gt;df2.max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(), 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df2.mean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df2.sum(), df2.sum(axis=1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&gt;&gt;&gt;df2.idxmax(), df2['age'].idxmax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&gt;&gt;&gt;df2.describe()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&gt;&gt;&gt;f = lambda x: x.max()-x.min()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&gt;&gt;&gt;df2.apply(f)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&gt;&gt;&gt;df2.apply(f,axis=1</a:t>
              </a: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0" name="云形标注 9"/>
          <p:cNvSpPr/>
          <p:nvPr/>
        </p:nvSpPr>
        <p:spPr>
          <a:xfrm>
            <a:off x="4891165" y="3560778"/>
            <a:ext cx="2556164" cy="1059873"/>
          </a:xfrm>
          <a:prstGeom prst="cloud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使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用自定义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函数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31432" y="546831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47261" y="1038220"/>
            <a:ext cx="7718343" cy="1728426"/>
            <a:chOff x="729465" y="862921"/>
            <a:chExt cx="7718343" cy="1728426"/>
          </a:xfrm>
        </p:grpSpPr>
        <p:sp>
          <p:nvSpPr>
            <p:cNvPr id="27" name="矩形 26"/>
            <p:cNvSpPr/>
            <p:nvPr/>
          </p:nvSpPr>
          <p:spPr>
            <a:xfrm>
              <a:off x="729465" y="862921"/>
              <a:ext cx="7718343" cy="17284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4107" y="862921"/>
              <a:ext cx="70029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&gt;&gt;&gt;df2.sort_index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&gt;&gt;&gt;df2.sort_index(ascending=false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  <a:endPara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&gt;&gt;&gt;df2.sort_index(axis=1,ascending=False</a:t>
              </a: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)</a:t>
              </a:r>
              <a:endPara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&gt;&gt;&gt;df2.sort_values(by='height')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04182" y="1551692"/>
            <a:ext cx="7764014" cy="101370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4024" y="1002331"/>
            <a:ext cx="81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读写文本格式的数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1809" y="1665777"/>
            <a:ext cx="7571948" cy="757130"/>
          </a:xfrm>
          <a:prstGeom prst="rect">
            <a:avLst/>
          </a:prstGeom>
          <a:pattFill prst="pct40">
            <a:fgClr>
              <a:srgbClr val="FF9933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 = pd.read_csv(path,header=None,sep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=',',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names=names,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skiprows=rows,nrows=nrows,encoding='utf-8')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7151" y="2679486"/>
            <a:ext cx="75903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、文件型对象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于对行中字段进行拆分的字符序列或正则表达式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作列名的行号，默认为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，如果没有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则设置为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置列名列表</a:t>
            </a: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skiprows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：忽略的行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要读取的行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49787" y="213506"/>
            <a:ext cx="494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</a:pPr>
            <a:r>
              <a:rPr lang="zh-CN" altLang="en-US" sz="3600" b="1" dirty="0" smtClean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读写文件</a:t>
            </a:r>
            <a:endParaRPr lang="zh-CN" altLang="en-US" sz="3600" b="1" dirty="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1152</Words>
  <Application>Microsoft Office PowerPoint</Application>
  <PresentationFormat>全屏显示(4:3)</PresentationFormat>
  <Paragraphs>139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隶书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318</cp:revision>
  <dcterms:created xsi:type="dcterms:W3CDTF">2017-03-01T14:17:00Z</dcterms:created>
  <dcterms:modified xsi:type="dcterms:W3CDTF">2017-04-15T12:45:38Z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